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handoutMasterIdLst>
    <p:handoutMasterId r:id="rId18"/>
  </p:handoutMasterIdLst>
  <p:sldIdLst>
    <p:sldId id="286" r:id="rId2"/>
    <p:sldId id="302" r:id="rId3"/>
    <p:sldId id="305" r:id="rId4"/>
    <p:sldId id="306" r:id="rId5"/>
    <p:sldId id="308" r:id="rId6"/>
    <p:sldId id="317" r:id="rId7"/>
    <p:sldId id="316" r:id="rId8"/>
    <p:sldId id="307" r:id="rId9"/>
    <p:sldId id="309" r:id="rId10"/>
    <p:sldId id="310" r:id="rId11"/>
    <p:sldId id="311" r:id="rId12"/>
    <p:sldId id="312" r:id="rId13"/>
    <p:sldId id="313" r:id="rId14"/>
    <p:sldId id="314" r:id="rId15"/>
    <p:sldId id="315" r:id="rId1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1pPr>
    <a:lvl2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2pPr>
    <a:lvl3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3pPr>
    <a:lvl4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4pPr>
    <a:lvl5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5pPr>
    <a:lvl6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6pPr>
    <a:lvl7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7pPr>
    <a:lvl8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8pPr>
    <a:lvl9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9pPr>
  </p:defaultTextStyle>
  <p:extLst>
    <p:ext uri="{EFAFB233-063F-42B5-8137-9DF3F51BA10A}">
      <p15:sldGuideLst xmlns:p15="http://schemas.microsoft.com/office/powerpoint/2012/main" xmlns="">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8B40C"/>
    <a:srgbClr val="22384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a:tcStyle>
        <a:tcBdr/>
        <a:fill>
          <a:solidFill>
            <a:srgbClr val="FCE9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91" autoAdjust="0"/>
    <p:restoredTop sz="94569" autoAdjust="0"/>
  </p:normalViewPr>
  <p:slideViewPr>
    <p:cSldViewPr>
      <p:cViewPr varScale="1">
        <p:scale>
          <a:sx n="33" d="100"/>
          <a:sy n="33" d="100"/>
        </p:scale>
        <p:origin x="-690" y="-72"/>
      </p:cViewPr>
      <p:guideLst>
        <p:guide orient="horz" pos="4320"/>
        <p:guide pos="76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8" d="100"/>
          <a:sy n="88" d="100"/>
        </p:scale>
        <p:origin x="3822" y="6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6A16CD-9CCD-4175-A052-E0FB87F25F5B}" type="datetimeFigureOut">
              <a:rPr lang="pl-PL" smtClean="0"/>
              <a:pPr/>
              <a:t>2021-02-23</a:t>
            </a:fld>
            <a:endParaRPr lang="pl-PL"/>
          </a:p>
        </p:txBody>
      </p:sp>
      <p:sp>
        <p:nvSpPr>
          <p:cNvPr id="4" name="Symbol zastępczy stop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DC5B0D6-E18C-40B6-8CC5-6F602782C3EA}" type="slidenum">
              <a:rPr lang="pl-PL" smtClean="0"/>
              <a:pPr/>
              <a:t>‹#›</a:t>
            </a:fld>
            <a:endParaRPr lang="pl-PL"/>
          </a:p>
        </p:txBody>
      </p:sp>
    </p:spTree>
    <p:extLst>
      <p:ext uri="{BB962C8B-B14F-4D97-AF65-F5344CB8AC3E}">
        <p14:creationId xmlns:p14="http://schemas.microsoft.com/office/powerpoint/2010/main" xmlns="" val="23809124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1" name="Shape 21"/>
          <p:cNvSpPr>
            <a:spLocks noGrp="1" noRot="1" noChangeAspect="1"/>
          </p:cNvSpPr>
          <p:nvPr>
            <p:ph type="sldImg"/>
          </p:nvPr>
        </p:nvSpPr>
        <p:spPr>
          <a:xfrm>
            <a:off x="1143000" y="685800"/>
            <a:ext cx="4572000" cy="3429000"/>
          </a:xfrm>
          <a:prstGeom prst="rect">
            <a:avLst/>
          </a:prstGeom>
        </p:spPr>
        <p:txBody>
          <a:bodyPr/>
          <a:lstStyle/>
          <a:p>
            <a:endParaRPr/>
          </a:p>
        </p:txBody>
      </p:sp>
      <p:sp>
        <p:nvSpPr>
          <p:cNvPr id="22" name="Shape 2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ytuł i podtytuł">
    <p:spTree>
      <p:nvGrpSpPr>
        <p:cNvPr id="1" name=""/>
        <p:cNvGrpSpPr/>
        <p:nvPr/>
      </p:nvGrpSpPr>
      <p:grpSpPr>
        <a:xfrm>
          <a:off x="0" y="0"/>
          <a:ext cx="0" cy="0"/>
          <a:chOff x="0" y="0"/>
          <a:chExt cx="0" cy="0"/>
        </a:xfrm>
      </p:grpSpPr>
      <p:sp>
        <p:nvSpPr>
          <p:cNvPr id="15" name="Numer slajdu"/>
          <p:cNvSpPr txBox="1">
            <a:spLocks noGrp="1"/>
          </p:cNvSpPr>
          <p:nvPr>
            <p:ph type="sldNum" sz="quarter" idx="2"/>
          </p:nvPr>
        </p:nvSpPr>
        <p:spPr>
          <a:prstGeom prst="rect">
            <a:avLst/>
          </a:prstGeom>
        </p:spPr>
        <p:txBody>
          <a:bodyPr/>
          <a:lstStyle/>
          <a:p>
            <a:fld id="{86CB4B4D-7CA3-9044-876B-883B54F8677D}" type="slidenum">
              <a:rPr/>
              <a:pPr/>
              <a:t>‹#›</a:t>
            </a:fld>
            <a:endParaRPr/>
          </a:p>
        </p:txBody>
      </p:sp>
      <p:sp>
        <p:nvSpPr>
          <p:cNvPr id="6" name="Tytuł 1"/>
          <p:cNvSpPr>
            <a:spLocks noGrp="1"/>
          </p:cNvSpPr>
          <p:nvPr>
            <p:ph type="title"/>
          </p:nvPr>
        </p:nvSpPr>
        <p:spPr>
          <a:xfrm>
            <a:off x="664370" y="4049688"/>
            <a:ext cx="23042560" cy="1800200"/>
          </a:xfrm>
        </p:spPr>
        <p:txBody>
          <a:bodyPr/>
          <a:lstStyle>
            <a:lvl1pPr>
              <a:defRPr lang="pl-PL" sz="11200" b="1" i="0" u="none" strike="noStrike" cap="none" spc="0" baseline="0" dirty="0" smtClean="0">
                <a:ln>
                  <a:noFill/>
                </a:ln>
                <a:solidFill>
                  <a:srgbClr val="22384F"/>
                </a:solidFill>
                <a:effectLst>
                  <a:outerShdw blurRad="38100" dist="38100" dir="2700000" algn="tl">
                    <a:srgbClr val="000000">
                      <a:alpha val="43137"/>
                    </a:srgbClr>
                  </a:outerShdw>
                </a:effectLst>
                <a:uFillTx/>
                <a:latin typeface="Helvetica Neue Medium"/>
                <a:ea typeface="Helvetica Neue Medium"/>
                <a:cs typeface="Helvetica Neue Medium"/>
                <a:sym typeface="Helvetica Neue Medium"/>
              </a:defRPr>
            </a:lvl1pPr>
          </a:lstStyle>
          <a:p>
            <a:r>
              <a:rPr lang="pl-PL" dirty="0" smtClean="0"/>
              <a:t>Kliknij, aby edytować styl</a:t>
            </a:r>
            <a:endParaRPr lang="pl-PL" dirty="0"/>
          </a:p>
        </p:txBody>
      </p:sp>
      <p:sp>
        <p:nvSpPr>
          <p:cNvPr id="16" name="Podtytuł 2"/>
          <p:cNvSpPr>
            <a:spLocks noGrp="1"/>
          </p:cNvSpPr>
          <p:nvPr>
            <p:ph type="subTitle" idx="1"/>
          </p:nvPr>
        </p:nvSpPr>
        <p:spPr>
          <a:xfrm>
            <a:off x="653654" y="6137920"/>
            <a:ext cx="23042560" cy="1314450"/>
          </a:xfrm>
        </p:spPr>
        <p:txBody>
          <a:bodyPr/>
          <a:lstStyle>
            <a:lvl1pPr marL="0" indent="0" algn="ctr">
              <a:buNone/>
              <a:defRPr b="1">
                <a:solidFill>
                  <a:srgbClr val="2238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dirty="0" smtClean="0"/>
              <a:t>Kliknij, aby edytować styl wzorca podtytułu</a:t>
            </a:r>
            <a:endParaRPr lang="pl-PL" dirty="0"/>
          </a:p>
        </p:txBody>
      </p:sp>
      <p:cxnSp>
        <p:nvCxnSpPr>
          <p:cNvPr id="17" name="Łącznik prosty 16"/>
          <p:cNvCxnSpPr/>
          <p:nvPr userDrawn="1"/>
        </p:nvCxnSpPr>
        <p:spPr>
          <a:xfrm>
            <a:off x="653654" y="5993904"/>
            <a:ext cx="23053276" cy="0"/>
          </a:xfrm>
          <a:prstGeom prst="line">
            <a:avLst/>
          </a:prstGeom>
          <a:noFill/>
          <a:ln w="25400" cap="flat">
            <a:solidFill>
              <a:srgbClr val="22384F"/>
            </a:solidFill>
            <a:prstDash val="solid"/>
            <a:round/>
          </a:ln>
          <a:effectLst/>
          <a:sp3d/>
        </p:spPr>
        <p:style>
          <a:lnRef idx="0">
            <a:scrgbClr r="0" g="0" b="0"/>
          </a:lnRef>
          <a:fillRef idx="0">
            <a:scrgbClr r="0" g="0" b="0"/>
          </a:fillRef>
          <a:effectRef idx="0">
            <a:scrgbClr r="0" g="0" b="0"/>
          </a:effectRef>
          <a:fontRef idx="none"/>
        </p:style>
      </p:cxnSp>
      <p:sp>
        <p:nvSpPr>
          <p:cNvPr id="19" name="Symbol zastępczy tekstu 3"/>
          <p:cNvSpPr>
            <a:spLocks noGrp="1"/>
          </p:cNvSpPr>
          <p:nvPr>
            <p:ph type="body" sz="half" idx="10"/>
          </p:nvPr>
        </p:nvSpPr>
        <p:spPr>
          <a:xfrm>
            <a:off x="18220530" y="7648994"/>
            <a:ext cx="5486400" cy="346447"/>
          </a:xfrm>
        </p:spPr>
        <p:txBody>
          <a:bodyPr/>
          <a:lstStyle>
            <a:lvl1pPr marL="0" indent="0" algn="r">
              <a:buNone/>
              <a:defRPr sz="1400">
                <a:solidFill>
                  <a:srgbClr val="22384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Tree>
    <p:extLst>
      <p:ext uri="{BB962C8B-B14F-4D97-AF65-F5344CB8AC3E}">
        <p14:creationId xmlns:p14="http://schemas.microsoft.com/office/powerpoint/2010/main" xmlns="" val="1654183295"/>
      </p:ext>
    </p:extLst>
  </p:cSld>
  <p:clrMapOvr>
    <a:masterClrMapping/>
  </p:clrMapOvr>
  <p:transition spd="med"/>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ytuł i podtytuł">
    <p:spTree>
      <p:nvGrpSpPr>
        <p:cNvPr id="1" name=""/>
        <p:cNvGrpSpPr/>
        <p:nvPr/>
      </p:nvGrpSpPr>
      <p:grpSpPr>
        <a:xfrm>
          <a:off x="0" y="0"/>
          <a:ext cx="0" cy="0"/>
          <a:chOff x="0" y="0"/>
          <a:chExt cx="0" cy="0"/>
        </a:xfrm>
      </p:grpSpPr>
      <p:sp>
        <p:nvSpPr>
          <p:cNvPr id="15" name="Numer slajdu"/>
          <p:cNvSpPr txBox="1">
            <a:spLocks noGrp="1"/>
          </p:cNvSpPr>
          <p:nvPr>
            <p:ph type="sldNum" sz="quarter" idx="2"/>
          </p:nvPr>
        </p:nvSpPr>
        <p:spPr>
          <a:prstGeom prst="rect">
            <a:avLst/>
          </a:prstGeom>
        </p:spPr>
        <p:txBody>
          <a:bodyPr/>
          <a:lstStyle/>
          <a:p>
            <a:fld id="{86CB4B4D-7CA3-9044-876B-883B54F8677D}" type="slidenum">
              <a:rPr/>
              <a:pPr/>
              <a:t>‹#›</a:t>
            </a:fld>
            <a:endParaRPr/>
          </a:p>
        </p:txBody>
      </p:sp>
      <p:sp>
        <p:nvSpPr>
          <p:cNvPr id="6" name="Tytuł 1"/>
          <p:cNvSpPr>
            <a:spLocks noGrp="1"/>
          </p:cNvSpPr>
          <p:nvPr>
            <p:ph type="title"/>
          </p:nvPr>
        </p:nvSpPr>
        <p:spPr>
          <a:xfrm>
            <a:off x="670720" y="2105472"/>
            <a:ext cx="23042560" cy="1800200"/>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
        <p:nvSpPr>
          <p:cNvPr id="7" name="Symbol zastępczy zawartości 2"/>
          <p:cNvSpPr>
            <a:spLocks noGrp="1"/>
          </p:cNvSpPr>
          <p:nvPr>
            <p:ph idx="1"/>
          </p:nvPr>
        </p:nvSpPr>
        <p:spPr>
          <a:xfrm>
            <a:off x="670720" y="4049688"/>
            <a:ext cx="23042560" cy="7632848"/>
          </a:xfrm>
        </p:spPr>
        <p:txBody>
          <a:bodyPr/>
          <a:lstStyle>
            <a:lvl1pPr>
              <a:defRPr>
                <a:solidFill>
                  <a:srgbClr val="22384F"/>
                </a:solidFill>
                <a:latin typeface="Calibri" panose="020F0502020204030204" pitchFamily="34" charset="0"/>
                <a:cs typeface="Calibri" panose="020F0502020204030204" pitchFamily="34" charset="0"/>
              </a:defRPr>
            </a:lvl1pPr>
            <a:lvl2pPr>
              <a:defRPr>
                <a:solidFill>
                  <a:srgbClr val="22384F"/>
                </a:solidFill>
                <a:latin typeface="Calibri" panose="020F0502020204030204" pitchFamily="34" charset="0"/>
                <a:cs typeface="Calibri" panose="020F0502020204030204" pitchFamily="34" charset="0"/>
              </a:defRPr>
            </a:lvl2pPr>
            <a:lvl3pPr>
              <a:defRPr>
                <a:solidFill>
                  <a:srgbClr val="22384F"/>
                </a:solidFill>
                <a:latin typeface="Calibri" panose="020F0502020204030204" pitchFamily="34" charset="0"/>
                <a:cs typeface="Calibri" panose="020F0502020204030204" pitchFamily="34" charset="0"/>
              </a:defRPr>
            </a:lvl3pPr>
            <a:lvl4pPr>
              <a:defRPr>
                <a:solidFill>
                  <a:srgbClr val="22384F"/>
                </a:solidFill>
                <a:latin typeface="Calibri" panose="020F0502020204030204" pitchFamily="34" charset="0"/>
                <a:cs typeface="Calibri" panose="020F0502020204030204" pitchFamily="34" charset="0"/>
              </a:defRPr>
            </a:lvl4pPr>
            <a:lvl5pPr>
              <a:defRPr>
                <a:solidFill>
                  <a:srgbClr val="22384F"/>
                </a:solidFill>
                <a:latin typeface="Calibri" panose="020F0502020204030204" pitchFamily="34" charset="0"/>
                <a:cs typeface="Calibri" panose="020F0502020204030204" pitchFamily="34"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xmlns="" val="1994433280"/>
      </p:ext>
    </p:extLst>
  </p:cSld>
  <p:clrMapOvr>
    <a:masterClrMapping/>
  </p:clrMapOvr>
  <p:transition spd="med"/>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4" name="Tytuł 1"/>
          <p:cNvSpPr>
            <a:spLocks noGrp="1"/>
          </p:cNvSpPr>
          <p:nvPr>
            <p:ph type="title"/>
          </p:nvPr>
        </p:nvSpPr>
        <p:spPr>
          <a:xfrm>
            <a:off x="670720" y="2321496"/>
            <a:ext cx="7488832" cy="1728192"/>
          </a:xfrm>
        </p:spPr>
        <p:txBody>
          <a:bodyPr anchor="b">
            <a:normAutofit/>
          </a:bodyPr>
          <a:lstStyle>
            <a:lvl1pPr algn="l">
              <a:defRPr sz="5000" b="1">
                <a:solidFill>
                  <a:srgbClr val="22384F"/>
                </a:solidFill>
                <a:latin typeface="Calibri" panose="020F0502020204030204" pitchFamily="34" charset="0"/>
                <a:cs typeface="Calibri" panose="020F0502020204030204" pitchFamily="34" charset="0"/>
              </a:defRPr>
            </a:lvl1pPr>
          </a:lstStyle>
          <a:p>
            <a:r>
              <a:rPr lang="pl-PL" dirty="0" smtClean="0"/>
              <a:t>Kliknij, aby edytować styl</a:t>
            </a:r>
            <a:endParaRPr lang="pl-PL" dirty="0"/>
          </a:p>
        </p:txBody>
      </p:sp>
      <p:sp>
        <p:nvSpPr>
          <p:cNvPr id="5" name="Symbol zastępczy zawartości 2"/>
          <p:cNvSpPr>
            <a:spLocks noGrp="1"/>
          </p:cNvSpPr>
          <p:nvPr>
            <p:ph idx="1"/>
          </p:nvPr>
        </p:nvSpPr>
        <p:spPr>
          <a:xfrm>
            <a:off x="8375576" y="2321496"/>
            <a:ext cx="15049672" cy="8928992"/>
          </a:xfrm>
        </p:spPr>
        <p:txBody>
          <a:bodyPr/>
          <a:lstStyle>
            <a:lvl1pPr>
              <a:defRPr sz="3200">
                <a:solidFill>
                  <a:srgbClr val="22384F"/>
                </a:solidFill>
                <a:latin typeface="Calibri" panose="020F0502020204030204" pitchFamily="34" charset="0"/>
                <a:cs typeface="Calibri" panose="020F0502020204030204" pitchFamily="34" charset="0"/>
              </a:defRPr>
            </a:lvl1pPr>
            <a:lvl2pPr>
              <a:defRPr sz="2800">
                <a:solidFill>
                  <a:srgbClr val="22384F"/>
                </a:solidFill>
                <a:latin typeface="Calibri" panose="020F0502020204030204" pitchFamily="34" charset="0"/>
                <a:cs typeface="Calibri" panose="020F0502020204030204" pitchFamily="34" charset="0"/>
              </a:defRPr>
            </a:lvl2pPr>
            <a:lvl3pPr>
              <a:defRPr sz="2400">
                <a:solidFill>
                  <a:srgbClr val="22384F"/>
                </a:solidFill>
                <a:latin typeface="Calibri" panose="020F0502020204030204" pitchFamily="34" charset="0"/>
                <a:cs typeface="Calibri" panose="020F0502020204030204" pitchFamily="34" charset="0"/>
              </a:defRPr>
            </a:lvl3pPr>
            <a:lvl4pPr>
              <a:defRPr sz="2000">
                <a:solidFill>
                  <a:srgbClr val="22384F"/>
                </a:solidFill>
                <a:latin typeface="Calibri" panose="020F0502020204030204" pitchFamily="34" charset="0"/>
                <a:cs typeface="Calibri" panose="020F0502020204030204" pitchFamily="34" charset="0"/>
              </a:defRPr>
            </a:lvl4pPr>
            <a:lvl5pPr>
              <a:defRPr sz="2000">
                <a:solidFill>
                  <a:srgbClr val="22384F"/>
                </a:solidFill>
                <a:latin typeface="Calibri" panose="020F0502020204030204" pitchFamily="34" charset="0"/>
                <a:cs typeface="Calibri" panose="020F0502020204030204" pitchFamily="34" charset="0"/>
              </a:defRPr>
            </a:lvl5pPr>
            <a:lvl6pPr>
              <a:defRPr sz="2000"/>
            </a:lvl6pPr>
            <a:lvl7pPr>
              <a:defRPr sz="2000"/>
            </a:lvl7pPr>
            <a:lvl8pPr>
              <a:defRPr sz="2000"/>
            </a:lvl8pPr>
            <a:lvl9pPr>
              <a:defRPr sz="20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6" name="Symbol zastępczy tekstu 3"/>
          <p:cNvSpPr>
            <a:spLocks noGrp="1"/>
          </p:cNvSpPr>
          <p:nvPr>
            <p:ph type="body" sz="half" idx="2"/>
          </p:nvPr>
        </p:nvSpPr>
        <p:spPr>
          <a:xfrm>
            <a:off x="670720" y="4049688"/>
            <a:ext cx="7488832" cy="7200800"/>
          </a:xfrm>
        </p:spPr>
        <p:txBody>
          <a:bodyPr>
            <a:normAutofit/>
          </a:bodyPr>
          <a:lstStyle>
            <a:lvl1pPr marL="0" indent="0" algn="l">
              <a:buNone/>
              <a:defRPr sz="2500">
                <a:solidFill>
                  <a:srgbClr val="22384F"/>
                </a:solidFill>
                <a:latin typeface="Calibri" panose="020F0502020204030204" pitchFamily="34" charset="0"/>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Tree>
    <p:extLst>
      <p:ext uri="{BB962C8B-B14F-4D97-AF65-F5344CB8AC3E}">
        <p14:creationId xmlns:p14="http://schemas.microsoft.com/office/powerpoint/2010/main" xmlns="" val="2442933156"/>
      </p:ext>
    </p:extLst>
  </p:cSld>
  <p:clrMapOvr>
    <a:masterClrMapping/>
  </p:clrMapOvr>
  <p:transition spd="med"/>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7" name="Symbol zastępczy zawartości 2"/>
          <p:cNvSpPr>
            <a:spLocks noGrp="1"/>
          </p:cNvSpPr>
          <p:nvPr>
            <p:ph sz="half" idx="1"/>
          </p:nvPr>
        </p:nvSpPr>
        <p:spPr>
          <a:xfrm>
            <a:off x="598712" y="4049688"/>
            <a:ext cx="11813558" cy="7128792"/>
          </a:xfrm>
        </p:spPr>
        <p:txBody>
          <a:bodyPr/>
          <a:lstStyle>
            <a:lvl1pPr>
              <a:defRPr sz="2800">
                <a:solidFill>
                  <a:srgbClr val="22384F"/>
                </a:solidFill>
                <a:latin typeface="Calibri" panose="020F0502020204030204" pitchFamily="34" charset="0"/>
                <a:cs typeface="Calibri" panose="020F0502020204030204" pitchFamily="34" charset="0"/>
              </a:defRPr>
            </a:lvl1pPr>
            <a:lvl2pPr>
              <a:defRPr sz="2400">
                <a:solidFill>
                  <a:srgbClr val="22384F"/>
                </a:solidFill>
                <a:latin typeface="Calibri" panose="020F0502020204030204" pitchFamily="34" charset="0"/>
                <a:cs typeface="Calibri" panose="020F0502020204030204" pitchFamily="34" charset="0"/>
              </a:defRPr>
            </a:lvl2pPr>
            <a:lvl3pPr>
              <a:defRPr sz="2000">
                <a:solidFill>
                  <a:srgbClr val="22384F"/>
                </a:solidFill>
                <a:latin typeface="Calibri" panose="020F0502020204030204" pitchFamily="34" charset="0"/>
                <a:cs typeface="Calibri" panose="020F0502020204030204" pitchFamily="34" charset="0"/>
              </a:defRPr>
            </a:lvl3pPr>
            <a:lvl4pPr>
              <a:defRPr sz="1800">
                <a:solidFill>
                  <a:srgbClr val="22384F"/>
                </a:solidFill>
                <a:latin typeface="Calibri" panose="020F0502020204030204" pitchFamily="34" charset="0"/>
                <a:cs typeface="Calibri" panose="020F0502020204030204" pitchFamily="34" charset="0"/>
              </a:defRPr>
            </a:lvl4pPr>
            <a:lvl5pPr>
              <a:defRPr sz="1800">
                <a:solidFill>
                  <a:srgbClr val="22384F"/>
                </a:solidFill>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8" name="Symbol zastępczy zawartości 3"/>
          <p:cNvSpPr>
            <a:spLocks noGrp="1"/>
          </p:cNvSpPr>
          <p:nvPr>
            <p:ph sz="half" idx="2"/>
          </p:nvPr>
        </p:nvSpPr>
        <p:spPr>
          <a:xfrm>
            <a:off x="12840072" y="4049688"/>
            <a:ext cx="10716344" cy="7310586"/>
          </a:xfrm>
        </p:spPr>
        <p:txBody>
          <a:bodyPr/>
          <a:lstStyle>
            <a:lvl1pPr>
              <a:defRPr sz="2800">
                <a:solidFill>
                  <a:srgbClr val="22384F"/>
                </a:solidFill>
                <a:latin typeface="Calibri" panose="020F0502020204030204" pitchFamily="34" charset="0"/>
                <a:cs typeface="Calibri" panose="020F0502020204030204" pitchFamily="34" charset="0"/>
              </a:defRPr>
            </a:lvl1pPr>
            <a:lvl2pPr>
              <a:defRPr sz="2400">
                <a:solidFill>
                  <a:srgbClr val="22384F"/>
                </a:solidFill>
                <a:latin typeface="Calibri" panose="020F0502020204030204" pitchFamily="34" charset="0"/>
                <a:cs typeface="Calibri" panose="020F0502020204030204" pitchFamily="34" charset="0"/>
              </a:defRPr>
            </a:lvl2pPr>
            <a:lvl3pPr>
              <a:defRPr sz="2000">
                <a:solidFill>
                  <a:srgbClr val="22384F"/>
                </a:solidFill>
                <a:latin typeface="Calibri" panose="020F0502020204030204" pitchFamily="34" charset="0"/>
                <a:cs typeface="Calibri" panose="020F0502020204030204" pitchFamily="34" charset="0"/>
              </a:defRPr>
            </a:lvl3pPr>
            <a:lvl4pPr>
              <a:defRPr sz="1800">
                <a:solidFill>
                  <a:srgbClr val="22384F"/>
                </a:solidFill>
                <a:latin typeface="Calibri" panose="020F0502020204030204" pitchFamily="34" charset="0"/>
                <a:cs typeface="Calibri" panose="020F0502020204030204" pitchFamily="34" charset="0"/>
              </a:defRPr>
            </a:lvl4pPr>
            <a:lvl5pPr>
              <a:defRPr sz="1800">
                <a:solidFill>
                  <a:srgbClr val="22384F"/>
                </a:solidFill>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9" name="Tytuł 1"/>
          <p:cNvSpPr>
            <a:spLocks noGrp="1"/>
          </p:cNvSpPr>
          <p:nvPr>
            <p:ph type="title"/>
          </p:nvPr>
        </p:nvSpPr>
        <p:spPr>
          <a:xfrm>
            <a:off x="670720" y="2105472"/>
            <a:ext cx="23042560" cy="1800200"/>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Tree>
    <p:extLst>
      <p:ext uri="{BB962C8B-B14F-4D97-AF65-F5344CB8AC3E}">
        <p14:creationId xmlns:p14="http://schemas.microsoft.com/office/powerpoint/2010/main" xmlns="" val="1354843863"/>
      </p:ext>
    </p:extLst>
  </p:cSld>
  <p:clrMapOvr>
    <a:masterClrMapping/>
  </p:clrMapOvr>
  <p:transition spd="med"/>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6" name="Tytuł 1"/>
          <p:cNvSpPr>
            <a:spLocks noGrp="1"/>
          </p:cNvSpPr>
          <p:nvPr>
            <p:ph type="title"/>
          </p:nvPr>
        </p:nvSpPr>
        <p:spPr>
          <a:xfrm>
            <a:off x="886744" y="2105472"/>
            <a:ext cx="22610512" cy="1721346"/>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
        <p:nvSpPr>
          <p:cNvPr id="10" name="Symbol zastępczy tytułu pionowego 2"/>
          <p:cNvSpPr>
            <a:spLocks noGrp="1"/>
          </p:cNvSpPr>
          <p:nvPr>
            <p:ph type="body" orient="vert" idx="1"/>
          </p:nvPr>
        </p:nvSpPr>
        <p:spPr>
          <a:xfrm>
            <a:off x="886744" y="3977680"/>
            <a:ext cx="22610512" cy="7560840"/>
          </a:xfrm>
        </p:spPr>
        <p:txBody>
          <a:bodyPr vert="eaVert"/>
          <a:lstStyle>
            <a:lvl1pPr>
              <a:defRPr>
                <a:solidFill>
                  <a:srgbClr val="22384F"/>
                </a:solidFill>
                <a:latin typeface="Calibri" panose="020F0502020204030204" pitchFamily="34" charset="0"/>
                <a:cs typeface="Calibri" panose="020F0502020204030204" pitchFamily="34" charset="0"/>
              </a:defRPr>
            </a:lvl1pPr>
            <a:lvl2pPr>
              <a:defRPr>
                <a:solidFill>
                  <a:srgbClr val="22384F"/>
                </a:solidFill>
                <a:latin typeface="Calibri" panose="020F0502020204030204" pitchFamily="34" charset="0"/>
                <a:cs typeface="Calibri" panose="020F0502020204030204" pitchFamily="34" charset="0"/>
              </a:defRPr>
            </a:lvl2pPr>
            <a:lvl3pPr>
              <a:defRPr>
                <a:solidFill>
                  <a:srgbClr val="22384F"/>
                </a:solidFill>
                <a:latin typeface="Calibri" panose="020F0502020204030204" pitchFamily="34" charset="0"/>
                <a:cs typeface="Calibri" panose="020F0502020204030204" pitchFamily="34" charset="0"/>
              </a:defRPr>
            </a:lvl3pPr>
            <a:lvl4pPr>
              <a:defRPr>
                <a:solidFill>
                  <a:srgbClr val="22384F"/>
                </a:solidFill>
                <a:latin typeface="Calibri" panose="020F0502020204030204" pitchFamily="34" charset="0"/>
                <a:cs typeface="Calibri" panose="020F0502020204030204" pitchFamily="34" charset="0"/>
              </a:defRPr>
            </a:lvl4pPr>
            <a:lvl5pPr>
              <a:defRPr>
                <a:solidFill>
                  <a:srgbClr val="22384F"/>
                </a:solidFill>
                <a:latin typeface="Calibri" panose="020F0502020204030204" pitchFamily="34" charset="0"/>
                <a:cs typeface="Calibri" panose="020F0502020204030204" pitchFamily="34"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xmlns="" val="493543266"/>
      </p:ext>
    </p:extLst>
  </p:cSld>
  <p:clrMapOvr>
    <a:masterClrMapping/>
  </p:clrMapOvr>
  <p:transition spd="med"/>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5" name="Tytuł pionowy 1"/>
          <p:cNvSpPr>
            <a:spLocks noGrp="1"/>
          </p:cNvSpPr>
          <p:nvPr>
            <p:ph type="title" orient="vert"/>
          </p:nvPr>
        </p:nvSpPr>
        <p:spPr>
          <a:xfrm>
            <a:off x="19248784" y="2170560"/>
            <a:ext cx="3137520" cy="9295952"/>
          </a:xfrm>
        </p:spPr>
        <p:txBody>
          <a:bodyPr vert="eaVert">
            <a:normAutofit/>
          </a:bodyPr>
          <a:lstStyle>
            <a:lvl1pPr>
              <a:defRPr sz="10000" b="1">
                <a:solidFill>
                  <a:srgbClr val="22384F"/>
                </a:solidFill>
              </a:defRPr>
            </a:lvl1pPr>
          </a:lstStyle>
          <a:p>
            <a:r>
              <a:rPr lang="pl-PL" dirty="0" smtClean="0"/>
              <a:t>Kliknij, aby edytować styl</a:t>
            </a:r>
            <a:endParaRPr lang="pl-PL" dirty="0"/>
          </a:p>
        </p:txBody>
      </p:sp>
      <p:sp>
        <p:nvSpPr>
          <p:cNvPr id="7" name="Symbol zastępczy tytułu pionowego 2"/>
          <p:cNvSpPr>
            <a:spLocks noGrp="1"/>
          </p:cNvSpPr>
          <p:nvPr>
            <p:ph type="body" orient="vert" idx="1"/>
          </p:nvPr>
        </p:nvSpPr>
        <p:spPr>
          <a:xfrm>
            <a:off x="958752" y="2170560"/>
            <a:ext cx="18106800" cy="9295952"/>
          </a:xfrm>
        </p:spPr>
        <p:txBody>
          <a:bodyPr vert="eaVert"/>
          <a:lstStyle>
            <a:lvl1pPr>
              <a:defRPr>
                <a:solidFill>
                  <a:srgbClr val="22384F"/>
                </a:solidFill>
              </a:defRPr>
            </a:lvl1pPr>
            <a:lvl2pPr>
              <a:defRPr>
                <a:solidFill>
                  <a:srgbClr val="22384F"/>
                </a:solidFill>
              </a:defRPr>
            </a:lvl2pPr>
            <a:lvl3pPr>
              <a:defRPr>
                <a:solidFill>
                  <a:srgbClr val="22384F"/>
                </a:solidFill>
              </a:defRPr>
            </a:lvl3pPr>
            <a:lvl4pPr>
              <a:defRPr>
                <a:solidFill>
                  <a:srgbClr val="22384F"/>
                </a:solidFill>
              </a:defRPr>
            </a:lvl4pPr>
            <a:lvl5pPr>
              <a:defRPr>
                <a:solidFill>
                  <a:srgbClr val="22384F"/>
                </a:solidFill>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xmlns="" val="4279156353"/>
      </p:ext>
    </p:extLst>
  </p:cSld>
  <p:clrMapOvr>
    <a:masterClrMapping/>
  </p:clrMapOvr>
  <p:transition spd="med"/>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olitechnika Opolska | Opole University of Technology | www.po.opole.pl…"/>
          <p:cNvSpPr txBox="1"/>
          <p:nvPr/>
        </p:nvSpPr>
        <p:spPr>
          <a:xfrm>
            <a:off x="4230121" y="12378774"/>
            <a:ext cx="15530056" cy="913385"/>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defTabSz="457200">
              <a:lnSpc>
                <a:spcPct val="120000"/>
              </a:lnSpc>
              <a:defRPr sz="2700" b="1" spc="67">
                <a:solidFill>
                  <a:srgbClr val="535353"/>
                </a:solidFill>
                <a:latin typeface="Myriad Pro"/>
                <a:ea typeface="Myriad Pro"/>
                <a:cs typeface="Myriad Pro"/>
                <a:sym typeface="Myriad Pro"/>
              </a:defRPr>
            </a:pPr>
            <a:r>
              <a:t>Politechnika Opolska | Opole University of Technology | www.po.opole.pl</a:t>
            </a:r>
          </a:p>
          <a:p>
            <a:pPr defTabSz="457200">
              <a:lnSpc>
                <a:spcPct val="120000"/>
              </a:lnSpc>
              <a:defRPr sz="2700" b="1" spc="67">
                <a:solidFill>
                  <a:srgbClr val="535353"/>
                </a:solidFill>
                <a:latin typeface="Myriad Pro"/>
                <a:ea typeface="Myriad Pro"/>
                <a:cs typeface="Myriad Pro"/>
                <a:sym typeface="Myriad Pro"/>
              </a:defRPr>
            </a:pPr>
            <a:r>
              <a:t>Wydział Ekonomii i Zarządzania | Faculty of Economics and Management | www.weiz.po.opole.pl</a:t>
            </a:r>
          </a:p>
        </p:txBody>
      </p:sp>
      <p:sp>
        <p:nvSpPr>
          <p:cNvPr id="3" name="Linia"/>
          <p:cNvSpPr/>
          <p:nvPr/>
        </p:nvSpPr>
        <p:spPr>
          <a:xfrm>
            <a:off x="2108442" y="11663229"/>
            <a:ext cx="20166809" cy="3"/>
          </a:xfrm>
          <a:prstGeom prst="line">
            <a:avLst/>
          </a:prstGeom>
          <a:ln w="12700">
            <a:solidFill>
              <a:srgbClr val="535353"/>
            </a:solidFill>
            <a:prstDash val="sysDot"/>
            <a:miter lim="400000"/>
          </a:ln>
        </p:spPr>
        <p:txBody>
          <a:bodyPr lIns="45718" tIns="45718" rIns="45718" bIns="45718"/>
          <a:lstStyle/>
          <a:p>
            <a:endParaRPr/>
          </a:p>
        </p:txBody>
      </p:sp>
      <p:pic>
        <p:nvPicPr>
          <p:cNvPr id="4" name="poli.png" descr="poli.png"/>
          <p:cNvPicPr>
            <a:picLocks noChangeAspect="1"/>
          </p:cNvPicPr>
          <p:nvPr/>
        </p:nvPicPr>
        <p:blipFill>
          <a:blip r:embed="rId8" cstate="print">
            <a:extLst/>
          </a:blip>
          <a:stretch>
            <a:fillRect/>
          </a:stretch>
        </p:blipFill>
        <p:spPr>
          <a:xfrm>
            <a:off x="474145" y="95267"/>
            <a:ext cx="4913759" cy="1595923"/>
          </a:xfrm>
          <a:prstGeom prst="rect">
            <a:avLst/>
          </a:prstGeom>
          <a:ln w="12700">
            <a:miter lim="400000"/>
          </a:ln>
        </p:spPr>
      </p:pic>
      <p:pic>
        <p:nvPicPr>
          <p:cNvPr id="5" name="23.png" descr="23.png"/>
          <p:cNvPicPr>
            <a:picLocks noChangeAspect="1"/>
          </p:cNvPicPr>
          <p:nvPr/>
        </p:nvPicPr>
        <p:blipFill>
          <a:blip r:embed="rId9" cstate="print">
            <a:extLst/>
          </a:blip>
          <a:stretch>
            <a:fillRect/>
          </a:stretch>
        </p:blipFill>
        <p:spPr>
          <a:xfrm>
            <a:off x="21519525" y="107287"/>
            <a:ext cx="2278280" cy="2111300"/>
          </a:xfrm>
          <a:prstGeom prst="rect">
            <a:avLst/>
          </a:prstGeom>
          <a:ln w="12700">
            <a:miter lim="400000"/>
          </a:ln>
        </p:spPr>
      </p:pic>
      <p:sp>
        <p:nvSpPr>
          <p:cNvPr id="6" name="Tekst tytułowy"/>
          <p:cNvSpPr txBox="1">
            <a:spLocks noGrp="1"/>
          </p:cNvSpPr>
          <p:nvPr>
            <p:ph type="title"/>
          </p:nvPr>
        </p:nvSpPr>
        <p:spPr>
          <a:xfrm>
            <a:off x="1828800" y="831850"/>
            <a:ext cx="20726400" cy="63690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normAutofit/>
          </a:bodyPr>
          <a:lstStyle/>
          <a:p>
            <a:r>
              <a:t>Tekst tytułowy</a:t>
            </a:r>
          </a:p>
        </p:txBody>
      </p:sp>
      <p:sp>
        <p:nvSpPr>
          <p:cNvPr id="7" name="Treść - poziom 1…"/>
          <p:cNvSpPr txBox="1">
            <a:spLocks noGrp="1"/>
          </p:cNvSpPr>
          <p:nvPr>
            <p:ph type="body" idx="1"/>
          </p:nvPr>
        </p:nvSpPr>
        <p:spPr>
          <a:xfrm>
            <a:off x="3657600" y="7772400"/>
            <a:ext cx="17068800" cy="59436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Treść - poziom 1</a:t>
            </a:r>
          </a:p>
          <a:p>
            <a:pPr lvl="1"/>
            <a:r>
              <a:t>Treść - poziom 2</a:t>
            </a:r>
          </a:p>
          <a:p>
            <a:pPr lvl="2"/>
            <a:r>
              <a:t>Treść - poziom 3</a:t>
            </a:r>
          </a:p>
          <a:p>
            <a:pPr lvl="3"/>
            <a:r>
              <a:t>Treść - poziom 4</a:t>
            </a:r>
          </a:p>
          <a:p>
            <a:pPr lvl="4"/>
            <a:r>
              <a:t>Treść - poziom 5</a:t>
            </a:r>
          </a:p>
        </p:txBody>
      </p:sp>
      <p:sp>
        <p:nvSpPr>
          <p:cNvPr id="8" name="Numer slajdu"/>
          <p:cNvSpPr txBox="1">
            <a:spLocks noGrp="1"/>
          </p:cNvSpPr>
          <p:nvPr>
            <p:ph type="sldNum" sz="quarter" idx="2"/>
          </p:nvPr>
        </p:nvSpPr>
        <p:spPr>
          <a:xfrm>
            <a:off x="11959031" y="13081000"/>
            <a:ext cx="453239" cy="461059"/>
          </a:xfrm>
          <a:prstGeom prst="rect">
            <a:avLst/>
          </a:prstGeom>
          <a:ln w="12700">
            <a:miter lim="400000"/>
          </a:ln>
        </p:spPr>
        <p:txBody>
          <a:bodyPr wrap="none" lIns="50800" tIns="50800" rIns="50800" bIns="50800">
            <a:spAutoFit/>
          </a:bodyPr>
          <a:lstStyle>
            <a:lvl1pPr>
              <a:defRPr sz="2400">
                <a:latin typeface="Helvetica Neue Light"/>
                <a:ea typeface="Helvetica Neue Light"/>
                <a:cs typeface="Helvetica Neue Light"/>
                <a:sym typeface="Helvetica Neue Light"/>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Lst>
  <p:transition spd="med"/>
  <p:timing>
    <p:tnLst>
      <p:par>
        <p:cTn id="1" dur="indefinite" restart="never" nodeType="tmRoot"/>
      </p:par>
    </p:tnLst>
  </p:timing>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9pPr>
    </p:titleStyle>
    <p:bodyStyle>
      <a:lvl1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1pPr>
      <a:lvl2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2pPr>
      <a:lvl3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3pPr>
      <a:lvl4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4pPr>
      <a:lvl5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5pPr>
      <a:lvl6pPr marL="3834419" marR="0" indent="-659420"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6pPr>
      <a:lvl7pPr marL="4469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7pPr>
      <a:lvl8pPr marL="5104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8pPr>
      <a:lvl9pPr marL="5739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9pPr>
    </p:bodyStyle>
    <p:otherStyle>
      <a:lvl1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1pPr>
      <a:lvl2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2pPr>
      <a:lvl3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3pPr>
      <a:lvl4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4pPr>
      <a:lvl5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5pPr>
      <a:lvl6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6pPr>
      <a:lvl7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7pPr>
      <a:lvl8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8pPr>
      <a:lvl9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journals.openedition.org/ethiquepublique/1301" TargetMode="External"/><Relationship Id="rId2" Type="http://schemas.openxmlformats.org/officeDocument/2006/relationships/hyperlink" Target="https://journals.openedition.org/ethiquepublique/1208"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889448"/>
            <a:ext cx="23042560" cy="2016224"/>
          </a:xfrm>
        </p:spPr>
        <p:style>
          <a:lnRef idx="1">
            <a:schemeClr val="dk1"/>
          </a:lnRef>
          <a:fillRef idx="2">
            <a:schemeClr val="dk1"/>
          </a:fillRef>
          <a:effectRef idx="1">
            <a:schemeClr val="dk1"/>
          </a:effectRef>
          <a:fontRef idx="minor">
            <a:schemeClr val="dk1"/>
          </a:fontRef>
        </p:style>
        <p:txBody>
          <a:bodyPr>
            <a:noAutofit/>
          </a:bodyPr>
          <a:lstStyle/>
          <a:p>
            <a:r>
              <a:rPr lang="pl-PL" sz="6600" dirty="0" err="1" smtClean="0">
                <a:solidFill>
                  <a:srgbClr val="FF0000"/>
                </a:solidFill>
              </a:rPr>
              <a:t>Virtues</a:t>
            </a:r>
            <a:r>
              <a:rPr lang="pl-PL" sz="6600" dirty="0" smtClean="0">
                <a:solidFill>
                  <a:srgbClr val="FF0000"/>
                </a:solidFill>
              </a:rPr>
              <a:t> (cnoty) </a:t>
            </a:r>
            <a:r>
              <a:rPr lang="pl-PL" sz="6600" dirty="0" smtClean="0">
                <a:solidFill>
                  <a:srgbClr val="FF0000"/>
                </a:solidFill>
              </a:rPr>
              <a:t>in </a:t>
            </a:r>
            <a:r>
              <a:rPr lang="pl-PL" sz="6600" dirty="0" err="1" smtClean="0">
                <a:solidFill>
                  <a:srgbClr val="FF0000"/>
                </a:solidFill>
              </a:rPr>
              <a:t>the</a:t>
            </a:r>
            <a:r>
              <a:rPr lang="pl-PL" sz="6600" dirty="0" smtClean="0">
                <a:solidFill>
                  <a:srgbClr val="FF0000"/>
                </a:solidFill>
              </a:rPr>
              <a:t> public </a:t>
            </a:r>
            <a:r>
              <a:rPr lang="pl-PL" sz="6600" dirty="0" err="1" smtClean="0">
                <a:solidFill>
                  <a:srgbClr val="FF0000"/>
                </a:solidFill>
              </a:rPr>
              <a:t>administration</a:t>
            </a:r>
            <a:r>
              <a:rPr lang="pl-PL" sz="6600" dirty="0" smtClean="0">
                <a:solidFill>
                  <a:srgbClr val="FF0000"/>
                </a:solidFill>
              </a:rPr>
              <a:t> </a:t>
            </a:r>
            <a:br>
              <a:rPr lang="pl-PL" sz="6600" dirty="0" smtClean="0">
                <a:solidFill>
                  <a:srgbClr val="FF0000"/>
                </a:solidFill>
              </a:rPr>
            </a:br>
            <a:r>
              <a:rPr lang="pl-PL" sz="6600" dirty="0" smtClean="0">
                <a:solidFill>
                  <a:srgbClr val="FF0000"/>
                </a:solidFill>
              </a:rPr>
              <a:t>and </a:t>
            </a:r>
            <a:r>
              <a:rPr lang="pl-PL" sz="6600" dirty="0" err="1" smtClean="0">
                <a:solidFill>
                  <a:srgbClr val="FF0000"/>
                </a:solidFill>
              </a:rPr>
              <a:t>the</a:t>
            </a:r>
            <a:r>
              <a:rPr lang="pl-PL" sz="6600" dirty="0" smtClean="0">
                <a:solidFill>
                  <a:srgbClr val="FF0000"/>
                </a:solidFill>
              </a:rPr>
              <a:t> </a:t>
            </a:r>
            <a:r>
              <a:rPr lang="pl-PL" sz="6600" dirty="0" err="1" smtClean="0">
                <a:solidFill>
                  <a:srgbClr val="FF0000"/>
                </a:solidFill>
              </a:rPr>
              <a:t>relations</a:t>
            </a:r>
            <a:r>
              <a:rPr lang="pl-PL" sz="6600" dirty="0" smtClean="0">
                <a:solidFill>
                  <a:srgbClr val="FF0000"/>
                </a:solidFill>
              </a:rPr>
              <a:t> </a:t>
            </a:r>
            <a:r>
              <a:rPr lang="pl-PL" sz="6600" dirty="0" err="1" smtClean="0">
                <a:solidFill>
                  <a:srgbClr val="FF0000"/>
                </a:solidFill>
              </a:rPr>
              <a:t>with</a:t>
            </a:r>
            <a:r>
              <a:rPr lang="pl-PL" sz="6600" dirty="0" smtClean="0">
                <a:solidFill>
                  <a:srgbClr val="FF0000"/>
                </a:solidFill>
              </a:rPr>
              <a:t> </a:t>
            </a:r>
            <a:r>
              <a:rPr lang="pl-PL" sz="6600" dirty="0" err="1" smtClean="0">
                <a:solidFill>
                  <a:srgbClr val="FF0000"/>
                </a:solidFill>
              </a:rPr>
              <a:t>the</a:t>
            </a:r>
            <a:r>
              <a:rPr lang="pl-PL" sz="6600" dirty="0" smtClean="0">
                <a:solidFill>
                  <a:srgbClr val="FF0000"/>
                </a:solidFill>
              </a:rPr>
              <a:t> public</a:t>
            </a:r>
            <a:endParaRPr lang="pl-PL" sz="6600" dirty="0">
              <a:solidFill>
                <a:srgbClr val="FF0000"/>
              </a:solidFill>
            </a:endParaRPr>
          </a:p>
        </p:txBody>
      </p:sp>
      <p:sp>
        <p:nvSpPr>
          <p:cNvPr id="3" name="Symbol zastępczy zawartości 2"/>
          <p:cNvSpPr>
            <a:spLocks noGrp="1"/>
          </p:cNvSpPr>
          <p:nvPr>
            <p:ph idx="1"/>
          </p:nvPr>
        </p:nvSpPr>
        <p:spPr/>
        <p:style>
          <a:lnRef idx="2">
            <a:schemeClr val="accent4">
              <a:shade val="50000"/>
            </a:schemeClr>
          </a:lnRef>
          <a:fillRef idx="1">
            <a:schemeClr val="accent4"/>
          </a:fillRef>
          <a:effectRef idx="0">
            <a:schemeClr val="accent4"/>
          </a:effectRef>
          <a:fontRef idx="minor">
            <a:schemeClr val="lt1"/>
          </a:fontRef>
        </p:style>
        <p:txBody>
          <a:bodyPr/>
          <a:lstStyle/>
          <a:p>
            <a:r>
              <a:rPr lang="pl-PL" b="1" dirty="0" err="1" smtClean="0">
                <a:solidFill>
                  <a:srgbClr val="0070C0"/>
                </a:solidFill>
              </a:rPr>
              <a:t>What</a:t>
            </a:r>
            <a:r>
              <a:rPr lang="pl-PL" b="1" dirty="0" smtClean="0">
                <a:solidFill>
                  <a:srgbClr val="0070C0"/>
                </a:solidFill>
              </a:rPr>
              <a:t> place for </a:t>
            </a:r>
            <a:r>
              <a:rPr lang="pl-PL" b="1" dirty="0" err="1" smtClean="0">
                <a:solidFill>
                  <a:srgbClr val="0070C0"/>
                </a:solidFill>
              </a:rPr>
              <a:t>virtues</a:t>
            </a:r>
            <a:r>
              <a:rPr lang="pl-PL" b="1" dirty="0" smtClean="0">
                <a:solidFill>
                  <a:srgbClr val="0070C0"/>
                </a:solidFill>
              </a:rPr>
              <a:t> in public </a:t>
            </a:r>
            <a:r>
              <a:rPr lang="pl-PL" b="1" dirty="0" err="1" smtClean="0">
                <a:solidFill>
                  <a:srgbClr val="0070C0"/>
                </a:solidFill>
              </a:rPr>
              <a:t>administration</a:t>
            </a:r>
            <a:r>
              <a:rPr lang="pl-PL" b="1" dirty="0" smtClean="0">
                <a:solidFill>
                  <a:srgbClr val="0070C0"/>
                </a:solidFill>
              </a:rPr>
              <a:t>?</a:t>
            </a:r>
            <a:endParaRPr lang="pl-PL" dirty="0" smtClean="0">
              <a:solidFill>
                <a:srgbClr val="0070C0"/>
              </a:solidFill>
            </a:endParaRPr>
          </a:p>
          <a:p>
            <a:r>
              <a:rPr lang="pl-PL" dirty="0" smtClean="0"/>
              <a:t>On </a:t>
            </a:r>
            <a:r>
              <a:rPr lang="pl-PL" dirty="0" err="1" smtClean="0"/>
              <a:t>the</a:t>
            </a:r>
            <a:r>
              <a:rPr lang="pl-PL" dirty="0" smtClean="0"/>
              <a:t> </a:t>
            </a:r>
            <a:r>
              <a:rPr lang="pl-PL" dirty="0" err="1" smtClean="0"/>
              <a:t>base</a:t>
            </a:r>
            <a:r>
              <a:rPr lang="pl-PL" dirty="0" smtClean="0"/>
              <a:t> of </a:t>
            </a:r>
            <a:r>
              <a:rPr lang="pl-PL" dirty="0" err="1" smtClean="0"/>
              <a:t>the</a:t>
            </a:r>
            <a:r>
              <a:rPr lang="pl-PL" dirty="0" smtClean="0"/>
              <a:t> </a:t>
            </a:r>
            <a:r>
              <a:rPr lang="pl-PL" dirty="0" err="1" smtClean="0"/>
              <a:t>work</a:t>
            </a:r>
            <a:r>
              <a:rPr lang="pl-PL" dirty="0" smtClean="0"/>
              <a:t>:</a:t>
            </a:r>
          </a:p>
          <a:p>
            <a:r>
              <a:rPr lang="pl-PL" b="1" i="1" dirty="0" err="1" smtClean="0"/>
              <a:t>Fabrice</a:t>
            </a:r>
            <a:r>
              <a:rPr lang="pl-PL" b="1" i="1" dirty="0" smtClean="0"/>
              <a:t> </a:t>
            </a:r>
            <a:r>
              <a:rPr lang="pl-PL" b="1" i="1" dirty="0" err="1" smtClean="0"/>
              <a:t>Larat</a:t>
            </a:r>
            <a:r>
              <a:rPr lang="pl-PL" dirty="0" smtClean="0"/>
              <a:t>: </a:t>
            </a:r>
            <a:r>
              <a:rPr lang="pl-PL" dirty="0" err="1" smtClean="0"/>
              <a:t>Quelle</a:t>
            </a:r>
            <a:r>
              <a:rPr lang="pl-PL" dirty="0" smtClean="0"/>
              <a:t> place </a:t>
            </a:r>
            <a:r>
              <a:rPr lang="pl-PL" dirty="0" err="1" smtClean="0"/>
              <a:t>pour</a:t>
            </a:r>
            <a:r>
              <a:rPr lang="pl-PL" dirty="0" smtClean="0"/>
              <a:t> les </a:t>
            </a:r>
            <a:r>
              <a:rPr lang="pl-PL" dirty="0" err="1" smtClean="0"/>
              <a:t>vertus</a:t>
            </a:r>
            <a:r>
              <a:rPr lang="pl-PL" dirty="0" smtClean="0"/>
              <a:t> </a:t>
            </a:r>
            <a:r>
              <a:rPr lang="pl-PL" dirty="0" err="1" smtClean="0"/>
              <a:t>dans</a:t>
            </a:r>
            <a:r>
              <a:rPr lang="pl-PL" dirty="0" smtClean="0"/>
              <a:t> </a:t>
            </a:r>
            <a:r>
              <a:rPr lang="pl-PL" dirty="0" err="1" smtClean="0"/>
              <a:t>l’administration</a:t>
            </a:r>
            <a:r>
              <a:rPr lang="pl-PL" dirty="0" smtClean="0"/>
              <a:t> </a:t>
            </a:r>
            <a:r>
              <a:rPr lang="pl-PL" dirty="0" err="1" smtClean="0"/>
              <a:t>publique</a:t>
            </a:r>
            <a:r>
              <a:rPr lang="pl-PL" dirty="0" smtClean="0"/>
              <a:t> ?</a:t>
            </a:r>
            <a:endParaRPr lang="pl-PL" b="1" dirty="0" smtClean="0"/>
          </a:p>
          <a:p>
            <a:r>
              <a:rPr lang="pl-PL" dirty="0" err="1" smtClean="0"/>
              <a:t>Revue</a:t>
            </a:r>
            <a:r>
              <a:rPr lang="pl-PL" dirty="0" smtClean="0"/>
              <a:t> </a:t>
            </a:r>
            <a:r>
              <a:rPr lang="pl-PL" dirty="0" err="1" smtClean="0"/>
              <a:t>internationale</a:t>
            </a:r>
            <a:r>
              <a:rPr lang="pl-PL" dirty="0" smtClean="0"/>
              <a:t> </a:t>
            </a:r>
            <a:r>
              <a:rPr lang="pl-PL" dirty="0" err="1" smtClean="0"/>
              <a:t>d’ethique</a:t>
            </a:r>
            <a:r>
              <a:rPr lang="pl-PL" dirty="0" smtClean="0"/>
              <a:t> </a:t>
            </a:r>
            <a:r>
              <a:rPr lang="pl-PL" dirty="0" err="1" smtClean="0"/>
              <a:t>societale</a:t>
            </a:r>
            <a:r>
              <a:rPr lang="pl-PL" dirty="0" smtClean="0"/>
              <a:t> et </a:t>
            </a:r>
            <a:r>
              <a:rPr lang="pl-PL" dirty="0" err="1" smtClean="0"/>
              <a:t>gouvernementale</a:t>
            </a:r>
            <a:r>
              <a:rPr lang="pl-PL" dirty="0" smtClean="0"/>
              <a:t> </a:t>
            </a:r>
          </a:p>
          <a:p>
            <a:r>
              <a:rPr lang="pl-PL" b="1" dirty="0" smtClean="0"/>
              <a:t>Vol. 15, n</a:t>
            </a:r>
            <a:r>
              <a:rPr lang="pl-PL" dirty="0" smtClean="0">
                <a:hlinkClick r:id="rId2"/>
              </a:rPr>
              <a:t> °</a:t>
            </a:r>
            <a:r>
              <a:rPr lang="pl-PL" b="1" dirty="0" smtClean="0"/>
              <a:t> 2 - 2013</a:t>
            </a:r>
            <a:r>
              <a:rPr lang="pl-PL" dirty="0" smtClean="0">
                <a:solidFill>
                  <a:schemeClr val="tx1"/>
                </a:solidFill>
              </a:rPr>
              <a:t> </a:t>
            </a:r>
            <a:endParaRPr lang="pl-PL" b="1" u="sng" dirty="0" smtClean="0"/>
          </a:p>
          <a:p>
            <a:r>
              <a:rPr lang="pl-PL" u="sng" dirty="0" smtClean="0">
                <a:hlinkClick r:id="rId3"/>
              </a:rPr>
              <a:t>https://journals.openedition.org/ethiquepublique/1301</a:t>
            </a:r>
            <a:endParaRPr lang="pl-PL"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110880" y="3401616"/>
            <a:ext cx="20162240" cy="8280920"/>
          </a:xfrm>
        </p:spPr>
        <p:txBody>
          <a:bodyPr/>
          <a:lstStyle/>
          <a:p>
            <a:pPr algn="l"/>
            <a:endParaRPr lang="pl-PL" dirty="0" smtClean="0"/>
          </a:p>
          <a:p>
            <a:pPr algn="l"/>
            <a:r>
              <a:rPr lang="pl-PL" dirty="0" smtClean="0"/>
              <a:t>But in a popular state, one </a:t>
            </a:r>
            <a:r>
              <a:rPr lang="pl-PL" dirty="0" err="1" smtClean="0"/>
              <a:t>more</a:t>
            </a:r>
            <a:r>
              <a:rPr lang="pl-PL" dirty="0" smtClean="0"/>
              <a:t> </a:t>
            </a:r>
            <a:r>
              <a:rPr lang="pl-PL" dirty="0" err="1" smtClean="0"/>
              <a:t>mechanism</a:t>
            </a:r>
            <a:r>
              <a:rPr lang="pl-PL" dirty="0" smtClean="0"/>
              <a:t> </a:t>
            </a:r>
            <a:r>
              <a:rPr lang="pl-PL" dirty="0" err="1" smtClean="0"/>
              <a:t>is</a:t>
            </a:r>
            <a:r>
              <a:rPr lang="pl-PL" dirty="0" smtClean="0"/>
              <a:t> </a:t>
            </a:r>
            <a:r>
              <a:rPr lang="pl-PL" dirty="0" err="1" smtClean="0"/>
              <a:t>needed</a:t>
            </a:r>
            <a:r>
              <a:rPr lang="pl-PL" dirty="0" smtClean="0"/>
              <a:t>, </a:t>
            </a:r>
            <a:r>
              <a:rPr lang="pl-PL" dirty="0" err="1" smtClean="0"/>
              <a:t>which</a:t>
            </a:r>
            <a:r>
              <a:rPr lang="pl-PL" dirty="0" smtClean="0"/>
              <a:t> </a:t>
            </a:r>
            <a:r>
              <a:rPr lang="pl-PL" dirty="0" err="1" smtClean="0"/>
              <a:t>is</a:t>
            </a:r>
            <a:r>
              <a:rPr lang="pl-PL" dirty="0" smtClean="0"/>
              <a:t> </a:t>
            </a:r>
            <a:r>
              <a:rPr lang="pl-PL" dirty="0" err="1" smtClean="0"/>
              <a:t>virtue</a:t>
            </a:r>
            <a:r>
              <a:rPr lang="pl-PL" dirty="0" smtClean="0"/>
              <a:t>. </a:t>
            </a:r>
            <a:r>
              <a:rPr lang="pl-PL" dirty="0" err="1" smtClean="0"/>
              <a:t>Later</a:t>
            </a:r>
            <a:r>
              <a:rPr lang="pl-PL" dirty="0" smtClean="0"/>
              <a:t>, in </a:t>
            </a:r>
            <a:r>
              <a:rPr lang="pl-PL" dirty="0" err="1" smtClean="0"/>
              <a:t>Chapter</a:t>
            </a:r>
            <a:r>
              <a:rPr lang="pl-PL" dirty="0" smtClean="0"/>
              <a:t> XVIII of </a:t>
            </a:r>
            <a:r>
              <a:rPr lang="pl-PL" dirty="0" err="1" smtClean="0"/>
              <a:t>Book</a:t>
            </a:r>
            <a:r>
              <a:rPr lang="pl-PL" dirty="0" smtClean="0"/>
              <a:t> V, </a:t>
            </a:r>
            <a:r>
              <a:rPr lang="pl-PL" dirty="0" err="1" smtClean="0"/>
              <a:t>he</a:t>
            </a:r>
            <a:r>
              <a:rPr lang="pl-PL" dirty="0" smtClean="0"/>
              <a:t> </a:t>
            </a:r>
            <a:r>
              <a:rPr lang="pl-PL" dirty="0" err="1" smtClean="0"/>
              <a:t>adds</a:t>
            </a:r>
            <a:r>
              <a:rPr lang="pl-PL" dirty="0" smtClean="0"/>
              <a:t> </a:t>
            </a:r>
            <a:r>
              <a:rPr lang="pl-PL" dirty="0" err="1" smtClean="0"/>
              <a:t>that</a:t>
            </a:r>
            <a:r>
              <a:rPr lang="pl-PL" dirty="0" smtClean="0"/>
              <a:t> in a republic </a:t>
            </a:r>
            <a:r>
              <a:rPr lang="pl-PL" dirty="0" err="1" smtClean="0"/>
              <a:t>where</a:t>
            </a:r>
            <a:r>
              <a:rPr lang="pl-PL" dirty="0" smtClean="0"/>
              <a:t> </a:t>
            </a:r>
            <a:r>
              <a:rPr lang="pl-PL" dirty="0" err="1" smtClean="0"/>
              <a:t>virtue</a:t>
            </a:r>
            <a:r>
              <a:rPr lang="pl-PL" dirty="0" smtClean="0"/>
              <a:t> </a:t>
            </a:r>
            <a:r>
              <a:rPr lang="pl-PL" dirty="0" err="1" smtClean="0"/>
              <a:t>reigns</a:t>
            </a:r>
            <a:r>
              <a:rPr lang="pl-PL" dirty="0" smtClean="0"/>
              <a:t>, </a:t>
            </a:r>
            <a:r>
              <a:rPr lang="pl-PL" dirty="0" err="1" smtClean="0"/>
              <a:t>the</a:t>
            </a:r>
            <a:r>
              <a:rPr lang="pl-PL" dirty="0" smtClean="0"/>
              <a:t> State </a:t>
            </a:r>
            <a:r>
              <a:rPr lang="pl-PL" dirty="0" err="1" smtClean="0"/>
              <a:t>only</a:t>
            </a:r>
            <a:r>
              <a:rPr lang="pl-PL" dirty="0" smtClean="0"/>
              <a:t> </a:t>
            </a:r>
            <a:r>
              <a:rPr lang="pl-PL" dirty="0" err="1" smtClean="0"/>
              <a:t>rewards</a:t>
            </a:r>
            <a:r>
              <a:rPr lang="pl-PL" dirty="0" smtClean="0"/>
              <a:t> by </a:t>
            </a:r>
            <a:r>
              <a:rPr lang="pl-PL" dirty="0" err="1" smtClean="0"/>
              <a:t>testifying</a:t>
            </a:r>
            <a:r>
              <a:rPr lang="pl-PL" dirty="0" smtClean="0"/>
              <a:t> to </a:t>
            </a:r>
            <a:r>
              <a:rPr lang="pl-PL" dirty="0" err="1" smtClean="0"/>
              <a:t>this</a:t>
            </a:r>
            <a:r>
              <a:rPr lang="pl-PL" dirty="0" smtClean="0"/>
              <a:t> </a:t>
            </a:r>
            <a:r>
              <a:rPr lang="pl-PL" dirty="0" err="1" smtClean="0"/>
              <a:t>virtue</a:t>
            </a:r>
            <a:r>
              <a:rPr lang="pl-PL" dirty="0" smtClean="0"/>
              <a:t>. </a:t>
            </a:r>
          </a:p>
          <a:p>
            <a:pPr algn="l"/>
            <a:r>
              <a:rPr lang="pl-PL" dirty="0" smtClean="0"/>
              <a:t>In </a:t>
            </a:r>
            <a:r>
              <a:rPr lang="pl-PL" dirty="0" err="1" smtClean="0"/>
              <a:t>the</a:t>
            </a:r>
            <a:r>
              <a:rPr lang="pl-PL" dirty="0" smtClean="0"/>
              <a:t> </a:t>
            </a:r>
            <a:r>
              <a:rPr lang="pl-PL" dirty="0" err="1" smtClean="0"/>
              <a:t>extension</a:t>
            </a:r>
            <a:r>
              <a:rPr lang="pl-PL" dirty="0" smtClean="0"/>
              <a:t> of </a:t>
            </a:r>
            <a:r>
              <a:rPr lang="pl-PL" dirty="0" err="1" smtClean="0"/>
              <a:t>ancient</a:t>
            </a:r>
            <a:r>
              <a:rPr lang="pl-PL" dirty="0" smtClean="0"/>
              <a:t> </a:t>
            </a:r>
            <a:r>
              <a:rPr lang="pl-PL" dirty="0" err="1" smtClean="0"/>
              <a:t>thought</a:t>
            </a:r>
            <a:r>
              <a:rPr lang="pl-PL" dirty="0" smtClean="0"/>
              <a:t>, </a:t>
            </a:r>
            <a:r>
              <a:rPr lang="pl-PL" dirty="0" err="1" smtClean="0"/>
              <a:t>among</a:t>
            </a:r>
            <a:r>
              <a:rPr lang="pl-PL" dirty="0" smtClean="0"/>
              <a:t> </a:t>
            </a:r>
            <a:r>
              <a:rPr lang="pl-PL" dirty="0" err="1" smtClean="0"/>
              <a:t>the</a:t>
            </a:r>
            <a:r>
              <a:rPr lang="pl-PL" dirty="0" smtClean="0"/>
              <a:t> </a:t>
            </a:r>
            <a:r>
              <a:rPr lang="pl-PL" dirty="0" err="1" smtClean="0"/>
              <a:t>various</a:t>
            </a:r>
            <a:r>
              <a:rPr lang="pl-PL" dirty="0" smtClean="0"/>
              <a:t> </a:t>
            </a:r>
            <a:r>
              <a:rPr lang="pl-PL" dirty="0" err="1" smtClean="0"/>
              <a:t>existing</a:t>
            </a:r>
            <a:r>
              <a:rPr lang="pl-PL" dirty="0" smtClean="0"/>
              <a:t> </a:t>
            </a:r>
            <a:r>
              <a:rPr lang="pl-PL" dirty="0" err="1" smtClean="0"/>
              <a:t>virtues</a:t>
            </a:r>
            <a:r>
              <a:rPr lang="pl-PL" dirty="0" smtClean="0"/>
              <a:t>, we </a:t>
            </a:r>
            <a:r>
              <a:rPr lang="pl-PL" dirty="0" err="1" smtClean="0"/>
              <a:t>can</a:t>
            </a:r>
            <a:r>
              <a:rPr lang="pl-PL" dirty="0" smtClean="0"/>
              <a:t> </a:t>
            </a:r>
            <a:r>
              <a:rPr lang="pl-PL" dirty="0" err="1" smtClean="0"/>
              <a:t>distinguish</a:t>
            </a:r>
            <a:r>
              <a:rPr lang="pl-PL" dirty="0" smtClean="0"/>
              <a:t> </a:t>
            </a:r>
            <a:r>
              <a:rPr lang="pl-PL" dirty="0" err="1" smtClean="0"/>
              <a:t>four</a:t>
            </a:r>
            <a:r>
              <a:rPr lang="pl-PL" dirty="0" smtClean="0"/>
              <a:t> </a:t>
            </a:r>
            <a:r>
              <a:rPr lang="pl-PL" dirty="0" err="1" smtClean="0"/>
              <a:t>having</a:t>
            </a:r>
            <a:r>
              <a:rPr lang="pl-PL" dirty="0" smtClean="0"/>
              <a:t> </a:t>
            </a:r>
            <a:r>
              <a:rPr lang="pl-PL" dirty="0" err="1" smtClean="0"/>
              <a:t>particular</a:t>
            </a:r>
            <a:r>
              <a:rPr lang="pl-PL" dirty="0" smtClean="0"/>
              <a:t> </a:t>
            </a:r>
            <a:r>
              <a:rPr lang="pl-PL" dirty="0" err="1" smtClean="0"/>
              <a:t>qualities</a:t>
            </a:r>
            <a:r>
              <a:rPr lang="pl-PL" dirty="0" smtClean="0"/>
              <a:t> and </a:t>
            </a:r>
            <a:r>
              <a:rPr lang="pl-PL" dirty="0" err="1" smtClean="0"/>
              <a:t>therefore</a:t>
            </a:r>
            <a:r>
              <a:rPr lang="pl-PL" dirty="0" smtClean="0"/>
              <a:t> </a:t>
            </a:r>
            <a:r>
              <a:rPr lang="pl-PL" dirty="0" err="1" smtClean="0"/>
              <a:t>playing</a:t>
            </a:r>
            <a:r>
              <a:rPr lang="pl-PL" dirty="0" smtClean="0"/>
              <a:t> a </a:t>
            </a:r>
            <a:r>
              <a:rPr lang="pl-PL" dirty="0" err="1" smtClean="0"/>
              <a:t>pivotal</a:t>
            </a:r>
            <a:r>
              <a:rPr lang="pl-PL" dirty="0" smtClean="0"/>
              <a:t> role in </a:t>
            </a:r>
            <a:r>
              <a:rPr lang="pl-PL" dirty="0" err="1" smtClean="0"/>
              <a:t>human</a:t>
            </a:r>
            <a:r>
              <a:rPr lang="pl-PL" dirty="0" smtClean="0"/>
              <a:t> action and </a:t>
            </a:r>
            <a:r>
              <a:rPr lang="pl-PL" dirty="0" err="1" smtClean="0"/>
              <a:t>which</a:t>
            </a:r>
            <a:r>
              <a:rPr lang="pl-PL" dirty="0" smtClean="0"/>
              <a:t> </a:t>
            </a:r>
            <a:r>
              <a:rPr lang="pl-PL" dirty="0" err="1" smtClean="0"/>
              <a:t>are</a:t>
            </a:r>
            <a:r>
              <a:rPr lang="pl-PL" dirty="0" smtClean="0"/>
              <a:t> </a:t>
            </a:r>
            <a:r>
              <a:rPr lang="pl-PL" dirty="0" err="1" smtClean="0"/>
              <a:t>qualified</a:t>
            </a:r>
            <a:r>
              <a:rPr lang="pl-PL" dirty="0" smtClean="0"/>
              <a:t> as cardinal.</a:t>
            </a:r>
          </a:p>
          <a:p>
            <a:endParaRPr lang="pl-PL"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4049688"/>
            <a:ext cx="20306256" cy="7632848"/>
          </a:xfrm>
        </p:spPr>
        <p:txBody>
          <a:bodyPr/>
          <a:lstStyle/>
          <a:p>
            <a:pPr algn="l"/>
            <a:r>
              <a:rPr lang="pl-PL" dirty="0" err="1" smtClean="0"/>
              <a:t>The</a:t>
            </a:r>
            <a:r>
              <a:rPr lang="pl-PL" dirty="0" smtClean="0"/>
              <a:t> first, </a:t>
            </a:r>
            <a:r>
              <a:rPr lang="pl-PL" dirty="0" err="1" smtClean="0"/>
              <a:t>called</a:t>
            </a:r>
            <a:r>
              <a:rPr lang="pl-PL" dirty="0" smtClean="0"/>
              <a:t> ″</a:t>
            </a:r>
            <a:r>
              <a:rPr lang="pl-PL" i="1" dirty="0" err="1" smtClean="0">
                <a:solidFill>
                  <a:srgbClr val="FF0000"/>
                </a:solidFill>
              </a:rPr>
              <a:t>Prudentia</a:t>
            </a:r>
            <a:r>
              <a:rPr lang="pl-PL" i="1" dirty="0" smtClean="0">
                <a:solidFill>
                  <a:srgbClr val="FF0000"/>
                </a:solidFill>
              </a:rPr>
              <a:t>, </a:t>
            </a:r>
            <a:r>
              <a:rPr lang="pl-PL" i="1" dirty="0" smtClean="0">
                <a:solidFill>
                  <a:schemeClr val="accent3">
                    <a:lumMod val="60000"/>
                    <a:lumOff val="40000"/>
                  </a:schemeClr>
                </a:solidFill>
              </a:rPr>
              <a:t>ostrożność</a:t>
            </a:r>
            <a:r>
              <a:rPr lang="pl-PL" i="1" dirty="0" smtClean="0">
                <a:solidFill>
                  <a:srgbClr val="FF0000"/>
                </a:solidFill>
              </a:rPr>
              <a:t> </a:t>
            </a:r>
            <a:r>
              <a:rPr lang="pl-PL" i="1" dirty="0" smtClean="0"/>
              <a:t>″</a:t>
            </a:r>
            <a:r>
              <a:rPr lang="pl-PL" dirty="0" smtClean="0"/>
              <a:t>, </a:t>
            </a:r>
            <a:r>
              <a:rPr lang="pl-PL" dirty="0" err="1" smtClean="0"/>
              <a:t>that</a:t>
            </a:r>
            <a:r>
              <a:rPr lang="pl-PL" dirty="0" smtClean="0"/>
              <a:t> </a:t>
            </a:r>
            <a:r>
              <a:rPr lang="pl-PL" dirty="0" err="1" smtClean="0"/>
              <a:t>is</a:t>
            </a:r>
            <a:r>
              <a:rPr lang="pl-PL" dirty="0" smtClean="0"/>
              <a:t> to </a:t>
            </a:r>
            <a:r>
              <a:rPr lang="pl-PL" dirty="0" err="1" smtClean="0"/>
              <a:t>say</a:t>
            </a:r>
            <a:r>
              <a:rPr lang="pl-PL" dirty="0" smtClean="0"/>
              <a:t> </a:t>
            </a:r>
            <a:r>
              <a:rPr lang="pl-PL" dirty="0" err="1" smtClean="0"/>
              <a:t>prudence</a:t>
            </a:r>
            <a:r>
              <a:rPr lang="pl-PL" dirty="0" smtClean="0"/>
              <a:t>, </a:t>
            </a:r>
            <a:r>
              <a:rPr lang="pl-PL" dirty="0" err="1" smtClean="0"/>
              <a:t>combines</a:t>
            </a:r>
            <a:r>
              <a:rPr lang="pl-PL" dirty="0" smtClean="0"/>
              <a:t> </a:t>
            </a:r>
            <a:r>
              <a:rPr lang="pl-PL" dirty="0" err="1" smtClean="0"/>
              <a:t>strength</a:t>
            </a:r>
            <a:r>
              <a:rPr lang="pl-PL" dirty="0" smtClean="0"/>
              <a:t> of </a:t>
            </a:r>
            <a:r>
              <a:rPr lang="pl-PL" dirty="0" err="1" smtClean="0"/>
              <a:t>mind</a:t>
            </a:r>
            <a:r>
              <a:rPr lang="pl-PL" dirty="0" smtClean="0"/>
              <a:t> and </a:t>
            </a:r>
            <a:r>
              <a:rPr lang="pl-PL" dirty="0" err="1" smtClean="0"/>
              <a:t>the</a:t>
            </a:r>
            <a:r>
              <a:rPr lang="pl-PL" dirty="0" smtClean="0"/>
              <a:t> </a:t>
            </a:r>
            <a:r>
              <a:rPr lang="pl-PL" dirty="0" err="1" smtClean="0"/>
              <a:t>faculty</a:t>
            </a:r>
            <a:r>
              <a:rPr lang="pl-PL" dirty="0" smtClean="0"/>
              <a:t> of </a:t>
            </a:r>
            <a:r>
              <a:rPr lang="pl-PL" dirty="0" err="1" smtClean="0"/>
              <a:t>discernment</a:t>
            </a:r>
            <a:r>
              <a:rPr lang="pl-PL" dirty="0" smtClean="0"/>
              <a:t> </a:t>
            </a:r>
            <a:r>
              <a:rPr lang="pl-PL" dirty="0" err="1" smtClean="0"/>
              <a:t>allowing</a:t>
            </a:r>
            <a:r>
              <a:rPr lang="pl-PL" dirty="0" smtClean="0"/>
              <a:t> in </a:t>
            </a:r>
            <a:r>
              <a:rPr lang="pl-PL" dirty="0" err="1" smtClean="0"/>
              <a:t>all</a:t>
            </a:r>
            <a:r>
              <a:rPr lang="pl-PL" dirty="0" smtClean="0"/>
              <a:t> </a:t>
            </a:r>
            <a:r>
              <a:rPr lang="pl-PL" dirty="0" err="1" smtClean="0"/>
              <a:t>circumstances</a:t>
            </a:r>
            <a:r>
              <a:rPr lang="pl-PL" dirty="0" smtClean="0"/>
              <a:t> to </a:t>
            </a:r>
            <a:r>
              <a:rPr lang="pl-PL" dirty="0" err="1" smtClean="0"/>
              <a:t>distinguish</a:t>
            </a:r>
            <a:r>
              <a:rPr lang="pl-PL" dirty="0" smtClean="0"/>
              <a:t> </a:t>
            </a:r>
            <a:r>
              <a:rPr lang="pl-PL" dirty="0" err="1" smtClean="0"/>
              <a:t>the</a:t>
            </a:r>
            <a:r>
              <a:rPr lang="pl-PL" dirty="0" smtClean="0"/>
              <a:t> </a:t>
            </a:r>
            <a:r>
              <a:rPr lang="pl-PL" dirty="0" err="1" smtClean="0"/>
              <a:t>true</a:t>
            </a:r>
            <a:r>
              <a:rPr lang="pl-PL" dirty="0" smtClean="0"/>
              <a:t> </a:t>
            </a:r>
            <a:r>
              <a:rPr lang="pl-PL" dirty="0" err="1" smtClean="0"/>
              <a:t>good</a:t>
            </a:r>
            <a:r>
              <a:rPr lang="pl-PL" dirty="0" smtClean="0"/>
              <a:t> and to </a:t>
            </a:r>
            <a:r>
              <a:rPr lang="pl-PL" dirty="0" err="1" smtClean="0"/>
              <a:t>choose</a:t>
            </a:r>
            <a:r>
              <a:rPr lang="pl-PL" dirty="0" smtClean="0"/>
              <a:t> </a:t>
            </a:r>
            <a:r>
              <a:rPr lang="pl-PL" dirty="0" err="1" smtClean="0"/>
              <a:t>the</a:t>
            </a:r>
            <a:r>
              <a:rPr lang="pl-PL" dirty="0" smtClean="0"/>
              <a:t> </a:t>
            </a:r>
            <a:r>
              <a:rPr lang="pl-PL" dirty="0" err="1" smtClean="0"/>
              <a:t>right</a:t>
            </a:r>
            <a:r>
              <a:rPr lang="pl-PL" dirty="0" smtClean="0"/>
              <a:t> </a:t>
            </a:r>
            <a:r>
              <a:rPr lang="pl-PL" dirty="0" err="1" smtClean="0"/>
              <a:t>means</a:t>
            </a:r>
            <a:r>
              <a:rPr lang="pl-PL" dirty="0" smtClean="0"/>
              <a:t> to </a:t>
            </a:r>
            <a:r>
              <a:rPr lang="pl-PL" dirty="0" err="1" smtClean="0"/>
              <a:t>accomplish</a:t>
            </a:r>
            <a:r>
              <a:rPr lang="pl-PL" dirty="0" smtClean="0"/>
              <a:t> </a:t>
            </a:r>
            <a:r>
              <a:rPr lang="pl-PL" dirty="0" err="1" smtClean="0"/>
              <a:t>it</a:t>
            </a:r>
            <a:r>
              <a:rPr lang="pl-PL" dirty="0" smtClean="0"/>
              <a:t>. </a:t>
            </a:r>
            <a:r>
              <a:rPr lang="pl-PL" dirty="0" err="1" smtClean="0"/>
              <a:t>Both</a:t>
            </a:r>
            <a:r>
              <a:rPr lang="pl-PL" dirty="0" smtClean="0"/>
              <a:t> </a:t>
            </a:r>
            <a:r>
              <a:rPr lang="pl-PL" dirty="0" err="1" smtClean="0"/>
              <a:t>intellectual</a:t>
            </a:r>
            <a:r>
              <a:rPr lang="pl-PL" dirty="0" smtClean="0"/>
              <a:t> and </a:t>
            </a:r>
            <a:r>
              <a:rPr lang="pl-PL" dirty="0" err="1" smtClean="0"/>
              <a:t>moral</a:t>
            </a:r>
            <a:r>
              <a:rPr lang="pl-PL" dirty="0" smtClean="0"/>
              <a:t>, </a:t>
            </a:r>
            <a:r>
              <a:rPr lang="pl-PL" dirty="0" err="1" smtClean="0"/>
              <a:t>prudence</a:t>
            </a:r>
            <a:r>
              <a:rPr lang="pl-PL" dirty="0" smtClean="0"/>
              <a:t> </a:t>
            </a:r>
            <a:r>
              <a:rPr lang="pl-PL" dirty="0" err="1" smtClean="0"/>
              <a:t>denotes</a:t>
            </a:r>
            <a:r>
              <a:rPr lang="pl-PL" dirty="0" smtClean="0"/>
              <a:t> a </a:t>
            </a:r>
            <a:r>
              <a:rPr lang="pl-PL" dirty="0" err="1" smtClean="0"/>
              <a:t>practical</a:t>
            </a:r>
            <a:r>
              <a:rPr lang="pl-PL" dirty="0" smtClean="0"/>
              <a:t> </a:t>
            </a:r>
            <a:r>
              <a:rPr lang="pl-PL" dirty="0" err="1" smtClean="0"/>
              <a:t>wisdom</a:t>
            </a:r>
            <a:r>
              <a:rPr lang="pl-PL" dirty="0" smtClean="0"/>
              <a:t> </a:t>
            </a:r>
            <a:r>
              <a:rPr lang="pl-PL" dirty="0" err="1" smtClean="0"/>
              <a:t>which</a:t>
            </a:r>
            <a:r>
              <a:rPr lang="pl-PL" dirty="0" smtClean="0"/>
              <a:t> </a:t>
            </a:r>
            <a:r>
              <a:rPr lang="pl-PL" dirty="0" err="1" smtClean="0"/>
              <a:t>disposes</a:t>
            </a:r>
            <a:r>
              <a:rPr lang="pl-PL" dirty="0" smtClean="0"/>
              <a:t> </a:t>
            </a:r>
            <a:r>
              <a:rPr lang="pl-PL" dirty="0" err="1" smtClean="0"/>
              <a:t>reason</a:t>
            </a:r>
            <a:r>
              <a:rPr lang="pl-PL" dirty="0" smtClean="0"/>
              <a:t> to </a:t>
            </a:r>
            <a:r>
              <a:rPr lang="pl-PL" dirty="0" err="1" smtClean="0"/>
              <a:t>the</a:t>
            </a:r>
            <a:r>
              <a:rPr lang="pl-PL" dirty="0" smtClean="0"/>
              <a:t> </a:t>
            </a:r>
            <a:r>
              <a:rPr lang="pl-PL" dirty="0" err="1" smtClean="0"/>
              <a:t>knowledge</a:t>
            </a:r>
            <a:r>
              <a:rPr lang="pl-PL" dirty="0" smtClean="0"/>
              <a:t> of </a:t>
            </a:r>
            <a:r>
              <a:rPr lang="pl-PL" dirty="0" err="1" smtClean="0"/>
              <a:t>the</a:t>
            </a:r>
            <a:r>
              <a:rPr lang="pl-PL" dirty="0" smtClean="0"/>
              <a:t> </a:t>
            </a:r>
            <a:r>
              <a:rPr lang="pl-PL" dirty="0" err="1" smtClean="0"/>
              <a:t>truth</a:t>
            </a:r>
            <a:r>
              <a:rPr lang="pl-PL" dirty="0" smtClean="0"/>
              <a:t> in </a:t>
            </a:r>
            <a:r>
              <a:rPr lang="pl-PL" dirty="0" err="1" smtClean="0"/>
              <a:t>the</a:t>
            </a:r>
            <a:r>
              <a:rPr lang="pl-PL" dirty="0" smtClean="0"/>
              <a:t> </a:t>
            </a:r>
            <a:r>
              <a:rPr lang="pl-PL" dirty="0" err="1" smtClean="0"/>
              <a:t>conduct</a:t>
            </a:r>
            <a:r>
              <a:rPr lang="pl-PL" dirty="0" smtClean="0"/>
              <a:t> of life;</a:t>
            </a:r>
          </a:p>
          <a:p>
            <a:endParaRPr lang="pl-PL"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2897560"/>
            <a:ext cx="20306256" cy="8784976"/>
          </a:xfrm>
        </p:spPr>
        <p:txBody>
          <a:bodyPr/>
          <a:lstStyle/>
          <a:p>
            <a:pPr algn="l"/>
            <a:r>
              <a:rPr lang="pl-PL" dirty="0" err="1" smtClean="0"/>
              <a:t>The</a:t>
            </a:r>
            <a:r>
              <a:rPr lang="pl-PL" dirty="0" smtClean="0"/>
              <a:t> </a:t>
            </a:r>
            <a:r>
              <a:rPr lang="pl-PL" dirty="0" err="1" smtClean="0"/>
              <a:t>second</a:t>
            </a:r>
            <a:r>
              <a:rPr lang="pl-PL" dirty="0" smtClean="0"/>
              <a:t> </a:t>
            </a:r>
            <a:r>
              <a:rPr lang="pl-PL" dirty="0" err="1" smtClean="0"/>
              <a:t>called</a:t>
            </a:r>
            <a:r>
              <a:rPr lang="pl-PL" dirty="0" smtClean="0"/>
              <a:t> ″</a:t>
            </a:r>
            <a:r>
              <a:rPr lang="pl-PL" i="1" dirty="0" err="1" smtClean="0">
                <a:solidFill>
                  <a:srgbClr val="FF0000"/>
                </a:solidFill>
              </a:rPr>
              <a:t>Temperentia</a:t>
            </a:r>
            <a:r>
              <a:rPr lang="pl-PL" dirty="0" smtClean="0">
                <a:solidFill>
                  <a:schemeClr val="accent3">
                    <a:lumMod val="60000"/>
                    <a:lumOff val="40000"/>
                  </a:schemeClr>
                </a:solidFill>
              </a:rPr>
              <a:t>, </a:t>
            </a:r>
            <a:r>
              <a:rPr lang="pl-PL" i="1" dirty="0" smtClean="0">
                <a:solidFill>
                  <a:schemeClr val="accent3">
                    <a:lumMod val="60000"/>
                    <a:lumOff val="40000"/>
                  </a:schemeClr>
                </a:solidFill>
              </a:rPr>
              <a:t>wstrzemięźliwość</a:t>
            </a:r>
            <a:r>
              <a:rPr lang="pl-PL" i="1" dirty="0" smtClean="0"/>
              <a:t>″</a:t>
            </a:r>
            <a:r>
              <a:rPr lang="pl-PL" dirty="0" smtClean="0"/>
              <a:t>, </a:t>
            </a:r>
            <a:r>
              <a:rPr lang="pl-PL" dirty="0" err="1" smtClean="0"/>
              <a:t>or</a:t>
            </a:r>
            <a:r>
              <a:rPr lang="pl-PL" dirty="0" smtClean="0"/>
              <a:t> </a:t>
            </a:r>
            <a:r>
              <a:rPr lang="pl-PL" dirty="0" err="1" smtClean="0"/>
              <a:t>temperance</a:t>
            </a:r>
            <a:r>
              <a:rPr lang="pl-PL" dirty="0" smtClean="0"/>
              <a:t>, </a:t>
            </a:r>
            <a:r>
              <a:rPr lang="pl-PL" dirty="0" err="1" smtClean="0"/>
              <a:t>ensures</a:t>
            </a:r>
            <a:r>
              <a:rPr lang="pl-PL" dirty="0" smtClean="0"/>
              <a:t> </a:t>
            </a:r>
            <a:r>
              <a:rPr lang="pl-PL" dirty="0" err="1" smtClean="0"/>
              <a:t>the</a:t>
            </a:r>
            <a:r>
              <a:rPr lang="pl-PL" dirty="0" smtClean="0"/>
              <a:t> </a:t>
            </a:r>
            <a:r>
              <a:rPr lang="pl-PL" dirty="0" err="1" smtClean="0"/>
              <a:t>mastery</a:t>
            </a:r>
            <a:r>
              <a:rPr lang="pl-PL" dirty="0" smtClean="0"/>
              <a:t> of </a:t>
            </a:r>
            <a:r>
              <a:rPr lang="pl-PL" dirty="0" err="1" smtClean="0"/>
              <a:t>the</a:t>
            </a:r>
            <a:r>
              <a:rPr lang="pl-PL" dirty="0" smtClean="0"/>
              <a:t> will </a:t>
            </a:r>
            <a:r>
              <a:rPr lang="pl-PL" dirty="0" err="1" smtClean="0"/>
              <a:t>over</a:t>
            </a:r>
            <a:r>
              <a:rPr lang="pl-PL" dirty="0" smtClean="0"/>
              <a:t> </a:t>
            </a:r>
            <a:r>
              <a:rPr lang="pl-PL" dirty="0" err="1" smtClean="0"/>
              <a:t>the</a:t>
            </a:r>
            <a:r>
              <a:rPr lang="pl-PL" dirty="0" smtClean="0"/>
              <a:t> </a:t>
            </a:r>
            <a:r>
              <a:rPr lang="pl-PL" dirty="0" err="1" smtClean="0"/>
              <a:t>instincts</a:t>
            </a:r>
            <a:r>
              <a:rPr lang="pl-PL" dirty="0" smtClean="0"/>
              <a:t> and </a:t>
            </a:r>
            <a:r>
              <a:rPr lang="pl-PL" dirty="0" err="1" smtClean="0"/>
              <a:t>allows</a:t>
            </a:r>
            <a:r>
              <a:rPr lang="pl-PL" dirty="0" smtClean="0"/>
              <a:t> </a:t>
            </a:r>
            <a:r>
              <a:rPr lang="pl-PL" dirty="0" err="1" smtClean="0"/>
              <a:t>us</a:t>
            </a:r>
            <a:r>
              <a:rPr lang="pl-PL" dirty="0" smtClean="0"/>
              <a:t> to </a:t>
            </a:r>
            <a:r>
              <a:rPr lang="pl-PL" dirty="0" err="1" smtClean="0"/>
              <a:t>discipline</a:t>
            </a:r>
            <a:r>
              <a:rPr lang="pl-PL" dirty="0" smtClean="0"/>
              <a:t> </a:t>
            </a:r>
            <a:r>
              <a:rPr lang="pl-PL" dirty="0" err="1" smtClean="0"/>
              <a:t>our</a:t>
            </a:r>
            <a:r>
              <a:rPr lang="pl-PL" dirty="0" smtClean="0"/>
              <a:t> </a:t>
            </a:r>
            <a:r>
              <a:rPr lang="pl-PL" dirty="0" err="1" smtClean="0"/>
              <a:t>desires</a:t>
            </a:r>
            <a:r>
              <a:rPr lang="pl-PL" dirty="0" smtClean="0"/>
              <a:t> and </a:t>
            </a:r>
            <a:r>
              <a:rPr lang="pl-PL" dirty="0" err="1" smtClean="0"/>
              <a:t>our</a:t>
            </a:r>
            <a:r>
              <a:rPr lang="pl-PL" dirty="0" smtClean="0"/>
              <a:t> </a:t>
            </a:r>
            <a:r>
              <a:rPr lang="pl-PL" dirty="0" err="1" smtClean="0"/>
              <a:t>passions</a:t>
            </a:r>
            <a:r>
              <a:rPr lang="pl-PL" dirty="0" smtClean="0"/>
              <a:t>;</a:t>
            </a:r>
          </a:p>
          <a:p>
            <a:pPr algn="l"/>
            <a:r>
              <a:rPr lang="pl-PL" dirty="0" err="1" smtClean="0"/>
              <a:t>Strength</a:t>
            </a:r>
            <a:r>
              <a:rPr lang="pl-PL" dirty="0" smtClean="0"/>
              <a:t>, </a:t>
            </a:r>
            <a:r>
              <a:rPr lang="pl-PL" dirty="0" err="1" smtClean="0"/>
              <a:t>or</a:t>
            </a:r>
            <a:r>
              <a:rPr lang="pl-PL" dirty="0" smtClean="0"/>
              <a:t> </a:t>
            </a:r>
            <a:r>
              <a:rPr lang="pl-PL" dirty="0" err="1" smtClean="0"/>
              <a:t>courage</a:t>
            </a:r>
            <a:r>
              <a:rPr lang="pl-PL" dirty="0" smtClean="0"/>
              <a:t> ″</a:t>
            </a:r>
            <a:r>
              <a:rPr lang="pl-PL" i="1" dirty="0" err="1" smtClean="0">
                <a:solidFill>
                  <a:srgbClr val="FF0000"/>
                </a:solidFill>
              </a:rPr>
              <a:t>Fortitude</a:t>
            </a:r>
            <a:r>
              <a:rPr lang="pl-PL" dirty="0" smtClean="0"/>
              <a:t>″, </a:t>
            </a:r>
            <a:r>
              <a:rPr lang="pl-PL" dirty="0" err="1" smtClean="0"/>
              <a:t>enables</a:t>
            </a:r>
            <a:r>
              <a:rPr lang="pl-PL" dirty="0" smtClean="0"/>
              <a:t> one to stand firm in </a:t>
            </a:r>
            <a:r>
              <a:rPr lang="pl-PL" dirty="0" err="1" smtClean="0"/>
              <a:t>adversity</a:t>
            </a:r>
            <a:r>
              <a:rPr lang="pl-PL" dirty="0" smtClean="0"/>
              <a:t> and </a:t>
            </a:r>
            <a:r>
              <a:rPr lang="pl-PL" dirty="0" err="1" smtClean="0"/>
              <a:t>steadfast</a:t>
            </a:r>
            <a:r>
              <a:rPr lang="pl-PL" dirty="0" smtClean="0"/>
              <a:t> in </a:t>
            </a:r>
            <a:r>
              <a:rPr lang="pl-PL" dirty="0" err="1" smtClean="0"/>
              <a:t>the</a:t>
            </a:r>
            <a:r>
              <a:rPr lang="pl-PL" dirty="0" smtClean="0"/>
              <a:t> </a:t>
            </a:r>
            <a:r>
              <a:rPr lang="pl-PL" dirty="0" err="1" smtClean="0"/>
              <a:t>pursuit</a:t>
            </a:r>
            <a:r>
              <a:rPr lang="pl-PL" dirty="0" smtClean="0"/>
              <a:t> of </a:t>
            </a:r>
            <a:r>
              <a:rPr lang="pl-PL" dirty="0" err="1" smtClean="0"/>
              <a:t>good</a:t>
            </a:r>
            <a:r>
              <a:rPr lang="pl-PL" dirty="0" smtClean="0"/>
              <a:t>, to </a:t>
            </a:r>
            <a:r>
              <a:rPr lang="pl-PL" dirty="0" err="1" smtClean="0"/>
              <a:t>resist</a:t>
            </a:r>
            <a:r>
              <a:rPr lang="pl-PL" dirty="0" smtClean="0"/>
              <a:t> </a:t>
            </a:r>
            <a:r>
              <a:rPr lang="pl-PL" dirty="0" err="1" smtClean="0"/>
              <a:t>temptations</a:t>
            </a:r>
            <a:r>
              <a:rPr lang="pl-PL" dirty="0" smtClean="0"/>
              <a:t> and to </a:t>
            </a:r>
            <a:r>
              <a:rPr lang="pl-PL" dirty="0" err="1" smtClean="0"/>
              <a:t>overcome</a:t>
            </a:r>
            <a:r>
              <a:rPr lang="pl-PL" dirty="0" smtClean="0"/>
              <a:t> </a:t>
            </a:r>
            <a:r>
              <a:rPr lang="pl-PL" dirty="0" err="1" smtClean="0"/>
              <a:t>obstacles</a:t>
            </a:r>
            <a:r>
              <a:rPr lang="pl-PL" dirty="0" smtClean="0"/>
              <a:t> in </a:t>
            </a:r>
            <a:r>
              <a:rPr lang="pl-PL" dirty="0" err="1" smtClean="0"/>
              <a:t>the</a:t>
            </a:r>
            <a:r>
              <a:rPr lang="pl-PL" dirty="0" smtClean="0"/>
              <a:t> </a:t>
            </a:r>
            <a:r>
              <a:rPr lang="pl-PL" dirty="0" err="1" smtClean="0"/>
              <a:t>moral</a:t>
            </a:r>
            <a:r>
              <a:rPr lang="pl-PL" dirty="0" smtClean="0"/>
              <a:t> life;</a:t>
            </a:r>
          </a:p>
          <a:p>
            <a:pPr algn="l"/>
            <a:r>
              <a:rPr lang="pl-PL" dirty="0" err="1" smtClean="0"/>
              <a:t>The</a:t>
            </a:r>
            <a:r>
              <a:rPr lang="pl-PL" dirty="0" smtClean="0"/>
              <a:t> </a:t>
            </a:r>
            <a:r>
              <a:rPr lang="pl-PL" dirty="0" err="1" smtClean="0"/>
              <a:t>last</a:t>
            </a:r>
            <a:r>
              <a:rPr lang="pl-PL" dirty="0" smtClean="0"/>
              <a:t> of </a:t>
            </a:r>
            <a:r>
              <a:rPr lang="pl-PL" dirty="0" err="1" smtClean="0"/>
              <a:t>these</a:t>
            </a:r>
            <a:r>
              <a:rPr lang="pl-PL" dirty="0" smtClean="0"/>
              <a:t> cardinal </a:t>
            </a:r>
            <a:r>
              <a:rPr lang="pl-PL" dirty="0" err="1" smtClean="0"/>
              <a:t>virtues</a:t>
            </a:r>
            <a:r>
              <a:rPr lang="pl-PL" dirty="0" smtClean="0"/>
              <a:t>, ″</a:t>
            </a:r>
            <a:r>
              <a:rPr lang="pl-PL" i="1" dirty="0" err="1" smtClean="0">
                <a:solidFill>
                  <a:srgbClr val="FF0000"/>
                </a:solidFill>
              </a:rPr>
              <a:t>Iustitia</a:t>
            </a:r>
            <a:r>
              <a:rPr lang="pl-PL" dirty="0" smtClean="0"/>
              <a:t>″, </a:t>
            </a:r>
            <a:r>
              <a:rPr lang="pl-PL" dirty="0" err="1" smtClean="0"/>
              <a:t>justice</a:t>
            </a:r>
            <a:r>
              <a:rPr lang="pl-PL" dirty="0" smtClean="0"/>
              <a:t>, </a:t>
            </a:r>
            <a:r>
              <a:rPr lang="pl-PL" dirty="0" err="1" smtClean="0"/>
              <a:t>it</a:t>
            </a:r>
            <a:r>
              <a:rPr lang="pl-PL" dirty="0" smtClean="0"/>
              <a:t> </a:t>
            </a:r>
            <a:r>
              <a:rPr lang="pl-PL" dirty="0" err="1" smtClean="0"/>
              <a:t>consists</a:t>
            </a:r>
            <a:r>
              <a:rPr lang="pl-PL" dirty="0" smtClean="0"/>
              <a:t> in </a:t>
            </a:r>
            <a:r>
              <a:rPr lang="pl-PL" dirty="0" err="1" smtClean="0"/>
              <a:t>the</a:t>
            </a:r>
            <a:r>
              <a:rPr lang="pl-PL" dirty="0" smtClean="0"/>
              <a:t> </a:t>
            </a:r>
            <a:r>
              <a:rPr lang="pl-PL" dirty="0" err="1" smtClean="0"/>
              <a:t>constant</a:t>
            </a:r>
            <a:r>
              <a:rPr lang="pl-PL" dirty="0" smtClean="0"/>
              <a:t> and firm will to </a:t>
            </a:r>
            <a:r>
              <a:rPr lang="pl-PL" dirty="0" err="1" smtClean="0"/>
              <a:t>give</a:t>
            </a:r>
            <a:r>
              <a:rPr lang="pl-PL" dirty="0" smtClean="0"/>
              <a:t> </a:t>
            </a:r>
            <a:r>
              <a:rPr lang="pl-PL" dirty="0" err="1" smtClean="0"/>
              <a:t>morally</a:t>
            </a:r>
            <a:r>
              <a:rPr lang="pl-PL" dirty="0" smtClean="0"/>
              <a:t> to </a:t>
            </a:r>
            <a:r>
              <a:rPr lang="pl-PL" dirty="0" err="1" smtClean="0"/>
              <a:t>each</a:t>
            </a:r>
            <a:r>
              <a:rPr lang="pl-PL" dirty="0" smtClean="0"/>
              <a:t> one </a:t>
            </a:r>
            <a:r>
              <a:rPr lang="pl-PL" dirty="0" err="1" smtClean="0"/>
              <a:t>what</a:t>
            </a:r>
            <a:r>
              <a:rPr lang="pl-PL" dirty="0" smtClean="0"/>
              <a:t> </a:t>
            </a:r>
            <a:r>
              <a:rPr lang="pl-PL" dirty="0" err="1" smtClean="0"/>
              <a:t>is</a:t>
            </a:r>
            <a:r>
              <a:rPr lang="pl-PL" dirty="0" smtClean="0"/>
              <a:t> </a:t>
            </a:r>
            <a:r>
              <a:rPr lang="pl-PL" dirty="0" err="1" smtClean="0"/>
              <a:t>universally</a:t>
            </a:r>
            <a:r>
              <a:rPr lang="pl-PL" dirty="0" smtClean="0"/>
              <a:t> </a:t>
            </a:r>
            <a:r>
              <a:rPr lang="pl-PL" dirty="0" err="1" smtClean="0"/>
              <a:t>due</a:t>
            </a:r>
            <a:r>
              <a:rPr lang="pl-PL" dirty="0" smtClean="0"/>
              <a:t> to </a:t>
            </a:r>
            <a:r>
              <a:rPr lang="pl-PL" dirty="0" err="1" smtClean="0"/>
              <a:t>him</a:t>
            </a:r>
            <a:r>
              <a:rPr lang="pl-PL" dirty="0" smtClean="0"/>
              <a:t>.</a:t>
            </a:r>
          </a:p>
          <a:p>
            <a:endParaRPr lang="pl-PL"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601416"/>
            <a:ext cx="23042560" cy="1368152"/>
          </a:xfrm>
        </p:spPr>
        <p:txBody>
          <a:bodyPr>
            <a:normAutofit/>
          </a:bodyPr>
          <a:lstStyle/>
          <a:p>
            <a:r>
              <a:rPr lang="pl-PL" sz="6000" dirty="0" smtClean="0">
                <a:solidFill>
                  <a:srgbClr val="00B0F0"/>
                </a:solidFill>
              </a:rPr>
              <a:t>For </a:t>
            </a:r>
            <a:r>
              <a:rPr lang="pl-PL" sz="6000" dirty="0" err="1" smtClean="0">
                <a:solidFill>
                  <a:srgbClr val="00B0F0"/>
                </a:solidFill>
              </a:rPr>
              <a:t>Neo-Platonic</a:t>
            </a:r>
            <a:r>
              <a:rPr lang="pl-PL" sz="6000" dirty="0" smtClean="0">
                <a:solidFill>
                  <a:srgbClr val="00B0F0"/>
                </a:solidFill>
              </a:rPr>
              <a:t> </a:t>
            </a:r>
            <a:r>
              <a:rPr lang="pl-PL" sz="6000" dirty="0" err="1" smtClean="0">
                <a:solidFill>
                  <a:srgbClr val="00B0F0"/>
                </a:solidFill>
              </a:rPr>
              <a:t>philosophers</a:t>
            </a:r>
            <a:r>
              <a:rPr lang="pl-PL" sz="6000" dirty="0" smtClean="0">
                <a:solidFill>
                  <a:srgbClr val="00B0F0"/>
                </a:solidFill>
              </a:rPr>
              <a:t> </a:t>
            </a:r>
            <a:r>
              <a:rPr lang="pl-PL" sz="6000" dirty="0" err="1" smtClean="0">
                <a:solidFill>
                  <a:srgbClr val="00B0F0"/>
                </a:solidFill>
              </a:rPr>
              <a:t>like</a:t>
            </a:r>
            <a:r>
              <a:rPr lang="pl-PL" sz="6000" dirty="0" smtClean="0">
                <a:solidFill>
                  <a:srgbClr val="00B0F0"/>
                </a:solidFill>
              </a:rPr>
              <a:t> </a:t>
            </a:r>
            <a:r>
              <a:rPr lang="pl-PL" sz="6000" dirty="0" err="1" smtClean="0">
                <a:solidFill>
                  <a:srgbClr val="00B0F0"/>
                </a:solidFill>
              </a:rPr>
              <a:t>Plotinus</a:t>
            </a:r>
            <a:r>
              <a:rPr lang="pl-PL" sz="6000" dirty="0" smtClean="0">
                <a:solidFill>
                  <a:srgbClr val="00B0F0"/>
                </a:solidFill>
              </a:rPr>
              <a:t> and </a:t>
            </a:r>
            <a:r>
              <a:rPr lang="pl-PL" sz="6000" dirty="0" err="1" smtClean="0">
                <a:solidFill>
                  <a:srgbClr val="00B0F0"/>
                </a:solidFill>
              </a:rPr>
              <a:t>Porphyry</a:t>
            </a:r>
            <a:endParaRPr lang="pl-PL" sz="6000" dirty="0">
              <a:solidFill>
                <a:srgbClr val="00B0F0"/>
              </a:solidFill>
            </a:endParaRPr>
          </a:p>
        </p:txBody>
      </p:sp>
      <p:sp>
        <p:nvSpPr>
          <p:cNvPr id="3" name="Symbol zastępczy zawartości 2"/>
          <p:cNvSpPr>
            <a:spLocks noGrp="1"/>
          </p:cNvSpPr>
          <p:nvPr>
            <p:ph idx="1"/>
          </p:nvPr>
        </p:nvSpPr>
        <p:spPr>
          <a:xfrm>
            <a:off x="2110880" y="4193704"/>
            <a:ext cx="20234248" cy="7488832"/>
          </a:xfrm>
        </p:spPr>
        <p:txBody>
          <a:bodyPr>
            <a:normAutofit/>
          </a:bodyPr>
          <a:lstStyle/>
          <a:p>
            <a:pPr algn="l"/>
            <a:r>
              <a:rPr lang="pl-PL" dirty="0" err="1" smtClean="0"/>
              <a:t>The</a:t>
            </a:r>
            <a:r>
              <a:rPr lang="pl-PL" dirty="0" smtClean="0"/>
              <a:t> </a:t>
            </a:r>
            <a:r>
              <a:rPr lang="pl-PL" dirty="0" err="1" smtClean="0"/>
              <a:t>traditional</a:t>
            </a:r>
            <a:r>
              <a:rPr lang="pl-PL" dirty="0" smtClean="0"/>
              <a:t> </a:t>
            </a:r>
            <a:r>
              <a:rPr lang="pl-PL" dirty="0" err="1" smtClean="0"/>
              <a:t>distinction</a:t>
            </a:r>
            <a:r>
              <a:rPr lang="pl-PL" dirty="0" smtClean="0"/>
              <a:t> </a:t>
            </a:r>
            <a:r>
              <a:rPr lang="pl-PL" dirty="0" err="1" smtClean="0"/>
              <a:t>between</a:t>
            </a:r>
            <a:r>
              <a:rPr lang="pl-PL" dirty="0" smtClean="0"/>
              <a:t> </a:t>
            </a:r>
            <a:r>
              <a:rPr lang="pl-PL" dirty="0" err="1" smtClean="0"/>
              <a:t>different</a:t>
            </a:r>
            <a:r>
              <a:rPr lang="pl-PL" dirty="0" smtClean="0"/>
              <a:t> </a:t>
            </a:r>
            <a:r>
              <a:rPr lang="pl-PL" dirty="0" err="1" smtClean="0"/>
              <a:t>virtues</a:t>
            </a:r>
            <a:r>
              <a:rPr lang="pl-PL" dirty="0" smtClean="0"/>
              <a:t> </a:t>
            </a:r>
            <a:r>
              <a:rPr lang="pl-PL" dirty="0" err="1" smtClean="0"/>
              <a:t>only</a:t>
            </a:r>
            <a:r>
              <a:rPr lang="pl-PL" dirty="0" smtClean="0"/>
              <a:t> </a:t>
            </a:r>
            <a:r>
              <a:rPr lang="pl-PL" dirty="0" err="1" smtClean="0"/>
              <a:t>reflects</a:t>
            </a:r>
            <a:r>
              <a:rPr lang="pl-PL" dirty="0" smtClean="0"/>
              <a:t> </a:t>
            </a:r>
            <a:r>
              <a:rPr lang="pl-PL" dirty="0" err="1" smtClean="0"/>
              <a:t>the</a:t>
            </a:r>
            <a:r>
              <a:rPr lang="pl-PL" dirty="0" smtClean="0"/>
              <a:t> </a:t>
            </a:r>
            <a:r>
              <a:rPr lang="pl-PL" dirty="0" err="1" smtClean="0"/>
              <a:t>different</a:t>
            </a:r>
            <a:r>
              <a:rPr lang="pl-PL" dirty="0" smtClean="0"/>
              <a:t> </a:t>
            </a:r>
            <a:r>
              <a:rPr lang="pl-PL" dirty="0" err="1" smtClean="0"/>
              <a:t>modes</a:t>
            </a:r>
            <a:r>
              <a:rPr lang="pl-PL" dirty="0" smtClean="0"/>
              <a:t> of </a:t>
            </a:r>
            <a:r>
              <a:rPr lang="pl-PL" dirty="0" err="1" smtClean="0"/>
              <a:t>exercise</a:t>
            </a:r>
            <a:r>
              <a:rPr lang="pl-PL" dirty="0" smtClean="0"/>
              <a:t> </a:t>
            </a:r>
            <a:r>
              <a:rPr lang="pl-PL" dirty="0" err="1" smtClean="0"/>
              <a:t>that</a:t>
            </a:r>
            <a:r>
              <a:rPr lang="pl-PL" dirty="0" smtClean="0"/>
              <a:t> </a:t>
            </a:r>
            <a:r>
              <a:rPr lang="pl-PL" dirty="0" err="1" smtClean="0"/>
              <a:t>can</a:t>
            </a:r>
            <a:r>
              <a:rPr lang="pl-PL" dirty="0" smtClean="0"/>
              <a:t> be </a:t>
            </a:r>
            <a:r>
              <a:rPr lang="pl-PL" dirty="0" err="1" smtClean="0"/>
              <a:t>observed</a:t>
            </a:r>
            <a:r>
              <a:rPr lang="pl-PL" dirty="0" smtClean="0"/>
              <a:t> </a:t>
            </a:r>
            <a:r>
              <a:rPr lang="pl-PL" dirty="0" err="1" smtClean="0"/>
              <a:t>depending</a:t>
            </a:r>
            <a:r>
              <a:rPr lang="pl-PL" dirty="0" smtClean="0"/>
              <a:t> on </a:t>
            </a:r>
            <a:r>
              <a:rPr lang="pl-PL" dirty="0" err="1" smtClean="0"/>
              <a:t>the</a:t>
            </a:r>
            <a:r>
              <a:rPr lang="pl-PL" dirty="0" smtClean="0"/>
              <a:t> </a:t>
            </a:r>
            <a:r>
              <a:rPr lang="pl-PL" dirty="0" err="1" smtClean="0"/>
              <a:t>level</a:t>
            </a:r>
            <a:r>
              <a:rPr lang="pl-PL" dirty="0" smtClean="0"/>
              <a:t> </a:t>
            </a:r>
            <a:r>
              <a:rPr lang="pl-PL" dirty="0" err="1" smtClean="0"/>
              <a:t>at</a:t>
            </a:r>
            <a:r>
              <a:rPr lang="pl-PL" dirty="0" smtClean="0"/>
              <a:t> </a:t>
            </a:r>
            <a:r>
              <a:rPr lang="pl-PL" dirty="0" err="1" smtClean="0"/>
              <a:t>which</a:t>
            </a:r>
            <a:r>
              <a:rPr lang="pl-PL" dirty="0" smtClean="0"/>
              <a:t> </a:t>
            </a:r>
            <a:r>
              <a:rPr lang="pl-PL" dirty="0" err="1" smtClean="0"/>
              <a:t>they</a:t>
            </a:r>
            <a:r>
              <a:rPr lang="pl-PL" dirty="0" smtClean="0"/>
              <a:t> manifest </a:t>
            </a:r>
            <a:r>
              <a:rPr lang="pl-PL" dirty="0" err="1" smtClean="0"/>
              <a:t>themselves</a:t>
            </a:r>
            <a:r>
              <a:rPr lang="pl-PL" dirty="0" smtClean="0"/>
              <a:t> and </a:t>
            </a:r>
            <a:r>
              <a:rPr lang="pl-PL" dirty="0" err="1" smtClean="0"/>
              <a:t>depending</a:t>
            </a:r>
            <a:r>
              <a:rPr lang="pl-PL" dirty="0" smtClean="0"/>
              <a:t> on </a:t>
            </a:r>
            <a:r>
              <a:rPr lang="pl-PL" dirty="0" err="1" smtClean="0"/>
              <a:t>the</a:t>
            </a:r>
            <a:r>
              <a:rPr lang="pl-PL" dirty="0" smtClean="0"/>
              <a:t> </a:t>
            </a:r>
            <a:r>
              <a:rPr lang="pl-PL" dirty="0" err="1" smtClean="0"/>
              <a:t>different</a:t>
            </a:r>
            <a:r>
              <a:rPr lang="pl-PL" dirty="0" smtClean="0"/>
              <a:t> </a:t>
            </a:r>
            <a:r>
              <a:rPr lang="pl-PL" dirty="0" err="1" smtClean="0"/>
              <a:t>possible</a:t>
            </a:r>
            <a:r>
              <a:rPr lang="pl-PL" dirty="0" smtClean="0"/>
              <a:t> </a:t>
            </a:r>
            <a:r>
              <a:rPr lang="pl-PL" dirty="0" err="1" smtClean="0"/>
              <a:t>fields</a:t>
            </a:r>
            <a:r>
              <a:rPr lang="pl-PL" dirty="0" smtClean="0"/>
              <a:t> of </a:t>
            </a:r>
            <a:r>
              <a:rPr lang="pl-PL" dirty="0" err="1" smtClean="0"/>
              <a:t>application</a:t>
            </a:r>
            <a:r>
              <a:rPr lang="pl-PL" dirty="0" smtClean="0"/>
              <a:t>. </a:t>
            </a:r>
          </a:p>
          <a:p>
            <a:pPr algn="l"/>
            <a:r>
              <a:rPr lang="pl-PL" dirty="0" err="1" smtClean="0"/>
              <a:t>Among</a:t>
            </a:r>
            <a:r>
              <a:rPr lang="pl-PL" dirty="0" smtClean="0"/>
              <a:t> </a:t>
            </a:r>
            <a:r>
              <a:rPr lang="pl-PL" dirty="0" err="1" smtClean="0"/>
              <a:t>the</a:t>
            </a:r>
            <a:r>
              <a:rPr lang="pl-PL" dirty="0" smtClean="0"/>
              <a:t> </a:t>
            </a:r>
            <a:r>
              <a:rPr lang="pl-PL" dirty="0" err="1" smtClean="0"/>
              <a:t>different</a:t>
            </a:r>
            <a:r>
              <a:rPr lang="pl-PL" dirty="0" smtClean="0"/>
              <a:t> </a:t>
            </a:r>
            <a:r>
              <a:rPr lang="pl-PL" dirty="0" err="1" smtClean="0"/>
              <a:t>forms</a:t>
            </a:r>
            <a:r>
              <a:rPr lang="pl-PL" dirty="0" smtClean="0"/>
              <a:t> of </a:t>
            </a:r>
            <a:r>
              <a:rPr lang="pl-PL" dirty="0" err="1" smtClean="0"/>
              <a:t>virtues</a:t>
            </a:r>
            <a:r>
              <a:rPr lang="pl-PL" dirty="0" smtClean="0"/>
              <a:t>, </a:t>
            </a:r>
            <a:r>
              <a:rPr lang="pl-PL" dirty="0" err="1" smtClean="0"/>
              <a:t>they</a:t>
            </a:r>
            <a:r>
              <a:rPr lang="pl-PL" dirty="0" smtClean="0"/>
              <a:t> </a:t>
            </a:r>
            <a:r>
              <a:rPr lang="pl-PL" dirty="0" err="1" smtClean="0"/>
              <a:t>thus</a:t>
            </a:r>
            <a:r>
              <a:rPr lang="pl-PL" dirty="0" smtClean="0"/>
              <a:t> </a:t>
            </a:r>
            <a:r>
              <a:rPr lang="pl-PL" dirty="0" err="1" smtClean="0"/>
              <a:t>distinguish</a:t>
            </a:r>
            <a:r>
              <a:rPr lang="pl-PL" dirty="0" smtClean="0"/>
              <a:t> </a:t>
            </a:r>
            <a:r>
              <a:rPr lang="pl-PL" dirty="0" err="1" smtClean="0"/>
              <a:t>what</a:t>
            </a:r>
            <a:r>
              <a:rPr lang="pl-PL" dirty="0" smtClean="0"/>
              <a:t> </a:t>
            </a:r>
            <a:r>
              <a:rPr lang="pl-PL" dirty="0" err="1" smtClean="0"/>
              <a:t>they</a:t>
            </a:r>
            <a:r>
              <a:rPr lang="pl-PL" dirty="0" smtClean="0"/>
              <a:t> </a:t>
            </a:r>
            <a:r>
              <a:rPr lang="pl-PL" dirty="0" err="1" smtClean="0"/>
              <a:t>call</a:t>
            </a:r>
            <a:r>
              <a:rPr lang="pl-PL" dirty="0" smtClean="0"/>
              <a:t> </a:t>
            </a:r>
            <a:r>
              <a:rPr lang="pl-PL" dirty="0" err="1" smtClean="0"/>
              <a:t>civic</a:t>
            </a:r>
            <a:r>
              <a:rPr lang="pl-PL" dirty="0" smtClean="0"/>
              <a:t> </a:t>
            </a:r>
            <a:r>
              <a:rPr lang="pl-PL" dirty="0" err="1" smtClean="0"/>
              <a:t>virtues</a:t>
            </a:r>
            <a:r>
              <a:rPr lang="pl-PL" dirty="0" smtClean="0"/>
              <a:t>, </a:t>
            </a:r>
            <a:r>
              <a:rPr lang="pl-PL" dirty="0" err="1" smtClean="0"/>
              <a:t>that</a:t>
            </a:r>
            <a:r>
              <a:rPr lang="pl-PL" dirty="0" smtClean="0"/>
              <a:t> </a:t>
            </a:r>
            <a:r>
              <a:rPr lang="pl-PL" dirty="0" err="1" smtClean="0"/>
              <a:t>is</a:t>
            </a:r>
            <a:r>
              <a:rPr lang="pl-PL" dirty="0" smtClean="0"/>
              <a:t> to </a:t>
            </a:r>
            <a:r>
              <a:rPr lang="pl-PL" dirty="0" err="1" smtClean="0"/>
              <a:t>say</a:t>
            </a:r>
            <a:r>
              <a:rPr lang="pl-PL" dirty="0" smtClean="0"/>
              <a:t> </a:t>
            </a:r>
            <a:r>
              <a:rPr lang="pl-PL" dirty="0" err="1" smtClean="0"/>
              <a:t>those</a:t>
            </a:r>
            <a:r>
              <a:rPr lang="pl-PL" dirty="0" smtClean="0"/>
              <a:t> </a:t>
            </a:r>
            <a:r>
              <a:rPr lang="pl-PL" dirty="0" err="1" smtClean="0"/>
              <a:t>which</a:t>
            </a:r>
            <a:r>
              <a:rPr lang="pl-PL" dirty="0" smtClean="0"/>
              <a:t> </a:t>
            </a:r>
            <a:r>
              <a:rPr lang="pl-PL" dirty="0" err="1" smtClean="0"/>
              <a:t>regulate</a:t>
            </a:r>
            <a:r>
              <a:rPr lang="pl-PL" dirty="0" smtClean="0"/>
              <a:t> </a:t>
            </a:r>
            <a:r>
              <a:rPr lang="pl-PL" dirty="0" err="1" smtClean="0"/>
              <a:t>the</a:t>
            </a:r>
            <a:r>
              <a:rPr lang="pl-PL" dirty="0" smtClean="0"/>
              <a:t> </a:t>
            </a:r>
            <a:r>
              <a:rPr lang="pl-PL" dirty="0" err="1" smtClean="0"/>
              <a:t>affections</a:t>
            </a:r>
            <a:r>
              <a:rPr lang="pl-PL" dirty="0" smtClean="0"/>
              <a:t> of </a:t>
            </a:r>
            <a:r>
              <a:rPr lang="pl-PL" dirty="0" err="1" smtClean="0"/>
              <a:t>human</a:t>
            </a:r>
            <a:r>
              <a:rPr lang="pl-PL" dirty="0" smtClean="0"/>
              <a:t> </a:t>
            </a:r>
            <a:r>
              <a:rPr lang="pl-PL" dirty="0" err="1" smtClean="0"/>
              <a:t>beings</a:t>
            </a:r>
            <a:r>
              <a:rPr lang="pl-PL" dirty="0" smtClean="0"/>
              <a:t> and </a:t>
            </a:r>
            <a:r>
              <a:rPr lang="pl-PL" dirty="0" err="1" smtClean="0"/>
              <a:t>their</a:t>
            </a:r>
            <a:r>
              <a:rPr lang="pl-PL" dirty="0" smtClean="0"/>
              <a:t> </a:t>
            </a:r>
            <a:r>
              <a:rPr lang="pl-PL" dirty="0" err="1" smtClean="0"/>
              <a:t>conduct</a:t>
            </a:r>
            <a:r>
              <a:rPr lang="pl-PL" dirty="0" smtClean="0"/>
              <a:t> in </a:t>
            </a:r>
            <a:r>
              <a:rPr lang="pl-PL" dirty="0" err="1" smtClean="0"/>
              <a:t>social</a:t>
            </a:r>
            <a:r>
              <a:rPr lang="pl-PL" dirty="0" smtClean="0"/>
              <a:t> life. </a:t>
            </a:r>
          </a:p>
          <a:p>
            <a:endParaRPr lang="pl-PL"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3977680"/>
            <a:ext cx="20234248" cy="7704856"/>
          </a:xfrm>
        </p:spPr>
        <p:txBody>
          <a:bodyPr>
            <a:normAutofit/>
          </a:bodyPr>
          <a:lstStyle/>
          <a:p>
            <a:pPr algn="l"/>
            <a:r>
              <a:rPr lang="pl-PL" dirty="0" err="1" smtClean="0"/>
              <a:t>It</a:t>
            </a:r>
            <a:r>
              <a:rPr lang="pl-PL" dirty="0" smtClean="0"/>
              <a:t> </a:t>
            </a:r>
            <a:r>
              <a:rPr lang="pl-PL" dirty="0" err="1" smtClean="0"/>
              <a:t>is</a:t>
            </a:r>
            <a:r>
              <a:rPr lang="pl-PL" dirty="0" smtClean="0"/>
              <a:t> </a:t>
            </a:r>
            <a:r>
              <a:rPr lang="pl-PL" dirty="0" err="1" smtClean="0"/>
              <a:t>these</a:t>
            </a:r>
            <a:r>
              <a:rPr lang="pl-PL" dirty="0" smtClean="0"/>
              <a:t> </a:t>
            </a:r>
            <a:r>
              <a:rPr lang="pl-PL" dirty="0" err="1" smtClean="0"/>
              <a:t>virtues</a:t>
            </a:r>
            <a:r>
              <a:rPr lang="pl-PL" dirty="0" smtClean="0"/>
              <a:t> </a:t>
            </a:r>
            <a:r>
              <a:rPr lang="pl-PL" dirty="0" err="1" smtClean="0"/>
              <a:t>that</a:t>
            </a:r>
            <a:r>
              <a:rPr lang="pl-PL" dirty="0" smtClean="0"/>
              <a:t> </a:t>
            </a:r>
            <a:r>
              <a:rPr lang="pl-PL" dirty="0" err="1" smtClean="0"/>
              <a:t>aim</a:t>
            </a:r>
            <a:r>
              <a:rPr lang="pl-PL" dirty="0" smtClean="0"/>
              <a:t> to </a:t>
            </a:r>
            <a:r>
              <a:rPr lang="pl-PL" dirty="0" err="1" smtClean="0"/>
              <a:t>allow</a:t>
            </a:r>
            <a:r>
              <a:rPr lang="pl-PL" dirty="0" smtClean="0"/>
              <a:t> a life in </a:t>
            </a:r>
            <a:r>
              <a:rPr lang="pl-PL" dirty="0" err="1" smtClean="0"/>
              <a:t>common</a:t>
            </a:r>
            <a:r>
              <a:rPr lang="pl-PL" dirty="0" smtClean="0"/>
              <a:t> </a:t>
            </a:r>
            <a:r>
              <a:rPr lang="pl-PL" dirty="0" err="1" smtClean="0"/>
              <a:t>that</a:t>
            </a:r>
            <a:r>
              <a:rPr lang="pl-PL" dirty="0" smtClean="0"/>
              <a:t> </a:t>
            </a:r>
            <a:r>
              <a:rPr lang="pl-PL" dirty="0" err="1" smtClean="0"/>
              <a:t>is</a:t>
            </a:r>
            <a:r>
              <a:rPr lang="pl-PL" dirty="0" smtClean="0"/>
              <a:t> not a </a:t>
            </a:r>
            <a:r>
              <a:rPr lang="pl-PL" dirty="0" err="1" smtClean="0"/>
              <a:t>source</a:t>
            </a:r>
            <a:r>
              <a:rPr lang="pl-PL" dirty="0" smtClean="0"/>
              <a:t> of </a:t>
            </a:r>
            <a:r>
              <a:rPr lang="pl-PL" dirty="0" err="1" smtClean="0"/>
              <a:t>disadvantage</a:t>
            </a:r>
            <a:r>
              <a:rPr lang="pl-PL" dirty="0" smtClean="0"/>
              <a:t> for </a:t>
            </a:r>
            <a:r>
              <a:rPr lang="pl-PL" dirty="0" err="1" smtClean="0"/>
              <a:t>the</a:t>
            </a:r>
            <a:r>
              <a:rPr lang="pl-PL" dirty="0" smtClean="0"/>
              <a:t> </a:t>
            </a:r>
            <a:r>
              <a:rPr lang="pl-PL" dirty="0" err="1" smtClean="0"/>
              <a:t>members</a:t>
            </a:r>
            <a:r>
              <a:rPr lang="pl-PL" dirty="0" smtClean="0"/>
              <a:t> of </a:t>
            </a:r>
            <a:r>
              <a:rPr lang="pl-PL" dirty="0" err="1" smtClean="0"/>
              <a:t>the</a:t>
            </a:r>
            <a:r>
              <a:rPr lang="pl-PL" dirty="0" smtClean="0"/>
              <a:t> group, </a:t>
            </a:r>
            <a:r>
              <a:rPr lang="pl-PL" dirty="0" err="1" smtClean="0"/>
              <a:t>while</a:t>
            </a:r>
            <a:r>
              <a:rPr lang="pl-PL" dirty="0" smtClean="0"/>
              <a:t> </a:t>
            </a:r>
            <a:r>
              <a:rPr lang="pl-PL" dirty="0" err="1" smtClean="0"/>
              <a:t>ensuring</a:t>
            </a:r>
            <a:r>
              <a:rPr lang="pl-PL" dirty="0" smtClean="0"/>
              <a:t> </a:t>
            </a:r>
            <a:r>
              <a:rPr lang="pl-PL" dirty="0" err="1" smtClean="0"/>
              <a:t>the</a:t>
            </a:r>
            <a:r>
              <a:rPr lang="pl-PL" dirty="0" smtClean="0"/>
              <a:t> </a:t>
            </a:r>
            <a:r>
              <a:rPr lang="pl-PL" dirty="0" err="1" smtClean="0"/>
              <a:t>cohesion</a:t>
            </a:r>
            <a:r>
              <a:rPr lang="pl-PL" dirty="0" smtClean="0"/>
              <a:t> of </a:t>
            </a:r>
            <a:r>
              <a:rPr lang="pl-PL" dirty="0" err="1" smtClean="0"/>
              <a:t>the</a:t>
            </a:r>
            <a:r>
              <a:rPr lang="pl-PL" dirty="0" smtClean="0"/>
              <a:t> community. </a:t>
            </a:r>
            <a:r>
              <a:rPr lang="pl-PL" dirty="0" err="1" smtClean="0"/>
              <a:t>They</a:t>
            </a:r>
            <a:r>
              <a:rPr lang="pl-PL" dirty="0" smtClean="0"/>
              <a:t> </a:t>
            </a:r>
            <a:r>
              <a:rPr lang="pl-PL" dirty="0" err="1" smtClean="0"/>
              <a:t>contribute</a:t>
            </a:r>
            <a:r>
              <a:rPr lang="pl-PL" dirty="0" smtClean="0"/>
              <a:t> to </a:t>
            </a:r>
            <a:r>
              <a:rPr lang="pl-PL" dirty="0" err="1" smtClean="0"/>
              <a:t>the</a:t>
            </a:r>
            <a:r>
              <a:rPr lang="pl-PL" dirty="0" smtClean="0"/>
              <a:t> </a:t>
            </a:r>
            <a:r>
              <a:rPr lang="pl-PL" dirty="0" err="1" smtClean="0"/>
              <a:t>moderation</a:t>
            </a:r>
            <a:r>
              <a:rPr lang="pl-PL" dirty="0" smtClean="0"/>
              <a:t> of </a:t>
            </a:r>
            <a:r>
              <a:rPr lang="pl-PL" dirty="0" err="1" smtClean="0"/>
              <a:t>the</a:t>
            </a:r>
            <a:r>
              <a:rPr lang="pl-PL" dirty="0" smtClean="0"/>
              <a:t> </a:t>
            </a:r>
            <a:r>
              <a:rPr lang="pl-PL" dirty="0" err="1" smtClean="0"/>
              <a:t>passions</a:t>
            </a:r>
            <a:r>
              <a:rPr lang="pl-PL" dirty="0" smtClean="0"/>
              <a:t> of </a:t>
            </a:r>
            <a:r>
              <a:rPr lang="pl-PL" dirty="0" err="1" smtClean="0"/>
              <a:t>citizens</a:t>
            </a:r>
            <a:r>
              <a:rPr lang="pl-PL" dirty="0" smtClean="0"/>
              <a:t>, and </a:t>
            </a:r>
            <a:r>
              <a:rPr lang="pl-PL" dirty="0" err="1" smtClean="0"/>
              <a:t>they</a:t>
            </a:r>
            <a:r>
              <a:rPr lang="pl-PL" dirty="0" smtClean="0"/>
              <a:t> </a:t>
            </a:r>
            <a:r>
              <a:rPr lang="pl-PL" dirty="0" err="1" smtClean="0"/>
              <a:t>can</a:t>
            </a:r>
            <a:r>
              <a:rPr lang="pl-PL" dirty="0" smtClean="0"/>
              <a:t> be </a:t>
            </a:r>
            <a:r>
              <a:rPr lang="pl-PL" dirty="0" err="1" smtClean="0"/>
              <a:t>achieved</a:t>
            </a:r>
            <a:r>
              <a:rPr lang="pl-PL" dirty="0" smtClean="0"/>
              <a:t> by </a:t>
            </a:r>
            <a:r>
              <a:rPr lang="pl-PL" dirty="0" err="1" smtClean="0"/>
              <a:t>obeying</a:t>
            </a:r>
            <a:r>
              <a:rPr lang="pl-PL" dirty="0" smtClean="0"/>
              <a:t> </a:t>
            </a:r>
            <a:r>
              <a:rPr lang="pl-PL" dirty="0" err="1" smtClean="0"/>
              <a:t>what</a:t>
            </a:r>
            <a:r>
              <a:rPr lang="pl-PL" dirty="0" smtClean="0"/>
              <a:t> </a:t>
            </a:r>
            <a:r>
              <a:rPr lang="pl-PL" dirty="0" err="1" smtClean="0"/>
              <a:t>reasoning</a:t>
            </a:r>
            <a:r>
              <a:rPr lang="pl-PL" dirty="0" smtClean="0"/>
              <a:t> </a:t>
            </a:r>
            <a:r>
              <a:rPr lang="pl-PL" dirty="0" err="1" smtClean="0"/>
              <a:t>considers</a:t>
            </a:r>
            <a:r>
              <a:rPr lang="pl-PL" dirty="0" smtClean="0"/>
              <a:t> to be </a:t>
            </a:r>
            <a:r>
              <a:rPr lang="pl-PL" dirty="0" err="1" smtClean="0"/>
              <a:t>its</a:t>
            </a:r>
            <a:r>
              <a:rPr lang="pl-PL" dirty="0" smtClean="0"/>
              <a:t> </a:t>
            </a:r>
            <a:r>
              <a:rPr lang="pl-PL" dirty="0" err="1" smtClean="0"/>
              <a:t>duties</a:t>
            </a:r>
            <a:r>
              <a:rPr lang="pl-PL" dirty="0" smtClean="0"/>
              <a:t> and by </a:t>
            </a:r>
            <a:r>
              <a:rPr lang="pl-PL" dirty="0" err="1" smtClean="0"/>
              <a:t>conforming</a:t>
            </a:r>
            <a:r>
              <a:rPr lang="pl-PL" dirty="0" smtClean="0"/>
              <a:t> to </a:t>
            </a:r>
            <a:r>
              <a:rPr lang="pl-PL" dirty="0" err="1" smtClean="0"/>
              <a:t>them</a:t>
            </a:r>
            <a:r>
              <a:rPr lang="pl-PL" dirty="0" smtClean="0"/>
              <a:t> in </a:t>
            </a:r>
            <a:r>
              <a:rPr lang="pl-PL" dirty="0" err="1" smtClean="0"/>
              <a:t>its</a:t>
            </a:r>
            <a:r>
              <a:rPr lang="pl-PL" dirty="0" smtClean="0"/>
              <a:t> </a:t>
            </a:r>
            <a:r>
              <a:rPr lang="pl-PL" dirty="0" err="1" smtClean="0"/>
              <a:t>actions</a:t>
            </a:r>
            <a:r>
              <a:rPr lang="pl-PL" dirty="0" smtClean="0"/>
              <a:t>. </a:t>
            </a:r>
          </a:p>
          <a:p>
            <a:endParaRPr lang="pl-PL" dirty="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4049688"/>
            <a:ext cx="20306256" cy="7632848"/>
          </a:xfrm>
        </p:spPr>
        <p:txBody>
          <a:bodyPr/>
          <a:lstStyle/>
          <a:p>
            <a:pPr algn="l"/>
            <a:r>
              <a:rPr lang="pl-PL" dirty="0" err="1" smtClean="0"/>
              <a:t>Because</a:t>
            </a:r>
            <a:r>
              <a:rPr lang="pl-PL" dirty="0" smtClean="0"/>
              <a:t> </a:t>
            </a:r>
            <a:r>
              <a:rPr lang="pl-PL" dirty="0" err="1" smtClean="0"/>
              <a:t>they</a:t>
            </a:r>
            <a:r>
              <a:rPr lang="pl-PL" dirty="0" smtClean="0"/>
              <a:t> </a:t>
            </a:r>
            <a:r>
              <a:rPr lang="pl-PL" dirty="0" err="1" smtClean="0"/>
              <a:t>combine</a:t>
            </a:r>
            <a:r>
              <a:rPr lang="pl-PL" dirty="0" smtClean="0"/>
              <a:t> </a:t>
            </a:r>
            <a:r>
              <a:rPr lang="pl-PL" dirty="0" err="1" smtClean="0"/>
              <a:t>the</a:t>
            </a:r>
            <a:r>
              <a:rPr lang="pl-PL" dirty="0" smtClean="0"/>
              <a:t> </a:t>
            </a:r>
            <a:r>
              <a:rPr lang="pl-PL" dirty="0" err="1" smtClean="0"/>
              <a:t>main</a:t>
            </a:r>
            <a:r>
              <a:rPr lang="pl-PL" dirty="0" smtClean="0"/>
              <a:t> </a:t>
            </a:r>
            <a:r>
              <a:rPr lang="pl-PL" dirty="0" err="1" smtClean="0"/>
              <a:t>aspects</a:t>
            </a:r>
            <a:r>
              <a:rPr lang="pl-PL" dirty="0" smtClean="0"/>
              <a:t> of </a:t>
            </a:r>
            <a:r>
              <a:rPr lang="pl-PL" dirty="0" err="1" smtClean="0"/>
              <a:t>individual</a:t>
            </a:r>
            <a:r>
              <a:rPr lang="pl-PL" dirty="0" smtClean="0"/>
              <a:t> and </a:t>
            </a:r>
            <a:r>
              <a:rPr lang="pl-PL" dirty="0" err="1" smtClean="0"/>
              <a:t>collective</a:t>
            </a:r>
            <a:r>
              <a:rPr lang="pl-PL" dirty="0" smtClean="0"/>
              <a:t> action, </a:t>
            </a:r>
            <a:r>
              <a:rPr lang="pl-PL" dirty="0" err="1" smtClean="0"/>
              <a:t>civic</a:t>
            </a:r>
            <a:r>
              <a:rPr lang="pl-PL" dirty="0" smtClean="0"/>
              <a:t> </a:t>
            </a:r>
            <a:r>
              <a:rPr lang="pl-PL" dirty="0" err="1" smtClean="0"/>
              <a:t>virtues</a:t>
            </a:r>
            <a:r>
              <a:rPr lang="pl-PL" dirty="0" smtClean="0"/>
              <a:t> make </a:t>
            </a:r>
            <a:r>
              <a:rPr lang="pl-PL" dirty="0" err="1" smtClean="0"/>
              <a:t>possible</a:t>
            </a:r>
            <a:r>
              <a:rPr lang="pl-PL" dirty="0" smtClean="0"/>
              <a:t> to </a:t>
            </a:r>
            <a:r>
              <a:rPr lang="pl-PL" dirty="0" err="1" smtClean="0"/>
              <a:t>fulfill</a:t>
            </a:r>
            <a:r>
              <a:rPr lang="pl-PL" dirty="0" smtClean="0"/>
              <a:t> in </a:t>
            </a:r>
            <a:r>
              <a:rPr lang="pl-PL" dirty="0" err="1" smtClean="0"/>
              <a:t>the</a:t>
            </a:r>
            <a:r>
              <a:rPr lang="pl-PL" dirty="0" smtClean="0"/>
              <a:t> field of public </a:t>
            </a:r>
            <a:r>
              <a:rPr lang="pl-PL" dirty="0" err="1" smtClean="0"/>
              <a:t>administration</a:t>
            </a:r>
            <a:r>
              <a:rPr lang="pl-PL" dirty="0" smtClean="0"/>
              <a:t> </a:t>
            </a:r>
            <a:r>
              <a:rPr lang="pl-PL" dirty="0" err="1" smtClean="0"/>
              <a:t>the</a:t>
            </a:r>
            <a:r>
              <a:rPr lang="pl-PL" dirty="0" smtClean="0"/>
              <a:t> </a:t>
            </a:r>
            <a:r>
              <a:rPr lang="pl-PL" dirty="0" err="1" smtClean="0"/>
              <a:t>highest</a:t>
            </a:r>
            <a:r>
              <a:rPr lang="pl-PL" dirty="0" smtClean="0"/>
              <a:t> </a:t>
            </a:r>
            <a:r>
              <a:rPr lang="pl-PL" dirty="0" err="1" smtClean="0"/>
              <a:t>ethical</a:t>
            </a:r>
            <a:r>
              <a:rPr lang="pl-PL" dirty="0" smtClean="0"/>
              <a:t> </a:t>
            </a:r>
            <a:r>
              <a:rPr lang="pl-PL" dirty="0" err="1" smtClean="0"/>
              <a:t>requirements</a:t>
            </a:r>
            <a:r>
              <a:rPr lang="pl-PL" dirty="0" smtClean="0"/>
              <a:t> </a:t>
            </a:r>
            <a:r>
              <a:rPr lang="pl-PL" dirty="0" err="1" smtClean="0"/>
              <a:t>which</a:t>
            </a:r>
            <a:r>
              <a:rPr lang="pl-PL" dirty="0" smtClean="0"/>
              <a:t> </a:t>
            </a:r>
            <a:r>
              <a:rPr lang="pl-PL" dirty="0" err="1" smtClean="0"/>
              <a:t>flow</a:t>
            </a:r>
            <a:r>
              <a:rPr lang="pl-PL" dirty="0" smtClean="0"/>
              <a:t> </a:t>
            </a:r>
            <a:r>
              <a:rPr lang="pl-PL" dirty="0" err="1" smtClean="0"/>
              <a:t>from</a:t>
            </a:r>
            <a:r>
              <a:rPr lang="pl-PL" dirty="0" smtClean="0"/>
              <a:t> </a:t>
            </a:r>
            <a:r>
              <a:rPr lang="pl-PL" dirty="0" err="1" smtClean="0"/>
              <a:t>the</a:t>
            </a:r>
            <a:r>
              <a:rPr lang="pl-PL" dirty="0" smtClean="0"/>
              <a:t> </a:t>
            </a:r>
            <a:r>
              <a:rPr lang="pl-PL" dirty="0" err="1" smtClean="0"/>
              <a:t>founding</a:t>
            </a:r>
            <a:r>
              <a:rPr lang="pl-PL" dirty="0" smtClean="0"/>
              <a:t> </a:t>
            </a:r>
            <a:r>
              <a:rPr lang="pl-PL" dirty="0" err="1" smtClean="0"/>
              <a:t>standards</a:t>
            </a:r>
            <a:r>
              <a:rPr lang="pl-PL" dirty="0" smtClean="0"/>
              <a:t> and </a:t>
            </a:r>
            <a:r>
              <a:rPr lang="pl-PL" dirty="0" err="1" smtClean="0"/>
              <a:t>principles</a:t>
            </a:r>
            <a:r>
              <a:rPr lang="pl-PL" dirty="0" smtClean="0"/>
              <a:t> of action. </a:t>
            </a:r>
            <a:r>
              <a:rPr lang="pl-PL" dirty="0" err="1" smtClean="0"/>
              <a:t>that</a:t>
            </a:r>
            <a:r>
              <a:rPr lang="pl-PL" dirty="0" smtClean="0"/>
              <a:t> </a:t>
            </a:r>
            <a:r>
              <a:rPr lang="pl-PL" dirty="0" err="1" smtClean="0"/>
              <a:t>are</a:t>
            </a:r>
            <a:r>
              <a:rPr lang="pl-PL" dirty="0" smtClean="0"/>
              <a:t> </a:t>
            </a:r>
            <a:r>
              <a:rPr lang="pl-PL" dirty="0" err="1" smtClean="0"/>
              <a:t>the</a:t>
            </a:r>
            <a:r>
              <a:rPr lang="pl-PL" dirty="0" smtClean="0"/>
              <a:t> </a:t>
            </a:r>
            <a:r>
              <a:rPr lang="pl-PL" dirty="0" err="1" smtClean="0"/>
              <a:t>search</a:t>
            </a:r>
            <a:r>
              <a:rPr lang="pl-PL" dirty="0" smtClean="0"/>
              <a:t> and </a:t>
            </a:r>
            <a:r>
              <a:rPr lang="pl-PL" dirty="0" err="1" smtClean="0"/>
              <a:t>preservation</a:t>
            </a:r>
            <a:r>
              <a:rPr lang="pl-PL" dirty="0" smtClean="0"/>
              <a:t> of </a:t>
            </a:r>
            <a:r>
              <a:rPr lang="pl-PL" dirty="0" err="1" smtClean="0"/>
              <a:t>the</a:t>
            </a:r>
            <a:r>
              <a:rPr lang="pl-PL" dirty="0" smtClean="0"/>
              <a:t> general </a:t>
            </a:r>
            <a:r>
              <a:rPr lang="pl-PL" dirty="0" err="1" smtClean="0"/>
              <a:t>interest</a:t>
            </a:r>
            <a:r>
              <a:rPr lang="pl-PL" dirty="0" smtClean="0"/>
              <a:t>, </a:t>
            </a:r>
            <a:r>
              <a:rPr lang="pl-PL" dirty="0" err="1" smtClean="0"/>
              <a:t>impartiality</a:t>
            </a:r>
            <a:r>
              <a:rPr lang="pl-PL" dirty="0" smtClean="0"/>
              <a:t>, </a:t>
            </a:r>
            <a:r>
              <a:rPr lang="pl-PL" dirty="0" err="1" smtClean="0"/>
              <a:t>personal</a:t>
            </a:r>
            <a:r>
              <a:rPr lang="pl-PL" dirty="0" smtClean="0"/>
              <a:t> </a:t>
            </a:r>
            <a:r>
              <a:rPr lang="pl-PL" dirty="0" err="1" smtClean="0"/>
              <a:t>disinterestedness</a:t>
            </a:r>
            <a:r>
              <a:rPr lang="pl-PL" dirty="0" smtClean="0"/>
              <a:t>, </a:t>
            </a:r>
            <a:r>
              <a:rPr lang="pl-PL" dirty="0" err="1" smtClean="0"/>
              <a:t>integrity</a:t>
            </a:r>
            <a:r>
              <a:rPr lang="pl-PL" dirty="0" smtClean="0"/>
              <a:t> and </a:t>
            </a:r>
            <a:r>
              <a:rPr lang="pl-PL" dirty="0" err="1" smtClean="0"/>
              <a:t>probity</a:t>
            </a:r>
            <a:r>
              <a:rPr lang="pl-PL" dirty="0" smtClean="0"/>
              <a:t> (</a:t>
            </a:r>
            <a:r>
              <a:rPr lang="pl-PL" dirty="0" err="1" smtClean="0"/>
              <a:t>honesty</a:t>
            </a:r>
            <a:r>
              <a:rPr lang="pl-PL" dirty="0" smtClean="0"/>
              <a:t>), as </a:t>
            </a:r>
            <a:r>
              <a:rPr lang="pl-PL" dirty="0" err="1" smtClean="0"/>
              <a:t>well</a:t>
            </a:r>
            <a:r>
              <a:rPr lang="pl-PL" dirty="0" smtClean="0"/>
              <a:t> as </a:t>
            </a:r>
            <a:r>
              <a:rPr lang="pl-PL" dirty="0" err="1" smtClean="0"/>
              <a:t>dedication</a:t>
            </a:r>
            <a:r>
              <a:rPr lang="pl-PL" dirty="0" smtClean="0"/>
              <a:t> to </a:t>
            </a:r>
            <a:r>
              <a:rPr lang="pl-PL" dirty="0" err="1" smtClean="0"/>
              <a:t>the</a:t>
            </a:r>
            <a:r>
              <a:rPr lang="pl-PL" dirty="0" smtClean="0"/>
              <a:t> public </a:t>
            </a:r>
            <a:r>
              <a:rPr lang="pl-PL" dirty="0" err="1" smtClean="0"/>
              <a:t>cause</a:t>
            </a:r>
            <a:r>
              <a:rPr lang="pl-PL" dirty="0" smtClean="0"/>
              <a:t>.</a:t>
            </a:r>
          </a:p>
          <a:p>
            <a:endParaRPr lang="pl-PL"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6000" dirty="0" err="1" smtClean="0">
                <a:solidFill>
                  <a:srgbClr val="FF0000"/>
                </a:solidFill>
              </a:rPr>
              <a:t>Introduction</a:t>
            </a:r>
            <a:endParaRPr lang="pl-PL" sz="6000" dirty="0">
              <a:solidFill>
                <a:srgbClr val="FF0000"/>
              </a:solidFill>
            </a:endParaRPr>
          </a:p>
        </p:txBody>
      </p:sp>
      <p:sp>
        <p:nvSpPr>
          <p:cNvPr id="3" name="Symbol zastępczy zawartości 2"/>
          <p:cNvSpPr>
            <a:spLocks noGrp="1"/>
          </p:cNvSpPr>
          <p:nvPr>
            <p:ph idx="1"/>
          </p:nvPr>
        </p:nvSpPr>
        <p:spPr/>
        <p:txBody>
          <a:bodyPr/>
          <a:lstStyle/>
          <a:p>
            <a:pPr algn="l"/>
            <a:r>
              <a:rPr lang="pl-PL" dirty="0" err="1" smtClean="0"/>
              <a:t>Some</a:t>
            </a:r>
            <a:r>
              <a:rPr lang="pl-PL" dirty="0" smtClean="0"/>
              <a:t> </a:t>
            </a:r>
            <a:r>
              <a:rPr lang="pl-PL" dirty="0" err="1" smtClean="0"/>
              <a:t>concepts</a:t>
            </a:r>
            <a:r>
              <a:rPr lang="pl-PL" dirty="0" smtClean="0"/>
              <a:t> </a:t>
            </a:r>
            <a:r>
              <a:rPr lang="pl-PL" dirty="0" err="1" smtClean="0"/>
              <a:t>have</a:t>
            </a:r>
            <a:r>
              <a:rPr lang="pl-PL" dirty="0" smtClean="0"/>
              <a:t> </a:t>
            </a:r>
            <a:r>
              <a:rPr lang="pl-PL" dirty="0" err="1" smtClean="0"/>
              <a:t>the</a:t>
            </a:r>
            <a:r>
              <a:rPr lang="pl-PL" dirty="0" smtClean="0"/>
              <a:t> </a:t>
            </a:r>
            <a:r>
              <a:rPr lang="pl-PL" dirty="0" err="1" smtClean="0"/>
              <a:t>particularity</a:t>
            </a:r>
            <a:r>
              <a:rPr lang="pl-PL" dirty="0" smtClean="0"/>
              <a:t> of </a:t>
            </a:r>
            <a:r>
              <a:rPr lang="pl-PL" dirty="0" err="1" smtClean="0"/>
              <a:t>appearing</a:t>
            </a:r>
            <a:r>
              <a:rPr lang="pl-PL" dirty="0" smtClean="0"/>
              <a:t> </a:t>
            </a:r>
            <a:r>
              <a:rPr lang="pl-PL" dirty="0" err="1" smtClean="0"/>
              <a:t>both</a:t>
            </a:r>
            <a:r>
              <a:rPr lang="pl-PL" dirty="0" smtClean="0"/>
              <a:t> </a:t>
            </a:r>
            <a:r>
              <a:rPr lang="pl-PL" dirty="0" err="1" smtClean="0"/>
              <a:t>familiar</a:t>
            </a:r>
            <a:r>
              <a:rPr lang="pl-PL" dirty="0" smtClean="0"/>
              <a:t> and far </a:t>
            </a:r>
            <a:r>
              <a:rPr lang="pl-PL" dirty="0" err="1" smtClean="0"/>
              <a:t>removed</a:t>
            </a:r>
            <a:r>
              <a:rPr lang="pl-PL" dirty="0" smtClean="0"/>
              <a:t> </a:t>
            </a:r>
            <a:r>
              <a:rPr lang="pl-PL" dirty="0" err="1" smtClean="0"/>
              <a:t>from</a:t>
            </a:r>
            <a:r>
              <a:rPr lang="pl-PL" dirty="0" smtClean="0"/>
              <a:t> reality and </a:t>
            </a:r>
            <a:r>
              <a:rPr lang="pl-PL" dirty="0" err="1" smtClean="0"/>
              <a:t>current</a:t>
            </a:r>
            <a:r>
              <a:rPr lang="pl-PL" dirty="0" smtClean="0"/>
              <a:t> </a:t>
            </a:r>
            <a:r>
              <a:rPr lang="pl-PL" dirty="0" err="1" smtClean="0"/>
              <a:t>concerns</a:t>
            </a:r>
            <a:r>
              <a:rPr lang="pl-PL" dirty="0" smtClean="0"/>
              <a:t>. </a:t>
            </a:r>
            <a:r>
              <a:rPr lang="pl-PL" dirty="0" err="1" smtClean="0"/>
              <a:t>While</a:t>
            </a:r>
            <a:r>
              <a:rPr lang="pl-PL" dirty="0" smtClean="0"/>
              <a:t> </a:t>
            </a:r>
            <a:r>
              <a:rPr lang="pl-PL" dirty="0" err="1" smtClean="0"/>
              <a:t>the</a:t>
            </a:r>
            <a:r>
              <a:rPr lang="pl-PL" dirty="0" smtClean="0"/>
              <a:t> </a:t>
            </a:r>
            <a:r>
              <a:rPr lang="pl-PL" dirty="0" err="1" smtClean="0"/>
              <a:t>notions</a:t>
            </a:r>
            <a:r>
              <a:rPr lang="pl-PL" dirty="0" smtClean="0"/>
              <a:t> of trust, </a:t>
            </a:r>
            <a:r>
              <a:rPr lang="pl-PL" dirty="0" err="1" smtClean="0"/>
              <a:t>integrity</a:t>
            </a:r>
            <a:r>
              <a:rPr lang="pl-PL" dirty="0" smtClean="0"/>
              <a:t> and </a:t>
            </a:r>
            <a:r>
              <a:rPr lang="pl-PL" dirty="0" err="1" smtClean="0"/>
              <a:t>accountability</a:t>
            </a:r>
            <a:r>
              <a:rPr lang="pl-PL" dirty="0" smtClean="0"/>
              <a:t> </a:t>
            </a:r>
            <a:r>
              <a:rPr lang="pl-PL" dirty="0" err="1" smtClean="0"/>
              <a:t>seem</a:t>
            </a:r>
            <a:r>
              <a:rPr lang="pl-PL" dirty="0" smtClean="0"/>
              <a:t> </a:t>
            </a:r>
            <a:r>
              <a:rPr lang="pl-PL" dirty="0" err="1" smtClean="0"/>
              <a:t>obvious</a:t>
            </a:r>
            <a:r>
              <a:rPr lang="pl-PL" dirty="0" smtClean="0"/>
              <a:t>, </a:t>
            </a:r>
            <a:r>
              <a:rPr lang="pl-PL" dirty="0" err="1" smtClean="0"/>
              <a:t>especially</a:t>
            </a:r>
            <a:r>
              <a:rPr lang="pl-PL" dirty="0" smtClean="0"/>
              <a:t> </a:t>
            </a:r>
            <a:r>
              <a:rPr lang="pl-PL" dirty="0" err="1" smtClean="0"/>
              <a:t>when</a:t>
            </a:r>
            <a:r>
              <a:rPr lang="pl-PL" dirty="0" smtClean="0"/>
              <a:t> </a:t>
            </a:r>
            <a:r>
              <a:rPr lang="pl-PL" dirty="0" err="1" smtClean="0"/>
              <a:t>presented</a:t>
            </a:r>
            <a:r>
              <a:rPr lang="pl-PL" dirty="0" smtClean="0"/>
              <a:t> as </a:t>
            </a:r>
            <a:r>
              <a:rPr lang="pl-PL" dirty="0" err="1" smtClean="0"/>
              <a:t>remedies</a:t>
            </a:r>
            <a:r>
              <a:rPr lang="pl-PL" dirty="0" smtClean="0"/>
              <a:t> for </a:t>
            </a:r>
            <a:r>
              <a:rPr lang="pl-PL" dirty="0" err="1" smtClean="0"/>
              <a:t>the</a:t>
            </a:r>
            <a:r>
              <a:rPr lang="pl-PL" dirty="0" smtClean="0"/>
              <a:t> </a:t>
            </a:r>
            <a:r>
              <a:rPr lang="pl-PL" dirty="0" err="1" smtClean="0"/>
              <a:t>ills</a:t>
            </a:r>
            <a:r>
              <a:rPr lang="pl-PL" dirty="0" smtClean="0"/>
              <a:t> </a:t>
            </a:r>
            <a:r>
              <a:rPr lang="pl-PL" dirty="0" err="1" smtClean="0"/>
              <a:t>from</a:t>
            </a:r>
            <a:r>
              <a:rPr lang="pl-PL" dirty="0" smtClean="0"/>
              <a:t> </a:t>
            </a:r>
            <a:r>
              <a:rPr lang="pl-PL" dirty="0" err="1" smtClean="0"/>
              <a:t>which</a:t>
            </a:r>
            <a:r>
              <a:rPr lang="pl-PL" dirty="0" smtClean="0"/>
              <a:t> many </a:t>
            </a:r>
            <a:r>
              <a:rPr lang="pl-PL" dirty="0" err="1" smtClean="0"/>
              <a:t>institutions</a:t>
            </a:r>
            <a:r>
              <a:rPr lang="pl-PL" dirty="0" smtClean="0"/>
              <a:t> and public </a:t>
            </a:r>
            <a:r>
              <a:rPr lang="pl-PL" dirty="0" err="1" smtClean="0"/>
              <a:t>administrations</a:t>
            </a:r>
            <a:r>
              <a:rPr lang="pl-PL" dirty="0" smtClean="0"/>
              <a:t> </a:t>
            </a:r>
            <a:r>
              <a:rPr lang="pl-PL" dirty="0" err="1" smtClean="0"/>
              <a:t>suffer</a:t>
            </a:r>
            <a:r>
              <a:rPr lang="pl-PL" dirty="0" smtClean="0"/>
              <a:t>, </a:t>
            </a:r>
            <a:r>
              <a:rPr lang="pl-PL" dirty="0" err="1" smtClean="0"/>
              <a:t>the</a:t>
            </a:r>
            <a:r>
              <a:rPr lang="pl-PL" dirty="0" smtClean="0"/>
              <a:t> </a:t>
            </a:r>
            <a:r>
              <a:rPr lang="pl-PL" dirty="0" err="1" smtClean="0"/>
              <a:t>notion</a:t>
            </a:r>
            <a:r>
              <a:rPr lang="pl-PL" dirty="0" smtClean="0"/>
              <a:t> of </a:t>
            </a:r>
            <a:r>
              <a:rPr lang="pl-PL" dirty="0" err="1" smtClean="0"/>
              <a:t>virtue</a:t>
            </a:r>
            <a:r>
              <a:rPr lang="pl-PL" dirty="0" smtClean="0"/>
              <a:t> </a:t>
            </a:r>
            <a:r>
              <a:rPr lang="pl-PL" dirty="0" err="1" smtClean="0"/>
              <a:t>seems</a:t>
            </a:r>
            <a:r>
              <a:rPr lang="pl-PL" dirty="0" smtClean="0"/>
              <a:t> to </a:t>
            </a:r>
            <a:r>
              <a:rPr lang="pl-PL" dirty="0" err="1" smtClean="0"/>
              <a:t>refer</a:t>
            </a:r>
            <a:r>
              <a:rPr lang="pl-PL" dirty="0" smtClean="0"/>
              <a:t> to an </a:t>
            </a:r>
            <a:r>
              <a:rPr lang="pl-PL" dirty="0" err="1" smtClean="0"/>
              <a:t>obsolete</a:t>
            </a:r>
            <a:r>
              <a:rPr lang="pl-PL" dirty="0" smtClean="0"/>
              <a:t>, not to </a:t>
            </a:r>
            <a:r>
              <a:rPr lang="pl-PL" dirty="0" err="1" smtClean="0"/>
              <a:t>say</a:t>
            </a:r>
            <a:r>
              <a:rPr lang="pl-PL" dirty="0" smtClean="0"/>
              <a:t> </a:t>
            </a:r>
            <a:r>
              <a:rPr lang="pl-PL" dirty="0" err="1" smtClean="0"/>
              <a:t>historically</a:t>
            </a:r>
            <a:r>
              <a:rPr lang="pl-PL" dirty="0" smtClean="0"/>
              <a:t> </a:t>
            </a:r>
            <a:r>
              <a:rPr lang="pl-PL" dirty="0" err="1" smtClean="0"/>
              <a:t>outdated</a:t>
            </a:r>
            <a:r>
              <a:rPr lang="pl-PL" dirty="0" smtClean="0"/>
              <a:t>, </a:t>
            </a:r>
            <a:r>
              <a:rPr lang="pl-PL" dirty="0" err="1" smtClean="0"/>
              <a:t>conception</a:t>
            </a:r>
            <a:r>
              <a:rPr lang="pl-PL" dirty="0" smtClean="0"/>
              <a:t> of </a:t>
            </a:r>
            <a:r>
              <a:rPr lang="pl-PL" dirty="0" err="1" smtClean="0"/>
              <a:t>the</a:t>
            </a:r>
            <a:r>
              <a:rPr lang="pl-PL" dirty="0" smtClean="0"/>
              <a:t> </a:t>
            </a:r>
            <a:r>
              <a:rPr lang="pl-PL" dirty="0" err="1" smtClean="0"/>
              <a:t>functioning</a:t>
            </a:r>
            <a:r>
              <a:rPr lang="pl-PL" dirty="0" smtClean="0"/>
              <a:t> of </a:t>
            </a:r>
            <a:r>
              <a:rPr lang="pl-PL" dirty="0" err="1" smtClean="0"/>
              <a:t>societies</a:t>
            </a:r>
            <a:r>
              <a:rPr lang="pl-PL" dirty="0" smtClean="0"/>
              <a:t> in general and of public </a:t>
            </a:r>
            <a:r>
              <a:rPr lang="pl-PL" dirty="0" err="1" smtClean="0"/>
              <a:t>affairs</a:t>
            </a:r>
            <a:r>
              <a:rPr lang="pl-PL" dirty="0" smtClean="0"/>
              <a:t> in </a:t>
            </a:r>
            <a:r>
              <a:rPr lang="pl-PL" dirty="0" err="1" smtClean="0"/>
              <a:t>particular</a:t>
            </a:r>
            <a:r>
              <a:rPr lang="pl-PL" dirty="0" smtClean="0"/>
              <a:t>, and </a:t>
            </a:r>
            <a:r>
              <a:rPr lang="pl-PL" dirty="0" err="1" smtClean="0"/>
              <a:t>this</a:t>
            </a:r>
            <a:r>
              <a:rPr lang="pl-PL" dirty="0" smtClean="0"/>
              <a:t>, much </a:t>
            </a:r>
            <a:r>
              <a:rPr lang="pl-PL" dirty="0" err="1" smtClean="0"/>
              <a:t>more</a:t>
            </a:r>
            <a:r>
              <a:rPr lang="pl-PL" dirty="0" smtClean="0"/>
              <a:t> </a:t>
            </a:r>
            <a:r>
              <a:rPr lang="pl-PL" dirty="0" err="1" smtClean="0"/>
              <a:t>than</a:t>
            </a:r>
            <a:r>
              <a:rPr lang="pl-PL" dirty="0" smtClean="0"/>
              <a:t> </a:t>
            </a:r>
            <a:r>
              <a:rPr lang="pl-PL" dirty="0" err="1" smtClean="0"/>
              <a:t>that</a:t>
            </a:r>
            <a:r>
              <a:rPr lang="pl-PL" dirty="0" smtClean="0"/>
              <a:t> of </a:t>
            </a:r>
            <a:r>
              <a:rPr lang="pl-PL" dirty="0" err="1" smtClean="0"/>
              <a:t>ethics</a:t>
            </a:r>
            <a:r>
              <a:rPr lang="pl-PL" dirty="0" smtClean="0"/>
              <a:t> </a:t>
            </a:r>
            <a:r>
              <a:rPr lang="pl-PL" dirty="0" err="1" smtClean="0"/>
              <a:t>which</a:t>
            </a:r>
            <a:r>
              <a:rPr lang="pl-PL" dirty="0" smtClean="0"/>
              <a:t>, </a:t>
            </a:r>
            <a:r>
              <a:rPr lang="pl-PL" dirty="0" err="1" smtClean="0"/>
              <a:t>because</a:t>
            </a:r>
            <a:r>
              <a:rPr lang="pl-PL" dirty="0" smtClean="0"/>
              <a:t> of </a:t>
            </a:r>
            <a:r>
              <a:rPr lang="pl-PL" dirty="0" err="1" smtClean="0"/>
              <a:t>its</a:t>
            </a:r>
            <a:r>
              <a:rPr lang="pl-PL" dirty="0" smtClean="0"/>
              <a:t> </a:t>
            </a:r>
            <a:r>
              <a:rPr lang="pl-PL" dirty="0" err="1" smtClean="0"/>
              <a:t>philosophical</a:t>
            </a:r>
            <a:r>
              <a:rPr lang="pl-PL" dirty="0" smtClean="0"/>
              <a:t> </a:t>
            </a:r>
            <a:r>
              <a:rPr lang="pl-PL" dirty="0" err="1" smtClean="0"/>
              <a:t>connotation</a:t>
            </a:r>
            <a:r>
              <a:rPr lang="pl-PL" dirty="0" smtClean="0"/>
              <a:t>, </a:t>
            </a:r>
            <a:r>
              <a:rPr lang="pl-PL" dirty="0" err="1" smtClean="0"/>
              <a:t>would</a:t>
            </a:r>
            <a:r>
              <a:rPr lang="pl-PL" dirty="0" smtClean="0"/>
              <a:t> be a priori </a:t>
            </a:r>
            <a:r>
              <a:rPr lang="pl-PL" dirty="0" err="1" smtClean="0"/>
              <a:t>more</a:t>
            </a:r>
            <a:r>
              <a:rPr lang="pl-PL" dirty="0" smtClean="0"/>
              <a:t> </a:t>
            </a:r>
            <a:r>
              <a:rPr lang="pl-PL" dirty="0" err="1" smtClean="0"/>
              <a:t>timeless</a:t>
            </a:r>
            <a:r>
              <a:rPr lang="pl-PL" dirty="0" smtClean="0"/>
              <a:t>. </a:t>
            </a:r>
            <a:endParaRPr lang="pl-PL"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6000" b="0" i="1" dirty="0" err="1" smtClean="0">
                <a:solidFill>
                  <a:srgbClr val="FF0000"/>
                </a:solidFill>
              </a:rPr>
              <a:t>Why</a:t>
            </a:r>
            <a:r>
              <a:rPr lang="pl-PL" sz="6000" b="0" i="1" dirty="0" smtClean="0">
                <a:solidFill>
                  <a:srgbClr val="FF0000"/>
                </a:solidFill>
              </a:rPr>
              <a:t> </a:t>
            </a:r>
            <a:r>
              <a:rPr lang="pl-PL" sz="6000" b="0" i="1" dirty="0" err="1" smtClean="0">
                <a:solidFill>
                  <a:srgbClr val="FF0000"/>
                </a:solidFill>
              </a:rPr>
              <a:t>then</a:t>
            </a:r>
            <a:r>
              <a:rPr lang="pl-PL" sz="6000" b="0" i="1" dirty="0" smtClean="0">
                <a:solidFill>
                  <a:srgbClr val="FF0000"/>
                </a:solidFill>
              </a:rPr>
              <a:t> </a:t>
            </a:r>
            <a:r>
              <a:rPr lang="pl-PL" sz="6000" b="0" i="1" dirty="0" err="1" smtClean="0">
                <a:solidFill>
                  <a:srgbClr val="FF0000"/>
                </a:solidFill>
              </a:rPr>
              <a:t>wonder</a:t>
            </a:r>
            <a:r>
              <a:rPr lang="pl-PL" sz="6000" b="0" i="1" dirty="0" smtClean="0">
                <a:solidFill>
                  <a:srgbClr val="FF0000"/>
                </a:solidFill>
              </a:rPr>
              <a:t> </a:t>
            </a:r>
            <a:r>
              <a:rPr lang="pl-PL" sz="6000" b="0" i="1" dirty="0" err="1" smtClean="0">
                <a:solidFill>
                  <a:srgbClr val="FF0000"/>
                </a:solidFill>
              </a:rPr>
              <a:t>about</a:t>
            </a:r>
            <a:r>
              <a:rPr lang="pl-PL" sz="6000" b="0" i="1" dirty="0" smtClean="0">
                <a:solidFill>
                  <a:srgbClr val="FF0000"/>
                </a:solidFill>
              </a:rPr>
              <a:t> </a:t>
            </a:r>
            <a:r>
              <a:rPr lang="pl-PL" sz="6000" b="0" i="1" dirty="0" err="1" smtClean="0">
                <a:solidFill>
                  <a:srgbClr val="FF0000"/>
                </a:solidFill>
              </a:rPr>
              <a:t>the</a:t>
            </a:r>
            <a:r>
              <a:rPr lang="pl-PL" sz="6000" b="0" i="1" dirty="0" smtClean="0">
                <a:solidFill>
                  <a:srgbClr val="FF0000"/>
                </a:solidFill>
              </a:rPr>
              <a:t> place </a:t>
            </a:r>
            <a:r>
              <a:rPr lang="pl-PL" sz="6000" b="0" i="1" dirty="0" err="1" smtClean="0">
                <a:solidFill>
                  <a:srgbClr val="FF0000"/>
                </a:solidFill>
              </a:rPr>
              <a:t>occupied</a:t>
            </a:r>
            <a:r>
              <a:rPr lang="pl-PL" sz="6000" b="0" i="1" dirty="0" smtClean="0">
                <a:solidFill>
                  <a:srgbClr val="FF0000"/>
                </a:solidFill>
              </a:rPr>
              <a:t> </a:t>
            </a:r>
            <a:r>
              <a:rPr lang="pl-PL" sz="6000" b="0" i="1" dirty="0" err="1" smtClean="0">
                <a:solidFill>
                  <a:srgbClr val="FF0000"/>
                </a:solidFill>
              </a:rPr>
              <a:t>nowadays</a:t>
            </a:r>
            <a:r>
              <a:rPr lang="pl-PL" sz="6000" b="0" i="1" dirty="0" smtClean="0">
                <a:solidFill>
                  <a:srgbClr val="FF0000"/>
                </a:solidFill>
              </a:rPr>
              <a:t> by </a:t>
            </a:r>
            <a:r>
              <a:rPr lang="pl-PL" sz="6000" b="0" i="1" dirty="0" err="1" smtClean="0">
                <a:solidFill>
                  <a:srgbClr val="FF0000"/>
                </a:solidFill>
              </a:rPr>
              <a:t>virtues</a:t>
            </a:r>
            <a:r>
              <a:rPr lang="pl-PL" sz="6000" b="0" i="1" dirty="0" smtClean="0">
                <a:solidFill>
                  <a:srgbClr val="FF0000"/>
                </a:solidFill>
              </a:rPr>
              <a:t> in 	public </a:t>
            </a:r>
            <a:r>
              <a:rPr lang="pl-PL" sz="6000" b="0" i="1" dirty="0" err="1" smtClean="0">
                <a:solidFill>
                  <a:srgbClr val="FF0000"/>
                </a:solidFill>
              </a:rPr>
              <a:t>administration</a:t>
            </a:r>
            <a:r>
              <a:rPr lang="pl-PL" sz="6000" b="0" i="1" dirty="0" smtClean="0">
                <a:solidFill>
                  <a:srgbClr val="FF0000"/>
                </a:solidFill>
              </a:rPr>
              <a:t>?</a:t>
            </a:r>
            <a:endParaRPr lang="pl-PL" sz="6000" b="0" dirty="0">
              <a:solidFill>
                <a:srgbClr val="FF0000"/>
              </a:solidFill>
            </a:endParaRPr>
          </a:p>
        </p:txBody>
      </p:sp>
      <p:sp>
        <p:nvSpPr>
          <p:cNvPr id="3" name="Symbol zastępczy zawartości 2"/>
          <p:cNvSpPr>
            <a:spLocks noGrp="1"/>
          </p:cNvSpPr>
          <p:nvPr>
            <p:ph idx="1"/>
          </p:nvPr>
        </p:nvSpPr>
        <p:spPr/>
        <p:txBody>
          <a:bodyPr/>
          <a:lstStyle/>
          <a:p>
            <a:pPr algn="l"/>
            <a:r>
              <a:rPr lang="pl-PL" dirty="0" err="1" smtClean="0"/>
              <a:t>The</a:t>
            </a:r>
            <a:r>
              <a:rPr lang="pl-PL" dirty="0" smtClean="0"/>
              <a:t> </a:t>
            </a:r>
            <a:r>
              <a:rPr lang="pl-PL" dirty="0" err="1" smtClean="0"/>
              <a:t>answer</a:t>
            </a:r>
            <a:r>
              <a:rPr lang="pl-PL" dirty="0" smtClean="0"/>
              <a:t> to </a:t>
            </a:r>
            <a:r>
              <a:rPr lang="pl-PL" dirty="0" err="1" smtClean="0"/>
              <a:t>this</a:t>
            </a:r>
            <a:r>
              <a:rPr lang="pl-PL" dirty="0" smtClean="0"/>
              <a:t> </a:t>
            </a:r>
            <a:r>
              <a:rPr lang="pl-PL" dirty="0" err="1" smtClean="0"/>
              <a:t>question</a:t>
            </a:r>
            <a:r>
              <a:rPr lang="pl-PL" dirty="0" smtClean="0"/>
              <a:t> </a:t>
            </a:r>
            <a:r>
              <a:rPr lang="pl-PL" dirty="0" err="1" smtClean="0"/>
              <a:t>is</a:t>
            </a:r>
            <a:r>
              <a:rPr lang="pl-PL" dirty="0" smtClean="0"/>
              <a:t> to be </a:t>
            </a:r>
            <a:r>
              <a:rPr lang="pl-PL" dirty="0" err="1" smtClean="0"/>
              <a:t>found</a:t>
            </a:r>
            <a:r>
              <a:rPr lang="pl-PL" dirty="0" smtClean="0"/>
              <a:t> in </a:t>
            </a:r>
            <a:r>
              <a:rPr lang="pl-PL" dirty="0" err="1" smtClean="0"/>
              <a:t>the</a:t>
            </a:r>
            <a:r>
              <a:rPr lang="pl-PL" dirty="0" smtClean="0"/>
              <a:t> link </a:t>
            </a:r>
            <a:r>
              <a:rPr lang="pl-PL" dirty="0" err="1" smtClean="0"/>
              <a:t>between</a:t>
            </a:r>
            <a:r>
              <a:rPr lang="pl-PL" dirty="0" smtClean="0"/>
              <a:t> </a:t>
            </a:r>
            <a:r>
              <a:rPr lang="pl-PL" dirty="0" err="1" smtClean="0"/>
              <a:t>individual</a:t>
            </a:r>
            <a:r>
              <a:rPr lang="pl-PL" dirty="0" smtClean="0"/>
              <a:t> behavior and </a:t>
            </a:r>
            <a:r>
              <a:rPr lang="pl-PL" dirty="0" err="1" smtClean="0"/>
              <a:t>collective</a:t>
            </a:r>
            <a:r>
              <a:rPr lang="pl-PL" dirty="0" smtClean="0"/>
              <a:t> behavior and in </a:t>
            </a:r>
            <a:r>
              <a:rPr lang="pl-PL" dirty="0" err="1" smtClean="0"/>
              <a:t>what</a:t>
            </a:r>
            <a:r>
              <a:rPr lang="pl-PL" dirty="0" smtClean="0"/>
              <a:t> </a:t>
            </a:r>
            <a:r>
              <a:rPr lang="pl-PL" dirty="0" err="1" smtClean="0"/>
              <a:t>makes</a:t>
            </a:r>
            <a:r>
              <a:rPr lang="pl-PL" dirty="0" smtClean="0"/>
              <a:t> </a:t>
            </a:r>
            <a:r>
              <a:rPr lang="pl-PL" dirty="0" err="1" smtClean="0"/>
              <a:t>the</a:t>
            </a:r>
            <a:r>
              <a:rPr lang="pl-PL" dirty="0" smtClean="0"/>
              <a:t> </a:t>
            </a:r>
            <a:r>
              <a:rPr lang="pl-PL" dirty="0" err="1" smtClean="0"/>
              <a:t>junction</a:t>
            </a:r>
            <a:r>
              <a:rPr lang="pl-PL" dirty="0" smtClean="0"/>
              <a:t> </a:t>
            </a:r>
            <a:r>
              <a:rPr lang="pl-PL" dirty="0" err="1" smtClean="0"/>
              <a:t>between</a:t>
            </a:r>
            <a:r>
              <a:rPr lang="pl-PL" dirty="0" smtClean="0"/>
              <a:t>, on </a:t>
            </a:r>
            <a:r>
              <a:rPr lang="pl-PL" dirty="0" err="1" smtClean="0"/>
              <a:t>the</a:t>
            </a:r>
            <a:r>
              <a:rPr lang="pl-PL" dirty="0" smtClean="0"/>
              <a:t> one </a:t>
            </a:r>
            <a:r>
              <a:rPr lang="pl-PL" dirty="0" err="1" smtClean="0"/>
              <a:t>hand</a:t>
            </a:r>
            <a:r>
              <a:rPr lang="pl-PL" dirty="0" smtClean="0"/>
              <a:t>, </a:t>
            </a:r>
            <a:r>
              <a:rPr lang="pl-PL" dirty="0" err="1" smtClean="0"/>
              <a:t>the</a:t>
            </a:r>
            <a:r>
              <a:rPr lang="pl-PL" dirty="0" smtClean="0"/>
              <a:t> </a:t>
            </a:r>
            <a:r>
              <a:rPr lang="pl-PL" dirty="0" err="1" smtClean="0"/>
              <a:t>existence</a:t>
            </a:r>
            <a:r>
              <a:rPr lang="pl-PL" dirty="0" smtClean="0"/>
              <a:t> of </a:t>
            </a:r>
            <a:r>
              <a:rPr lang="pl-PL" dirty="0" err="1" smtClean="0"/>
              <a:t>rules</a:t>
            </a:r>
            <a:r>
              <a:rPr lang="pl-PL" dirty="0" smtClean="0"/>
              <a:t> and </a:t>
            </a:r>
            <a:r>
              <a:rPr lang="pl-PL" dirty="0" err="1" smtClean="0"/>
              <a:t>principles</a:t>
            </a:r>
            <a:r>
              <a:rPr lang="pl-PL" dirty="0" smtClean="0"/>
              <a:t> </a:t>
            </a:r>
            <a:r>
              <a:rPr lang="pl-PL" dirty="0" err="1" smtClean="0"/>
              <a:t>necessary</a:t>
            </a:r>
            <a:r>
              <a:rPr lang="pl-PL" dirty="0" smtClean="0"/>
              <a:t> for </a:t>
            </a:r>
            <a:r>
              <a:rPr lang="pl-PL" dirty="0" err="1" smtClean="0"/>
              <a:t>good</a:t>
            </a:r>
            <a:r>
              <a:rPr lang="pl-PL" dirty="0" smtClean="0"/>
              <a:t> </a:t>
            </a:r>
            <a:r>
              <a:rPr lang="pl-PL" dirty="0" err="1" smtClean="0"/>
              <a:t>governance</a:t>
            </a:r>
            <a:r>
              <a:rPr lang="pl-PL" dirty="0" smtClean="0"/>
              <a:t> and, on </a:t>
            </a:r>
            <a:r>
              <a:rPr lang="pl-PL" dirty="0" err="1" smtClean="0"/>
              <a:t>the</a:t>
            </a:r>
            <a:r>
              <a:rPr lang="pl-PL" dirty="0" smtClean="0"/>
              <a:t> </a:t>
            </a:r>
            <a:r>
              <a:rPr lang="pl-PL" dirty="0" err="1" smtClean="0"/>
              <a:t>other</a:t>
            </a:r>
            <a:r>
              <a:rPr lang="pl-PL" dirty="0" smtClean="0"/>
              <a:t> </a:t>
            </a:r>
            <a:r>
              <a:rPr lang="pl-PL" dirty="0" err="1" smtClean="0"/>
              <a:t>hand</a:t>
            </a:r>
            <a:r>
              <a:rPr lang="pl-PL" dirty="0" smtClean="0"/>
              <a:t> on </a:t>
            </a:r>
            <a:r>
              <a:rPr lang="pl-PL" dirty="0" err="1" smtClean="0"/>
              <a:t>the</a:t>
            </a:r>
            <a:r>
              <a:rPr lang="pl-PL" dirty="0" smtClean="0"/>
              <a:t> </a:t>
            </a:r>
            <a:r>
              <a:rPr lang="pl-PL" dirty="0" err="1" smtClean="0"/>
              <a:t>attachment</a:t>
            </a:r>
            <a:r>
              <a:rPr lang="pl-PL" dirty="0" smtClean="0"/>
              <a:t> of </a:t>
            </a:r>
            <a:r>
              <a:rPr lang="pl-PL" dirty="0" err="1" smtClean="0"/>
              <a:t>the</a:t>
            </a:r>
            <a:r>
              <a:rPr lang="pl-PL" dirty="0" smtClean="0"/>
              <a:t> individuals </a:t>
            </a:r>
            <a:r>
              <a:rPr lang="pl-PL" dirty="0" err="1" smtClean="0"/>
              <a:t>who</a:t>
            </a:r>
            <a:r>
              <a:rPr lang="pl-PL" dirty="0" smtClean="0"/>
              <a:t> make </a:t>
            </a:r>
            <a:r>
              <a:rPr lang="pl-PL" dirty="0" err="1" smtClean="0"/>
              <a:t>the</a:t>
            </a:r>
            <a:r>
              <a:rPr lang="pl-PL" dirty="0" smtClean="0"/>
              <a:t> public </a:t>
            </a:r>
            <a:r>
              <a:rPr lang="pl-PL" dirty="0" err="1" smtClean="0"/>
              <a:t>administration</a:t>
            </a:r>
            <a:r>
              <a:rPr lang="pl-PL" dirty="0" smtClean="0"/>
              <a:t> </a:t>
            </a:r>
            <a:r>
              <a:rPr lang="pl-PL" dirty="0" err="1" smtClean="0"/>
              <a:t>function</a:t>
            </a:r>
            <a:r>
              <a:rPr lang="pl-PL" dirty="0" smtClean="0"/>
              <a:t> to </a:t>
            </a:r>
            <a:r>
              <a:rPr lang="pl-PL" dirty="0" err="1" smtClean="0"/>
              <a:t>these</a:t>
            </a:r>
            <a:r>
              <a:rPr lang="pl-PL" dirty="0" smtClean="0"/>
              <a:t> same </a:t>
            </a:r>
            <a:r>
              <a:rPr lang="pl-PL" dirty="0" err="1" smtClean="0"/>
              <a:t>values</a:t>
            </a:r>
            <a:r>
              <a:rPr lang="pl-PL" dirty="0" smtClean="0"/>
              <a:t> and </a:t>
            </a:r>
            <a:r>
              <a:rPr lang="pl-PL" dirty="0" err="1" smtClean="0"/>
              <a:t>principles</a:t>
            </a:r>
            <a:r>
              <a:rPr lang="pl-PL" dirty="0" smtClean="0"/>
              <a:t>. So </a:t>
            </a:r>
            <a:r>
              <a:rPr lang="pl-PL" dirty="0" err="1" smtClean="0"/>
              <a:t>these</a:t>
            </a:r>
            <a:r>
              <a:rPr lang="pl-PL" dirty="0" smtClean="0"/>
              <a:t> </a:t>
            </a:r>
            <a:r>
              <a:rPr lang="pl-PL" dirty="0" err="1" smtClean="0"/>
              <a:t>principles</a:t>
            </a:r>
            <a:r>
              <a:rPr lang="pl-PL" dirty="0" smtClean="0"/>
              <a:t> and </a:t>
            </a:r>
            <a:r>
              <a:rPr lang="pl-PL" dirty="0" err="1" smtClean="0"/>
              <a:t>values</a:t>
            </a:r>
            <a:r>
              <a:rPr lang="pl-PL" dirty="0" smtClean="0"/>
              <a:t> do not </a:t>
            </a:r>
            <a:r>
              <a:rPr lang="pl-PL" dirty="0" err="1" smtClean="0"/>
              <a:t>remain</a:t>
            </a:r>
            <a:r>
              <a:rPr lang="pl-PL" dirty="0" smtClean="0"/>
              <a:t> </a:t>
            </a:r>
            <a:r>
              <a:rPr lang="pl-PL" dirty="0" err="1" smtClean="0"/>
              <a:t>abstract</a:t>
            </a:r>
            <a:r>
              <a:rPr lang="pl-PL" dirty="0" smtClean="0"/>
              <a:t> and </a:t>
            </a:r>
            <a:r>
              <a:rPr lang="pl-PL" dirty="0" err="1" smtClean="0"/>
              <a:t>formal</a:t>
            </a:r>
            <a:r>
              <a:rPr lang="pl-PL" dirty="0" smtClean="0"/>
              <a:t> </a:t>
            </a:r>
            <a:r>
              <a:rPr lang="pl-PL" dirty="0" err="1" smtClean="0"/>
              <a:t>concepts</a:t>
            </a:r>
            <a:r>
              <a:rPr lang="pl-PL" dirty="0" smtClean="0"/>
              <a:t> but </a:t>
            </a:r>
            <a:r>
              <a:rPr lang="pl-PL" dirty="0" err="1" smtClean="0"/>
              <a:t>are</a:t>
            </a:r>
            <a:r>
              <a:rPr lang="pl-PL" dirty="0" smtClean="0"/>
              <a:t> </a:t>
            </a:r>
            <a:r>
              <a:rPr lang="pl-PL" dirty="0" err="1" smtClean="0"/>
              <a:t>reflected</a:t>
            </a:r>
            <a:r>
              <a:rPr lang="pl-PL" dirty="0" smtClean="0"/>
              <a:t> in </a:t>
            </a:r>
            <a:r>
              <a:rPr lang="pl-PL" dirty="0" err="1" smtClean="0"/>
              <a:t>behaviors</a:t>
            </a:r>
            <a:r>
              <a:rPr lang="pl-PL" dirty="0" smtClean="0"/>
              <a:t> and </a:t>
            </a:r>
            <a:r>
              <a:rPr lang="pl-PL" dirty="0" err="1" smtClean="0"/>
              <a:t>attitudes</a:t>
            </a:r>
            <a:r>
              <a:rPr lang="pl-PL" dirty="0" smtClean="0"/>
              <a:t> </a:t>
            </a:r>
            <a:r>
              <a:rPr lang="pl-PL" dirty="0" err="1" smtClean="0"/>
              <a:t>corresponding</a:t>
            </a:r>
            <a:r>
              <a:rPr lang="pl-PL" dirty="0" smtClean="0"/>
              <a:t> to </a:t>
            </a:r>
            <a:r>
              <a:rPr lang="pl-PL" dirty="0" err="1" smtClean="0"/>
              <a:t>ethical</a:t>
            </a:r>
            <a:r>
              <a:rPr lang="pl-PL" dirty="0" smtClean="0"/>
              <a:t> and </a:t>
            </a:r>
            <a:r>
              <a:rPr lang="pl-PL" dirty="0" err="1" smtClean="0"/>
              <a:t>deontological</a:t>
            </a:r>
            <a:r>
              <a:rPr lang="pl-PL" dirty="0" smtClean="0"/>
              <a:t> (</a:t>
            </a:r>
            <a:r>
              <a:rPr lang="pl-PL" sz="4400" dirty="0" err="1" smtClean="0"/>
              <a:t>Deontology</a:t>
            </a:r>
            <a:r>
              <a:rPr lang="pl-PL" sz="4400" dirty="0" smtClean="0"/>
              <a:t>: </a:t>
            </a:r>
            <a:r>
              <a:rPr lang="pl-PL" sz="4400" i="1" dirty="0" smtClean="0"/>
              <a:t>a </a:t>
            </a:r>
            <a:r>
              <a:rPr lang="pl-PL" sz="4400" i="1" dirty="0" err="1" smtClean="0"/>
              <a:t>theory</a:t>
            </a:r>
            <a:r>
              <a:rPr lang="pl-PL" sz="4400" i="1" dirty="0" smtClean="0"/>
              <a:t> </a:t>
            </a:r>
            <a:r>
              <a:rPr lang="pl-PL" sz="4400" i="1" dirty="0" err="1" smtClean="0"/>
              <a:t>that</a:t>
            </a:r>
            <a:r>
              <a:rPr lang="pl-PL" sz="4400" i="1" dirty="0" smtClean="0"/>
              <a:t> </a:t>
            </a:r>
            <a:r>
              <a:rPr lang="pl-PL" sz="4400" i="1" dirty="0" err="1" smtClean="0"/>
              <a:t>suggests</a:t>
            </a:r>
            <a:r>
              <a:rPr lang="pl-PL" sz="4400" i="1" dirty="0" smtClean="0"/>
              <a:t> </a:t>
            </a:r>
            <a:r>
              <a:rPr lang="pl-PL" sz="4400" i="1" dirty="0" err="1" smtClean="0"/>
              <a:t>actions</a:t>
            </a:r>
            <a:r>
              <a:rPr lang="pl-PL" sz="4400" i="1" dirty="0" smtClean="0"/>
              <a:t> </a:t>
            </a:r>
            <a:r>
              <a:rPr lang="pl-PL" sz="4400" i="1" dirty="0" err="1" smtClean="0"/>
              <a:t>are</a:t>
            </a:r>
            <a:r>
              <a:rPr lang="pl-PL" sz="4400" i="1" dirty="0" smtClean="0"/>
              <a:t> </a:t>
            </a:r>
            <a:r>
              <a:rPr lang="pl-PL" sz="4400" i="1" dirty="0" err="1" smtClean="0"/>
              <a:t>good</a:t>
            </a:r>
            <a:r>
              <a:rPr lang="pl-PL" sz="4400" i="1" dirty="0" smtClean="0"/>
              <a:t> </a:t>
            </a:r>
            <a:r>
              <a:rPr lang="pl-PL" sz="4400" i="1" dirty="0" err="1" smtClean="0"/>
              <a:t>or</a:t>
            </a:r>
            <a:r>
              <a:rPr lang="pl-PL" sz="4400" i="1" dirty="0" smtClean="0"/>
              <a:t> </a:t>
            </a:r>
            <a:r>
              <a:rPr lang="pl-PL" sz="4400" i="1" dirty="0" err="1" smtClean="0"/>
              <a:t>bad</a:t>
            </a:r>
            <a:r>
              <a:rPr lang="pl-PL" sz="4400" i="1" dirty="0" smtClean="0"/>
              <a:t> </a:t>
            </a:r>
            <a:r>
              <a:rPr lang="pl-PL" sz="4400" i="1" dirty="0" err="1" smtClean="0"/>
              <a:t>according</a:t>
            </a:r>
            <a:r>
              <a:rPr lang="pl-PL" sz="4400" i="1" dirty="0" smtClean="0"/>
              <a:t> to a clear set of </a:t>
            </a:r>
            <a:r>
              <a:rPr lang="pl-PL" sz="4400" i="1" dirty="0" err="1" smtClean="0"/>
              <a:t>rules</a:t>
            </a:r>
            <a:r>
              <a:rPr lang="pl-PL" dirty="0" smtClean="0"/>
              <a:t>) </a:t>
            </a:r>
            <a:r>
              <a:rPr lang="pl-PL" dirty="0" err="1" smtClean="0"/>
              <a:t>requirements</a:t>
            </a:r>
            <a:r>
              <a:rPr lang="pl-PL" dirty="0" smtClean="0"/>
              <a:t> </a:t>
            </a:r>
            <a:r>
              <a:rPr lang="pl-PL" dirty="0" err="1" smtClean="0"/>
              <a:t>that</a:t>
            </a:r>
            <a:r>
              <a:rPr lang="pl-PL" dirty="0" smtClean="0"/>
              <a:t> we </a:t>
            </a:r>
            <a:r>
              <a:rPr lang="pl-PL" dirty="0" err="1" smtClean="0"/>
              <a:t>are</a:t>
            </a:r>
            <a:r>
              <a:rPr lang="pl-PL" dirty="0" smtClean="0"/>
              <a:t> </a:t>
            </a:r>
            <a:r>
              <a:rPr lang="pl-PL" dirty="0" err="1" smtClean="0"/>
              <a:t>entitled</a:t>
            </a:r>
            <a:r>
              <a:rPr lang="pl-PL" dirty="0" smtClean="0"/>
              <a:t> to </a:t>
            </a:r>
            <a:r>
              <a:rPr lang="pl-PL" dirty="0" err="1" smtClean="0"/>
              <a:t>have</a:t>
            </a:r>
            <a:r>
              <a:rPr lang="pl-PL" dirty="0" smtClean="0"/>
              <a:t> </a:t>
            </a:r>
            <a:r>
              <a:rPr lang="pl-PL" dirty="0" err="1" smtClean="0"/>
              <a:t>towards</a:t>
            </a:r>
            <a:r>
              <a:rPr lang="pl-PL" dirty="0" smtClean="0"/>
              <a:t> public </a:t>
            </a:r>
            <a:r>
              <a:rPr lang="pl-PL" dirty="0" err="1" smtClean="0"/>
              <a:t>officials</a:t>
            </a:r>
            <a:r>
              <a:rPr lang="pl-PL" dirty="0" smtClean="0"/>
              <a:t>. </a:t>
            </a:r>
          </a:p>
          <a:p>
            <a:endParaRPr lang="pl-PL"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529408"/>
            <a:ext cx="23042560" cy="1584176"/>
          </a:xfrm>
        </p:spPr>
        <p:txBody>
          <a:bodyPr>
            <a:normAutofit/>
          </a:bodyPr>
          <a:lstStyle/>
          <a:p>
            <a:r>
              <a:rPr lang="pl-PL" sz="6600" dirty="0" err="1" smtClean="0">
                <a:solidFill>
                  <a:srgbClr val="FF0000"/>
                </a:solidFill>
              </a:rPr>
              <a:t>What</a:t>
            </a:r>
            <a:r>
              <a:rPr lang="pl-PL" sz="6600" dirty="0" smtClean="0">
                <a:solidFill>
                  <a:srgbClr val="FF0000"/>
                </a:solidFill>
              </a:rPr>
              <a:t> </a:t>
            </a:r>
            <a:r>
              <a:rPr lang="pl-PL" sz="6600" dirty="0" err="1" smtClean="0">
                <a:solidFill>
                  <a:srgbClr val="FF0000"/>
                </a:solidFill>
              </a:rPr>
              <a:t>is</a:t>
            </a:r>
            <a:r>
              <a:rPr lang="pl-PL" sz="6600" dirty="0" smtClean="0">
                <a:solidFill>
                  <a:srgbClr val="FF0000"/>
                </a:solidFill>
              </a:rPr>
              <a:t> </a:t>
            </a:r>
            <a:r>
              <a:rPr lang="pl-PL" sz="6600" dirty="0" err="1" smtClean="0">
                <a:solidFill>
                  <a:srgbClr val="FF0000"/>
                </a:solidFill>
              </a:rPr>
              <a:t>Virtue</a:t>
            </a:r>
            <a:r>
              <a:rPr lang="pl-PL" sz="6600" dirty="0" smtClean="0">
                <a:solidFill>
                  <a:srgbClr val="FF0000"/>
                </a:solidFill>
              </a:rPr>
              <a:t> </a:t>
            </a:r>
            <a:r>
              <a:rPr lang="pl-PL" sz="6600" dirty="0" err="1" smtClean="0">
                <a:solidFill>
                  <a:srgbClr val="FF0000"/>
                </a:solidFill>
              </a:rPr>
              <a:t>Ethics</a:t>
            </a:r>
            <a:r>
              <a:rPr lang="pl-PL" sz="6600" dirty="0" smtClean="0">
                <a:solidFill>
                  <a:srgbClr val="FF0000"/>
                </a:solidFill>
              </a:rPr>
              <a:t>?</a:t>
            </a:r>
            <a:endParaRPr lang="pl-PL" sz="6600" dirty="0"/>
          </a:p>
        </p:txBody>
      </p:sp>
      <p:sp>
        <p:nvSpPr>
          <p:cNvPr id="3" name="Symbol zastępczy zawartości 2"/>
          <p:cNvSpPr>
            <a:spLocks noGrp="1"/>
          </p:cNvSpPr>
          <p:nvPr>
            <p:ph idx="1"/>
          </p:nvPr>
        </p:nvSpPr>
        <p:spPr>
          <a:xfrm>
            <a:off x="670720" y="3545632"/>
            <a:ext cx="23042560" cy="8136904"/>
          </a:xfrm>
        </p:spPr>
        <p:txBody>
          <a:bodyPr/>
          <a:lstStyle/>
          <a:p>
            <a:pPr algn="l"/>
            <a:r>
              <a:rPr lang="pl-PL" dirty="0" err="1" smtClean="0"/>
              <a:t>Contemporary</a:t>
            </a:r>
            <a:r>
              <a:rPr lang="pl-PL" dirty="0" smtClean="0"/>
              <a:t> </a:t>
            </a:r>
            <a:r>
              <a:rPr lang="pl-PL" dirty="0" err="1" smtClean="0"/>
              <a:t>virtue</a:t>
            </a:r>
            <a:r>
              <a:rPr lang="pl-PL" dirty="0" smtClean="0"/>
              <a:t> </a:t>
            </a:r>
            <a:r>
              <a:rPr lang="pl-PL" dirty="0" err="1" smtClean="0"/>
              <a:t>ethics</a:t>
            </a:r>
            <a:r>
              <a:rPr lang="pl-PL" dirty="0" smtClean="0"/>
              <a:t> </a:t>
            </a:r>
            <a:r>
              <a:rPr lang="pl-PL" dirty="0" err="1" smtClean="0"/>
              <a:t>is</a:t>
            </a:r>
            <a:r>
              <a:rPr lang="pl-PL" dirty="0" smtClean="0"/>
              <a:t> an </a:t>
            </a:r>
            <a:r>
              <a:rPr lang="pl-PL" dirty="0" err="1" smtClean="0"/>
              <a:t>updated</a:t>
            </a:r>
            <a:r>
              <a:rPr lang="pl-PL" dirty="0" smtClean="0"/>
              <a:t> </a:t>
            </a:r>
            <a:r>
              <a:rPr lang="pl-PL" dirty="0" err="1" smtClean="0"/>
              <a:t>version</a:t>
            </a:r>
            <a:r>
              <a:rPr lang="pl-PL" dirty="0" smtClean="0"/>
              <a:t> of a </a:t>
            </a:r>
            <a:r>
              <a:rPr lang="pl-PL" dirty="0" err="1" smtClean="0"/>
              <a:t>theory</a:t>
            </a:r>
            <a:r>
              <a:rPr lang="pl-PL" dirty="0" smtClean="0"/>
              <a:t> first </a:t>
            </a:r>
            <a:r>
              <a:rPr lang="pl-PL" dirty="0" err="1" smtClean="0"/>
              <a:t>proposed</a:t>
            </a:r>
            <a:r>
              <a:rPr lang="pl-PL" dirty="0" smtClean="0"/>
              <a:t> in </a:t>
            </a:r>
            <a:r>
              <a:rPr lang="pl-PL" dirty="0" err="1" smtClean="0"/>
              <a:t>ancient</a:t>
            </a:r>
            <a:r>
              <a:rPr lang="pl-PL" dirty="0" smtClean="0"/>
              <a:t> Greece. </a:t>
            </a:r>
            <a:r>
              <a:rPr lang="pl-PL" dirty="0" err="1" smtClean="0"/>
              <a:t>Today’s</a:t>
            </a:r>
            <a:r>
              <a:rPr lang="pl-PL" dirty="0" smtClean="0"/>
              <a:t> </a:t>
            </a:r>
            <a:r>
              <a:rPr lang="pl-PL" dirty="0" err="1" smtClean="0"/>
              <a:t>proponents</a:t>
            </a:r>
            <a:r>
              <a:rPr lang="pl-PL" dirty="0" smtClean="0"/>
              <a:t> </a:t>
            </a:r>
            <a:r>
              <a:rPr lang="pl-PL" dirty="0" err="1" smtClean="0"/>
              <a:t>acknowledge</a:t>
            </a:r>
            <a:r>
              <a:rPr lang="pl-PL" dirty="0" smtClean="0"/>
              <a:t> </a:t>
            </a:r>
            <a:r>
              <a:rPr lang="pl-PL" dirty="0" err="1" smtClean="0"/>
              <a:t>that</a:t>
            </a:r>
            <a:r>
              <a:rPr lang="pl-PL" dirty="0" smtClean="0"/>
              <a:t> </a:t>
            </a:r>
            <a:r>
              <a:rPr lang="pl-PL" dirty="0" err="1" smtClean="0"/>
              <a:t>it’s</a:t>
            </a:r>
            <a:r>
              <a:rPr lang="pl-PL" dirty="0" smtClean="0"/>
              <a:t> </a:t>
            </a:r>
            <a:r>
              <a:rPr lang="pl-PL" dirty="0" err="1" smtClean="0"/>
              <a:t>very</a:t>
            </a:r>
            <a:r>
              <a:rPr lang="pl-PL" dirty="0" smtClean="0"/>
              <a:t> </a:t>
            </a:r>
            <a:r>
              <a:rPr lang="pl-PL" dirty="0" err="1" smtClean="0"/>
              <a:t>difficult</a:t>
            </a:r>
            <a:r>
              <a:rPr lang="pl-PL" dirty="0" smtClean="0"/>
              <a:t> to set </a:t>
            </a:r>
            <a:r>
              <a:rPr lang="pl-PL" dirty="0" err="1" smtClean="0"/>
              <a:t>up</a:t>
            </a:r>
            <a:r>
              <a:rPr lang="pl-PL" dirty="0" smtClean="0"/>
              <a:t> a list of </a:t>
            </a:r>
            <a:r>
              <a:rPr lang="pl-PL" dirty="0" err="1" smtClean="0"/>
              <a:t>moral</a:t>
            </a:r>
            <a:r>
              <a:rPr lang="pl-PL" dirty="0" smtClean="0"/>
              <a:t> </a:t>
            </a:r>
            <a:r>
              <a:rPr lang="pl-PL" dirty="0" err="1" smtClean="0"/>
              <a:t>rules</a:t>
            </a:r>
            <a:r>
              <a:rPr lang="pl-PL" dirty="0" smtClean="0"/>
              <a:t> </a:t>
            </a:r>
            <a:r>
              <a:rPr lang="pl-PL" dirty="0" err="1" smtClean="0"/>
              <a:t>that</a:t>
            </a:r>
            <a:r>
              <a:rPr lang="pl-PL" dirty="0" smtClean="0"/>
              <a:t> </a:t>
            </a:r>
            <a:r>
              <a:rPr lang="pl-PL" dirty="0" err="1" smtClean="0"/>
              <a:t>are</a:t>
            </a:r>
            <a:r>
              <a:rPr lang="pl-PL" dirty="0" smtClean="0"/>
              <a:t> </a:t>
            </a:r>
            <a:r>
              <a:rPr lang="pl-PL" dirty="0" err="1" smtClean="0"/>
              <a:t>going</a:t>
            </a:r>
            <a:r>
              <a:rPr lang="pl-PL" dirty="0" smtClean="0"/>
              <a:t> to </a:t>
            </a:r>
            <a:r>
              <a:rPr lang="pl-PL" dirty="0" err="1" smtClean="0"/>
              <a:t>solve</a:t>
            </a:r>
            <a:r>
              <a:rPr lang="pl-PL" dirty="0" smtClean="0"/>
              <a:t> </a:t>
            </a:r>
            <a:r>
              <a:rPr lang="pl-PL" dirty="0" err="1" smtClean="0"/>
              <a:t>ethical</a:t>
            </a:r>
            <a:r>
              <a:rPr lang="pl-PL" dirty="0" smtClean="0"/>
              <a:t> </a:t>
            </a:r>
            <a:r>
              <a:rPr lang="pl-PL" dirty="0" err="1" smtClean="0"/>
              <a:t>dilemmas</a:t>
            </a:r>
            <a:r>
              <a:rPr lang="pl-PL" dirty="0" smtClean="0"/>
              <a:t> </a:t>
            </a:r>
            <a:r>
              <a:rPr lang="pl-PL" dirty="0" err="1" smtClean="0"/>
              <a:t>across</a:t>
            </a:r>
            <a:r>
              <a:rPr lang="pl-PL" dirty="0" smtClean="0"/>
              <a:t> </a:t>
            </a:r>
            <a:r>
              <a:rPr lang="pl-PL" dirty="0" err="1" smtClean="0"/>
              <a:t>cultural</a:t>
            </a:r>
            <a:r>
              <a:rPr lang="pl-PL" dirty="0" smtClean="0"/>
              <a:t> lines. </a:t>
            </a:r>
            <a:r>
              <a:rPr lang="pl-PL" dirty="0" err="1" smtClean="0"/>
              <a:t>Typically</a:t>
            </a:r>
            <a:r>
              <a:rPr lang="pl-PL" dirty="0" smtClean="0"/>
              <a:t>, </a:t>
            </a:r>
            <a:r>
              <a:rPr lang="pl-PL" dirty="0" err="1" smtClean="0"/>
              <a:t>they</a:t>
            </a:r>
            <a:r>
              <a:rPr lang="pl-PL" dirty="0" smtClean="0"/>
              <a:t> </a:t>
            </a:r>
            <a:r>
              <a:rPr lang="pl-PL" dirty="0" err="1" smtClean="0"/>
              <a:t>don’t</a:t>
            </a:r>
            <a:r>
              <a:rPr lang="pl-PL" dirty="0" smtClean="0"/>
              <a:t> go </a:t>
            </a:r>
            <a:r>
              <a:rPr lang="pl-PL" dirty="0" err="1" smtClean="0"/>
              <a:t>quite</a:t>
            </a:r>
            <a:r>
              <a:rPr lang="pl-PL" dirty="0" smtClean="0"/>
              <a:t> so far as </a:t>
            </a:r>
            <a:r>
              <a:rPr lang="pl-PL" dirty="0" err="1" smtClean="0"/>
              <a:t>the</a:t>
            </a:r>
            <a:r>
              <a:rPr lang="pl-PL" dirty="0" smtClean="0"/>
              <a:t> </a:t>
            </a:r>
            <a:r>
              <a:rPr lang="pl-PL" dirty="0" err="1" smtClean="0"/>
              <a:t>culturalists</a:t>
            </a:r>
            <a:r>
              <a:rPr lang="pl-PL" dirty="0" smtClean="0"/>
              <a:t>; </a:t>
            </a:r>
            <a:r>
              <a:rPr lang="pl-PL" dirty="0" err="1" smtClean="0"/>
              <a:t>they</a:t>
            </a:r>
            <a:r>
              <a:rPr lang="pl-PL" dirty="0" smtClean="0"/>
              <a:t> </a:t>
            </a:r>
            <a:r>
              <a:rPr lang="pl-PL" dirty="0" err="1" smtClean="0"/>
              <a:t>don’t</a:t>
            </a:r>
            <a:r>
              <a:rPr lang="pl-PL" dirty="0" smtClean="0"/>
              <a:t> </a:t>
            </a:r>
            <a:r>
              <a:rPr lang="pl-PL" dirty="0" err="1" smtClean="0"/>
              <a:t>believe</a:t>
            </a:r>
            <a:r>
              <a:rPr lang="pl-PL" dirty="0" smtClean="0"/>
              <a:t> </a:t>
            </a:r>
            <a:r>
              <a:rPr lang="pl-PL" dirty="0" err="1" smtClean="0"/>
              <a:t>that</a:t>
            </a:r>
            <a:r>
              <a:rPr lang="pl-PL" dirty="0" smtClean="0"/>
              <a:t> </a:t>
            </a:r>
            <a:r>
              <a:rPr lang="pl-PL" dirty="0" err="1" smtClean="0"/>
              <a:t>basic</a:t>
            </a:r>
            <a:r>
              <a:rPr lang="pl-PL" dirty="0" smtClean="0"/>
              <a:t> </a:t>
            </a:r>
            <a:r>
              <a:rPr lang="pl-PL" dirty="0" err="1" smtClean="0"/>
              <a:t>regulations</a:t>
            </a:r>
            <a:r>
              <a:rPr lang="pl-PL" dirty="0" smtClean="0"/>
              <a:t> of </a:t>
            </a:r>
            <a:r>
              <a:rPr lang="pl-PL" dirty="0" err="1" smtClean="0"/>
              <a:t>right</a:t>
            </a:r>
            <a:r>
              <a:rPr lang="pl-PL" dirty="0" smtClean="0"/>
              <a:t> and </a:t>
            </a:r>
            <a:r>
              <a:rPr lang="pl-PL" dirty="0" err="1" smtClean="0"/>
              <a:t>wrong</a:t>
            </a:r>
            <a:r>
              <a:rPr lang="pl-PL" dirty="0" smtClean="0"/>
              <a:t> </a:t>
            </a:r>
            <a:r>
              <a:rPr lang="pl-PL" dirty="0" err="1" smtClean="0"/>
              <a:t>are</a:t>
            </a:r>
            <a:r>
              <a:rPr lang="pl-PL" dirty="0" smtClean="0"/>
              <a:t> </a:t>
            </a:r>
            <a:r>
              <a:rPr lang="pl-PL" i="1" dirty="0" err="1" smtClean="0"/>
              <a:t>completely</a:t>
            </a:r>
            <a:r>
              <a:rPr lang="pl-PL" dirty="0" smtClean="0"/>
              <a:t> independent </a:t>
            </a:r>
            <a:r>
              <a:rPr lang="pl-PL" dirty="0" err="1" smtClean="0"/>
              <a:t>from</a:t>
            </a:r>
            <a:r>
              <a:rPr lang="pl-PL" dirty="0" smtClean="0"/>
              <a:t> one community to </a:t>
            </a:r>
            <a:r>
              <a:rPr lang="pl-PL" dirty="0" err="1" smtClean="0"/>
              <a:t>another</a:t>
            </a:r>
            <a:r>
              <a:rPr lang="pl-PL" dirty="0" smtClean="0"/>
              <a:t>. </a:t>
            </a:r>
          </a:p>
          <a:p>
            <a:pPr algn="l"/>
            <a:r>
              <a:rPr lang="pl-PL" dirty="0" smtClean="0"/>
              <a:t>In </a:t>
            </a:r>
            <a:r>
              <a:rPr lang="pl-PL" dirty="0" err="1" smtClean="0"/>
              <a:t>practical</a:t>
            </a:r>
            <a:r>
              <a:rPr lang="pl-PL" dirty="0" smtClean="0"/>
              <a:t> </a:t>
            </a:r>
            <a:r>
              <a:rPr lang="pl-PL" dirty="0" err="1" smtClean="0"/>
              <a:t>terms</a:t>
            </a:r>
            <a:r>
              <a:rPr lang="pl-PL" dirty="0" smtClean="0"/>
              <a:t>, </a:t>
            </a:r>
            <a:r>
              <a:rPr lang="pl-PL" dirty="0" err="1" smtClean="0"/>
              <a:t>however</a:t>
            </a:r>
            <a:r>
              <a:rPr lang="pl-PL" dirty="0" smtClean="0"/>
              <a:t>, </a:t>
            </a:r>
            <a:r>
              <a:rPr lang="pl-PL" dirty="0" err="1" smtClean="0"/>
              <a:t>there’s</a:t>
            </a:r>
            <a:r>
              <a:rPr lang="pl-PL" dirty="0" smtClean="0"/>
              <a:t> </a:t>
            </a:r>
            <a:r>
              <a:rPr lang="pl-PL" dirty="0" err="1" smtClean="0"/>
              <a:t>agreement</a:t>
            </a:r>
            <a:r>
              <a:rPr lang="pl-PL" dirty="0" smtClean="0"/>
              <a:t> </a:t>
            </a:r>
            <a:r>
              <a:rPr lang="pl-PL" dirty="0" err="1" smtClean="0"/>
              <a:t>that</a:t>
            </a:r>
            <a:r>
              <a:rPr lang="pl-PL" dirty="0" smtClean="0"/>
              <a:t> </a:t>
            </a:r>
            <a:r>
              <a:rPr lang="pl-PL" dirty="0" err="1" smtClean="0"/>
              <a:t>the</a:t>
            </a:r>
            <a:r>
              <a:rPr lang="pl-PL" dirty="0" smtClean="0"/>
              <a:t> </a:t>
            </a:r>
            <a:r>
              <a:rPr lang="pl-PL" dirty="0" err="1" smtClean="0"/>
              <a:t>world</a:t>
            </a:r>
            <a:r>
              <a:rPr lang="pl-PL" dirty="0" smtClean="0"/>
              <a:t> </a:t>
            </a:r>
            <a:r>
              <a:rPr lang="pl-PL" dirty="0" err="1" smtClean="0"/>
              <a:t>is</a:t>
            </a:r>
            <a:r>
              <a:rPr lang="pl-PL" dirty="0" smtClean="0"/>
              <a:t> </a:t>
            </a:r>
            <a:r>
              <a:rPr lang="pl-PL" dirty="0" err="1" smtClean="0"/>
              <a:t>too</a:t>
            </a:r>
            <a:r>
              <a:rPr lang="pl-PL" dirty="0" smtClean="0"/>
              <a:t> </a:t>
            </a:r>
            <a:r>
              <a:rPr lang="pl-PL" dirty="0" err="1" smtClean="0"/>
              <a:t>diverse</a:t>
            </a:r>
            <a:r>
              <a:rPr lang="pl-PL" dirty="0" smtClean="0"/>
              <a:t> and </a:t>
            </a:r>
            <a:r>
              <a:rPr lang="pl-PL" dirty="0" err="1" smtClean="0"/>
              <a:t>changing</a:t>
            </a:r>
            <a:r>
              <a:rPr lang="pl-PL" dirty="0" smtClean="0"/>
              <a:t> to be </a:t>
            </a:r>
            <a:r>
              <a:rPr lang="pl-PL" dirty="0" err="1" smtClean="0"/>
              <a:t>controlled</a:t>
            </a:r>
            <a:r>
              <a:rPr lang="pl-PL" dirty="0" smtClean="0"/>
              <a:t> by </a:t>
            </a:r>
            <a:r>
              <a:rPr lang="pl-PL" dirty="0" err="1" smtClean="0"/>
              <a:t>lists</a:t>
            </a:r>
            <a:r>
              <a:rPr lang="pl-PL" dirty="0" smtClean="0"/>
              <a:t> of </a:t>
            </a:r>
            <a:r>
              <a:rPr lang="pl-PL" dirty="0" err="1" smtClean="0"/>
              <a:t>recommendations</a:t>
            </a:r>
            <a:r>
              <a:rPr lang="pl-PL" dirty="0" smtClean="0"/>
              <a:t> and </a:t>
            </a:r>
            <a:r>
              <a:rPr lang="pl-PL" dirty="0" err="1" smtClean="0"/>
              <a:t>prohibitions</a:t>
            </a:r>
            <a:r>
              <a:rPr lang="pl-PL" dirty="0" smtClean="0"/>
              <a:t>.</a:t>
            </a:r>
            <a:endParaRPr lang="pl-PL"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110880" y="4049688"/>
            <a:ext cx="20234248" cy="7632848"/>
          </a:xfrm>
        </p:spPr>
        <p:txBody>
          <a:bodyPr/>
          <a:lstStyle/>
          <a:p>
            <a:pPr algn="l"/>
            <a:r>
              <a:rPr lang="pl-PL" dirty="0" smtClean="0"/>
              <a:t>So </a:t>
            </a:r>
            <a:r>
              <a:rPr lang="pl-PL" dirty="0" err="1" smtClean="0"/>
              <a:t>proponents</a:t>
            </a:r>
            <a:r>
              <a:rPr lang="pl-PL" dirty="0" smtClean="0"/>
              <a:t> of </a:t>
            </a:r>
            <a:r>
              <a:rPr lang="pl-PL" dirty="0" err="1" smtClean="0"/>
              <a:t>virtue</a:t>
            </a:r>
            <a:r>
              <a:rPr lang="pl-PL" dirty="0" smtClean="0"/>
              <a:t> </a:t>
            </a:r>
            <a:r>
              <a:rPr lang="pl-PL" dirty="0" err="1" smtClean="0"/>
              <a:t>suggest</a:t>
            </a:r>
            <a:r>
              <a:rPr lang="pl-PL" dirty="0" smtClean="0"/>
              <a:t> </a:t>
            </a:r>
            <a:r>
              <a:rPr lang="pl-PL" dirty="0" err="1" smtClean="0"/>
              <a:t>that</a:t>
            </a:r>
            <a:r>
              <a:rPr lang="pl-PL" dirty="0" smtClean="0"/>
              <a:t> we </a:t>
            </a:r>
            <a:r>
              <a:rPr lang="pl-PL" dirty="0" err="1" smtClean="0"/>
              <a:t>change</a:t>
            </a:r>
            <a:r>
              <a:rPr lang="pl-PL" dirty="0" smtClean="0"/>
              <a:t> </a:t>
            </a:r>
            <a:r>
              <a:rPr lang="pl-PL" dirty="0" err="1" smtClean="0"/>
              <a:t>the</a:t>
            </a:r>
            <a:r>
              <a:rPr lang="pl-PL" dirty="0" smtClean="0"/>
              <a:t> </a:t>
            </a:r>
            <a:r>
              <a:rPr lang="pl-PL" dirty="0" err="1" smtClean="0"/>
              <a:t>focus</a:t>
            </a:r>
            <a:r>
              <a:rPr lang="pl-PL" dirty="0" smtClean="0"/>
              <a:t> of </a:t>
            </a:r>
            <a:r>
              <a:rPr lang="pl-PL" dirty="0" err="1" smtClean="0"/>
              <a:t>our</a:t>
            </a:r>
            <a:r>
              <a:rPr lang="pl-PL" dirty="0" smtClean="0"/>
              <a:t> </a:t>
            </a:r>
            <a:r>
              <a:rPr lang="pl-PL" dirty="0" err="1" smtClean="0"/>
              <a:t>moral</a:t>
            </a:r>
            <a:r>
              <a:rPr lang="pl-PL" dirty="0" smtClean="0"/>
              <a:t> </a:t>
            </a:r>
            <a:r>
              <a:rPr lang="pl-PL" dirty="0" err="1" smtClean="0"/>
              <a:t>investigations</a:t>
            </a:r>
            <a:r>
              <a:rPr lang="pl-PL" dirty="0" smtClean="0"/>
              <a:t>. </a:t>
            </a:r>
            <a:r>
              <a:rPr lang="pl-PL" dirty="0" err="1" smtClean="0"/>
              <a:t>Instead</a:t>
            </a:r>
            <a:r>
              <a:rPr lang="pl-PL" dirty="0" smtClean="0"/>
              <a:t> of </a:t>
            </a:r>
            <a:r>
              <a:rPr lang="pl-PL" dirty="0" err="1" smtClean="0"/>
              <a:t>trying</a:t>
            </a:r>
            <a:r>
              <a:rPr lang="pl-PL" dirty="0" smtClean="0"/>
              <a:t> to form </a:t>
            </a:r>
            <a:r>
              <a:rPr lang="pl-PL" dirty="0" err="1" smtClean="0"/>
              <a:t>specific</a:t>
            </a:r>
            <a:r>
              <a:rPr lang="pl-PL" dirty="0" smtClean="0"/>
              <a:t> </a:t>
            </a:r>
            <a:r>
              <a:rPr lang="pl-PL" dirty="0" err="1" smtClean="0"/>
              <a:t>rules</a:t>
            </a:r>
            <a:r>
              <a:rPr lang="pl-PL" dirty="0" smtClean="0"/>
              <a:t> for </a:t>
            </a:r>
            <a:r>
              <a:rPr lang="pl-PL" dirty="0" err="1" smtClean="0"/>
              <a:t>everyone</a:t>
            </a:r>
            <a:r>
              <a:rPr lang="pl-PL" dirty="0" smtClean="0"/>
              <a:t> to </a:t>
            </a:r>
            <a:r>
              <a:rPr lang="pl-PL" dirty="0" err="1" smtClean="0"/>
              <a:t>follow</a:t>
            </a:r>
            <a:r>
              <a:rPr lang="pl-PL" dirty="0" smtClean="0"/>
              <a:t> : </a:t>
            </a:r>
            <a:r>
              <a:rPr lang="pl-PL" i="1" dirty="0" err="1" smtClean="0"/>
              <a:t>don’t</a:t>
            </a:r>
            <a:r>
              <a:rPr lang="pl-PL" i="1" dirty="0" smtClean="0"/>
              <a:t> </a:t>
            </a:r>
            <a:r>
              <a:rPr lang="pl-PL" i="1" dirty="0" err="1" smtClean="0"/>
              <a:t>bribe</a:t>
            </a:r>
            <a:r>
              <a:rPr lang="pl-PL" dirty="0" smtClean="0"/>
              <a:t>, </a:t>
            </a:r>
            <a:r>
              <a:rPr lang="pl-PL" i="1" dirty="0" err="1" smtClean="0"/>
              <a:t>don’t</a:t>
            </a:r>
            <a:r>
              <a:rPr lang="pl-PL" i="1" dirty="0" smtClean="0"/>
              <a:t> </a:t>
            </a:r>
            <a:r>
              <a:rPr lang="pl-PL" i="1" dirty="0" err="1" smtClean="0"/>
              <a:t>exploit</a:t>
            </a:r>
            <a:r>
              <a:rPr lang="pl-PL" i="1" dirty="0" smtClean="0"/>
              <a:t> </a:t>
            </a:r>
            <a:r>
              <a:rPr lang="pl-PL" i="1" dirty="0" err="1" smtClean="0"/>
              <a:t>people</a:t>
            </a:r>
            <a:r>
              <a:rPr lang="pl-PL" dirty="0" smtClean="0"/>
              <a:t>, </a:t>
            </a:r>
            <a:r>
              <a:rPr lang="pl-PL" dirty="0" err="1" smtClean="0"/>
              <a:t>they</a:t>
            </a:r>
            <a:r>
              <a:rPr lang="pl-PL" dirty="0" smtClean="0"/>
              <a:t> </a:t>
            </a:r>
            <a:r>
              <a:rPr lang="pl-PL" dirty="0" err="1" smtClean="0"/>
              <a:t>propose</a:t>
            </a:r>
            <a:r>
              <a:rPr lang="pl-PL" dirty="0" smtClean="0"/>
              <a:t> </a:t>
            </a:r>
            <a:r>
              <a:rPr lang="pl-PL" dirty="0" err="1" smtClean="0"/>
              <a:t>that</a:t>
            </a:r>
            <a:r>
              <a:rPr lang="pl-PL" dirty="0" smtClean="0"/>
              <a:t> we </a:t>
            </a:r>
            <a:r>
              <a:rPr lang="pl-PL" dirty="0" err="1" smtClean="0"/>
              <a:t>build</a:t>
            </a:r>
            <a:r>
              <a:rPr lang="pl-PL" dirty="0" smtClean="0"/>
              <a:t> </a:t>
            </a:r>
            <a:r>
              <a:rPr lang="pl-PL" dirty="0" err="1" smtClean="0"/>
              <a:t>virtuous</a:t>
            </a:r>
            <a:r>
              <a:rPr lang="pl-PL" dirty="0" smtClean="0"/>
              <a:t> </a:t>
            </a:r>
            <a:r>
              <a:rPr lang="pl-PL" dirty="0" err="1" smtClean="0"/>
              <a:t>character</a:t>
            </a:r>
            <a:r>
              <a:rPr lang="pl-PL" dirty="0" smtClean="0"/>
              <a:t>. </a:t>
            </a:r>
            <a:r>
              <a:rPr lang="pl-PL" dirty="0" err="1" smtClean="0"/>
              <a:t>The</a:t>
            </a:r>
            <a:r>
              <a:rPr lang="pl-PL" dirty="0" smtClean="0"/>
              <a:t> idea </a:t>
            </a:r>
            <a:r>
              <a:rPr lang="pl-PL" dirty="0" err="1" smtClean="0"/>
              <a:t>is</a:t>
            </a:r>
            <a:r>
              <a:rPr lang="pl-PL" dirty="0" smtClean="0"/>
              <a:t> </a:t>
            </a:r>
            <a:r>
              <a:rPr lang="pl-PL" dirty="0" err="1" smtClean="0"/>
              <a:t>that</a:t>
            </a:r>
            <a:r>
              <a:rPr lang="pl-PL" dirty="0" smtClean="0"/>
              <a:t> </a:t>
            </a:r>
            <a:r>
              <a:rPr lang="pl-PL" dirty="0" err="1" smtClean="0"/>
              <a:t>people</a:t>
            </a:r>
            <a:r>
              <a:rPr lang="pl-PL" dirty="0" smtClean="0"/>
              <a:t> </a:t>
            </a:r>
            <a:r>
              <a:rPr lang="pl-PL" dirty="0" err="1" smtClean="0"/>
              <a:t>who</a:t>
            </a:r>
            <a:r>
              <a:rPr lang="pl-PL" dirty="0" smtClean="0"/>
              <a:t> </a:t>
            </a:r>
            <a:r>
              <a:rPr lang="pl-PL" i="1" dirty="0" err="1" smtClean="0"/>
              <a:t>are</a:t>
            </a:r>
            <a:r>
              <a:rPr lang="pl-PL" dirty="0" smtClean="0"/>
              <a:t> </a:t>
            </a:r>
            <a:r>
              <a:rPr lang="pl-PL" dirty="0" err="1" smtClean="0"/>
              <a:t>good</a:t>
            </a:r>
            <a:r>
              <a:rPr lang="pl-PL" dirty="0" smtClean="0"/>
              <a:t> will do </a:t>
            </a:r>
            <a:r>
              <a:rPr lang="pl-PL" dirty="0" err="1" smtClean="0"/>
              <a:t>the</a:t>
            </a:r>
            <a:r>
              <a:rPr lang="pl-PL" dirty="0" smtClean="0"/>
              <a:t> </a:t>
            </a:r>
            <a:r>
              <a:rPr lang="pl-PL" dirty="0" err="1" smtClean="0"/>
              <a:t>good</a:t>
            </a:r>
            <a:r>
              <a:rPr lang="pl-PL" dirty="0" smtClean="0"/>
              <a:t> and </a:t>
            </a:r>
            <a:r>
              <a:rPr lang="pl-PL" dirty="0" err="1" smtClean="0"/>
              <a:t>right</a:t>
            </a:r>
            <a:r>
              <a:rPr lang="pl-PL" dirty="0" smtClean="0"/>
              <a:t> </a:t>
            </a:r>
            <a:r>
              <a:rPr lang="pl-PL" dirty="0" err="1" smtClean="0"/>
              <a:t>thing</a:t>
            </a:r>
            <a:r>
              <a:rPr lang="pl-PL" dirty="0" smtClean="0"/>
              <a:t>, </a:t>
            </a:r>
            <a:r>
              <a:rPr lang="pl-PL" dirty="0" err="1" smtClean="0"/>
              <a:t>regardless</a:t>
            </a:r>
            <a:r>
              <a:rPr lang="pl-PL" dirty="0" smtClean="0"/>
              <a:t> of </a:t>
            </a:r>
            <a:r>
              <a:rPr lang="pl-PL" dirty="0" err="1" smtClean="0"/>
              <a:t>the</a:t>
            </a:r>
            <a:r>
              <a:rPr lang="pl-PL" dirty="0" smtClean="0"/>
              <a:t> </a:t>
            </a:r>
            <a:r>
              <a:rPr lang="pl-PL" dirty="0" err="1" smtClean="0"/>
              <a:t>circumstances</a:t>
            </a:r>
            <a:r>
              <a:rPr lang="pl-PL" dirty="0" smtClean="0"/>
              <a:t> : </a:t>
            </a:r>
            <a:r>
              <a:rPr lang="pl-PL" dirty="0" err="1" smtClean="0"/>
              <a:t>whether</a:t>
            </a:r>
            <a:r>
              <a:rPr lang="pl-PL" dirty="0" smtClean="0"/>
              <a:t> </a:t>
            </a:r>
            <a:r>
              <a:rPr lang="pl-PL" dirty="0" err="1" smtClean="0"/>
              <a:t>they’re</a:t>
            </a:r>
            <a:r>
              <a:rPr lang="pl-PL" dirty="0" smtClean="0"/>
              <a:t> </a:t>
            </a:r>
            <a:r>
              <a:rPr lang="pl-PL" dirty="0" err="1" smtClean="0"/>
              <a:t>at</a:t>
            </a:r>
            <a:r>
              <a:rPr lang="pl-PL" dirty="0" smtClean="0"/>
              <a:t> </a:t>
            </a:r>
            <a:r>
              <a:rPr lang="pl-PL" dirty="0" err="1" smtClean="0"/>
              <a:t>home</a:t>
            </a:r>
            <a:r>
              <a:rPr lang="pl-PL" dirty="0" smtClean="0"/>
              <a:t> </a:t>
            </a:r>
            <a:r>
              <a:rPr lang="pl-PL" dirty="0" err="1" smtClean="0"/>
              <a:t>or</a:t>
            </a:r>
            <a:r>
              <a:rPr lang="pl-PL" dirty="0" smtClean="0"/>
              <a:t> </a:t>
            </a:r>
            <a:r>
              <a:rPr lang="pl-PL" dirty="0" err="1" smtClean="0"/>
              <a:t>abroad</a:t>
            </a:r>
            <a:r>
              <a:rPr lang="pl-PL" dirty="0" smtClean="0"/>
              <a:t>, </a:t>
            </a:r>
            <a:r>
              <a:rPr lang="pl-PL" dirty="0" err="1" smtClean="0"/>
              <a:t>whether</a:t>
            </a:r>
            <a:r>
              <a:rPr lang="pl-PL" dirty="0" smtClean="0"/>
              <a:t> </a:t>
            </a:r>
            <a:r>
              <a:rPr lang="pl-PL" dirty="0" err="1" smtClean="0"/>
              <a:t>they’re</a:t>
            </a:r>
            <a:r>
              <a:rPr lang="pl-PL" dirty="0" smtClean="0"/>
              <a:t> </a:t>
            </a:r>
            <a:r>
              <a:rPr lang="pl-PL" dirty="0" err="1" smtClean="0"/>
              <a:t>trying</a:t>
            </a:r>
            <a:r>
              <a:rPr lang="pl-PL" dirty="0" smtClean="0"/>
              <a:t> to win </a:t>
            </a:r>
            <a:r>
              <a:rPr lang="pl-PL" dirty="0" err="1" smtClean="0"/>
              <a:t>new</a:t>
            </a:r>
            <a:r>
              <a:rPr lang="pl-PL" dirty="0" smtClean="0"/>
              <a:t> </a:t>
            </a:r>
            <a:r>
              <a:rPr lang="pl-PL" dirty="0" err="1" smtClean="0"/>
              <a:t>clients</a:t>
            </a:r>
            <a:r>
              <a:rPr lang="pl-PL" dirty="0" smtClean="0"/>
              <a:t> </a:t>
            </a:r>
            <a:r>
              <a:rPr lang="pl-PL" dirty="0" err="1" smtClean="0"/>
              <a:t>or</a:t>
            </a:r>
            <a:r>
              <a:rPr lang="pl-PL" dirty="0" smtClean="0"/>
              <a:t> </a:t>
            </a:r>
            <a:r>
              <a:rPr lang="pl-PL" dirty="0" err="1" smtClean="0"/>
              <a:t>making</a:t>
            </a:r>
            <a:r>
              <a:rPr lang="pl-PL" dirty="0" smtClean="0"/>
              <a:t> a </a:t>
            </a:r>
            <a:r>
              <a:rPr lang="pl-PL" dirty="0" err="1" smtClean="0"/>
              <a:t>decision</a:t>
            </a:r>
            <a:r>
              <a:rPr lang="pl-PL" dirty="0" smtClean="0"/>
              <a:t> </a:t>
            </a:r>
            <a:r>
              <a:rPr lang="pl-PL" dirty="0" err="1" smtClean="0"/>
              <a:t>about</a:t>
            </a:r>
            <a:r>
              <a:rPr lang="pl-PL" dirty="0" smtClean="0"/>
              <a:t> </a:t>
            </a:r>
            <a:r>
              <a:rPr lang="pl-PL" dirty="0" err="1" smtClean="0"/>
              <a:t>what</a:t>
            </a:r>
            <a:r>
              <a:rPr lang="pl-PL" dirty="0" smtClean="0"/>
              <a:t> </a:t>
            </a:r>
            <a:r>
              <a:rPr lang="pl-PL" dirty="0" err="1" smtClean="0"/>
              <a:t>kind</a:t>
            </a:r>
            <a:r>
              <a:rPr lang="pl-PL" dirty="0" smtClean="0"/>
              <a:t> of </a:t>
            </a:r>
            <a:r>
              <a:rPr lang="pl-PL" dirty="0" err="1" smtClean="0"/>
              <a:t>images</a:t>
            </a:r>
            <a:r>
              <a:rPr lang="pl-PL" dirty="0" smtClean="0"/>
              <a:t> </a:t>
            </a:r>
            <a:r>
              <a:rPr lang="pl-PL" dirty="0" err="1" smtClean="0"/>
              <a:t>are</a:t>
            </a:r>
            <a:r>
              <a:rPr lang="pl-PL" dirty="0" smtClean="0"/>
              <a:t> </a:t>
            </a:r>
            <a:r>
              <a:rPr lang="pl-PL" dirty="0" err="1" smtClean="0"/>
              <a:t>appropriate</a:t>
            </a:r>
            <a:r>
              <a:rPr lang="pl-PL" dirty="0" smtClean="0"/>
              <a:t> for public.</a:t>
            </a:r>
          </a:p>
          <a:p>
            <a:endParaRPr lang="pl-PL"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377280"/>
            <a:ext cx="23042560" cy="1512168"/>
          </a:xfrm>
        </p:spPr>
        <p:txBody>
          <a:bodyPr>
            <a:normAutofit/>
          </a:bodyPr>
          <a:lstStyle/>
          <a:p>
            <a:r>
              <a:rPr lang="pl-PL" sz="6600" dirty="0" err="1" smtClean="0">
                <a:solidFill>
                  <a:srgbClr val="FF0000"/>
                </a:solidFill>
              </a:rPr>
              <a:t>Definitions</a:t>
            </a:r>
            <a:endParaRPr lang="pl-PL" sz="6600" dirty="0">
              <a:solidFill>
                <a:srgbClr val="FF0000"/>
              </a:solidFill>
            </a:endParaRPr>
          </a:p>
        </p:txBody>
      </p:sp>
      <p:sp>
        <p:nvSpPr>
          <p:cNvPr id="3" name="Symbol zastępczy zawartości 2"/>
          <p:cNvSpPr>
            <a:spLocks noGrp="1"/>
          </p:cNvSpPr>
          <p:nvPr>
            <p:ph idx="1"/>
          </p:nvPr>
        </p:nvSpPr>
        <p:spPr>
          <a:xfrm>
            <a:off x="670720" y="2537520"/>
            <a:ext cx="23042560" cy="9145016"/>
          </a:xfrm>
        </p:spPr>
        <p:txBody>
          <a:bodyPr>
            <a:normAutofit lnSpcReduction="10000"/>
          </a:bodyPr>
          <a:lstStyle/>
          <a:p>
            <a:pPr algn="l"/>
            <a:r>
              <a:rPr lang="pl-PL" dirty="0" smtClean="0">
                <a:solidFill>
                  <a:srgbClr val="FFC000"/>
                </a:solidFill>
              </a:rPr>
              <a:t> </a:t>
            </a:r>
            <a:r>
              <a:rPr lang="pl-PL" b="1" i="1" dirty="0" smtClean="0">
                <a:solidFill>
                  <a:srgbClr val="FFC000"/>
                </a:solidFill>
              </a:rPr>
              <a:t>Cambridge </a:t>
            </a:r>
            <a:r>
              <a:rPr lang="pl-PL" b="1" i="1" dirty="0" err="1" smtClean="0">
                <a:solidFill>
                  <a:srgbClr val="FFC000"/>
                </a:solidFill>
              </a:rPr>
              <a:t>Dic</a:t>
            </a:r>
            <a:r>
              <a:rPr lang="pl-PL" dirty="0" smtClean="0">
                <a:solidFill>
                  <a:srgbClr val="FFC000"/>
                </a:solidFill>
              </a:rPr>
              <a:t>, </a:t>
            </a:r>
          </a:p>
          <a:p>
            <a:pPr algn="l"/>
            <a:r>
              <a:rPr lang="en-US" dirty="0" smtClean="0"/>
              <a:t>a </a:t>
            </a:r>
            <a:r>
              <a:rPr lang="en-US" dirty="0" smtClean="0"/>
              <a:t>good moral quality in a person, or the general quality of being morally good: </a:t>
            </a:r>
            <a:r>
              <a:rPr lang="en-US" dirty="0" smtClean="0"/>
              <a:t>Patience </a:t>
            </a:r>
            <a:r>
              <a:rPr lang="en-US" dirty="0" smtClean="0"/>
              <a:t>is a virtue.</a:t>
            </a:r>
          </a:p>
          <a:p>
            <a:pPr algn="l"/>
            <a:r>
              <a:rPr lang="pl-PL" b="1" i="1" dirty="0" err="1" smtClean="0">
                <a:solidFill>
                  <a:srgbClr val="FFC000"/>
                </a:solidFill>
              </a:rPr>
              <a:t>Merriam</a:t>
            </a:r>
            <a:r>
              <a:rPr lang="pl-PL" b="1" i="1" dirty="0" smtClean="0">
                <a:solidFill>
                  <a:srgbClr val="FFC000"/>
                </a:solidFill>
              </a:rPr>
              <a:t> </a:t>
            </a:r>
            <a:r>
              <a:rPr lang="pl-PL" b="1" i="1" dirty="0" err="1" smtClean="0">
                <a:solidFill>
                  <a:srgbClr val="FFC000"/>
                </a:solidFill>
              </a:rPr>
              <a:t>wedster</a:t>
            </a:r>
            <a:r>
              <a:rPr lang="pl-PL" dirty="0" smtClean="0">
                <a:solidFill>
                  <a:srgbClr val="FFC000"/>
                </a:solidFill>
              </a:rPr>
              <a:t>, </a:t>
            </a:r>
            <a:r>
              <a:rPr lang="en-US" dirty="0" smtClean="0">
                <a:solidFill>
                  <a:srgbClr val="FFC000"/>
                </a:solidFill>
              </a:rPr>
              <a:t>1</a:t>
            </a:r>
            <a:r>
              <a:rPr lang="en-US" dirty="0" smtClean="0">
                <a:solidFill>
                  <a:srgbClr val="FF0000"/>
                </a:solidFill>
              </a:rPr>
              <a:t>a</a:t>
            </a:r>
            <a:r>
              <a:rPr lang="en-US" dirty="0" smtClean="0"/>
              <a:t> </a:t>
            </a:r>
            <a:r>
              <a:rPr lang="en-US" dirty="0" smtClean="0"/>
              <a:t>: conformity to a standard of right : morality. </a:t>
            </a:r>
            <a:r>
              <a:rPr lang="en-US" dirty="0" smtClean="0">
                <a:solidFill>
                  <a:srgbClr val="FF0000"/>
                </a:solidFill>
              </a:rPr>
              <a:t>b</a:t>
            </a:r>
            <a:r>
              <a:rPr lang="en-US" dirty="0" smtClean="0"/>
              <a:t> : a particular moral excellence. </a:t>
            </a:r>
            <a:endParaRPr lang="pl-PL" dirty="0" smtClean="0"/>
          </a:p>
          <a:p>
            <a:pPr algn="l"/>
            <a:r>
              <a:rPr lang="en-US" dirty="0" smtClean="0">
                <a:solidFill>
                  <a:srgbClr val="FFC000"/>
                </a:solidFill>
              </a:rPr>
              <a:t>2</a:t>
            </a:r>
            <a:r>
              <a:rPr lang="en-US" dirty="0" smtClean="0"/>
              <a:t> </a:t>
            </a:r>
            <a:r>
              <a:rPr lang="en-US" dirty="0" smtClean="0"/>
              <a:t>: </a:t>
            </a:r>
            <a:r>
              <a:rPr lang="en-US" dirty="0" smtClean="0">
                <a:solidFill>
                  <a:srgbClr val="FF0000"/>
                </a:solidFill>
              </a:rPr>
              <a:t>a</a:t>
            </a:r>
            <a:r>
              <a:rPr lang="en-US" dirty="0" smtClean="0"/>
              <a:t> beneficial </a:t>
            </a:r>
            <a:r>
              <a:rPr lang="en-US" dirty="0" smtClean="0"/>
              <a:t>quality </a:t>
            </a:r>
            <a:r>
              <a:rPr lang="en-US" dirty="0" smtClean="0"/>
              <a:t>or power of a thing. </a:t>
            </a:r>
            <a:r>
              <a:rPr lang="en-US" dirty="0" smtClean="0">
                <a:solidFill>
                  <a:srgbClr val="FFC000"/>
                </a:solidFill>
              </a:rPr>
              <a:t>3</a:t>
            </a:r>
            <a:r>
              <a:rPr lang="en-US" dirty="0" smtClean="0"/>
              <a:t> </a:t>
            </a:r>
            <a:r>
              <a:rPr lang="en-US" dirty="0" smtClean="0"/>
              <a:t>: manly strength or courage : valor</a:t>
            </a:r>
            <a:r>
              <a:rPr lang="en-US" dirty="0" smtClean="0"/>
              <a:t>.</a:t>
            </a:r>
            <a:r>
              <a:rPr lang="pl-PL" dirty="0" smtClean="0"/>
              <a:t> </a:t>
            </a:r>
          </a:p>
          <a:p>
            <a:pPr algn="l"/>
            <a:r>
              <a:rPr lang="pl-PL" b="1" i="1" dirty="0" err="1" smtClean="0">
                <a:solidFill>
                  <a:srgbClr val="FFC000"/>
                </a:solidFill>
              </a:rPr>
              <a:t>Vocabulary.com</a:t>
            </a:r>
            <a:r>
              <a:rPr lang="pl-PL" i="1" dirty="0" smtClean="0">
                <a:solidFill>
                  <a:schemeClr val="accent1">
                    <a:lumMod val="60000"/>
                    <a:lumOff val="40000"/>
                  </a:schemeClr>
                </a:solidFill>
              </a:rPr>
              <a:t>, </a:t>
            </a:r>
          </a:p>
          <a:p>
            <a:pPr algn="l"/>
            <a:r>
              <a:rPr lang="en-US" i="1" dirty="0" smtClean="0">
                <a:solidFill>
                  <a:schemeClr val="accent1">
                    <a:lumMod val="60000"/>
                    <a:lumOff val="40000"/>
                  </a:schemeClr>
                </a:solidFill>
              </a:rPr>
              <a:t>The </a:t>
            </a:r>
            <a:r>
              <a:rPr lang="en-US" i="1" dirty="0" smtClean="0">
                <a:solidFill>
                  <a:schemeClr val="accent1">
                    <a:lumMod val="60000"/>
                    <a:lumOff val="40000"/>
                  </a:schemeClr>
                </a:solidFill>
              </a:rPr>
              <a:t>word virtue comes from the Latin root </a:t>
            </a:r>
            <a:r>
              <a:rPr lang="en-US" i="1" dirty="0" err="1" smtClean="0">
                <a:solidFill>
                  <a:schemeClr val="accent1">
                    <a:lumMod val="60000"/>
                    <a:lumOff val="40000"/>
                  </a:schemeClr>
                </a:solidFill>
              </a:rPr>
              <a:t>vir</a:t>
            </a:r>
            <a:r>
              <a:rPr lang="en-US" i="1" dirty="0" smtClean="0">
                <a:solidFill>
                  <a:schemeClr val="accent1">
                    <a:lumMod val="60000"/>
                    <a:lumOff val="40000"/>
                  </a:schemeClr>
                </a:solidFill>
              </a:rPr>
              <a:t>, for man. At first virtue meant manliness or valor, but over time it settled into the sense of moral excellence. Virtue can also mean excellence in general. One of your virtues might be your generous willingness to help out your friends</a:t>
            </a:r>
            <a:r>
              <a:rPr lang="en-US" i="1" dirty="0" smtClean="0">
                <a:solidFill>
                  <a:schemeClr val="accent1">
                    <a:lumMod val="60000"/>
                    <a:lumOff val="40000"/>
                  </a:schemeClr>
                </a:solidFill>
              </a:rPr>
              <a:t>.</a:t>
            </a:r>
            <a:endParaRPr lang="pl-PL" i="1" dirty="0" smtClean="0">
              <a:solidFill>
                <a:schemeClr val="accent1">
                  <a:lumMod val="60000"/>
                  <a:lumOff val="40000"/>
                </a:schemeClr>
              </a:solidFill>
            </a:endParaRPr>
          </a:p>
          <a:p>
            <a:pPr algn="l"/>
            <a:endParaRPr lang="pl-PL" i="1" dirty="0">
              <a:solidFill>
                <a:schemeClr val="tx1"/>
              </a:solidFill>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457400"/>
            <a:ext cx="23042560" cy="1656184"/>
          </a:xfrm>
        </p:spPr>
        <p:txBody>
          <a:bodyPr>
            <a:normAutofit fontScale="90000"/>
          </a:bodyPr>
          <a:lstStyle/>
          <a:p>
            <a:r>
              <a:rPr lang="pl-PL" dirty="0" smtClean="0">
                <a:solidFill>
                  <a:srgbClr val="FF0000"/>
                </a:solidFill>
              </a:rPr>
              <a:t>Cnota</a:t>
            </a:r>
            <a:endParaRPr lang="pl-PL" dirty="0">
              <a:solidFill>
                <a:srgbClr val="FF0000"/>
              </a:solidFill>
            </a:endParaRPr>
          </a:p>
        </p:txBody>
      </p:sp>
      <p:sp>
        <p:nvSpPr>
          <p:cNvPr id="3" name="Symbol zastępczy zawartości 2"/>
          <p:cNvSpPr>
            <a:spLocks noGrp="1"/>
          </p:cNvSpPr>
          <p:nvPr>
            <p:ph idx="1"/>
          </p:nvPr>
        </p:nvSpPr>
        <p:spPr>
          <a:xfrm>
            <a:off x="670720" y="2969568"/>
            <a:ext cx="22394488" cy="8712968"/>
          </a:xfrm>
        </p:spPr>
        <p:txBody>
          <a:bodyPr/>
          <a:lstStyle/>
          <a:p>
            <a:pPr algn="l"/>
            <a:r>
              <a:rPr lang="pl-PL" dirty="0" smtClean="0"/>
              <a:t>Cnota : ugruntowana</a:t>
            </a:r>
            <a:r>
              <a:rPr lang="pl-PL" dirty="0" smtClean="0"/>
              <a:t>, stała etyczna </a:t>
            </a:r>
            <a:r>
              <a:rPr lang="pl-PL" dirty="0" smtClean="0"/>
              <a:t>dyspozycja</a:t>
            </a:r>
          </a:p>
          <a:p>
            <a:pPr algn="l"/>
            <a:r>
              <a:rPr lang="pl-PL" dirty="0" smtClean="0"/>
              <a:t>człowieka </a:t>
            </a:r>
            <a:r>
              <a:rPr lang="pl-PL" dirty="0" smtClean="0"/>
              <a:t>gotowego posługiwać się swoimi </a:t>
            </a:r>
            <a:endParaRPr lang="pl-PL" dirty="0" smtClean="0"/>
          </a:p>
          <a:p>
            <a:pPr algn="l"/>
            <a:r>
              <a:rPr lang="pl-PL" dirty="0" smtClean="0"/>
              <a:t>władzami </a:t>
            </a:r>
            <a:r>
              <a:rPr lang="pl-PL" dirty="0" smtClean="0"/>
              <a:t>moralnymi – rozumem, wolą </a:t>
            </a:r>
            <a:endParaRPr lang="pl-PL" dirty="0" smtClean="0"/>
          </a:p>
          <a:p>
            <a:pPr algn="l"/>
            <a:r>
              <a:rPr lang="pl-PL" dirty="0" smtClean="0"/>
              <a:t>i </a:t>
            </a:r>
            <a:r>
              <a:rPr lang="pl-PL" dirty="0" smtClean="0"/>
              <a:t>zmysłami – do postaw i konkretnych </a:t>
            </a:r>
            <a:r>
              <a:rPr lang="pl-PL" dirty="0" smtClean="0"/>
              <a:t>czynów</a:t>
            </a:r>
          </a:p>
          <a:p>
            <a:pPr algn="l"/>
            <a:r>
              <a:rPr lang="pl-PL" dirty="0" smtClean="0"/>
              <a:t> </a:t>
            </a:r>
            <a:r>
              <a:rPr lang="pl-PL" dirty="0" smtClean="0"/>
              <a:t>zgodnych z dobrem etycznym. </a:t>
            </a:r>
            <a:endParaRPr lang="pl-PL" dirty="0" smtClean="0"/>
          </a:p>
          <a:p>
            <a:pPr algn="l"/>
            <a:r>
              <a:rPr lang="pl-PL" dirty="0" smtClean="0"/>
              <a:t>Cnota </a:t>
            </a:r>
            <a:r>
              <a:rPr lang="pl-PL" dirty="0" smtClean="0"/>
              <a:t>jest trwałą sprawnością moralną osoby, </a:t>
            </a:r>
            <a:endParaRPr lang="pl-PL" dirty="0" smtClean="0"/>
          </a:p>
          <a:p>
            <a:pPr algn="l"/>
            <a:r>
              <a:rPr lang="pl-PL" dirty="0" smtClean="0"/>
              <a:t>dzięki </a:t>
            </a:r>
            <a:r>
              <a:rPr lang="pl-PL" dirty="0" smtClean="0"/>
              <a:t>której przestrzeganie zasad moralnych </a:t>
            </a:r>
            <a:endParaRPr lang="pl-PL" dirty="0" smtClean="0"/>
          </a:p>
          <a:p>
            <a:pPr algn="l"/>
            <a:r>
              <a:rPr lang="pl-PL" dirty="0" smtClean="0"/>
              <a:t>staje </a:t>
            </a:r>
            <a:r>
              <a:rPr lang="pl-PL" dirty="0" smtClean="0"/>
              <a:t>się łatwe.</a:t>
            </a:r>
            <a:endParaRPr lang="pl-PL" dirty="0"/>
          </a:p>
        </p:txBody>
      </p:sp>
      <p:pic>
        <p:nvPicPr>
          <p:cNvPr id="4" name="Obraz 3" descr="Cnota (virtus)"/>
          <p:cNvPicPr/>
          <p:nvPr/>
        </p:nvPicPr>
        <p:blipFill>
          <a:blip r:embed="rId2" cstate="print"/>
          <a:srcRect/>
          <a:stretch>
            <a:fillRect/>
          </a:stretch>
        </p:blipFill>
        <p:spPr bwMode="auto">
          <a:xfrm>
            <a:off x="18672720" y="3041576"/>
            <a:ext cx="4392488" cy="6480720"/>
          </a:xfrm>
          <a:prstGeom prst="rect">
            <a:avLst/>
          </a:prstGeom>
          <a:noFill/>
          <a:ln w="9525">
            <a:noFill/>
            <a:miter lim="800000"/>
            <a:headEnd/>
            <a:tailEnd/>
          </a:ln>
        </p:spPr>
      </p:pic>
      <p:sp>
        <p:nvSpPr>
          <p:cNvPr id="2049" name="Rectangle 1"/>
          <p:cNvSpPr>
            <a:spLocks noChangeArrowheads="1"/>
          </p:cNvSpPr>
          <p:nvPr/>
        </p:nvSpPr>
        <p:spPr bwMode="auto">
          <a:xfrm>
            <a:off x="18744728" y="9497179"/>
            <a:ext cx="4104456"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2800" b="0" i="1" u="none" strike="noStrike" cap="none" normalizeH="0" baseline="0" dirty="0" smtClean="0">
                <a:ln>
                  <a:noFill/>
                </a:ln>
                <a:solidFill>
                  <a:schemeClr val="accent3">
                    <a:lumMod val="60000"/>
                    <a:lumOff val="40000"/>
                  </a:schemeClr>
                </a:solidFill>
                <a:effectLst/>
                <a:latin typeface="Calibri" pitchFamily="34" charset="0"/>
                <a:ea typeface="Calibri" pitchFamily="34" charset="0"/>
                <a:cs typeface="Times New Roman" pitchFamily="18" charset="0"/>
              </a:rPr>
              <a:t>Uosobienie cnoty, ilustracja z Ikonologii Cesare </a:t>
            </a:r>
            <a:r>
              <a:rPr kumimoji="0" lang="pl-PL" sz="2800" b="0" i="1" u="none" strike="noStrike" cap="none" normalizeH="0" baseline="0" dirty="0" err="1" smtClean="0">
                <a:ln>
                  <a:noFill/>
                </a:ln>
                <a:solidFill>
                  <a:schemeClr val="accent3">
                    <a:lumMod val="60000"/>
                    <a:lumOff val="40000"/>
                  </a:schemeClr>
                </a:solidFill>
                <a:effectLst/>
                <a:latin typeface="Calibri" pitchFamily="34" charset="0"/>
                <a:ea typeface="Calibri" pitchFamily="34" charset="0"/>
                <a:cs typeface="Times New Roman" pitchFamily="18" charset="0"/>
              </a:rPr>
              <a:t>Ripy</a:t>
            </a:r>
            <a:r>
              <a:rPr kumimoji="0" lang="pl-PL" sz="2800" b="0" i="1" u="none" strike="noStrike" cap="none" normalizeH="0" baseline="0" dirty="0" smtClean="0">
                <a:ln>
                  <a:noFill/>
                </a:ln>
                <a:solidFill>
                  <a:schemeClr val="accent3">
                    <a:lumMod val="60000"/>
                    <a:lumOff val="40000"/>
                  </a:schemeClr>
                </a:solidFill>
                <a:effectLst/>
                <a:latin typeface="Calibri" pitchFamily="34" charset="0"/>
                <a:ea typeface="Calibri" pitchFamily="34" charset="0"/>
                <a:cs typeface="Times New Roman" pitchFamily="18" charset="0"/>
              </a:rPr>
              <a:t>, </a:t>
            </a:r>
            <a:endParaRPr kumimoji="0" lang="pl-PL" sz="2800" b="0" i="1" u="none" strike="noStrike" cap="none" normalizeH="0" baseline="0" dirty="0" smtClean="0">
              <a:ln>
                <a:noFill/>
              </a:ln>
              <a:solidFill>
                <a:schemeClr val="accent3">
                  <a:lumMod val="60000"/>
                  <a:lumOff val="4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2800" b="0" i="1" u="none" strike="noStrike" cap="none" normalizeH="0" baseline="0" dirty="0" smtClean="0">
                <a:ln>
                  <a:noFill/>
                </a:ln>
                <a:solidFill>
                  <a:schemeClr val="accent3">
                    <a:lumMod val="60000"/>
                    <a:lumOff val="40000"/>
                  </a:schemeClr>
                </a:solidFill>
                <a:effectLst/>
                <a:latin typeface="Calibri" pitchFamily="34" charset="0"/>
                <a:ea typeface="Calibri" pitchFamily="34" charset="0"/>
                <a:cs typeface="Times New Roman" pitchFamily="18" charset="0"/>
              </a:rPr>
              <a:t>Wenecja 1669; Biblioteka Narodowa</a:t>
            </a:r>
            <a:endParaRPr kumimoji="0" lang="pl-PL" sz="2800" b="0" i="1" u="none" strike="noStrike" cap="none" normalizeH="0" baseline="0" dirty="0" smtClean="0">
              <a:ln>
                <a:noFill/>
              </a:ln>
              <a:solidFill>
                <a:schemeClr val="accent3">
                  <a:lumMod val="60000"/>
                  <a:lumOff val="40000"/>
                </a:schemeClr>
              </a:solidFill>
              <a:effectLst/>
              <a:latin typeface="Arial" pitchFamily="34" charset="0"/>
              <a:cs typeface="Arial" pitchFamily="34" charset="0"/>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745432"/>
            <a:ext cx="23042560" cy="1584176"/>
          </a:xfrm>
        </p:spPr>
        <p:txBody>
          <a:bodyPr>
            <a:normAutofit fontScale="90000"/>
          </a:bodyPr>
          <a:lstStyle/>
          <a:p>
            <a:r>
              <a:rPr lang="pl-PL" sz="6600" dirty="0" err="1" smtClean="0">
                <a:solidFill>
                  <a:srgbClr val="FF0000"/>
                </a:solidFill>
              </a:rPr>
              <a:t>Civic</a:t>
            </a:r>
            <a:r>
              <a:rPr lang="pl-PL" sz="6600" dirty="0" smtClean="0">
                <a:solidFill>
                  <a:srgbClr val="FF0000"/>
                </a:solidFill>
              </a:rPr>
              <a:t> </a:t>
            </a:r>
            <a:r>
              <a:rPr lang="pl-PL" sz="6600" dirty="0" err="1" smtClean="0">
                <a:solidFill>
                  <a:srgbClr val="FF0000"/>
                </a:solidFill>
              </a:rPr>
              <a:t>virtues</a:t>
            </a:r>
            <a:r>
              <a:rPr lang="pl-PL" sz="6600" dirty="0" smtClean="0">
                <a:solidFill>
                  <a:srgbClr val="FF0000"/>
                </a:solidFill>
              </a:rPr>
              <a:t> in a </a:t>
            </a:r>
            <a:r>
              <a:rPr lang="pl-PL" sz="6600" dirty="0" err="1" smtClean="0">
                <a:solidFill>
                  <a:srgbClr val="FF0000"/>
                </a:solidFill>
              </a:rPr>
              <a:t>changing</a:t>
            </a:r>
            <a:r>
              <a:rPr lang="pl-PL" sz="6600" dirty="0" smtClean="0">
                <a:solidFill>
                  <a:srgbClr val="FF0000"/>
                </a:solidFill>
              </a:rPr>
              <a:t> </a:t>
            </a:r>
            <a:r>
              <a:rPr lang="pl-PL" sz="6600" dirty="0" smtClean="0">
                <a:solidFill>
                  <a:srgbClr val="FF0000"/>
                </a:solidFill>
              </a:rPr>
              <a:t>World </a:t>
            </a:r>
            <a:r>
              <a:rPr lang="pl-PL" sz="6600" dirty="0" smtClean="0">
                <a:solidFill>
                  <a:srgbClr val="FF0000"/>
                </a:solidFill>
              </a:rPr>
              <a:t/>
            </a:r>
            <a:br>
              <a:rPr lang="pl-PL" sz="6600" dirty="0" smtClean="0">
                <a:solidFill>
                  <a:srgbClr val="FF0000"/>
                </a:solidFill>
              </a:rPr>
            </a:br>
            <a:r>
              <a:rPr lang="pl-PL" sz="4000" dirty="0" smtClean="0">
                <a:solidFill>
                  <a:schemeClr val="accent3">
                    <a:lumMod val="60000"/>
                    <a:lumOff val="40000"/>
                  </a:schemeClr>
                </a:solidFill>
              </a:rPr>
              <a:t>[ Cnoty </a:t>
            </a:r>
            <a:r>
              <a:rPr lang="pl-PL" sz="4000" dirty="0" smtClean="0">
                <a:solidFill>
                  <a:schemeClr val="accent3">
                    <a:lumMod val="60000"/>
                    <a:lumOff val="40000"/>
                  </a:schemeClr>
                </a:solidFill>
              </a:rPr>
              <a:t>obywatelskie w zmieniającym się </a:t>
            </a:r>
            <a:r>
              <a:rPr lang="pl-PL" sz="4000" dirty="0" smtClean="0">
                <a:solidFill>
                  <a:schemeClr val="accent3">
                    <a:lumMod val="60000"/>
                    <a:lumOff val="40000"/>
                  </a:schemeClr>
                </a:solidFill>
              </a:rPr>
              <a:t>świecie ]</a:t>
            </a:r>
            <a:endParaRPr lang="pl-PL" sz="4000" dirty="0">
              <a:solidFill>
                <a:schemeClr val="accent3">
                  <a:lumMod val="60000"/>
                  <a:lumOff val="40000"/>
                </a:schemeClr>
              </a:solidFill>
            </a:endParaRPr>
          </a:p>
        </p:txBody>
      </p:sp>
      <p:sp>
        <p:nvSpPr>
          <p:cNvPr id="3" name="Symbol zastępczy zawartości 2"/>
          <p:cNvSpPr>
            <a:spLocks noGrp="1"/>
          </p:cNvSpPr>
          <p:nvPr>
            <p:ph idx="1"/>
          </p:nvPr>
        </p:nvSpPr>
        <p:spPr>
          <a:xfrm>
            <a:off x="2038872" y="4049688"/>
            <a:ext cx="20306256" cy="7632848"/>
          </a:xfrm>
        </p:spPr>
        <p:txBody>
          <a:bodyPr/>
          <a:lstStyle/>
          <a:p>
            <a:pPr algn="l"/>
            <a:r>
              <a:rPr lang="pl-PL" dirty="0" err="1" smtClean="0"/>
              <a:t>Generally</a:t>
            </a:r>
            <a:r>
              <a:rPr lang="pl-PL" dirty="0" smtClean="0"/>
              <a:t>, </a:t>
            </a:r>
            <a:r>
              <a:rPr lang="pl-PL" dirty="0" err="1" smtClean="0"/>
              <a:t>it</a:t>
            </a:r>
            <a:r>
              <a:rPr lang="pl-PL" dirty="0" smtClean="0"/>
              <a:t> </a:t>
            </a:r>
            <a:r>
              <a:rPr lang="pl-PL" dirty="0" err="1" smtClean="0"/>
              <a:t>is</a:t>
            </a:r>
            <a:r>
              <a:rPr lang="pl-PL" dirty="0" smtClean="0"/>
              <a:t> </a:t>
            </a:r>
            <a:r>
              <a:rPr lang="pl-PL" dirty="0" err="1" smtClean="0"/>
              <a:t>agreed</a:t>
            </a:r>
            <a:r>
              <a:rPr lang="pl-PL" dirty="0" smtClean="0"/>
              <a:t> </a:t>
            </a:r>
            <a:r>
              <a:rPr lang="pl-PL" dirty="0" err="1" smtClean="0"/>
              <a:t>that</a:t>
            </a:r>
            <a:r>
              <a:rPr lang="pl-PL" dirty="0" smtClean="0"/>
              <a:t> </a:t>
            </a:r>
            <a:r>
              <a:rPr lang="pl-PL" dirty="0" err="1" smtClean="0"/>
              <a:t>virtues</a:t>
            </a:r>
            <a:r>
              <a:rPr lang="pl-PL" dirty="0" smtClean="0"/>
              <a:t> </a:t>
            </a:r>
            <a:r>
              <a:rPr lang="pl-PL" dirty="0" err="1" smtClean="0"/>
              <a:t>are</a:t>
            </a:r>
            <a:r>
              <a:rPr lang="pl-PL" dirty="0" smtClean="0"/>
              <a:t> firm </a:t>
            </a:r>
            <a:r>
              <a:rPr lang="pl-PL" dirty="0" err="1" smtClean="0"/>
              <a:t>attitudes</a:t>
            </a:r>
            <a:r>
              <a:rPr lang="pl-PL" dirty="0" smtClean="0"/>
              <a:t> </a:t>
            </a:r>
            <a:r>
              <a:rPr lang="pl-PL" dirty="0" err="1" smtClean="0"/>
              <a:t>guiding</a:t>
            </a:r>
            <a:r>
              <a:rPr lang="pl-PL" dirty="0" smtClean="0"/>
              <a:t> </a:t>
            </a:r>
            <a:r>
              <a:rPr lang="pl-PL" dirty="0" err="1" smtClean="0"/>
              <a:t>individual</a:t>
            </a:r>
            <a:r>
              <a:rPr lang="pl-PL" dirty="0" smtClean="0"/>
              <a:t> </a:t>
            </a:r>
            <a:r>
              <a:rPr lang="pl-PL" dirty="0" err="1" smtClean="0"/>
              <a:t>conduct</a:t>
            </a:r>
            <a:r>
              <a:rPr lang="pl-PL" dirty="0" smtClean="0"/>
              <a:t> </a:t>
            </a:r>
            <a:r>
              <a:rPr lang="pl-PL" dirty="0" err="1" smtClean="0"/>
              <a:t>that</a:t>
            </a:r>
            <a:r>
              <a:rPr lang="pl-PL" dirty="0" smtClean="0"/>
              <a:t> </a:t>
            </a:r>
            <a:r>
              <a:rPr lang="pl-PL" dirty="0" err="1" smtClean="0"/>
              <a:t>result</a:t>
            </a:r>
            <a:r>
              <a:rPr lang="pl-PL" dirty="0" smtClean="0"/>
              <a:t> in a </a:t>
            </a:r>
            <a:r>
              <a:rPr lang="pl-PL" dirty="0" err="1" smtClean="0"/>
              <a:t>stable</a:t>
            </a:r>
            <a:r>
              <a:rPr lang="pl-PL" dirty="0" smtClean="0"/>
              <a:t> </a:t>
            </a:r>
            <a:r>
              <a:rPr lang="pl-PL" dirty="0" err="1" smtClean="0"/>
              <a:t>disposition</a:t>
            </a:r>
            <a:r>
              <a:rPr lang="pl-PL" dirty="0" smtClean="0"/>
              <a:t> to </a:t>
            </a:r>
            <a:r>
              <a:rPr lang="pl-PL" dirty="0" err="1" smtClean="0"/>
              <a:t>perform</a:t>
            </a:r>
            <a:r>
              <a:rPr lang="pl-PL" dirty="0" smtClean="0"/>
              <a:t> a </a:t>
            </a:r>
            <a:r>
              <a:rPr lang="pl-PL" dirty="0" err="1" smtClean="0"/>
              <a:t>specific</a:t>
            </a:r>
            <a:r>
              <a:rPr lang="pl-PL" dirty="0" smtClean="0"/>
              <a:t> </a:t>
            </a:r>
            <a:r>
              <a:rPr lang="pl-PL" dirty="0" err="1" smtClean="0"/>
              <a:t>type</a:t>
            </a:r>
            <a:r>
              <a:rPr lang="pl-PL" dirty="0" smtClean="0"/>
              <a:t> of </a:t>
            </a:r>
            <a:r>
              <a:rPr lang="pl-PL" dirty="0" err="1" smtClean="0"/>
              <a:t>moral</a:t>
            </a:r>
            <a:r>
              <a:rPr lang="pl-PL" dirty="0" smtClean="0"/>
              <a:t> </a:t>
            </a:r>
            <a:r>
              <a:rPr lang="pl-PL" dirty="0" err="1" smtClean="0"/>
              <a:t>act</a:t>
            </a:r>
            <a:r>
              <a:rPr lang="pl-PL" dirty="0" smtClean="0"/>
              <a:t>. </a:t>
            </a:r>
            <a:r>
              <a:rPr lang="pl-PL" dirty="0" err="1" smtClean="0"/>
              <a:t>Because</a:t>
            </a:r>
            <a:r>
              <a:rPr lang="pl-PL" dirty="0" smtClean="0"/>
              <a:t> of </a:t>
            </a:r>
            <a:r>
              <a:rPr lang="pl-PL" dirty="0" err="1" smtClean="0"/>
              <a:t>its</a:t>
            </a:r>
            <a:r>
              <a:rPr lang="pl-PL" dirty="0" smtClean="0"/>
              <a:t> </a:t>
            </a:r>
            <a:r>
              <a:rPr lang="pl-PL" dirty="0" err="1" smtClean="0"/>
              <a:t>polysemy</a:t>
            </a:r>
            <a:r>
              <a:rPr lang="pl-PL" dirty="0" smtClean="0"/>
              <a:t>, </a:t>
            </a:r>
            <a:r>
              <a:rPr lang="pl-PL" dirty="0" err="1" smtClean="0"/>
              <a:t>the</a:t>
            </a:r>
            <a:r>
              <a:rPr lang="pl-PL" dirty="0" smtClean="0"/>
              <a:t> </a:t>
            </a:r>
            <a:r>
              <a:rPr lang="pl-PL" dirty="0" err="1" smtClean="0"/>
              <a:t>concept</a:t>
            </a:r>
            <a:r>
              <a:rPr lang="pl-PL" dirty="0" smtClean="0"/>
              <a:t> of </a:t>
            </a:r>
            <a:r>
              <a:rPr lang="pl-PL" dirty="0" err="1" smtClean="0"/>
              <a:t>virtue</a:t>
            </a:r>
            <a:r>
              <a:rPr lang="pl-PL" dirty="0" smtClean="0"/>
              <a:t> </a:t>
            </a:r>
            <a:r>
              <a:rPr lang="pl-PL" dirty="0" err="1" smtClean="0"/>
              <a:t>can</a:t>
            </a:r>
            <a:r>
              <a:rPr lang="pl-PL" dirty="0" smtClean="0"/>
              <a:t> </a:t>
            </a:r>
            <a:r>
              <a:rPr lang="pl-PL" dirty="0" err="1" smtClean="0"/>
              <a:t>refer</a:t>
            </a:r>
            <a:r>
              <a:rPr lang="pl-PL" dirty="0" smtClean="0"/>
              <a:t> </a:t>
            </a:r>
            <a:r>
              <a:rPr lang="pl-PL" dirty="0" err="1" smtClean="0"/>
              <a:t>both</a:t>
            </a:r>
            <a:r>
              <a:rPr lang="pl-PL" dirty="0" smtClean="0"/>
              <a:t> to </a:t>
            </a:r>
            <a:r>
              <a:rPr lang="pl-PL" dirty="0" err="1" smtClean="0"/>
              <a:t>the</a:t>
            </a:r>
            <a:r>
              <a:rPr lang="pl-PL" dirty="0" smtClean="0"/>
              <a:t> </a:t>
            </a:r>
            <a:r>
              <a:rPr lang="pl-PL" dirty="0" err="1" smtClean="0"/>
              <a:t>virtue</a:t>
            </a:r>
            <a:r>
              <a:rPr lang="pl-PL" dirty="0" smtClean="0"/>
              <a:t> of </a:t>
            </a:r>
            <a:r>
              <a:rPr lang="pl-PL" dirty="0" err="1" smtClean="0"/>
              <a:t>the</a:t>
            </a:r>
            <a:r>
              <a:rPr lang="pl-PL" dirty="0" smtClean="0"/>
              <a:t> </a:t>
            </a:r>
            <a:r>
              <a:rPr lang="pl-PL" dirty="0" err="1" smtClean="0"/>
              <a:t>good</a:t>
            </a:r>
            <a:r>
              <a:rPr lang="pl-PL" dirty="0" smtClean="0"/>
              <a:t> </a:t>
            </a:r>
            <a:r>
              <a:rPr lang="pl-PL" dirty="0" err="1" smtClean="0"/>
              <a:t>man</a:t>
            </a:r>
            <a:r>
              <a:rPr lang="pl-PL" dirty="0" smtClean="0"/>
              <a:t> </a:t>
            </a:r>
            <a:r>
              <a:rPr lang="pl-PL" dirty="0" err="1" smtClean="0"/>
              <a:t>or</a:t>
            </a:r>
            <a:r>
              <a:rPr lang="pl-PL" dirty="0" smtClean="0"/>
              <a:t> to </a:t>
            </a:r>
            <a:r>
              <a:rPr lang="pl-PL" dirty="0" err="1" smtClean="0"/>
              <a:t>that</a:t>
            </a:r>
            <a:r>
              <a:rPr lang="pl-PL" dirty="0" smtClean="0"/>
              <a:t> of </a:t>
            </a:r>
            <a:r>
              <a:rPr lang="pl-PL" dirty="0" err="1" smtClean="0"/>
              <a:t>the</a:t>
            </a:r>
            <a:r>
              <a:rPr lang="pl-PL" dirty="0" smtClean="0"/>
              <a:t> </a:t>
            </a:r>
            <a:r>
              <a:rPr lang="pl-PL" dirty="0" err="1" smtClean="0"/>
              <a:t>citizen</a:t>
            </a:r>
            <a:r>
              <a:rPr lang="pl-PL" dirty="0" smtClean="0"/>
              <a:t>, </a:t>
            </a:r>
            <a:r>
              <a:rPr lang="pl-PL" dirty="0" err="1" smtClean="0"/>
              <a:t>that</a:t>
            </a:r>
            <a:r>
              <a:rPr lang="pl-PL" dirty="0" smtClean="0"/>
              <a:t> </a:t>
            </a:r>
            <a:r>
              <a:rPr lang="pl-PL" dirty="0" err="1" smtClean="0"/>
              <a:t>is</a:t>
            </a:r>
            <a:r>
              <a:rPr lang="pl-PL" dirty="0" smtClean="0"/>
              <a:t> to </a:t>
            </a:r>
            <a:r>
              <a:rPr lang="pl-PL" dirty="0" err="1" smtClean="0"/>
              <a:t>say</a:t>
            </a:r>
            <a:r>
              <a:rPr lang="pl-PL" dirty="0" smtClean="0"/>
              <a:t>, </a:t>
            </a:r>
            <a:r>
              <a:rPr lang="pl-PL" dirty="0" err="1" smtClean="0"/>
              <a:t>according</a:t>
            </a:r>
            <a:r>
              <a:rPr lang="pl-PL" dirty="0" smtClean="0"/>
              <a:t> to </a:t>
            </a:r>
            <a:r>
              <a:rPr lang="pl-PL" dirty="0" err="1" smtClean="0"/>
              <a:t>the</a:t>
            </a:r>
            <a:r>
              <a:rPr lang="pl-PL" dirty="0" smtClean="0"/>
              <a:t> </a:t>
            </a:r>
            <a:r>
              <a:rPr lang="pl-PL" dirty="0" err="1" smtClean="0"/>
              <a:t>distinction</a:t>
            </a:r>
            <a:r>
              <a:rPr lang="pl-PL" dirty="0" smtClean="0"/>
              <a:t> </a:t>
            </a:r>
            <a:r>
              <a:rPr lang="pl-PL" dirty="0" err="1" smtClean="0"/>
              <a:t>proposed</a:t>
            </a:r>
            <a:r>
              <a:rPr lang="pl-PL" dirty="0" smtClean="0"/>
              <a:t> by </a:t>
            </a:r>
            <a:r>
              <a:rPr lang="pl-PL" dirty="0" err="1" smtClean="0"/>
              <a:t>Aristotle</a:t>
            </a:r>
            <a:r>
              <a:rPr lang="pl-PL" dirty="0" smtClean="0"/>
              <a:t>, to a </a:t>
            </a:r>
            <a:r>
              <a:rPr lang="pl-PL" i="1" u="sng" dirty="0" err="1" smtClean="0"/>
              <a:t>absolute</a:t>
            </a:r>
            <a:r>
              <a:rPr lang="pl-PL" i="1" u="sng" dirty="0" smtClean="0"/>
              <a:t> </a:t>
            </a:r>
            <a:r>
              <a:rPr lang="pl-PL" i="1" u="sng" dirty="0" err="1" smtClean="0"/>
              <a:t>virtue</a:t>
            </a:r>
            <a:r>
              <a:rPr lang="pl-PL" i="1" u="sng" dirty="0" smtClean="0"/>
              <a:t> </a:t>
            </a:r>
            <a:r>
              <a:rPr lang="pl-PL" dirty="0" err="1" smtClean="0"/>
              <a:t>or</a:t>
            </a:r>
            <a:r>
              <a:rPr lang="pl-PL" dirty="0" smtClean="0"/>
              <a:t> to </a:t>
            </a:r>
            <a:r>
              <a:rPr lang="pl-PL" i="1" u="sng" dirty="0" smtClean="0"/>
              <a:t>a </a:t>
            </a:r>
            <a:r>
              <a:rPr lang="pl-PL" i="1" u="sng" dirty="0" err="1" smtClean="0"/>
              <a:t>virtue</a:t>
            </a:r>
            <a:r>
              <a:rPr lang="pl-PL" i="1" u="sng" dirty="0" smtClean="0"/>
              <a:t> </a:t>
            </a:r>
            <a:r>
              <a:rPr lang="pl-PL" i="1" u="sng" dirty="0" err="1" smtClean="0"/>
              <a:t>relating</a:t>
            </a:r>
            <a:r>
              <a:rPr lang="pl-PL" i="1" u="sng" dirty="0" smtClean="0"/>
              <a:t> to a </a:t>
            </a:r>
            <a:r>
              <a:rPr lang="pl-PL" i="1" u="sng" dirty="0" err="1" smtClean="0"/>
              <a:t>constitution</a:t>
            </a:r>
            <a:r>
              <a:rPr lang="pl-PL" dirty="0" smtClean="0"/>
              <a:t>. </a:t>
            </a:r>
          </a:p>
          <a:p>
            <a:endParaRPr lang="pl-PL"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966864" y="2969568"/>
            <a:ext cx="20450272" cy="8712968"/>
          </a:xfrm>
        </p:spPr>
        <p:txBody>
          <a:bodyPr>
            <a:normAutofit/>
          </a:bodyPr>
          <a:lstStyle/>
          <a:p>
            <a:pPr algn="l"/>
            <a:r>
              <a:rPr lang="pl-PL" dirty="0" err="1" smtClean="0"/>
              <a:t>It</a:t>
            </a:r>
            <a:r>
              <a:rPr lang="pl-PL" dirty="0" smtClean="0"/>
              <a:t> </a:t>
            </a:r>
            <a:r>
              <a:rPr lang="pl-PL" dirty="0" err="1" smtClean="0"/>
              <a:t>is</a:t>
            </a:r>
            <a:r>
              <a:rPr lang="pl-PL" dirty="0" smtClean="0"/>
              <a:t> for </a:t>
            </a:r>
            <a:r>
              <a:rPr lang="pl-PL" dirty="0" err="1" smtClean="0"/>
              <a:t>this</a:t>
            </a:r>
            <a:r>
              <a:rPr lang="pl-PL" dirty="0" smtClean="0"/>
              <a:t> </a:t>
            </a:r>
            <a:r>
              <a:rPr lang="pl-PL" dirty="0" err="1" smtClean="0"/>
              <a:t>reason</a:t>
            </a:r>
            <a:r>
              <a:rPr lang="pl-PL" dirty="0" smtClean="0"/>
              <a:t> </a:t>
            </a:r>
            <a:r>
              <a:rPr lang="pl-PL" dirty="0" err="1" smtClean="0"/>
              <a:t>that</a:t>
            </a:r>
            <a:r>
              <a:rPr lang="pl-PL" dirty="0" smtClean="0"/>
              <a:t> </a:t>
            </a:r>
            <a:r>
              <a:rPr lang="pl-PL" dirty="0" err="1" smtClean="0"/>
              <a:t>political</a:t>
            </a:r>
            <a:r>
              <a:rPr lang="pl-PL" dirty="0" smtClean="0"/>
              <a:t> </a:t>
            </a:r>
            <a:r>
              <a:rPr lang="pl-PL" dirty="0" err="1" smtClean="0"/>
              <a:t>theory</a:t>
            </a:r>
            <a:r>
              <a:rPr lang="pl-PL" dirty="0" smtClean="0"/>
              <a:t> </a:t>
            </a:r>
            <a:r>
              <a:rPr lang="pl-PL" dirty="0" err="1" smtClean="0"/>
              <a:t>has</a:t>
            </a:r>
            <a:r>
              <a:rPr lang="pl-PL" dirty="0" smtClean="0"/>
              <a:t> </a:t>
            </a:r>
            <a:r>
              <a:rPr lang="pl-PL" dirty="0" err="1" smtClean="0"/>
              <a:t>emphasized</a:t>
            </a:r>
            <a:r>
              <a:rPr lang="pl-PL" dirty="0" smtClean="0"/>
              <a:t> </a:t>
            </a:r>
            <a:r>
              <a:rPr lang="pl-PL" dirty="0" err="1" smtClean="0"/>
              <a:t>the</a:t>
            </a:r>
            <a:r>
              <a:rPr lang="pl-PL" dirty="0" smtClean="0"/>
              <a:t> </a:t>
            </a:r>
            <a:r>
              <a:rPr lang="pl-PL" dirty="0" err="1" smtClean="0"/>
              <a:t>importance</a:t>
            </a:r>
            <a:r>
              <a:rPr lang="pl-PL" dirty="0" smtClean="0"/>
              <a:t> of </a:t>
            </a:r>
            <a:r>
              <a:rPr lang="pl-PL" dirty="0" err="1" smtClean="0"/>
              <a:t>virtues</a:t>
            </a:r>
            <a:r>
              <a:rPr lang="pl-PL" dirty="0" smtClean="0"/>
              <a:t> and </a:t>
            </a:r>
            <a:r>
              <a:rPr lang="pl-PL" dirty="0" err="1" smtClean="0"/>
              <a:t>their</a:t>
            </a:r>
            <a:r>
              <a:rPr lang="pl-PL" dirty="0" smtClean="0"/>
              <a:t> </a:t>
            </a:r>
            <a:r>
              <a:rPr lang="pl-PL" dirty="0" err="1" smtClean="0"/>
              <a:t>dissemination</a:t>
            </a:r>
            <a:r>
              <a:rPr lang="pl-PL" dirty="0" smtClean="0"/>
              <a:t> for </a:t>
            </a:r>
            <a:r>
              <a:rPr lang="pl-PL" dirty="0" err="1" smtClean="0"/>
              <a:t>the</a:t>
            </a:r>
            <a:r>
              <a:rPr lang="pl-PL" dirty="0" smtClean="0"/>
              <a:t> life of </a:t>
            </a:r>
            <a:r>
              <a:rPr lang="pl-PL" dirty="0" err="1" smtClean="0"/>
              <a:t>the</a:t>
            </a:r>
            <a:r>
              <a:rPr lang="pl-PL" dirty="0" smtClean="0"/>
              <a:t> city. In </a:t>
            </a:r>
            <a:r>
              <a:rPr lang="pl-PL" dirty="0" err="1" smtClean="0"/>
              <a:t>the</a:t>
            </a:r>
            <a:r>
              <a:rPr lang="pl-PL" dirty="0" smtClean="0"/>
              <a:t> </a:t>
            </a:r>
            <a:r>
              <a:rPr lang="pl-PL" dirty="0" err="1" smtClean="0"/>
              <a:t>eighteenth</a:t>
            </a:r>
            <a:r>
              <a:rPr lang="pl-PL" dirty="0" smtClean="0"/>
              <a:t> </a:t>
            </a:r>
            <a:r>
              <a:rPr lang="pl-PL" dirty="0" err="1" smtClean="0"/>
              <a:t>century</a:t>
            </a:r>
            <a:r>
              <a:rPr lang="pl-PL" dirty="0" smtClean="0"/>
              <a:t>, </a:t>
            </a:r>
            <a:r>
              <a:rPr lang="pl-PL" i="1" dirty="0" smtClean="0">
                <a:solidFill>
                  <a:srgbClr val="FF0000"/>
                </a:solidFill>
              </a:rPr>
              <a:t>Montesquieu</a:t>
            </a:r>
            <a:r>
              <a:rPr lang="pl-PL" dirty="0" smtClean="0"/>
              <a:t> </a:t>
            </a:r>
            <a:r>
              <a:rPr lang="pl-PL" dirty="0" err="1" smtClean="0"/>
              <a:t>declared</a:t>
            </a:r>
            <a:r>
              <a:rPr lang="pl-PL" dirty="0" smtClean="0"/>
              <a:t> in </a:t>
            </a:r>
            <a:r>
              <a:rPr lang="pl-PL" dirty="0" err="1" smtClean="0"/>
              <a:t>the</a:t>
            </a:r>
            <a:r>
              <a:rPr lang="pl-PL" dirty="0" smtClean="0"/>
              <a:t> ″</a:t>
            </a:r>
            <a:r>
              <a:rPr lang="pl-PL" i="1" dirty="0" smtClean="0"/>
              <a:t>De </a:t>
            </a:r>
            <a:r>
              <a:rPr lang="pl-PL" i="1" dirty="0" err="1" smtClean="0"/>
              <a:t>l’esprit</a:t>
            </a:r>
            <a:r>
              <a:rPr lang="pl-PL" i="1" dirty="0" smtClean="0"/>
              <a:t> des </a:t>
            </a:r>
            <a:r>
              <a:rPr lang="pl-PL" i="1" dirty="0" err="1" smtClean="0"/>
              <a:t>lois</a:t>
            </a:r>
            <a:r>
              <a:rPr lang="pl-PL" dirty="0" smtClean="0"/>
              <a:t>″, in </a:t>
            </a:r>
            <a:r>
              <a:rPr lang="pl-PL" dirty="0" err="1" smtClean="0"/>
              <a:t>Chapter</a:t>
            </a:r>
            <a:r>
              <a:rPr lang="pl-PL" dirty="0" smtClean="0"/>
              <a:t> III of </a:t>
            </a:r>
            <a:r>
              <a:rPr lang="pl-PL" dirty="0" err="1" smtClean="0"/>
              <a:t>Book</a:t>
            </a:r>
            <a:r>
              <a:rPr lang="pl-PL" dirty="0" smtClean="0"/>
              <a:t> III </a:t>
            </a:r>
            <a:r>
              <a:rPr lang="pl-PL" dirty="0" err="1" smtClean="0"/>
              <a:t>devoted</a:t>
            </a:r>
            <a:r>
              <a:rPr lang="pl-PL" dirty="0" smtClean="0"/>
              <a:t> to </a:t>
            </a:r>
            <a:r>
              <a:rPr lang="pl-PL" dirty="0" err="1" smtClean="0"/>
              <a:t>the</a:t>
            </a:r>
            <a:r>
              <a:rPr lang="pl-PL" dirty="0" smtClean="0"/>
              <a:t> </a:t>
            </a:r>
            <a:r>
              <a:rPr lang="pl-PL" dirty="0" err="1" smtClean="0"/>
              <a:t>principle</a:t>
            </a:r>
            <a:r>
              <a:rPr lang="pl-PL" dirty="0" smtClean="0"/>
              <a:t> of </a:t>
            </a:r>
            <a:r>
              <a:rPr lang="pl-PL" dirty="0" err="1" smtClean="0"/>
              <a:t>democracy</a:t>
            </a:r>
            <a:r>
              <a:rPr lang="pl-PL" dirty="0" smtClean="0"/>
              <a:t>, </a:t>
            </a:r>
            <a:r>
              <a:rPr lang="pl-PL" dirty="0" err="1" smtClean="0"/>
              <a:t>that</a:t>
            </a:r>
            <a:r>
              <a:rPr lang="pl-PL" dirty="0" smtClean="0"/>
              <a:t> </a:t>
            </a:r>
            <a:r>
              <a:rPr lang="pl-PL" dirty="0" err="1" smtClean="0"/>
              <a:t>it</a:t>
            </a:r>
            <a:r>
              <a:rPr lang="pl-PL" dirty="0" smtClean="0"/>
              <a:t> </a:t>
            </a:r>
            <a:r>
              <a:rPr lang="pl-PL" dirty="0" err="1" smtClean="0"/>
              <a:t>does</a:t>
            </a:r>
            <a:r>
              <a:rPr lang="pl-PL" dirty="0" smtClean="0"/>
              <a:t> not </a:t>
            </a:r>
            <a:r>
              <a:rPr lang="pl-PL" dirty="0" err="1" smtClean="0"/>
              <a:t>take</a:t>
            </a:r>
            <a:r>
              <a:rPr lang="pl-PL" dirty="0" smtClean="0"/>
              <a:t> a lot of </a:t>
            </a:r>
            <a:r>
              <a:rPr lang="pl-PL" dirty="0" err="1" smtClean="0"/>
              <a:t>probity</a:t>
            </a:r>
            <a:r>
              <a:rPr lang="pl-PL" dirty="0" smtClean="0"/>
              <a:t> for a </a:t>
            </a:r>
            <a:r>
              <a:rPr lang="pl-PL" dirty="0" err="1" smtClean="0"/>
              <a:t>monarchical</a:t>
            </a:r>
            <a:r>
              <a:rPr lang="pl-PL" dirty="0" smtClean="0"/>
              <a:t> </a:t>
            </a:r>
            <a:r>
              <a:rPr lang="pl-PL" dirty="0" err="1" smtClean="0"/>
              <a:t>government</a:t>
            </a:r>
            <a:r>
              <a:rPr lang="pl-PL" dirty="0" smtClean="0"/>
              <a:t> </a:t>
            </a:r>
            <a:r>
              <a:rPr lang="pl-PL" dirty="0" err="1" smtClean="0"/>
              <a:t>or</a:t>
            </a:r>
            <a:r>
              <a:rPr lang="pl-PL" dirty="0" smtClean="0"/>
              <a:t> a </a:t>
            </a:r>
            <a:r>
              <a:rPr lang="pl-PL" dirty="0" err="1" smtClean="0"/>
              <a:t>despotic</a:t>
            </a:r>
            <a:r>
              <a:rPr lang="pl-PL" dirty="0" smtClean="0"/>
              <a:t> </a:t>
            </a:r>
            <a:r>
              <a:rPr lang="pl-PL" dirty="0" err="1" smtClean="0"/>
              <a:t>government</a:t>
            </a:r>
            <a:r>
              <a:rPr lang="pl-PL" dirty="0" smtClean="0"/>
              <a:t> (</a:t>
            </a:r>
            <a:r>
              <a:rPr lang="pl-PL" dirty="0" err="1" smtClean="0"/>
              <a:t>absolute</a:t>
            </a:r>
            <a:r>
              <a:rPr lang="pl-PL" dirty="0" smtClean="0"/>
              <a:t> and arbitraży) to be </a:t>
            </a:r>
            <a:r>
              <a:rPr lang="pl-PL" dirty="0" err="1" smtClean="0"/>
              <a:t>maintained</a:t>
            </a:r>
            <a:r>
              <a:rPr lang="pl-PL" dirty="0" smtClean="0"/>
              <a:t> </a:t>
            </a:r>
            <a:r>
              <a:rPr lang="pl-PL" dirty="0" err="1" smtClean="0"/>
              <a:t>or</a:t>
            </a:r>
            <a:r>
              <a:rPr lang="pl-PL" dirty="0" smtClean="0"/>
              <a:t> to be </a:t>
            </a:r>
            <a:r>
              <a:rPr lang="pl-PL" dirty="0" err="1" smtClean="0"/>
              <a:t>sustained</a:t>
            </a:r>
            <a:r>
              <a:rPr lang="pl-PL" dirty="0" smtClean="0"/>
              <a:t>: </a:t>
            </a:r>
            <a:r>
              <a:rPr lang="pl-PL" dirty="0" smtClean="0"/>
              <a:t>”</a:t>
            </a:r>
            <a:r>
              <a:rPr lang="pl-PL" i="1" dirty="0" err="1" smtClean="0"/>
              <a:t>The</a:t>
            </a:r>
            <a:r>
              <a:rPr lang="pl-PL" i="1" dirty="0" smtClean="0"/>
              <a:t> </a:t>
            </a:r>
            <a:r>
              <a:rPr lang="pl-PL" i="1" dirty="0" err="1" smtClean="0"/>
              <a:t>force</a:t>
            </a:r>
            <a:r>
              <a:rPr lang="pl-PL" i="1" dirty="0" smtClean="0"/>
              <a:t> of </a:t>
            </a:r>
            <a:r>
              <a:rPr lang="pl-PL" i="1" dirty="0" err="1" smtClean="0"/>
              <a:t>the</a:t>
            </a:r>
            <a:r>
              <a:rPr lang="pl-PL" i="1" dirty="0" smtClean="0"/>
              <a:t> </a:t>
            </a:r>
            <a:r>
              <a:rPr lang="pl-PL" i="1" dirty="0" err="1" smtClean="0"/>
              <a:t>laws</a:t>
            </a:r>
            <a:r>
              <a:rPr lang="pl-PL" i="1" dirty="0" smtClean="0"/>
              <a:t> in one, </a:t>
            </a:r>
            <a:r>
              <a:rPr lang="pl-PL" i="1" dirty="0" err="1" smtClean="0"/>
              <a:t>the</a:t>
            </a:r>
            <a:r>
              <a:rPr lang="pl-PL" i="1" dirty="0" smtClean="0"/>
              <a:t> </a:t>
            </a:r>
            <a:r>
              <a:rPr lang="pl-PL" i="1" dirty="0" err="1" smtClean="0"/>
              <a:t>prince's</a:t>
            </a:r>
            <a:r>
              <a:rPr lang="pl-PL" i="1" dirty="0" smtClean="0"/>
              <a:t> </a:t>
            </a:r>
            <a:r>
              <a:rPr lang="pl-PL" i="1" dirty="0" err="1" smtClean="0"/>
              <a:t>arm</a:t>
            </a:r>
            <a:r>
              <a:rPr lang="pl-PL" i="1" dirty="0" smtClean="0"/>
              <a:t> </a:t>
            </a:r>
            <a:r>
              <a:rPr lang="pl-PL" i="1" dirty="0" err="1" smtClean="0"/>
              <a:t>always</a:t>
            </a:r>
            <a:r>
              <a:rPr lang="pl-PL" i="1" dirty="0" smtClean="0"/>
              <a:t> </a:t>
            </a:r>
            <a:r>
              <a:rPr lang="pl-PL" i="1" dirty="0" err="1" smtClean="0"/>
              <a:t>raised</a:t>
            </a:r>
            <a:r>
              <a:rPr lang="pl-PL" i="1" dirty="0" smtClean="0"/>
              <a:t> in </a:t>
            </a:r>
            <a:r>
              <a:rPr lang="pl-PL" i="1" dirty="0" err="1" smtClean="0"/>
              <a:t>the</a:t>
            </a:r>
            <a:r>
              <a:rPr lang="pl-PL" i="1" dirty="0" smtClean="0"/>
              <a:t> </a:t>
            </a:r>
            <a:r>
              <a:rPr lang="pl-PL" i="1" dirty="0" err="1" smtClean="0"/>
              <a:t>other</a:t>
            </a:r>
            <a:r>
              <a:rPr lang="pl-PL" i="1" dirty="0" smtClean="0"/>
              <a:t>, </a:t>
            </a:r>
            <a:r>
              <a:rPr lang="pl-PL" i="1" dirty="0" err="1" smtClean="0"/>
              <a:t>regulate</a:t>
            </a:r>
            <a:r>
              <a:rPr lang="pl-PL" i="1" dirty="0" smtClean="0"/>
              <a:t> and </a:t>
            </a:r>
            <a:r>
              <a:rPr lang="pl-PL" i="1" dirty="0" err="1" smtClean="0"/>
              <a:t>contain</a:t>
            </a:r>
            <a:r>
              <a:rPr lang="pl-PL" i="1" dirty="0" smtClean="0"/>
              <a:t> </a:t>
            </a:r>
            <a:r>
              <a:rPr lang="pl-PL" i="1" dirty="0" err="1" smtClean="0"/>
              <a:t>everything</a:t>
            </a:r>
            <a:r>
              <a:rPr lang="pl-PL" dirty="0" smtClean="0">
                <a:latin typeface="Times New Roman"/>
                <a:cs typeface="Times New Roman"/>
              </a:rPr>
              <a:t>″</a:t>
            </a:r>
            <a:r>
              <a:rPr lang="pl-PL" dirty="0" smtClean="0"/>
              <a:t>. </a:t>
            </a:r>
            <a:endParaRPr lang="pl-PL" dirty="0" smtClean="0"/>
          </a:p>
          <a:p>
            <a:endParaRPr lang="pl-PL" dirty="0"/>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482</TotalTime>
  <Words>1308</Words>
  <Application>Microsoft Office PowerPoint</Application>
  <PresentationFormat>Niestandardowy</PresentationFormat>
  <Paragraphs>48</Paragraphs>
  <Slides>15</Slides>
  <Notes>0</Notes>
  <HiddenSlides>0</HiddenSlides>
  <MMClips>0</MMClips>
  <ScaleCrop>false</ScaleCrop>
  <HeadingPairs>
    <vt:vector size="4" baseType="variant">
      <vt:variant>
        <vt:lpstr>Motyw</vt:lpstr>
      </vt:variant>
      <vt:variant>
        <vt:i4>1</vt:i4>
      </vt:variant>
      <vt:variant>
        <vt:lpstr>Tytuły slajdów</vt:lpstr>
      </vt:variant>
      <vt:variant>
        <vt:i4>15</vt:i4>
      </vt:variant>
    </vt:vector>
  </HeadingPairs>
  <TitlesOfParts>
    <vt:vector size="16" baseType="lpstr">
      <vt:lpstr>White</vt:lpstr>
      <vt:lpstr>Virtues (cnoty) in the public administration  and the relations with the public</vt:lpstr>
      <vt:lpstr>Introduction</vt:lpstr>
      <vt:lpstr>Why then wonder about the place occupied nowadays by virtues in  public administration?</vt:lpstr>
      <vt:lpstr>What is Virtue Ethics?</vt:lpstr>
      <vt:lpstr>Slajd 5</vt:lpstr>
      <vt:lpstr>Definitions</vt:lpstr>
      <vt:lpstr>Cnota</vt:lpstr>
      <vt:lpstr>Civic virtues in a changing World  [ Cnoty obywatelskie w zmieniającym się świecie ]</vt:lpstr>
      <vt:lpstr>Slajd 9</vt:lpstr>
      <vt:lpstr>Slajd 10</vt:lpstr>
      <vt:lpstr>Slajd 11</vt:lpstr>
      <vt:lpstr>Slajd 12</vt:lpstr>
      <vt:lpstr>For Neo-Platonic philosophers like Plotinus and Porphyry</vt:lpstr>
      <vt:lpstr>Slajd 14</vt:lpstr>
      <vt:lpstr>Slajd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Brydzia</dc:creator>
  <cp:lastModifiedBy>cenabiz008</cp:lastModifiedBy>
  <cp:revision>51</cp:revision>
  <dcterms:modified xsi:type="dcterms:W3CDTF">2021-02-23T19:52:02Z</dcterms:modified>
</cp:coreProperties>
</file>