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8B40C"/>
    <a:srgbClr val="22384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569" autoAdjust="0"/>
  </p:normalViewPr>
  <p:slideViewPr>
    <p:cSldViewPr>
      <p:cViewPr varScale="1">
        <p:scale>
          <a:sx n="33" d="100"/>
          <a:sy n="33" d="100"/>
        </p:scale>
        <p:origin x="-690" y="-72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16CD-9CCD-4175-A052-E0FB87F25F5B}" type="datetimeFigureOut">
              <a:rPr lang="pl-PL" smtClean="0"/>
              <a:pPr/>
              <a:t>2021-04-06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0D6-E18C-40B6-8CC5-6F602782C3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38091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64370" y="4049688"/>
            <a:ext cx="23042560" cy="1800200"/>
          </a:xfrm>
        </p:spPr>
        <p:txBody>
          <a:bodyPr/>
          <a:lstStyle>
            <a:lvl1pPr>
              <a:defRPr lang="pl-PL" sz="11200" b="1" i="0" u="none" strike="noStrike" cap="none" spc="0" baseline="0" dirty="0" smtClean="0">
                <a:ln>
                  <a:noFill/>
                </a:ln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6" name="Podtytuł 2"/>
          <p:cNvSpPr>
            <a:spLocks noGrp="1"/>
          </p:cNvSpPr>
          <p:nvPr>
            <p:ph type="subTitle" idx="1"/>
          </p:nvPr>
        </p:nvSpPr>
        <p:spPr>
          <a:xfrm>
            <a:off x="653654" y="6137920"/>
            <a:ext cx="23042560" cy="131445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238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cxnSp>
        <p:nvCxnSpPr>
          <p:cNvPr id="17" name="Łącznik prosty 16"/>
          <p:cNvCxnSpPr/>
          <p:nvPr userDrawn="1"/>
        </p:nvCxnSpPr>
        <p:spPr>
          <a:xfrm>
            <a:off x="653654" y="5993904"/>
            <a:ext cx="23053276" cy="0"/>
          </a:xfrm>
          <a:prstGeom prst="line">
            <a:avLst/>
          </a:prstGeom>
          <a:noFill/>
          <a:ln w="25400" cap="flat">
            <a:solidFill>
              <a:srgbClr val="22384F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Symbol zastępczy tekstu 3"/>
          <p:cNvSpPr>
            <a:spLocks noGrp="1"/>
          </p:cNvSpPr>
          <p:nvPr>
            <p:ph type="body" sz="half" idx="10"/>
          </p:nvPr>
        </p:nvSpPr>
        <p:spPr>
          <a:xfrm>
            <a:off x="18220530" y="7648994"/>
            <a:ext cx="5486400" cy="346447"/>
          </a:xfrm>
        </p:spPr>
        <p:txBody>
          <a:bodyPr/>
          <a:lstStyle>
            <a:lvl1pPr marL="0" indent="0" algn="r">
              <a:buNone/>
              <a:defRPr sz="1400">
                <a:solidFill>
                  <a:srgbClr val="2238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165418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670720" y="4049688"/>
            <a:ext cx="23042560" cy="7632848"/>
          </a:xfrm>
        </p:spPr>
        <p:txBody>
          <a:bodyPr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94433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0720" y="2321496"/>
            <a:ext cx="7488832" cy="1728192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75576" y="2321496"/>
            <a:ext cx="15049672" cy="8928992"/>
          </a:xfrm>
        </p:spPr>
        <p:txBody>
          <a:bodyPr/>
          <a:lstStyle>
            <a:lvl1pPr>
              <a:defRPr sz="32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0720" y="4049688"/>
            <a:ext cx="7488832" cy="72008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="" xmlns:p14="http://schemas.microsoft.com/office/powerpoint/2010/main" val="244293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98712" y="4049688"/>
            <a:ext cx="11813558" cy="7128792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40072" y="4049688"/>
            <a:ext cx="10716344" cy="7310586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354843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86744" y="2105472"/>
            <a:ext cx="22610512" cy="1721346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0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86744" y="3977680"/>
            <a:ext cx="22610512" cy="7560840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93543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ytuł pionowy 1"/>
          <p:cNvSpPr>
            <a:spLocks noGrp="1"/>
          </p:cNvSpPr>
          <p:nvPr>
            <p:ph type="title" orient="vert"/>
          </p:nvPr>
        </p:nvSpPr>
        <p:spPr>
          <a:xfrm>
            <a:off x="19248784" y="2170560"/>
            <a:ext cx="3137520" cy="9295952"/>
          </a:xfrm>
        </p:spPr>
        <p:txBody>
          <a:bodyPr vert="eaVert">
            <a:normAutofit/>
          </a:bodyPr>
          <a:lstStyle>
            <a:lvl1pPr>
              <a:defRPr sz="10000" b="1">
                <a:solidFill>
                  <a:srgbClr val="22384F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58752" y="2170560"/>
            <a:ext cx="18106800" cy="9295952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</a:defRPr>
            </a:lvl1pPr>
            <a:lvl2pPr>
              <a:defRPr>
                <a:solidFill>
                  <a:srgbClr val="22384F"/>
                </a:solidFill>
              </a:defRPr>
            </a:lvl2pPr>
            <a:lvl3pPr>
              <a:defRPr>
                <a:solidFill>
                  <a:srgbClr val="22384F"/>
                </a:solidFill>
              </a:defRPr>
            </a:lvl3pPr>
            <a:lvl4pPr>
              <a:defRPr>
                <a:solidFill>
                  <a:srgbClr val="22384F"/>
                </a:solidFill>
              </a:defRPr>
            </a:lvl4pPr>
            <a:lvl5pPr>
              <a:defRPr>
                <a:solidFill>
                  <a:srgbClr val="22384F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279156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itechnika Opolska | Opole University of Technology | www.po.opole.pl…"/>
          <p:cNvSpPr txBox="1"/>
          <p:nvPr/>
        </p:nvSpPr>
        <p:spPr>
          <a:xfrm>
            <a:off x="4230121" y="12378774"/>
            <a:ext cx="15530056" cy="913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Politechnika Opolska | Opole University of Technology | www.po.opole.pl</a:t>
            </a:r>
          </a:p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Wydział Ekonomii i Zarządzania | Faculty of Economics and Management | www.weiz.po.opole.pl</a:t>
            </a:r>
          </a:p>
        </p:txBody>
      </p:sp>
      <p:sp>
        <p:nvSpPr>
          <p:cNvPr id="3" name="Linia"/>
          <p:cNvSpPr/>
          <p:nvPr/>
        </p:nvSpPr>
        <p:spPr>
          <a:xfrm>
            <a:off x="2108442" y="11663229"/>
            <a:ext cx="20166809" cy="3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4" name="poli.png" descr="poli.png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474145" y="95267"/>
            <a:ext cx="4913759" cy="1595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23.png" descr="23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21519525" y="107287"/>
            <a:ext cx="2278280" cy="21113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831850"/>
            <a:ext cx="20726400" cy="6369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745432"/>
            <a:ext cx="23042560" cy="1944216"/>
          </a:xfrm>
        </p:spPr>
        <p:txBody>
          <a:bodyPr>
            <a:noAutofit/>
          </a:bodyPr>
          <a:lstStyle/>
          <a:p>
            <a:r>
              <a:rPr lang="pl-PL" sz="6000" dirty="0" err="1" smtClean="0">
                <a:solidFill>
                  <a:srgbClr val="FF0000"/>
                </a:solidFill>
              </a:rPr>
              <a:t>The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6000" dirty="0" err="1" smtClean="0">
                <a:solidFill>
                  <a:srgbClr val="FF0000"/>
                </a:solidFill>
              </a:rPr>
              <a:t>Virtues</a:t>
            </a:r>
            <a:r>
              <a:rPr lang="pl-PL" sz="6000" dirty="0" smtClean="0">
                <a:solidFill>
                  <a:srgbClr val="FF0000"/>
                </a:solidFill>
              </a:rPr>
              <a:t> of </a:t>
            </a:r>
            <a:r>
              <a:rPr lang="pl-PL" sz="6000" dirty="0" err="1" smtClean="0">
                <a:solidFill>
                  <a:srgbClr val="FF0000"/>
                </a:solidFill>
              </a:rPr>
              <a:t>Administration</a:t>
            </a:r>
            <a:r>
              <a:rPr lang="pl-PL" sz="6000" dirty="0" smtClean="0">
                <a:solidFill>
                  <a:srgbClr val="FF0000"/>
                </a:solidFill>
              </a:rPr>
              <a:t>: </a:t>
            </a:r>
            <a:r>
              <a:rPr lang="pl-PL" sz="6000" dirty="0" smtClean="0">
                <a:solidFill>
                  <a:srgbClr val="FF0000"/>
                </a:solidFill>
              </a:rPr>
              <a:t/>
            </a:r>
            <a:br>
              <a:rPr lang="pl-PL" sz="6000" dirty="0" smtClean="0">
                <a:solidFill>
                  <a:srgbClr val="FF0000"/>
                </a:solidFill>
              </a:rPr>
            </a:br>
            <a:r>
              <a:rPr lang="pl-PL" sz="6000" dirty="0" err="1" smtClean="0">
                <a:solidFill>
                  <a:srgbClr val="FF0000"/>
                </a:solidFill>
              </a:rPr>
              <a:t>Values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6000" dirty="0" smtClean="0">
                <a:solidFill>
                  <a:srgbClr val="FF0000"/>
                </a:solidFill>
              </a:rPr>
              <a:t>and </a:t>
            </a:r>
            <a:r>
              <a:rPr lang="pl-PL" sz="6000" dirty="0" err="1" smtClean="0">
                <a:solidFill>
                  <a:srgbClr val="FF0000"/>
                </a:solidFill>
              </a:rPr>
              <a:t>the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6000" dirty="0" err="1" smtClean="0">
                <a:solidFill>
                  <a:srgbClr val="FF0000"/>
                </a:solidFill>
              </a:rPr>
              <a:t>Practice</a:t>
            </a:r>
            <a:r>
              <a:rPr lang="pl-PL" sz="6000" dirty="0" smtClean="0">
                <a:solidFill>
                  <a:srgbClr val="FF0000"/>
                </a:solidFill>
              </a:rPr>
              <a:t> of Public </a:t>
            </a:r>
            <a:r>
              <a:rPr lang="pl-PL" sz="6000" dirty="0" smtClean="0">
                <a:solidFill>
                  <a:srgbClr val="FF0000"/>
                </a:solidFill>
              </a:rPr>
              <a:t>Service</a:t>
            </a:r>
            <a:endParaRPr lang="pl-PL" sz="6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2848" y="6137920"/>
            <a:ext cx="20666296" cy="5544616"/>
          </a:xfrm>
        </p:spPr>
        <p:txBody>
          <a:bodyPr/>
          <a:lstStyle/>
          <a:p>
            <a:pPr algn="l"/>
            <a:r>
              <a:rPr lang="pl-PL" dirty="0" smtClean="0"/>
              <a:t>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defined</a:t>
            </a:r>
            <a:r>
              <a:rPr lang="pl-PL" dirty="0" smtClean="0"/>
              <a:t> as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provide</a:t>
            </a:r>
            <a:r>
              <a:rPr lang="pl-PL" dirty="0" smtClean="0"/>
              <a:t> </a:t>
            </a:r>
            <a:r>
              <a:rPr lang="pl-PL" dirty="0" err="1" smtClean="0"/>
              <a:t>normative</a:t>
            </a:r>
            <a:r>
              <a:rPr lang="pl-PL" dirty="0" smtClean="0"/>
              <a:t> consensus </a:t>
            </a:r>
            <a:r>
              <a:rPr lang="pl-PL" dirty="0" err="1" smtClean="0"/>
              <a:t>about</a:t>
            </a:r>
            <a:r>
              <a:rPr lang="pl-PL" dirty="0" smtClean="0"/>
              <a:t>: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1-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, </a:t>
            </a:r>
            <a:r>
              <a:rPr lang="pl-PL" dirty="0" err="1" smtClean="0"/>
              <a:t>benefits</a:t>
            </a:r>
            <a:r>
              <a:rPr lang="pl-PL" dirty="0" smtClean="0"/>
              <a:t>, and </a:t>
            </a:r>
            <a:r>
              <a:rPr lang="pl-PL" dirty="0" err="1" smtClean="0"/>
              <a:t>prerogatives</a:t>
            </a:r>
            <a:r>
              <a:rPr lang="pl-PL" dirty="0" smtClean="0"/>
              <a:t> to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citizens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(and </a:t>
            </a:r>
            <a:r>
              <a:rPr lang="pl-PL" dirty="0" err="1" smtClean="0"/>
              <a:t>should</a:t>
            </a:r>
            <a:r>
              <a:rPr lang="pl-PL" dirty="0" smtClean="0"/>
              <a:t> not) be </a:t>
            </a:r>
            <a:r>
              <a:rPr lang="pl-PL" dirty="0" err="1" smtClean="0"/>
              <a:t>entitled</a:t>
            </a:r>
            <a:r>
              <a:rPr lang="pl-PL" dirty="0" smtClean="0"/>
              <a:t>; </a:t>
            </a:r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2-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obligations</a:t>
            </a:r>
            <a:r>
              <a:rPr lang="pl-PL" dirty="0" smtClean="0"/>
              <a:t> of </a:t>
            </a:r>
            <a:r>
              <a:rPr lang="pl-PL" dirty="0" err="1" smtClean="0"/>
              <a:t>citizens</a:t>
            </a:r>
            <a:r>
              <a:rPr lang="pl-PL" dirty="0" smtClean="0"/>
              <a:t> to </a:t>
            </a:r>
            <a:r>
              <a:rPr lang="pl-PL" dirty="0" err="1" smtClean="0"/>
              <a:t>society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state, and one </a:t>
            </a:r>
            <a:r>
              <a:rPr lang="pl-PL" dirty="0" err="1" smtClean="0"/>
              <a:t>another</a:t>
            </a:r>
            <a:r>
              <a:rPr lang="pl-PL" dirty="0" smtClean="0"/>
              <a:t>; and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3-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upon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governments</a:t>
            </a:r>
            <a:r>
              <a:rPr lang="pl-PL" dirty="0" smtClean="0"/>
              <a:t> and </a:t>
            </a:r>
            <a:r>
              <a:rPr lang="pl-PL" dirty="0" err="1" smtClean="0"/>
              <a:t>policies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based</a:t>
            </a:r>
            <a:r>
              <a:rPr lang="pl-PL" dirty="0" smtClean="0"/>
              <a:t>. </a:t>
            </a:r>
            <a:endParaRPr lang="pl-PL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407024" y="4031540"/>
            <a:ext cx="172819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0" lang="pl-PL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Anthony D. Molina,</a:t>
            </a:r>
            <a:r>
              <a:rPr kumimoji="0" lang="pl-PL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l-PL" sz="3200" dirty="0" smtClean="0"/>
              <a:t>Cleveland </a:t>
            </a:r>
            <a:r>
              <a:rPr lang="pl-PL" sz="3200" dirty="0" smtClean="0"/>
              <a:t>State </a:t>
            </a:r>
            <a:r>
              <a:rPr lang="pl-PL" sz="3200" dirty="0" err="1" smtClean="0"/>
              <a:t>University</a:t>
            </a:r>
            <a:endParaRPr lang="pl-PL" sz="3200" dirty="0" smtClean="0"/>
          </a:p>
          <a:p>
            <a:pPr lvl="0"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/>
              <a:t>Article</a:t>
            </a:r>
            <a:r>
              <a:rPr lang="en-US" sz="3200" dirty="0" smtClean="0"/>
              <a:t>  in  Administrative Theory &amp; Praxis · March 2015</a:t>
            </a:r>
            <a:r>
              <a:rPr lang="pl-PL" sz="3200" dirty="0" smtClean="0"/>
              <a:t> –</a:t>
            </a:r>
            <a:endParaRPr lang="pl-PL" sz="3200" dirty="0" smtClean="0"/>
          </a:p>
          <a:p>
            <a:pPr lvl="0" algn="l" defTabSz="914400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0" lang="pl-PL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C:\Users\cenabiz008\Pictures\VirtuesofAdministration-Molina2015-1.pdf i jeszcze 1 strona — Profil 1 — Microsoft​ Edge 2021-02-09 20_36_10.png"/>
          <p:cNvPicPr>
            <a:picLocks noGrp="1"/>
          </p:cNvPicPr>
          <p:nvPr>
            <p:ph idx="1"/>
          </p:nvPr>
        </p:nvPicPr>
        <p:blipFill>
          <a:blip r:embed="rId2" cstate="print"/>
          <a:srcRect l="27980" r="26441"/>
          <a:stretch>
            <a:fillRect/>
          </a:stretch>
        </p:blipFill>
        <p:spPr bwMode="auto">
          <a:xfrm>
            <a:off x="0" y="0"/>
            <a:ext cx="24384000" cy="1233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67464" y="377280"/>
            <a:ext cx="11449272" cy="720080"/>
          </a:xfrm>
        </p:spPr>
        <p:txBody>
          <a:bodyPr>
            <a:normAutofit fontScale="90000"/>
          </a:bodyPr>
          <a:lstStyle/>
          <a:p>
            <a:r>
              <a:rPr lang="en-US" sz="4800" b="0" dirty="0" smtClean="0">
                <a:solidFill>
                  <a:schemeClr val="accent5"/>
                </a:solidFill>
              </a:rPr>
              <a:t>Model of public service practice</a:t>
            </a:r>
            <a:endParaRPr lang="pl-PL" sz="4800" b="0" dirty="0">
              <a:solidFill>
                <a:schemeClr val="accent5"/>
              </a:solidFill>
            </a:endParaRPr>
          </a:p>
        </p:txBody>
      </p:sp>
      <p:pic>
        <p:nvPicPr>
          <p:cNvPr id="4" name="Symbol zastępczy zawartości 3" descr="C:\Users\cenabiz008\Videos\Captures\VirtuesofAdministration-Molina2015-1.pdf i jeszcze 1 strona — Profil 1 — Microsoft​ Edge 2021-02-09 20_46_06 (2)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6704" y="1385392"/>
            <a:ext cx="23857296" cy="1044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481736"/>
            <a:ext cx="20234248" cy="7200800"/>
          </a:xfrm>
        </p:spPr>
        <p:txBody>
          <a:bodyPr>
            <a:normAutofit/>
          </a:bodyPr>
          <a:lstStyle/>
          <a:p>
            <a:pPr algn="l"/>
            <a:r>
              <a:rPr lang="pl-PL" dirty="0" smtClean="0"/>
              <a:t>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been</a:t>
            </a:r>
            <a:r>
              <a:rPr lang="pl-PL" dirty="0" smtClean="0"/>
              <a:t> central to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over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years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key</a:t>
            </a:r>
            <a:r>
              <a:rPr lang="pl-PL" dirty="0" smtClean="0"/>
              <a:t>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equity, </a:t>
            </a:r>
            <a:r>
              <a:rPr lang="pl-PL" dirty="0" err="1" smtClean="0"/>
              <a:t>impartiality</a:t>
            </a:r>
            <a:r>
              <a:rPr lang="pl-PL" dirty="0" smtClean="0"/>
              <a:t>, </a:t>
            </a:r>
            <a:r>
              <a:rPr lang="pl-PL" dirty="0" err="1" smtClean="0"/>
              <a:t>justice</a:t>
            </a:r>
            <a:r>
              <a:rPr lang="pl-PL" dirty="0" smtClean="0"/>
              <a:t>, </a:t>
            </a:r>
            <a:r>
              <a:rPr lang="pl-PL" dirty="0" err="1" smtClean="0"/>
              <a:t>honesty</a:t>
            </a:r>
            <a:r>
              <a:rPr lang="pl-PL" dirty="0" smtClean="0"/>
              <a:t>, </a:t>
            </a:r>
            <a:r>
              <a:rPr lang="pl-PL" dirty="0" err="1" smtClean="0"/>
              <a:t>fairness</a:t>
            </a:r>
            <a:r>
              <a:rPr lang="pl-PL" dirty="0" smtClean="0"/>
              <a:t>, </a:t>
            </a:r>
            <a:r>
              <a:rPr lang="pl-PL" dirty="0" err="1" smtClean="0"/>
              <a:t>probity</a:t>
            </a:r>
            <a:r>
              <a:rPr lang="pl-PL" dirty="0" smtClean="0"/>
              <a:t>, </a:t>
            </a:r>
            <a:r>
              <a:rPr lang="pl-PL" dirty="0" err="1" smtClean="0"/>
              <a:t>continuity</a:t>
            </a:r>
            <a:r>
              <a:rPr lang="pl-PL" dirty="0" smtClean="0"/>
              <a:t>, </a:t>
            </a:r>
            <a:r>
              <a:rPr lang="pl-PL" dirty="0" err="1" smtClean="0"/>
              <a:t>secrecy</a:t>
            </a:r>
            <a:r>
              <a:rPr lang="pl-PL" dirty="0" smtClean="0"/>
              <a:t>, </a:t>
            </a:r>
            <a:r>
              <a:rPr lang="pl-PL" dirty="0" err="1" smtClean="0"/>
              <a:t>accountability</a:t>
            </a:r>
            <a:r>
              <a:rPr lang="pl-PL" dirty="0" smtClean="0"/>
              <a:t>, </a:t>
            </a:r>
            <a:r>
              <a:rPr lang="pl-PL" dirty="0" err="1" smtClean="0"/>
              <a:t>transparency</a:t>
            </a:r>
            <a:r>
              <a:rPr lang="pl-PL" dirty="0" smtClean="0"/>
              <a:t>, </a:t>
            </a:r>
            <a:r>
              <a:rPr lang="pl-PL" dirty="0" err="1" smtClean="0"/>
              <a:t>responsiveness</a:t>
            </a:r>
            <a:r>
              <a:rPr lang="pl-PL" dirty="0" smtClean="0"/>
              <a:t>, and so on. </a:t>
            </a:r>
            <a:r>
              <a:rPr lang="pl-PL" dirty="0" err="1" smtClean="0"/>
              <a:t>However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significance</a:t>
            </a:r>
            <a:r>
              <a:rPr lang="pl-PL" dirty="0" smtClean="0"/>
              <a:t> of public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said</a:t>
            </a:r>
            <a:r>
              <a:rPr lang="pl-PL" dirty="0" smtClean="0"/>
              <a:t> to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declined</a:t>
            </a:r>
            <a:r>
              <a:rPr lang="pl-PL" dirty="0" smtClean="0"/>
              <a:t> in </a:t>
            </a:r>
            <a:r>
              <a:rPr lang="pl-PL" dirty="0" err="1" smtClean="0"/>
              <a:t>recent</a:t>
            </a:r>
            <a:r>
              <a:rPr lang="pl-PL" dirty="0" smtClean="0"/>
              <a:t> </a:t>
            </a:r>
            <a:r>
              <a:rPr lang="pl-PL" dirty="0" err="1" smtClean="0"/>
              <a:t>years</a:t>
            </a:r>
            <a:r>
              <a:rPr lang="pl-PL" dirty="0" smtClean="0"/>
              <a:t>.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scholars</a:t>
            </a:r>
            <a:r>
              <a:rPr lang="pl-PL" dirty="0" smtClean="0"/>
              <a:t> </a:t>
            </a:r>
            <a:r>
              <a:rPr lang="pl-PL" dirty="0" err="1" smtClean="0"/>
              <a:t>warn</a:t>
            </a:r>
            <a:r>
              <a:rPr lang="pl-PL" dirty="0" smtClean="0"/>
              <a:t> </a:t>
            </a:r>
            <a:r>
              <a:rPr lang="pl-PL" dirty="0" err="1" smtClean="0"/>
              <a:t>us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emerging</a:t>
            </a:r>
            <a:r>
              <a:rPr lang="pl-PL" dirty="0" smtClean="0"/>
              <a:t> problem of ‘</a:t>
            </a:r>
            <a:r>
              <a:rPr lang="pl-PL" i="1" dirty="0" err="1" smtClean="0"/>
              <a:t>public-value</a:t>
            </a:r>
            <a:r>
              <a:rPr lang="pl-PL" i="1" dirty="0" smtClean="0"/>
              <a:t> </a:t>
            </a:r>
            <a:r>
              <a:rPr lang="pl-PL" i="1" dirty="0" err="1" smtClean="0"/>
              <a:t>failure</a:t>
            </a:r>
            <a:r>
              <a:rPr lang="pl-PL" dirty="0" smtClean="0"/>
              <a:t>’ </a:t>
            </a:r>
            <a:r>
              <a:rPr lang="pl-PL" dirty="0" err="1" smtClean="0"/>
              <a:t>because</a:t>
            </a:r>
            <a:r>
              <a:rPr lang="pl-PL" dirty="0" smtClean="0"/>
              <a:t> </a:t>
            </a:r>
            <a:r>
              <a:rPr lang="pl-PL" dirty="0" err="1" smtClean="0"/>
              <a:t>public-value</a:t>
            </a:r>
            <a:r>
              <a:rPr lang="pl-PL" dirty="0" smtClean="0"/>
              <a:t> </a:t>
            </a:r>
            <a:r>
              <a:rPr lang="pl-PL" dirty="0" err="1" smtClean="0"/>
              <a:t>failure</a:t>
            </a:r>
            <a:r>
              <a:rPr lang="pl-PL" dirty="0" smtClean="0"/>
              <a:t> </a:t>
            </a:r>
            <a:r>
              <a:rPr lang="pl-PL" dirty="0" err="1" smtClean="0"/>
              <a:t>occurs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: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6704" y="1673424"/>
            <a:ext cx="23042560" cy="1368152"/>
          </a:xfrm>
        </p:spPr>
        <p:txBody>
          <a:bodyPr>
            <a:normAutofit/>
          </a:bodyPr>
          <a:lstStyle/>
          <a:p>
            <a:r>
              <a:rPr lang="pl-PL" sz="6600" i="1" dirty="0" err="1" smtClean="0">
                <a:solidFill>
                  <a:srgbClr val="FF0000"/>
                </a:solidFill>
              </a:rPr>
              <a:t>Public-value</a:t>
            </a:r>
            <a:r>
              <a:rPr lang="pl-PL" sz="6600" i="1" dirty="0" smtClean="0">
                <a:solidFill>
                  <a:srgbClr val="FF0000"/>
                </a:solidFill>
              </a:rPr>
              <a:t> </a:t>
            </a:r>
            <a:r>
              <a:rPr lang="pl-PL" sz="6600" i="1" dirty="0" err="1" smtClean="0">
                <a:solidFill>
                  <a:srgbClr val="FF0000"/>
                </a:solidFill>
              </a:rPr>
              <a:t>failure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8792" y="3473624"/>
            <a:ext cx="21602400" cy="8208912"/>
          </a:xfrm>
        </p:spPr>
        <p:txBody>
          <a:bodyPr>
            <a:normAutofit/>
          </a:bodyPr>
          <a:lstStyle/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(1)</a:t>
            </a:r>
            <a:r>
              <a:rPr lang="pl-PL" dirty="0" smtClean="0"/>
              <a:t> </a:t>
            </a:r>
            <a:r>
              <a:rPr lang="pl-PL" dirty="0" err="1" smtClean="0"/>
              <a:t>mechanisms</a:t>
            </a:r>
            <a:r>
              <a:rPr lang="pl-PL" dirty="0" smtClean="0"/>
              <a:t> </a:t>
            </a:r>
            <a:r>
              <a:rPr lang="pl-PL" dirty="0" smtClean="0"/>
              <a:t>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articulation</a:t>
            </a:r>
            <a:r>
              <a:rPr lang="pl-PL" dirty="0" smtClean="0"/>
              <a:t> and </a:t>
            </a:r>
            <a:r>
              <a:rPr lang="pl-PL" dirty="0" err="1" smtClean="0"/>
              <a:t>aggregation</a:t>
            </a:r>
            <a:r>
              <a:rPr lang="pl-PL" dirty="0" smtClean="0"/>
              <a:t> of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broken</a:t>
            </a:r>
            <a:r>
              <a:rPr lang="pl-PL" dirty="0" smtClean="0"/>
              <a:t> down;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2)</a:t>
            </a:r>
            <a:r>
              <a:rPr lang="pl-PL" dirty="0" smtClean="0"/>
              <a:t> ‘</a:t>
            </a:r>
            <a:r>
              <a:rPr lang="pl-PL" dirty="0" err="1" smtClean="0"/>
              <a:t>imperfect</a:t>
            </a:r>
            <a:r>
              <a:rPr lang="pl-PL" dirty="0" smtClean="0"/>
              <a:t> </a:t>
            </a:r>
            <a:r>
              <a:rPr lang="pl-PL" dirty="0" err="1" smtClean="0"/>
              <a:t>monopolies</a:t>
            </a:r>
            <a:r>
              <a:rPr lang="pl-PL" dirty="0" smtClean="0"/>
              <a:t>’ </a:t>
            </a:r>
            <a:r>
              <a:rPr lang="pl-PL" dirty="0" err="1" smtClean="0"/>
              <a:t>occur</a:t>
            </a:r>
            <a:r>
              <a:rPr lang="pl-PL" dirty="0" smtClean="0"/>
              <a:t>;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3)</a:t>
            </a:r>
            <a:r>
              <a:rPr lang="pl-PL" dirty="0" smtClean="0"/>
              <a:t> benefit </a:t>
            </a:r>
            <a:r>
              <a:rPr lang="pl-PL" dirty="0" err="1" smtClean="0"/>
              <a:t>hoarding</a:t>
            </a:r>
            <a:r>
              <a:rPr lang="pl-PL" dirty="0" smtClean="0"/>
              <a:t> </a:t>
            </a:r>
            <a:r>
              <a:rPr lang="pl-PL" dirty="0" err="1" smtClean="0"/>
              <a:t>occurs</a:t>
            </a:r>
            <a:r>
              <a:rPr lang="pl-PL" dirty="0" smtClean="0"/>
              <a:t>;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4)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scarcity</a:t>
            </a:r>
            <a:r>
              <a:rPr lang="pl-PL" dirty="0" smtClean="0"/>
              <a:t> of </a:t>
            </a:r>
            <a:r>
              <a:rPr lang="pl-PL" dirty="0" err="1" smtClean="0"/>
              <a:t>providers</a:t>
            </a:r>
            <a:r>
              <a:rPr lang="pl-PL" dirty="0" smtClean="0"/>
              <a:t> of public </a:t>
            </a:r>
            <a:r>
              <a:rPr lang="pl-PL" dirty="0" err="1" smtClean="0"/>
              <a:t>value</a:t>
            </a:r>
            <a:r>
              <a:rPr lang="pl-PL" dirty="0" smtClean="0"/>
              <a:t>;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5)</a:t>
            </a:r>
            <a:r>
              <a:rPr lang="pl-PL" dirty="0" smtClean="0"/>
              <a:t> a </a:t>
            </a:r>
            <a:r>
              <a:rPr lang="pl-PL" dirty="0" err="1" smtClean="0"/>
              <a:t>short</a:t>
            </a:r>
            <a:r>
              <a:rPr lang="pl-PL" dirty="0" smtClean="0"/>
              <a:t> time </a:t>
            </a:r>
            <a:r>
              <a:rPr lang="pl-PL" dirty="0" err="1" smtClean="0"/>
              <a:t>horizon</a:t>
            </a:r>
            <a:r>
              <a:rPr lang="pl-PL" dirty="0" smtClean="0"/>
              <a:t> </a:t>
            </a:r>
            <a:r>
              <a:rPr lang="pl-PL" dirty="0" err="1" smtClean="0"/>
              <a:t>threatens</a:t>
            </a:r>
            <a:r>
              <a:rPr lang="pl-PL" dirty="0" smtClean="0"/>
              <a:t> public </a:t>
            </a:r>
            <a:r>
              <a:rPr lang="pl-PL" dirty="0" err="1" smtClean="0"/>
              <a:t>value</a:t>
            </a:r>
            <a:r>
              <a:rPr lang="pl-PL" dirty="0" smtClean="0"/>
              <a:t>;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6)</a:t>
            </a:r>
            <a:r>
              <a:rPr lang="pl-PL" dirty="0" smtClean="0"/>
              <a:t> a </a:t>
            </a:r>
            <a:r>
              <a:rPr lang="pl-PL" dirty="0" err="1" smtClean="0"/>
              <a:t>focus</a:t>
            </a:r>
            <a:r>
              <a:rPr lang="pl-PL" dirty="0" smtClean="0"/>
              <a:t> on </a:t>
            </a:r>
            <a:r>
              <a:rPr lang="pl-PL" dirty="0" err="1" smtClean="0"/>
              <a:t>substitutability</a:t>
            </a:r>
            <a:r>
              <a:rPr lang="pl-PL" dirty="0" smtClean="0"/>
              <a:t> of </a:t>
            </a:r>
            <a:r>
              <a:rPr lang="pl-PL" dirty="0" err="1" smtClean="0"/>
              <a:t>assets</a:t>
            </a:r>
            <a:r>
              <a:rPr lang="pl-PL" dirty="0" smtClean="0"/>
              <a:t> </a:t>
            </a:r>
            <a:r>
              <a:rPr lang="pl-PL" dirty="0" err="1" smtClean="0"/>
              <a:t>threatens</a:t>
            </a:r>
            <a:r>
              <a:rPr lang="pl-PL" dirty="0" smtClean="0"/>
              <a:t> </a:t>
            </a:r>
            <a:r>
              <a:rPr lang="pl-PL" dirty="0" err="1" smtClean="0"/>
              <a:t>conservation</a:t>
            </a:r>
            <a:r>
              <a:rPr lang="pl-PL" dirty="0" smtClean="0"/>
              <a:t> of public resources; and </a:t>
            </a:r>
            <a:endParaRPr lang="pl-PL" dirty="0" smtClean="0"/>
          </a:p>
          <a:p>
            <a:pPr marL="914400" indent="-914400" algn="l"/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7)</a:t>
            </a:r>
            <a:r>
              <a:rPr lang="pl-PL" dirty="0" smtClean="0"/>
              <a:t> market </a:t>
            </a:r>
            <a:r>
              <a:rPr lang="pl-PL" dirty="0" err="1" smtClean="0"/>
              <a:t>transactions</a:t>
            </a:r>
            <a:r>
              <a:rPr lang="pl-PL" dirty="0" smtClean="0"/>
              <a:t> </a:t>
            </a:r>
            <a:r>
              <a:rPr lang="pl-PL" dirty="0" err="1" smtClean="0"/>
              <a:t>threaten</a:t>
            </a:r>
            <a:r>
              <a:rPr lang="pl-PL" dirty="0" smtClean="0"/>
              <a:t> </a:t>
            </a:r>
            <a:r>
              <a:rPr lang="pl-PL" dirty="0" err="1" smtClean="0"/>
              <a:t>fundamental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subsistence</a:t>
            </a:r>
            <a:r>
              <a:rPr lang="pl-PL" dirty="0" smtClean="0"/>
              <a:t>. </a:t>
            </a:r>
          </a:p>
          <a:p>
            <a:pPr algn="l"/>
            <a:endParaRPr lang="pl-PL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3401616"/>
            <a:ext cx="20306256" cy="8280920"/>
          </a:xfrm>
        </p:spPr>
        <p:txBody>
          <a:bodyPr/>
          <a:lstStyle/>
          <a:p>
            <a:pPr marL="914400" indent="-914400" algn="l">
              <a:buAutoNum type="arabicParenBoth"/>
            </a:pPr>
            <a:r>
              <a:rPr lang="pl-PL" i="1" dirty="0" smtClean="0"/>
              <a:t>mechanizmy </a:t>
            </a:r>
            <a:r>
              <a:rPr lang="pl-PL" i="1" dirty="0" smtClean="0"/>
              <a:t>artykulacji i agregacji wartości uległy awarii;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2) występują „niedoskonałe monopole”;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3) zachodzi gromadzenie świadczeń;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4) występuje niedobór dostawców wartości publicznej;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5) krótki horyzont czasowy zagraża wartości publicznej;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6) koncentracja na substytucyjności aktywów zagraża ochronie zasobów publicznych; oraz </a:t>
            </a:r>
            <a:endParaRPr lang="pl-PL" i="1" dirty="0" smtClean="0"/>
          </a:p>
          <a:p>
            <a:pPr marL="914400" indent="-914400" algn="l"/>
            <a:r>
              <a:rPr lang="pl-PL" i="1" dirty="0" smtClean="0"/>
              <a:t>(</a:t>
            </a:r>
            <a:r>
              <a:rPr lang="pl-PL" i="1" dirty="0" smtClean="0"/>
              <a:t>7) transakcje rynkowe zagrażają fundamentalnej egzystencji ludzi.</a:t>
            </a:r>
            <a:endParaRPr lang="pl-PL" i="1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18792" y="1889448"/>
            <a:ext cx="21530392" cy="1368152"/>
          </a:xfrm>
        </p:spPr>
        <p:txBody>
          <a:bodyPr>
            <a:normAutofit/>
          </a:bodyPr>
          <a:lstStyle/>
          <a:p>
            <a:r>
              <a:rPr lang="pl-PL" sz="6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pl-PL" sz="6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6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Virtues</a:t>
            </a:r>
            <a:r>
              <a:rPr lang="pl-PL" sz="6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pl-PL" sz="6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Administration</a:t>
            </a:r>
            <a:endParaRPr lang="pl-PL" sz="6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endParaRPr lang="pl-PL" dirty="0" smtClean="0"/>
          </a:p>
          <a:p>
            <a:pPr algn="l"/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thought</a:t>
            </a:r>
            <a:r>
              <a:rPr lang="pl-PL" dirty="0" smtClean="0"/>
              <a:t> of as </a:t>
            </a:r>
            <a:r>
              <a:rPr lang="pl-PL" dirty="0" err="1" smtClean="0"/>
              <a:t>qualities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prompt</a:t>
            </a:r>
            <a:r>
              <a:rPr lang="pl-PL" dirty="0" smtClean="0"/>
              <a:t> individuals to </a:t>
            </a:r>
            <a:r>
              <a:rPr lang="pl-PL" dirty="0" err="1" smtClean="0"/>
              <a:t>act</a:t>
            </a:r>
            <a:r>
              <a:rPr lang="pl-PL" dirty="0" smtClean="0"/>
              <a:t> in </a:t>
            </a:r>
            <a:r>
              <a:rPr lang="pl-PL" dirty="0" err="1" smtClean="0"/>
              <a:t>ways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appropriate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context</a:t>
            </a:r>
            <a:r>
              <a:rPr lang="pl-PL" dirty="0" smtClean="0"/>
              <a:t> of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situations</a:t>
            </a:r>
            <a:r>
              <a:rPr lang="pl-PL" dirty="0" smtClean="0"/>
              <a:t>. </a:t>
            </a:r>
            <a:r>
              <a:rPr lang="pl-PL" dirty="0" err="1" smtClean="0"/>
              <a:t>Importantly</a:t>
            </a:r>
            <a:r>
              <a:rPr lang="pl-PL" dirty="0" smtClean="0"/>
              <a:t>,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virtuous</a:t>
            </a:r>
            <a:r>
              <a:rPr lang="pl-PL" dirty="0" smtClean="0"/>
              <a:t> </a:t>
            </a:r>
            <a:r>
              <a:rPr lang="pl-PL" dirty="0" err="1" smtClean="0"/>
              <a:t>intermediate</a:t>
            </a:r>
            <a:r>
              <a:rPr lang="pl-PL" dirty="0" smtClean="0"/>
              <a:t> state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always</a:t>
            </a:r>
            <a:r>
              <a:rPr lang="pl-PL" dirty="0" smtClean="0"/>
              <a:t> </a:t>
            </a:r>
            <a:r>
              <a:rPr lang="pl-PL" dirty="0" err="1" smtClean="0"/>
              <a:t>situated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a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context</a:t>
            </a:r>
            <a:r>
              <a:rPr lang="pl-PL" dirty="0" smtClean="0"/>
              <a:t>, and will </a:t>
            </a:r>
            <a:r>
              <a:rPr lang="pl-PL" dirty="0" err="1" smtClean="0"/>
              <a:t>therefore</a:t>
            </a:r>
            <a:r>
              <a:rPr lang="pl-PL" dirty="0" smtClean="0"/>
              <a:t> manifest </a:t>
            </a:r>
            <a:r>
              <a:rPr lang="pl-PL" dirty="0" err="1" smtClean="0"/>
              <a:t>itself</a:t>
            </a:r>
            <a:r>
              <a:rPr lang="pl-PL" dirty="0" smtClean="0"/>
              <a:t> </a:t>
            </a:r>
            <a:r>
              <a:rPr lang="pl-PL" dirty="0" err="1" smtClean="0"/>
              <a:t>differently</a:t>
            </a:r>
            <a:r>
              <a:rPr lang="pl-PL" dirty="0" smtClean="0"/>
              <a:t> </a:t>
            </a:r>
            <a:r>
              <a:rPr lang="pl-PL" dirty="0" err="1" smtClean="0"/>
              <a:t>depending</a:t>
            </a:r>
            <a:r>
              <a:rPr lang="pl-PL" dirty="0" smtClean="0"/>
              <a:t> upon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details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situation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manner</a:t>
            </a:r>
            <a:r>
              <a:rPr lang="pl-PL" dirty="0" smtClean="0"/>
              <a:t> in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humor </a:t>
            </a:r>
            <a:r>
              <a:rPr lang="pl-PL" dirty="0" err="1" smtClean="0"/>
              <a:t>during</a:t>
            </a:r>
            <a:r>
              <a:rPr lang="pl-PL" dirty="0" smtClean="0"/>
              <a:t> a </a:t>
            </a:r>
            <a:r>
              <a:rPr lang="pl-PL" dirty="0" err="1" smtClean="0"/>
              <a:t>job</a:t>
            </a:r>
            <a:r>
              <a:rPr lang="pl-PL" dirty="0" smtClean="0"/>
              <a:t> interview, for </a:t>
            </a:r>
            <a:r>
              <a:rPr lang="pl-PL" dirty="0" err="1" smtClean="0"/>
              <a:t>example</a:t>
            </a:r>
            <a:r>
              <a:rPr lang="pl-PL" dirty="0" smtClean="0"/>
              <a:t>, will </a:t>
            </a:r>
            <a:r>
              <a:rPr lang="pl-PL" dirty="0" err="1" smtClean="0"/>
              <a:t>differ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manner</a:t>
            </a:r>
            <a:r>
              <a:rPr lang="pl-PL" dirty="0" smtClean="0"/>
              <a:t> in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humor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children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friends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pl-PL" i="1" dirty="0" smtClean="0"/>
          </a:p>
          <a:p>
            <a:pPr algn="l"/>
            <a:r>
              <a:rPr lang="pl-PL" i="1" dirty="0" err="1" smtClean="0"/>
              <a:t>It</a:t>
            </a:r>
            <a:r>
              <a:rPr lang="pl-PL" i="1" dirty="0" smtClean="0"/>
              <a:t> </a:t>
            </a:r>
            <a:r>
              <a:rPr lang="pl-PL" i="1" dirty="0" err="1" smtClean="0"/>
              <a:t>consists</a:t>
            </a:r>
            <a:r>
              <a:rPr lang="pl-PL" i="1" dirty="0" smtClean="0"/>
              <a:t> in developing an </a:t>
            </a:r>
            <a:r>
              <a:rPr lang="pl-PL" i="1" dirty="0" err="1" smtClean="0"/>
              <a:t>appropriate</a:t>
            </a:r>
            <a:r>
              <a:rPr lang="pl-PL" i="1" dirty="0" smtClean="0"/>
              <a:t> </a:t>
            </a:r>
            <a:r>
              <a:rPr lang="pl-PL" i="1" dirty="0" err="1" smtClean="0"/>
              <a:t>feeling</a:t>
            </a:r>
            <a:r>
              <a:rPr lang="pl-PL" i="1" dirty="0" smtClean="0"/>
              <a:t>, </a:t>
            </a:r>
            <a:r>
              <a:rPr lang="pl-PL" i="1" dirty="0" err="1" smtClean="0"/>
              <a:t>or</a:t>
            </a:r>
            <a:r>
              <a:rPr lang="pl-PL" i="1" dirty="0" smtClean="0"/>
              <a:t> </a:t>
            </a:r>
            <a:r>
              <a:rPr lang="pl-PL" i="1" dirty="0" err="1" smtClean="0"/>
              <a:t>intuitive</a:t>
            </a:r>
            <a:r>
              <a:rPr lang="pl-PL" i="1" dirty="0" smtClean="0"/>
              <a:t> </a:t>
            </a:r>
            <a:r>
              <a:rPr lang="pl-PL" i="1" dirty="0" err="1" smtClean="0"/>
              <a:t>sense</a:t>
            </a:r>
            <a:r>
              <a:rPr lang="pl-PL" i="1" dirty="0" smtClean="0"/>
              <a:t>, for </a:t>
            </a:r>
            <a:r>
              <a:rPr lang="pl-PL" i="1" dirty="0" err="1" smtClean="0"/>
              <a:t>taking</a:t>
            </a:r>
            <a:r>
              <a:rPr lang="pl-PL" i="1" dirty="0" smtClean="0"/>
              <a:t>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action </a:t>
            </a:r>
            <a:r>
              <a:rPr lang="pl-PL" i="1" dirty="0" err="1" smtClean="0"/>
              <a:t>“a</a:t>
            </a:r>
            <a:r>
              <a:rPr lang="pl-PL" i="1" dirty="0" smtClean="0"/>
              <a:t>t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time, </a:t>
            </a:r>
            <a:r>
              <a:rPr lang="pl-PL" i="1" dirty="0" err="1" smtClean="0"/>
              <a:t>about</a:t>
            </a:r>
            <a:r>
              <a:rPr lang="pl-PL" i="1" dirty="0" smtClean="0"/>
              <a:t>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</a:t>
            </a:r>
            <a:r>
              <a:rPr lang="pl-PL" i="1" dirty="0" err="1" smtClean="0"/>
              <a:t>things</a:t>
            </a:r>
            <a:r>
              <a:rPr lang="pl-PL" i="1" dirty="0" smtClean="0"/>
              <a:t>, </a:t>
            </a:r>
            <a:r>
              <a:rPr lang="pl-PL" i="1" dirty="0" err="1" smtClean="0"/>
              <a:t>toward</a:t>
            </a:r>
            <a:r>
              <a:rPr lang="pl-PL" i="1" dirty="0" smtClean="0"/>
              <a:t>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</a:t>
            </a:r>
            <a:r>
              <a:rPr lang="pl-PL" i="1" dirty="0" err="1" smtClean="0"/>
              <a:t>people</a:t>
            </a:r>
            <a:r>
              <a:rPr lang="pl-PL" i="1" dirty="0" smtClean="0"/>
              <a:t>, for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</a:t>
            </a:r>
            <a:r>
              <a:rPr lang="pl-PL" i="1" dirty="0" err="1" smtClean="0"/>
              <a:t>end</a:t>
            </a:r>
            <a:r>
              <a:rPr lang="pl-PL" i="1" dirty="0" smtClean="0"/>
              <a:t>, and in </a:t>
            </a:r>
            <a:r>
              <a:rPr lang="pl-PL" i="1" dirty="0" err="1" smtClean="0"/>
              <a:t>the</a:t>
            </a:r>
            <a:r>
              <a:rPr lang="pl-PL" i="1" dirty="0" smtClean="0"/>
              <a:t> </a:t>
            </a:r>
            <a:r>
              <a:rPr lang="pl-PL" i="1" dirty="0" err="1" smtClean="0"/>
              <a:t>right</a:t>
            </a:r>
            <a:r>
              <a:rPr lang="pl-PL" i="1" dirty="0" smtClean="0"/>
              <a:t> </a:t>
            </a:r>
            <a:r>
              <a:rPr lang="pl-PL" i="1" dirty="0" err="1" smtClean="0"/>
              <a:t>way</a:t>
            </a:r>
            <a:r>
              <a:rPr lang="pl-PL" i="1" dirty="0" smtClean="0"/>
              <a:t>”</a:t>
            </a:r>
            <a:r>
              <a:rPr lang="pl-PL" dirty="0" smtClean="0"/>
              <a:t>. </a:t>
            </a:r>
          </a:p>
          <a:p>
            <a:pPr algn="l"/>
            <a:endParaRPr lang="pl-PL" dirty="0" smtClean="0"/>
          </a:p>
          <a:p>
            <a:pPr algn="l"/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Polega ona na rozwijaniu odpowiedniego poczucia, czyli intuicji, do podejmowania właściwych działań </a:t>
            </a:r>
            <a:r>
              <a:rPr lang="pl-PL" i="1" dirty="0" smtClean="0">
                <a:solidFill>
                  <a:srgbClr val="18B40C"/>
                </a:solidFill>
              </a:rPr>
              <a:t>“</a:t>
            </a:r>
            <a:r>
              <a:rPr lang="pl-PL" i="1" dirty="0" smtClean="0"/>
              <a:t> 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we 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właściwym czasie, w sprawie właściwych rzeczy, wobec właściwych ludzi, we właściwym celu i we właściwy sposób</a:t>
            </a:r>
            <a:r>
              <a:rPr lang="pl-PL" i="1" dirty="0" smtClean="0">
                <a:solidFill>
                  <a:srgbClr val="18B40C"/>
                </a:solidFill>
              </a:rPr>
              <a:t>”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2393504"/>
            <a:ext cx="20234248" cy="9289032"/>
          </a:xfrm>
        </p:spPr>
        <p:txBody>
          <a:bodyPr/>
          <a:lstStyle/>
          <a:p>
            <a:pPr algn="l"/>
            <a:r>
              <a:rPr lang="pl-PL" dirty="0" smtClean="0"/>
              <a:t>We </a:t>
            </a:r>
            <a:r>
              <a:rPr lang="pl-PL" dirty="0" err="1" smtClean="0"/>
              <a:t>acquire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education</a:t>
            </a:r>
            <a:r>
              <a:rPr lang="pl-PL" dirty="0" smtClean="0"/>
              <a:t>, habit, and by </a:t>
            </a:r>
            <a:r>
              <a:rPr lang="pl-PL" dirty="0" err="1" smtClean="0"/>
              <a:t>observing</a:t>
            </a:r>
            <a:r>
              <a:rPr lang="pl-PL" dirty="0" smtClean="0"/>
              <a:t> and </a:t>
            </a:r>
            <a:r>
              <a:rPr lang="pl-PL" dirty="0" err="1" smtClean="0"/>
              <a:t>modeling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behavior of </a:t>
            </a:r>
            <a:r>
              <a:rPr lang="pl-PL" dirty="0" err="1" smtClean="0"/>
              <a:t>others</a:t>
            </a:r>
            <a:r>
              <a:rPr lang="pl-PL" dirty="0" smtClean="0"/>
              <a:t>. </a:t>
            </a:r>
            <a:r>
              <a:rPr lang="pl-PL" dirty="0" err="1" smtClean="0"/>
              <a:t>Thus</a:t>
            </a:r>
            <a:r>
              <a:rPr lang="pl-PL" dirty="0" smtClean="0"/>
              <a:t>, we </a:t>
            </a:r>
            <a:r>
              <a:rPr lang="pl-PL" dirty="0" err="1" smtClean="0"/>
              <a:t>become</a:t>
            </a:r>
            <a:r>
              <a:rPr lang="pl-PL" dirty="0" smtClean="0"/>
              <a:t> </a:t>
            </a:r>
            <a:r>
              <a:rPr lang="pl-PL" dirty="0" err="1" smtClean="0"/>
              <a:t>just</a:t>
            </a:r>
            <a:r>
              <a:rPr lang="pl-PL" dirty="0" smtClean="0"/>
              <a:t> by </a:t>
            </a:r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just</a:t>
            </a:r>
            <a:r>
              <a:rPr lang="pl-PL" dirty="0" smtClean="0"/>
              <a:t> </a:t>
            </a:r>
            <a:r>
              <a:rPr lang="pl-PL" dirty="0" err="1" smtClean="0"/>
              <a:t>actions</a:t>
            </a:r>
            <a:r>
              <a:rPr lang="pl-PL" dirty="0" smtClean="0"/>
              <a:t>, </a:t>
            </a:r>
            <a:r>
              <a:rPr lang="pl-PL" dirty="0" err="1" smtClean="0"/>
              <a:t>temperate</a:t>
            </a:r>
            <a:r>
              <a:rPr lang="pl-PL" dirty="0" smtClean="0"/>
              <a:t> </a:t>
            </a:r>
            <a:r>
              <a:rPr lang="pl-PL" sz="3200" i="1" dirty="0" smtClean="0"/>
              <a:t>(</a:t>
            </a:r>
            <a:r>
              <a:rPr lang="pl-PL" sz="3200" i="1" dirty="0" smtClean="0"/>
              <a:t>umiarkowany)</a:t>
            </a:r>
            <a:r>
              <a:rPr lang="pl-PL" dirty="0" smtClean="0"/>
              <a:t> </a:t>
            </a:r>
            <a:r>
              <a:rPr lang="pl-PL" dirty="0" smtClean="0"/>
              <a:t>by </a:t>
            </a:r>
            <a:r>
              <a:rPr lang="pl-PL" dirty="0" err="1" smtClean="0"/>
              <a:t>doing</a:t>
            </a:r>
            <a:r>
              <a:rPr lang="pl-PL" dirty="0" smtClean="0"/>
              <a:t> </a:t>
            </a:r>
            <a:r>
              <a:rPr lang="pl-PL" dirty="0" err="1" smtClean="0"/>
              <a:t>temperate</a:t>
            </a:r>
            <a:r>
              <a:rPr lang="pl-PL" dirty="0" smtClean="0"/>
              <a:t> </a:t>
            </a:r>
            <a:r>
              <a:rPr lang="pl-PL" dirty="0" err="1" smtClean="0"/>
              <a:t>actions</a:t>
            </a:r>
            <a:r>
              <a:rPr lang="pl-PL" dirty="0" smtClean="0"/>
              <a:t>, </a:t>
            </a:r>
            <a:r>
              <a:rPr lang="pl-PL" dirty="0" err="1" smtClean="0"/>
              <a:t>brave</a:t>
            </a:r>
            <a:r>
              <a:rPr lang="pl-PL" dirty="0" smtClean="0"/>
              <a:t> by </a:t>
            </a:r>
            <a:r>
              <a:rPr lang="pl-PL" dirty="0" err="1" smtClean="0"/>
              <a:t>brave</a:t>
            </a:r>
            <a:r>
              <a:rPr lang="pl-PL" dirty="0" smtClean="0"/>
              <a:t> </a:t>
            </a:r>
            <a:r>
              <a:rPr lang="pl-PL" dirty="0" err="1" smtClean="0"/>
              <a:t>actions</a:t>
            </a:r>
            <a:r>
              <a:rPr lang="pl-PL" dirty="0" smtClean="0"/>
              <a:t>.</a:t>
            </a:r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main</a:t>
            </a:r>
            <a:r>
              <a:rPr lang="pl-PL" dirty="0" smtClean="0"/>
              <a:t> point </a:t>
            </a:r>
            <a:r>
              <a:rPr lang="pl-PL" dirty="0" err="1" smtClean="0"/>
              <a:t>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manner</a:t>
            </a:r>
            <a:r>
              <a:rPr lang="pl-PL" dirty="0" smtClean="0"/>
              <a:t> in </a:t>
            </a:r>
            <a:r>
              <a:rPr lang="pl-PL" dirty="0" err="1" smtClean="0"/>
              <a:t>which</a:t>
            </a:r>
            <a:r>
              <a:rPr lang="pl-PL" dirty="0" smtClean="0"/>
              <a:t> we </a:t>
            </a:r>
            <a:r>
              <a:rPr lang="pl-PL" dirty="0" err="1" smtClean="0"/>
              <a:t>acquire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,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contextual</a:t>
            </a:r>
            <a:r>
              <a:rPr lang="pl-PL" dirty="0" smtClean="0"/>
              <a:t> </a:t>
            </a:r>
            <a:r>
              <a:rPr lang="pl-PL" dirty="0" err="1" smtClean="0"/>
              <a:t>nature</a:t>
            </a:r>
            <a:r>
              <a:rPr lang="pl-PL" dirty="0" smtClean="0"/>
              <a:t> in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exercised</a:t>
            </a:r>
            <a:r>
              <a:rPr lang="pl-PL" dirty="0" smtClean="0"/>
              <a:t>, </a:t>
            </a:r>
            <a:r>
              <a:rPr lang="pl-PL" dirty="0" err="1" smtClean="0"/>
              <a:t>makes</a:t>
            </a:r>
            <a:r>
              <a:rPr lang="pl-PL" dirty="0" smtClean="0"/>
              <a:t> </a:t>
            </a:r>
            <a:r>
              <a:rPr lang="pl-PL" dirty="0" err="1" smtClean="0"/>
              <a:t>virtue</a:t>
            </a:r>
            <a:r>
              <a:rPr lang="pl-PL" dirty="0" smtClean="0"/>
              <a:t> </a:t>
            </a:r>
            <a:r>
              <a:rPr lang="pl-PL" dirty="0" err="1" smtClean="0"/>
              <a:t>ethics</a:t>
            </a:r>
            <a:r>
              <a:rPr lang="pl-PL" dirty="0" smtClean="0"/>
              <a:t> a </a:t>
            </a:r>
            <a:r>
              <a:rPr lang="pl-PL" dirty="0" err="1" smtClean="0"/>
              <a:t>particularly</a:t>
            </a:r>
            <a:r>
              <a:rPr lang="pl-PL" dirty="0" smtClean="0"/>
              <a:t> </a:t>
            </a:r>
            <a:r>
              <a:rPr lang="pl-PL" dirty="0" err="1" smtClean="0"/>
              <a:t>helpful</a:t>
            </a:r>
            <a:r>
              <a:rPr lang="pl-PL" dirty="0" smtClean="0"/>
              <a:t> </a:t>
            </a:r>
            <a:r>
              <a:rPr lang="pl-PL" dirty="0" err="1" smtClean="0"/>
              <a:t>way</a:t>
            </a:r>
            <a:r>
              <a:rPr lang="pl-PL" dirty="0" smtClean="0"/>
              <a:t> of </a:t>
            </a:r>
            <a:r>
              <a:rPr lang="pl-PL" dirty="0" err="1" smtClean="0"/>
              <a:t>thinking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public service </a:t>
            </a:r>
            <a:r>
              <a:rPr lang="pl-PL" dirty="0" err="1" smtClean="0"/>
              <a:t>values</a:t>
            </a:r>
            <a:r>
              <a:rPr lang="pl-PL" dirty="0" smtClean="0"/>
              <a:t>. </a:t>
            </a:r>
            <a:endParaRPr lang="pl-PL" dirty="0" smtClean="0"/>
          </a:p>
          <a:p>
            <a:pPr algn="l"/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virtue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is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a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disposition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to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act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in a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particular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way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that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becomes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manifest in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 form of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attitudes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skills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, and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behaviors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pl-PL" dirty="0" err="1" smtClean="0"/>
              <a:t>Courage</a:t>
            </a:r>
            <a:r>
              <a:rPr lang="pl-PL" dirty="0" smtClean="0"/>
              <a:t>, for </a:t>
            </a:r>
            <a:r>
              <a:rPr lang="pl-PL" dirty="0" err="1" smtClean="0"/>
              <a:t>example</a:t>
            </a:r>
            <a:r>
              <a:rPr lang="pl-PL" dirty="0" smtClean="0"/>
              <a:t>, </a:t>
            </a:r>
            <a:r>
              <a:rPr lang="pl-PL" dirty="0" err="1" smtClean="0"/>
              <a:t>consists</a:t>
            </a:r>
            <a:r>
              <a:rPr lang="pl-PL" dirty="0" smtClean="0"/>
              <a:t> in a </a:t>
            </a:r>
            <a:r>
              <a:rPr lang="pl-PL" dirty="0" err="1" smtClean="0"/>
              <a:t>disposition</a:t>
            </a:r>
            <a:r>
              <a:rPr lang="pl-PL" dirty="0" smtClean="0"/>
              <a:t> to </a:t>
            </a:r>
            <a:r>
              <a:rPr lang="pl-PL" dirty="0" err="1" smtClean="0"/>
              <a:t>courage</a:t>
            </a:r>
            <a:r>
              <a:rPr lang="pl-PL" dirty="0" smtClean="0"/>
              <a:t>, but </a:t>
            </a:r>
            <a:r>
              <a:rPr lang="pl-PL" dirty="0" err="1" smtClean="0"/>
              <a:t>also</a:t>
            </a:r>
            <a:r>
              <a:rPr lang="pl-PL" dirty="0" smtClean="0"/>
              <a:t> in </a:t>
            </a:r>
            <a:r>
              <a:rPr lang="pl-PL" dirty="0" err="1" smtClean="0"/>
              <a:t>acting</a:t>
            </a:r>
            <a:r>
              <a:rPr lang="pl-PL" dirty="0" smtClean="0"/>
              <a:t> </a:t>
            </a:r>
            <a:r>
              <a:rPr lang="pl-PL" dirty="0" err="1" smtClean="0"/>
              <a:t>courageously</a:t>
            </a:r>
            <a:r>
              <a:rPr lang="pl-PL" dirty="0" smtClean="0"/>
              <a:t>.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, public service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acquired</a:t>
            </a:r>
            <a:r>
              <a:rPr lang="pl-PL" dirty="0" smtClean="0"/>
              <a:t> </a:t>
            </a:r>
            <a:r>
              <a:rPr lang="pl-PL" dirty="0" err="1" smtClean="0"/>
              <a:t>over</a:t>
            </a:r>
            <a:r>
              <a:rPr lang="pl-PL" dirty="0" smtClean="0"/>
              <a:t> time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education</a:t>
            </a:r>
            <a:r>
              <a:rPr lang="pl-PL" dirty="0" smtClean="0"/>
              <a:t>, </a:t>
            </a:r>
            <a:r>
              <a:rPr lang="pl-PL" dirty="0" err="1" smtClean="0"/>
              <a:t>modeling</a:t>
            </a:r>
            <a:r>
              <a:rPr lang="pl-PL" dirty="0" smtClean="0"/>
              <a:t>, and habit, and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useful</a:t>
            </a:r>
            <a:r>
              <a:rPr lang="pl-PL" dirty="0" smtClean="0"/>
              <a:t> for </a:t>
            </a:r>
            <a:r>
              <a:rPr lang="pl-PL" dirty="0" err="1" smtClean="0"/>
              <a:t>achieving</a:t>
            </a:r>
            <a:r>
              <a:rPr lang="pl-PL" dirty="0" smtClean="0"/>
              <a:t>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end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set of </a:t>
            </a:r>
            <a:r>
              <a:rPr lang="pl-PL" dirty="0" err="1" smtClean="0"/>
              <a:t>ends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contextual</a:t>
            </a:r>
            <a:r>
              <a:rPr lang="pl-PL" dirty="0" smtClean="0"/>
              <a:t> </a:t>
            </a:r>
            <a:r>
              <a:rPr lang="pl-PL" dirty="0" err="1" smtClean="0"/>
              <a:t>grounding</a:t>
            </a:r>
            <a:r>
              <a:rPr lang="pl-PL" dirty="0" smtClean="0"/>
              <a:t> for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attitudes</a:t>
            </a:r>
            <a:r>
              <a:rPr lang="pl-PL" dirty="0" smtClean="0"/>
              <a:t>, </a:t>
            </a:r>
            <a:r>
              <a:rPr lang="pl-PL" dirty="0" err="1" smtClean="0"/>
              <a:t>skills</a:t>
            </a:r>
            <a:r>
              <a:rPr lang="pl-PL" dirty="0" smtClean="0"/>
              <a:t>, and </a:t>
            </a:r>
            <a:r>
              <a:rPr lang="pl-PL" dirty="0" err="1" smtClean="0"/>
              <a:t>behaviors</a:t>
            </a:r>
            <a:r>
              <a:rPr lang="pl-PL" dirty="0" smtClean="0"/>
              <a:t> 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practice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r>
              <a:rPr lang="pl-PL" dirty="0" smtClean="0"/>
              <a:t>. </a:t>
            </a:r>
            <a:endParaRPr lang="pl-PL" dirty="0" smtClean="0"/>
          </a:p>
          <a:p>
            <a:pPr algn="l"/>
            <a:r>
              <a:rPr lang="pl-PL" dirty="0" smtClean="0"/>
              <a:t>A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 </a:t>
            </a:r>
            <a:r>
              <a:rPr lang="pl-PL" dirty="0" err="1" smtClean="0"/>
              <a:t>any</a:t>
            </a:r>
            <a:r>
              <a:rPr lang="pl-PL" dirty="0" smtClean="0"/>
              <a:t> </a:t>
            </a:r>
            <a:r>
              <a:rPr lang="pl-PL" dirty="0" err="1" smtClean="0"/>
              <a:t>coherent</a:t>
            </a:r>
            <a:r>
              <a:rPr lang="pl-PL" dirty="0" smtClean="0"/>
              <a:t> and </a:t>
            </a:r>
            <a:r>
              <a:rPr lang="pl-PL" dirty="0" err="1" smtClean="0"/>
              <a:t>complex</a:t>
            </a:r>
            <a:r>
              <a:rPr lang="pl-PL" dirty="0" smtClean="0"/>
              <a:t> form of </a:t>
            </a:r>
            <a:r>
              <a:rPr lang="pl-PL" dirty="0" err="1" smtClean="0"/>
              <a:t>socially</a:t>
            </a:r>
            <a:r>
              <a:rPr lang="pl-PL" dirty="0" smtClean="0"/>
              <a:t> </a:t>
            </a:r>
            <a:r>
              <a:rPr lang="pl-PL" dirty="0" err="1" smtClean="0"/>
              <a:t>established</a:t>
            </a:r>
            <a:r>
              <a:rPr lang="pl-PL" dirty="0" smtClean="0"/>
              <a:t> </a:t>
            </a:r>
            <a:r>
              <a:rPr lang="pl-PL" dirty="0" err="1" smtClean="0"/>
              <a:t>cooperative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goods </a:t>
            </a:r>
            <a:r>
              <a:rPr lang="pl-PL" dirty="0" err="1" smtClean="0"/>
              <a:t>internal</a:t>
            </a:r>
            <a:r>
              <a:rPr lang="pl-PL" dirty="0" smtClean="0"/>
              <a:t> (public </a:t>
            </a:r>
            <a:r>
              <a:rPr lang="pl-PL" dirty="0" err="1" smtClean="0"/>
              <a:t>interest</a:t>
            </a:r>
            <a:r>
              <a:rPr lang="pl-PL" dirty="0" smtClean="0"/>
              <a:t>)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realized</a:t>
            </a:r>
            <a:r>
              <a:rPr lang="pl-PL" dirty="0" smtClean="0"/>
              <a:t> </a:t>
            </a:r>
            <a:r>
              <a:rPr lang="pl-PL" dirty="0" err="1" smtClean="0"/>
              <a:t>achieveing</a:t>
            </a:r>
            <a:r>
              <a:rPr lang="pl-PL" dirty="0" smtClean="0"/>
              <a:t> a </a:t>
            </a:r>
            <a:r>
              <a:rPr lang="pl-PL" dirty="0" err="1" smtClean="0"/>
              <a:t>standards</a:t>
            </a:r>
            <a:r>
              <a:rPr lang="pl-PL" dirty="0" smtClean="0"/>
              <a:t> of </a:t>
            </a:r>
            <a:r>
              <a:rPr lang="pl-PL" dirty="0" err="1" smtClean="0"/>
              <a:t>excellence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8792" y="4049688"/>
            <a:ext cx="21674408" cy="7632848"/>
          </a:xfrm>
        </p:spPr>
        <p:txBody>
          <a:bodyPr/>
          <a:lstStyle/>
          <a:p>
            <a:pPr algn="l"/>
            <a:r>
              <a:rPr lang="pl-PL" dirty="0" smtClean="0"/>
              <a:t>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also</a:t>
            </a:r>
            <a:r>
              <a:rPr lang="pl-PL" dirty="0" smtClean="0"/>
              <a:t> be </a:t>
            </a:r>
            <a:r>
              <a:rPr lang="pl-PL" dirty="0" err="1" smtClean="0"/>
              <a:t>conceptualized</a:t>
            </a:r>
            <a:r>
              <a:rPr lang="pl-PL" dirty="0" smtClean="0"/>
              <a:t> as a </a:t>
            </a:r>
            <a:r>
              <a:rPr lang="pl-PL" dirty="0" err="1" smtClean="0"/>
              <a:t>practice</a:t>
            </a:r>
            <a:r>
              <a:rPr lang="pl-PL" dirty="0" smtClean="0"/>
              <a:t>, and was  </a:t>
            </a:r>
            <a:r>
              <a:rPr lang="pl-PL" dirty="0" err="1" smtClean="0"/>
              <a:t>described</a:t>
            </a:r>
            <a:r>
              <a:rPr lang="pl-PL" dirty="0" smtClean="0"/>
              <a:t> as a “</a:t>
            </a:r>
            <a:r>
              <a:rPr lang="pl-PL" dirty="0" err="1" smtClean="0"/>
              <a:t>socially</a:t>
            </a:r>
            <a:r>
              <a:rPr lang="pl-PL" dirty="0" smtClean="0"/>
              <a:t> </a:t>
            </a:r>
            <a:r>
              <a:rPr lang="pl-PL" dirty="0" err="1" smtClean="0"/>
              <a:t>embedded</a:t>
            </a:r>
            <a:r>
              <a:rPr lang="pl-PL" dirty="0" smtClean="0"/>
              <a:t> </a:t>
            </a:r>
            <a:r>
              <a:rPr lang="pl-PL" dirty="0" err="1" smtClean="0"/>
              <a:t>process</a:t>
            </a:r>
            <a:r>
              <a:rPr lang="pl-PL" dirty="0" smtClean="0"/>
              <a:t> of </a:t>
            </a:r>
            <a:r>
              <a:rPr lang="pl-PL" dirty="0" err="1" smtClean="0"/>
              <a:t>collective</a:t>
            </a:r>
            <a:r>
              <a:rPr lang="pl-PL" dirty="0" smtClean="0"/>
              <a:t> </a:t>
            </a:r>
            <a:r>
              <a:rPr lang="pl-PL" dirty="0" err="1" smtClean="0"/>
              <a:t>relationships</a:t>
            </a:r>
            <a:r>
              <a:rPr lang="pl-PL" dirty="0" smtClean="0"/>
              <a:t>, </a:t>
            </a:r>
            <a:r>
              <a:rPr lang="pl-PL" dirty="0" err="1" smtClean="0"/>
              <a:t>dialogue</a:t>
            </a:r>
            <a:r>
              <a:rPr lang="pl-PL" dirty="0" smtClean="0"/>
              <a:t>, and action in </a:t>
            </a:r>
            <a:r>
              <a:rPr lang="pl-PL" dirty="0" err="1" smtClean="0"/>
              <a:t>pursuit</a:t>
            </a:r>
            <a:r>
              <a:rPr lang="pl-PL" dirty="0" smtClean="0"/>
              <a:t> of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flourishing</a:t>
            </a:r>
            <a:r>
              <a:rPr lang="pl-PL" dirty="0" smtClean="0"/>
              <a:t> for </a:t>
            </a:r>
            <a:r>
              <a:rPr lang="pl-PL" dirty="0" err="1" smtClean="0"/>
              <a:t>all</a:t>
            </a:r>
            <a:r>
              <a:rPr lang="pl-PL" dirty="0" smtClean="0"/>
              <a:t>”. </a:t>
            </a:r>
          </a:p>
          <a:p>
            <a:pPr algn="l"/>
            <a:r>
              <a:rPr lang="pl-PL" dirty="0" err="1" smtClean="0"/>
              <a:t>Such</a:t>
            </a:r>
            <a:r>
              <a:rPr lang="pl-PL" dirty="0" smtClean="0"/>
              <a:t> </a:t>
            </a:r>
            <a:r>
              <a:rPr lang="pl-PL" dirty="0" smtClean="0"/>
              <a:t>a </a:t>
            </a:r>
            <a:r>
              <a:rPr lang="pl-PL" dirty="0" err="1" smtClean="0"/>
              <a:t>conceptualization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useful</a:t>
            </a:r>
            <a:r>
              <a:rPr lang="pl-PL" dirty="0" smtClean="0"/>
              <a:t> </a:t>
            </a:r>
            <a:r>
              <a:rPr lang="pl-PL" dirty="0" err="1" smtClean="0"/>
              <a:t>because</a:t>
            </a:r>
            <a:r>
              <a:rPr lang="pl-PL" dirty="0" smtClean="0"/>
              <a:t>, </a:t>
            </a:r>
            <a:r>
              <a:rPr lang="pl-PL" dirty="0" err="1" smtClean="0"/>
              <a:t>rather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narrowly</a:t>
            </a:r>
            <a:r>
              <a:rPr lang="pl-PL" dirty="0" smtClean="0"/>
              <a:t> </a:t>
            </a:r>
            <a:r>
              <a:rPr lang="pl-PL" dirty="0" err="1" smtClean="0"/>
              <a:t>focusing</a:t>
            </a:r>
            <a:r>
              <a:rPr lang="pl-PL" dirty="0" smtClean="0"/>
              <a:t> on </a:t>
            </a:r>
            <a:r>
              <a:rPr lang="pl-PL" dirty="0" err="1" smtClean="0"/>
              <a:t>governmental</a:t>
            </a:r>
            <a:r>
              <a:rPr lang="pl-PL" dirty="0" smtClean="0"/>
              <a:t> </a:t>
            </a:r>
            <a:r>
              <a:rPr lang="pl-PL" dirty="0" err="1" smtClean="0"/>
              <a:t>structures</a:t>
            </a:r>
            <a:r>
              <a:rPr lang="pl-PL" dirty="0" smtClean="0"/>
              <a:t>, </a:t>
            </a:r>
            <a:r>
              <a:rPr lang="pl-PL" dirty="0" err="1" smtClean="0"/>
              <a:t>institutions</a:t>
            </a:r>
            <a:r>
              <a:rPr lang="pl-PL" dirty="0" smtClean="0"/>
              <a:t>,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actors</a:t>
            </a:r>
            <a:r>
              <a:rPr lang="pl-PL" dirty="0" smtClean="0"/>
              <a:t>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draws</a:t>
            </a:r>
            <a:r>
              <a:rPr lang="pl-PL" dirty="0" smtClean="0"/>
              <a:t> </a:t>
            </a:r>
            <a:r>
              <a:rPr lang="pl-PL" dirty="0" err="1" smtClean="0"/>
              <a:t>our</a:t>
            </a:r>
            <a:r>
              <a:rPr lang="pl-PL" dirty="0" smtClean="0"/>
              <a:t> </a:t>
            </a:r>
            <a:r>
              <a:rPr lang="pl-PL" dirty="0" err="1" smtClean="0"/>
              <a:t>attention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broader</a:t>
            </a:r>
            <a:r>
              <a:rPr lang="pl-PL" dirty="0" smtClean="0"/>
              <a:t> </a:t>
            </a:r>
            <a:r>
              <a:rPr lang="pl-PL" dirty="0" err="1" smtClean="0"/>
              <a:t>social</a:t>
            </a:r>
            <a:r>
              <a:rPr lang="pl-PL" dirty="0" smtClean="0"/>
              <a:t> and </a:t>
            </a:r>
            <a:r>
              <a:rPr lang="pl-PL" dirty="0" err="1" smtClean="0"/>
              <a:t>cooperative</a:t>
            </a:r>
            <a:r>
              <a:rPr lang="pl-PL" dirty="0" smtClean="0"/>
              <a:t> </a:t>
            </a:r>
            <a:r>
              <a:rPr lang="pl-PL" dirty="0" err="1" smtClean="0"/>
              <a:t>aspects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, as </a:t>
            </a:r>
            <a:r>
              <a:rPr lang="pl-PL" dirty="0" err="1" smtClean="0"/>
              <a:t>well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goods and </a:t>
            </a:r>
            <a:r>
              <a:rPr lang="pl-PL" dirty="0" err="1" smtClean="0"/>
              <a:t>ends</a:t>
            </a:r>
            <a:r>
              <a:rPr lang="pl-PL" dirty="0" smtClean="0"/>
              <a:t> to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directed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760</Words>
  <Application>Microsoft Office PowerPoint</Application>
  <PresentationFormat>Niestandardowy</PresentationFormat>
  <Paragraphs>39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White</vt:lpstr>
      <vt:lpstr>The Virtues of Administration:  Values and the Practice of Public Service</vt:lpstr>
      <vt:lpstr>Slajd 2</vt:lpstr>
      <vt:lpstr>Public-value failure</vt:lpstr>
      <vt:lpstr>Slajd 4</vt:lpstr>
      <vt:lpstr>The Virtues of Administration</vt:lpstr>
      <vt:lpstr>Slajd 6</vt:lpstr>
      <vt:lpstr>Slajd 7</vt:lpstr>
      <vt:lpstr>Slajd 8</vt:lpstr>
      <vt:lpstr>Slajd 9</vt:lpstr>
      <vt:lpstr>Slajd 10</vt:lpstr>
      <vt:lpstr>Model of public service practice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Brydzia</dc:creator>
  <cp:lastModifiedBy>cenabiz008</cp:lastModifiedBy>
  <cp:revision>48</cp:revision>
  <dcterms:modified xsi:type="dcterms:W3CDTF">2021-04-06T15:45:53Z</dcterms:modified>
</cp:coreProperties>
</file>