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e.org/details/Dynamics_and_Control_of_Electrical_Driv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A81C9-1AA1-4F38-B806-BC08619F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08" y="181197"/>
            <a:ext cx="10364451" cy="621886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FFFF5F-0453-4893-A3DB-0AFE56915D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98497"/>
            <a:ext cx="9892049" cy="5778305"/>
          </a:xfrm>
        </p:spPr>
        <p:txBody>
          <a:bodyPr/>
          <a:lstStyle/>
          <a:p>
            <a:r>
              <a:rPr lang="pl-PL" dirty="0"/>
              <a:t>Schemat ideowy przetwarzania częstotliwości z zastosowaniem falownika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3566AC-BB45-4D5E-A9CD-3CD722BDC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63" y="1479796"/>
            <a:ext cx="93154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36C6C-4CD7-4ECF-A669-92AA4355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20596"/>
            <a:ext cx="10364451" cy="946205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7CABD50-B257-45E0-80F8-F0E8F702F7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8297" y="1168842"/>
                <a:ext cx="11569146" cy="5351228"/>
              </a:xfrm>
            </p:spPr>
            <p:txBody>
              <a:bodyPr/>
              <a:lstStyle/>
              <a:p>
                <a:r>
                  <a:rPr lang="pl-PL" dirty="0"/>
                  <a:t>Równania dla obwodów z kondensatorem, które pozwalają obliczyć prądy</a:t>
                </a:r>
                <a:br>
                  <a:rPr lang="pl-PL" dirty="0"/>
                </a:br>
                <a:r>
                  <a:rPr lang="pl-PL" dirty="0"/>
                  <a:t> oczkowe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pl-PL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…,</a:t>
                </a:r>
                <a:r>
                  <a:rPr lang="pl-P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b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l-PL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Wyznaczenie prądów oczkowych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pl-PL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…,</a:t>
                </a:r>
                <a:r>
                  <a:rPr lang="pl-PL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l-PL" dirty="0"/>
                  <a:t>  pozwala na SFORMUŁOWANIE POZOSTAŁYCH RÓWNAŃ RÓŻNICZKOWYCH WIĄŻĄCYCH TE PRĄDY Z ŁADUNKAMI: 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W rezultacie otrzymujemy układ 11 równań różniczkowych zwyczajnych, 5 sprzężonych przez macierz indukcyjności,  6 równań niesprzężonych przez pochodne (kondensatory) i dodatkowo 6 równań algebraicznych pozwalających wyliczyć prądy kondensatorów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pl-PL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…,</a:t>
                </a:r>
                <a:r>
                  <a:rPr lang="pl-PL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7CABD50-B257-45E0-80F8-F0E8F702F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8297" y="1168842"/>
                <a:ext cx="11569146" cy="5351228"/>
              </a:xfrm>
              <a:blipFill>
                <a:blip r:embed="rId2"/>
                <a:stretch>
                  <a:fillRect l="-474" r="-5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FCECB5A-462C-4096-82A0-873443262F39}"/>
                  </a:ext>
                </a:extLst>
              </p:cNvPr>
              <p:cNvSpPr txBox="1"/>
              <p:nvPr/>
            </p:nvSpPr>
            <p:spPr>
              <a:xfrm>
                <a:off x="3931922" y="1900361"/>
                <a:ext cx="362380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)−(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FCECB5A-462C-4096-82A0-87344326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2" y="1900361"/>
                <a:ext cx="3623806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E418A58-6012-45E7-9224-B5ECDEE17CE8}"/>
                  </a:ext>
                </a:extLst>
              </p:cNvPr>
              <p:cNvSpPr txBox="1"/>
              <p:nvPr/>
            </p:nvSpPr>
            <p:spPr>
              <a:xfrm>
                <a:off x="7424531" y="1916744"/>
                <a:ext cx="4554109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pl-PL" i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E418A58-6012-45E7-9224-B5ECDEE17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31" y="1916744"/>
                <a:ext cx="4554109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0435C490-83B3-491F-930A-A4962487AB13}"/>
                  </a:ext>
                </a:extLst>
              </p:cNvPr>
              <p:cNvSpPr txBox="1"/>
              <p:nvPr/>
            </p:nvSpPr>
            <p:spPr>
              <a:xfrm>
                <a:off x="89453" y="2631880"/>
                <a:ext cx="5516217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pl-PL" i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0435C490-83B3-491F-930A-A4962487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3" y="2631880"/>
                <a:ext cx="5516217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15658E64-B361-4C84-AC0F-292D8A1AA1AC}"/>
                  </a:ext>
                </a:extLst>
              </p:cNvPr>
              <p:cNvSpPr txBox="1"/>
              <p:nvPr/>
            </p:nvSpPr>
            <p:spPr>
              <a:xfrm>
                <a:off x="5273704" y="2615134"/>
                <a:ext cx="3048662" cy="923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pl-PL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</a:t>
                </a:r>
                <a:endParaRPr lang="pl-PL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15658E64-B361-4C84-AC0F-292D8A1AA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704" y="2615134"/>
                <a:ext cx="3048662" cy="9239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FF6BE630-6DDF-4787-9CB9-CEAF04D46FED}"/>
                  </a:ext>
                </a:extLst>
              </p:cNvPr>
              <p:cNvSpPr txBox="1"/>
              <p:nvPr/>
            </p:nvSpPr>
            <p:spPr>
              <a:xfrm>
                <a:off x="8158701" y="2611879"/>
                <a:ext cx="392595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)−(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FF6BE630-6DDF-4787-9CB9-CEAF04D4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701" y="2611879"/>
                <a:ext cx="3925956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C6833C05-04B9-4217-9C71-5759785F60DD}"/>
                  </a:ext>
                </a:extLst>
              </p:cNvPr>
              <p:cNvSpPr txBox="1"/>
              <p:nvPr/>
            </p:nvSpPr>
            <p:spPr>
              <a:xfrm>
                <a:off x="89453" y="4163840"/>
                <a:ext cx="325903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𝑑𝑄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=7,…,12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C6833C05-04B9-4217-9C71-5759785F6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3" y="4163840"/>
                <a:ext cx="3259039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5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71807-CFF3-4A95-8CF4-A239EA40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141438"/>
            <a:ext cx="10339971" cy="925363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77858-92EC-4AE7-B550-10571B45DD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8111"/>
            <a:ext cx="10363826" cy="5255811"/>
          </a:xfrm>
        </p:spPr>
        <p:txBody>
          <a:bodyPr/>
          <a:lstStyle/>
          <a:p>
            <a:r>
              <a:rPr lang="pl-PL" sz="18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=50 [</a:t>
            </a:r>
            <a:r>
              <a:rPr lang="pl-PL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18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8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=1.0;   N=120;  </a:t>
            </a:r>
            <a:r>
              <a:rPr lang="pl-PL" sz="1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18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(RMS)=11.1 [A];   I</a:t>
            </a:r>
            <a:r>
              <a:rPr lang="pl-PL" sz="18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=8.8 [A];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C1D608-F8D0-4C92-A08F-82992C40B2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5" y="1812303"/>
            <a:ext cx="11736024" cy="5255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56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DC85B-C739-41EA-A0E3-82F389A8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938254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A1F27-FC44-4365-AC1B-9B9E174232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811" y="938256"/>
            <a:ext cx="11004605" cy="5764694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=1.0;   N=120;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(RMS)=11.1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=8.8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56FC52-00F2-42A4-96F1-34489D7EF3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847"/>
            <a:ext cx="12192000" cy="5430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74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ABEB37-65D0-4F81-B4E8-0BC140E3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03" y="101736"/>
            <a:ext cx="10364451" cy="741104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F88E05-08AB-4BF6-A871-C9D4D5BE3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056" y="1065476"/>
            <a:ext cx="10633544" cy="5690788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=1.0;   N=120;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(RMS)=11.1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=8.8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0D69BF-5D08-455A-BA15-93EF5C255A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" y="1550504"/>
            <a:ext cx="11783833" cy="5518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7FAEC5-EA53-4FFC-80C7-4D734AC6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64" y="93730"/>
            <a:ext cx="10364451" cy="828621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1EAA96-1E91-4EDE-8AE2-01250E9168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2351"/>
            <a:ext cx="10363826" cy="5669279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=20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=0.6;   N=60;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(RMS)=8.9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=5.6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B58DD4-0FB6-4FAB-AE6B-512B73CF1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980" y="1399429"/>
            <a:ext cx="12684980" cy="5740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72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23B86-C02B-4344-BEFE-064BB768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85" y="141438"/>
            <a:ext cx="10364451" cy="693449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DA5014-5AE7-4812-B749-C02D85D250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711" y="898498"/>
            <a:ext cx="11569148" cy="5818064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=20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=0.6;   N=60;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(RMS)=8.9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=5.6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C9C8D7D-DB00-42AB-87AE-8891AD373D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78" y="1463039"/>
            <a:ext cx="12414637" cy="6233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83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574822-0F7B-42FB-A2FF-E788DF4A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3" y="0"/>
            <a:ext cx="10364451" cy="947890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7621E2-D9FD-45CE-9B3A-7827D57552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8783" y="1057524"/>
            <a:ext cx="11616855" cy="5597718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=20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=0.6;   N=30;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(RMS)=9.1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=5.72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4FDB1E-64D1-438D-95BE-9C34579913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1542553"/>
            <a:ext cx="11696367" cy="5315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740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8C8394-FC12-46B0-B0C6-B9519C4A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85" y="101682"/>
            <a:ext cx="10364451" cy="84452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5F3380-2010-4612-A833-960961B8E2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6734" y="1009816"/>
            <a:ext cx="11529391" cy="5621571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=20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=0.6;   N=60;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(RMS)=8.9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=5.6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270377-CA39-4EE8-8A0D-62DEF59134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34" y="1669774"/>
            <a:ext cx="12531255" cy="5188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53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85F20-D5B9-422D-ADC5-CB8035F0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82" y="133488"/>
            <a:ext cx="11330609" cy="836571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6B1418-7342-4009-B0A7-447325E1F9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932" y="1033670"/>
            <a:ext cx="10776668" cy="5613620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=20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=0.6;   N=30;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(RMS)=9.1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=5.72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3A1C73-5A80-44A5-B528-E3683428AD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23" y="1439187"/>
            <a:ext cx="12229106" cy="5542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49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889AA-6DC6-4C41-98CE-E3DA0E17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9207"/>
            <a:ext cx="10364451" cy="987594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4253C0-F688-49D2-AE37-6B11526629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2150" y="1066801"/>
            <a:ext cx="11537342" cy="5588441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=6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=0.2;   N=180;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(RMS)=4.1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=1.6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3CFA9E-0690-4D99-994B-8539C29709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0" y="1985010"/>
            <a:ext cx="11656612" cy="5012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47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08FDCC-12EA-4259-AC29-4E24D73E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3367"/>
            <a:ext cx="10364451" cy="1113183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5C16D-31B6-4AC4-86E4-764FC6F388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17" y="1216550"/>
            <a:ext cx="11274948" cy="5422789"/>
          </a:xfrm>
        </p:spPr>
        <p:txBody>
          <a:bodyPr/>
          <a:lstStyle/>
          <a:p>
            <a:r>
              <a:rPr lang="pl-PL" dirty="0"/>
              <a:t>Schemat ideowy falownika i metoda PWM (</a:t>
            </a:r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width</a:t>
            </a:r>
            <a:r>
              <a:rPr lang="pl-PL" dirty="0"/>
              <a:t> </a:t>
            </a:r>
            <a:r>
              <a:rPr lang="pl-PL" dirty="0" err="1"/>
              <a:t>modulation</a:t>
            </a:r>
            <a:r>
              <a:rPr lang="pl-PL" dirty="0"/>
              <a:t>) wytwarzania napięcia sinusoidalnego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CD8221-4F81-467F-95B5-B3C862FF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" y="1940119"/>
            <a:ext cx="5536757" cy="364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F0E1248-65CC-4424-A283-3A4174C8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58" y="1749288"/>
            <a:ext cx="6345141" cy="24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84CB14-D72A-4B5D-AAD9-12663630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92" y="4309606"/>
            <a:ext cx="6149008" cy="22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3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5AE14-E487-4D9A-8FE4-975DE59E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03" y="165293"/>
            <a:ext cx="10364451" cy="1075111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CEC15B-4A64-4713-B0E9-7BD3825C95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0344" y="1240404"/>
            <a:ext cx="11007256" cy="5343276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=6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=0.2;   N=180;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(RMS)=4.1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=1.6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0EBC86-1544-4FB2-A358-AA1BDDD04A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" y="1566407"/>
            <a:ext cx="11744077" cy="5478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40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746E5-16FC-405C-8414-073BA59C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24" y="117587"/>
            <a:ext cx="10364451" cy="1083062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4A511-7A0C-481F-96C7-0678BC92E8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393" y="1129085"/>
            <a:ext cx="11441927" cy="5611327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=6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=0.2;   N=36;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(RMS)=4.3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=1.7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9C2B5D-67E4-4CFB-A29D-53B52121BC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59" y="1985009"/>
            <a:ext cx="12046226" cy="4972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70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2B99B0-0A33-4C8A-8754-5339EBD0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65292"/>
            <a:ext cx="10364451" cy="901509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BE60FF-BFCD-4306-9E8C-C9CCA82FB1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077" y="1256306"/>
            <a:ext cx="11306755" cy="5311471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=6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=0.2;   N=36;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(RMS)=4.3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=1.7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3E3204-7D4D-4483-BADC-21DE82F980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03" y="1637968"/>
            <a:ext cx="12356326" cy="5311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51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2AB96-2426-4A9D-8D7D-0512091A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64" y="101682"/>
            <a:ext cx="10364451" cy="892231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A445EC-B944-4C6D-B0EE-78E0D877C4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61" y="1097280"/>
            <a:ext cx="10996654" cy="5557962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=150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=1.0;   N=60;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(RMS)=8.7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=3.9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72DAAF6-7096-43E3-AAE7-E7BE9A8B4B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" y="1908314"/>
            <a:ext cx="11815638" cy="5812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66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C8AD66-2AE3-4D44-8C12-8BF2E62E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7" y="166671"/>
            <a:ext cx="10364451" cy="900130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DC56F0-5A5C-41AF-B0CB-46C02958A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4786" y="1256306"/>
            <a:ext cx="11266998" cy="5435023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=150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=1.0;   N=60;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(RMS)=8.7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=3.9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9B0BE6-5791-4C05-9D7D-1A881A9025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59" y="1617784"/>
            <a:ext cx="12777746" cy="556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91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91193E-AACB-4E49-BDCD-8E11C4BA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24" y="101683"/>
            <a:ext cx="10364451" cy="844524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ilustracje przebiegów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BF762E-1853-41BA-AE77-364AEFCEC1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393" y="1057524"/>
            <a:ext cx="11537343" cy="5573864"/>
          </a:xfrm>
        </p:spPr>
        <p:txBody>
          <a:bodyPr/>
          <a:lstStyle/>
          <a:p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=150 [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=1.0;   N=60;  </a:t>
            </a:r>
            <a:r>
              <a:rPr lang="pl-PL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cap="none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(RMS)=8.7 [A];   I</a:t>
            </a:r>
            <a:r>
              <a:rPr lang="pl-PL" sz="2000" cap="none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=3.9 [A];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26CCD4-B013-48BE-AB47-5FC9D62315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572" y="1431236"/>
            <a:ext cx="13795513" cy="5573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66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BD826-7D76-4A26-B960-6F929161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33" y="61927"/>
            <a:ext cx="10364451" cy="828620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94005C8-2E31-4658-9AE8-16E508D9276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21419" y="890547"/>
                <a:ext cx="11696369" cy="5905525"/>
              </a:xfrm>
            </p:spPr>
            <p:txBody>
              <a:bodyPr/>
              <a:lstStyle/>
              <a:p>
                <a:r>
                  <a:rPr lang="pl-PL" dirty="0"/>
                  <a:t>Metoda </a:t>
                </a:r>
                <a:r>
                  <a:rPr lang="pl-PL" dirty="0" err="1"/>
                  <a:t>svM</a:t>
                </a:r>
                <a:r>
                  <a:rPr lang="pl-PL" dirty="0"/>
                  <a:t> syntezy sinusoidalnego napięcia wyjściowego falownik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r>
                  <a:rPr lang="pl-PL" dirty="0"/>
                  <a:t>Przykłady:</a:t>
                </a:r>
                <a:br>
                  <a:rPr lang="pl-PL" dirty="0"/>
                </a:br>
                <a:r>
                  <a:rPr lang="pl-PL" dirty="0"/>
                  <a:t>          - oznacza przewodzenie: 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l-PL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l-PL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br>
                  <a:rPr lang="pl-PL" dirty="0"/>
                </a:br>
                <a:r>
                  <a:rPr lang="pl-PL" dirty="0"/>
                  <a:t>          - oznacza przewodzenie: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l-PL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l-PL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br>
                  <a:rPr lang="pl-PL" dirty="0"/>
                </a:br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l-PL" dirty="0"/>
                  <a:t>      - oznacza okres trwania pulsu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/>
                  <a:t> - napięcie stałe zasilające falownik  </a:t>
                </a:r>
                <a:br>
                  <a:rPr lang="pl-PL" i="1" dirty="0"/>
                </a:br>
                <a:r>
                  <a:rPr lang="pl-PL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- długość wektor napięcia zasilania odbiornika     </a:t>
                </a:r>
                <a:r>
                  <a:rPr lang="en-US" i="1" dirty="0"/>
                  <a:t>ϴ</a:t>
                </a:r>
                <a:r>
                  <a:rPr lang="pl-PL" i="1" dirty="0"/>
                  <a:t> - kąt</a:t>
                </a:r>
                <a:r>
                  <a:rPr lang="pl-PL" dirty="0"/>
                  <a:t>  położenia wektora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     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94005C8-2E31-4658-9AE8-16E508D92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21419" y="890547"/>
                <a:ext cx="11696369" cy="5905525"/>
              </a:xfrm>
              <a:blipFill>
                <a:blip r:embed="rId3"/>
                <a:stretch>
                  <a:fillRect l="-469" r="-13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5944041B-A2FE-4F38-A4F4-1730B154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1379944"/>
            <a:ext cx="3527730" cy="32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3F9BCDB-85F9-4760-A8E4-B5165447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81" y="2057732"/>
            <a:ext cx="2555557" cy="222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F3C3CB51-CC61-4779-82FF-43CC4676F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51127"/>
              </p:ext>
            </p:extLst>
          </p:nvPr>
        </p:nvGraphicFramePr>
        <p:xfrm>
          <a:off x="7219784" y="1674911"/>
          <a:ext cx="2377439" cy="909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r:id="rId6" imgW="1473200" imgH="482600" progId="Equation.3">
                  <p:embed/>
                </p:oleObj>
              </mc:Choice>
              <mc:Fallback>
                <p:oleObj r:id="rId6" imgW="14732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784" y="1674911"/>
                        <a:ext cx="2377439" cy="909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A0AEDFBA-57CE-41E6-A4E5-C822FD98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8079" y="2734005"/>
            <a:ext cx="1372802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AA17D1E5-4B5F-417D-B434-E6F00B3B2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41922"/>
              </p:ext>
            </p:extLst>
          </p:nvPr>
        </p:nvGraphicFramePr>
        <p:xfrm>
          <a:off x="6959510" y="2619957"/>
          <a:ext cx="5086716" cy="73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r:id="rId8" imgW="2870200" imgH="406400" progId="Equation.3">
                  <p:embed/>
                </p:oleObj>
              </mc:Choice>
              <mc:Fallback>
                <p:oleObj r:id="rId8" imgW="28702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510" y="2619957"/>
                        <a:ext cx="5086716" cy="735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64F15A36-0418-4723-B6D6-65ACE4EF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384" y="3296979"/>
            <a:ext cx="2474663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8C9CFCB1-DF8B-4038-ADBA-D9258228E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71017"/>
              </p:ext>
            </p:extLst>
          </p:nvPr>
        </p:nvGraphicFramePr>
        <p:xfrm>
          <a:off x="7361385" y="3391229"/>
          <a:ext cx="3189996" cy="2024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r:id="rId10" imgW="1574800" imgH="1130300" progId="Equation.3">
                  <p:embed/>
                </p:oleObj>
              </mc:Choice>
              <mc:Fallback>
                <p:oleObj r:id="rId10" imgW="1574800" imgH="1130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385" y="3391229"/>
                        <a:ext cx="3189996" cy="2024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D6623CF-8E1D-484B-9D91-48DE25A50595}"/>
              </a:ext>
            </a:extLst>
          </p:cNvPr>
          <p:cNvSpPr txBox="1"/>
          <p:nvPr/>
        </p:nvSpPr>
        <p:spPr>
          <a:xfrm>
            <a:off x="657641" y="4968126"/>
            <a:ext cx="820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{101}</a:t>
            </a:r>
            <a:endParaRPr lang="pl-PL" sz="20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A5547D-1071-4E1D-BB37-09308FB43721}"/>
              </a:ext>
            </a:extLst>
          </p:cNvPr>
          <p:cNvSpPr txBox="1"/>
          <p:nvPr/>
        </p:nvSpPr>
        <p:spPr>
          <a:xfrm>
            <a:off x="657641" y="5333868"/>
            <a:ext cx="76411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{010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8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63D306-B8DF-4DEF-9D3E-DCD5A9B7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60" y="95110"/>
            <a:ext cx="10364451" cy="971691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7F5951-0CD4-414C-A44B-3F11022D7D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493" y="1066802"/>
            <a:ext cx="11322657" cy="5516878"/>
          </a:xfrm>
        </p:spPr>
        <p:txBody>
          <a:bodyPr/>
          <a:lstStyle/>
          <a:p>
            <a:r>
              <a:rPr lang="pl-PL" dirty="0"/>
              <a:t>W praktyce przedział czasowy pojedynczego pulsu, w którym działają dwa wektory aktywne i jeden zerowy (0 lub 8) jest dzielony symetrycznie na mniejsze fragmenty zapewniające symetrię pracy górnej i dolnej połówki falownika. Tego jednak nie będziemy teraz programowali.</a:t>
            </a:r>
          </a:p>
          <a:p>
            <a:r>
              <a:rPr lang="pl-PL" dirty="0"/>
              <a:t>Obok przedstawiono przykłady:</a:t>
            </a:r>
            <a:br>
              <a:rPr lang="pl-PL" dirty="0"/>
            </a:br>
            <a:r>
              <a:rPr lang="pl-PL" dirty="0"/>
              <a:t>Piotr Wach,</a:t>
            </a:r>
            <a:br>
              <a:rPr lang="pl-PL" dirty="0"/>
            </a:br>
            <a:r>
              <a:rPr lang="pl-PL" dirty="0"/>
              <a:t>„dynamics and </a:t>
            </a:r>
            <a:r>
              <a:rPr lang="pl-PL" dirty="0" err="1"/>
              <a:t>control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of </a:t>
            </a:r>
            <a:r>
              <a:rPr lang="pl-PL" dirty="0" err="1"/>
              <a:t>electrical</a:t>
            </a:r>
            <a:r>
              <a:rPr lang="pl-PL" dirty="0"/>
              <a:t> </a:t>
            </a:r>
            <a:r>
              <a:rPr lang="pl-PL" dirty="0" err="1"/>
              <a:t>drives</a:t>
            </a:r>
            <a:r>
              <a:rPr lang="pl-PL" sz="1800" dirty="0"/>
              <a:t>”,</a:t>
            </a:r>
            <a:br>
              <a:rPr lang="pl-PL" sz="1800" dirty="0"/>
            </a:br>
            <a:r>
              <a:rPr lang="pl-PL" sz="1800" dirty="0"/>
              <a:t>2011 Springer-</a:t>
            </a:r>
            <a:r>
              <a:rPr lang="pl-PL" sz="1800" dirty="0" err="1"/>
              <a:t>verlag</a:t>
            </a:r>
            <a:br>
              <a:rPr lang="pl-PL" sz="1800" dirty="0"/>
            </a:br>
            <a:r>
              <a:rPr lang="pl-PL" sz="1800" dirty="0"/>
              <a:t>do pobrania:</a:t>
            </a:r>
            <a:br>
              <a:rPr lang="pl-PL" sz="1800" dirty="0"/>
            </a:br>
            <a:endParaRPr lang="pl-P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DAB8BD-CA75-4573-ADEA-CC37F21C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48" y="2222084"/>
            <a:ext cx="3116912" cy="436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707D3E5-A9E7-4FF0-AB07-3F962B2D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47" y="2222084"/>
            <a:ext cx="2888603" cy="436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813F7FF-64B1-490E-B4DE-7A51F42A0BB2}"/>
              </a:ext>
            </a:extLst>
          </p:cNvPr>
          <p:cNvSpPr txBox="1"/>
          <p:nvPr/>
        </p:nvSpPr>
        <p:spPr>
          <a:xfrm>
            <a:off x="329627" y="4969883"/>
            <a:ext cx="4413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Dynamics and Control of Electrical Drives [electronic resource] : </a:t>
            </a:r>
            <a:r>
              <a:rPr lang="en-US" dirty="0" err="1">
                <a:hlinkClick r:id="rId4"/>
              </a:rPr>
              <a:t>Wach</a:t>
            </a:r>
            <a:r>
              <a:rPr lang="en-US" dirty="0">
                <a:hlinkClick r:id="rId4"/>
              </a:rPr>
              <a:t>, Piotr : Free Download, Borrow, and Streaming : Internet Archive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428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58EA93-E67B-4056-B283-836E7FA7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33487"/>
            <a:ext cx="10364451" cy="749107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3695AE-EEC3-4CE7-8D75-DC32DE7688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419" y="1041621"/>
            <a:ext cx="11465781" cy="5557961"/>
          </a:xfrm>
        </p:spPr>
        <p:txBody>
          <a:bodyPr/>
          <a:lstStyle/>
          <a:p>
            <a:r>
              <a:rPr lang="pl-PL" dirty="0"/>
              <a:t>Schematy do modelu matematycznego:     </a:t>
            </a:r>
            <a:r>
              <a:rPr lang="pl-PL" cap="none" dirty="0"/>
              <a:t>s=g-w</a:t>
            </a:r>
            <a:r>
              <a:rPr lang="pl-PL" dirty="0"/>
              <a:t>+1=20-10+1=11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AB6BB7-3B98-4FE1-96E8-18272E02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8" y="1447137"/>
            <a:ext cx="8971301" cy="54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A02B9-B404-4A98-B4DB-456B3C5C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93731"/>
            <a:ext cx="10364451" cy="893557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9ED9591-F150-4A3E-9E9F-CB8073B0860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86247" y="1073425"/>
                <a:ext cx="11298803" cy="5690843"/>
              </a:xfrm>
            </p:spPr>
            <p:txBody>
              <a:bodyPr/>
              <a:lstStyle/>
              <a:p>
                <a:r>
                  <a:rPr lang="pl-PL" dirty="0"/>
                  <a:t>Pozostałe zmienne uogólnione (brak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- nie jest pomyłką, wynika z braku kondensatora głównego na wejściu falownika) – w sumie 11 zmiennych uogólnionych: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9ED9591-F150-4A3E-9E9F-CB8073B08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86247" y="1073425"/>
                <a:ext cx="11298803" cy="5690843"/>
              </a:xfrm>
              <a:blipFill>
                <a:blip r:embed="rId2"/>
                <a:stretch>
                  <a:fillRect l="-486" r="-4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1863CB5E-5CF6-44A8-9689-6AA1DB9044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6508" y="1876509"/>
            <a:ext cx="8428381" cy="49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3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E3DCB-8E6A-4E33-A68E-E996835F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7" y="63252"/>
            <a:ext cx="11370364" cy="1003549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066268-F9F3-4EE8-8034-0EEDD4DA5F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906" y="1152940"/>
            <a:ext cx="11593001" cy="5430740"/>
          </a:xfrm>
        </p:spPr>
        <p:txBody>
          <a:bodyPr/>
          <a:lstStyle/>
          <a:p>
            <a:r>
              <a:rPr lang="pl-PL" dirty="0"/>
              <a:t>Energia kinetyczna to energia pola magnetycznego związanego z cewkami: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Energia potencjalna wynika z ładunku elektrycznego zgromadzonego  w kondensatorach:</a:t>
            </a: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Praca wirtualna układu pierwotnie jest wyrażana dla poszczególnych gałęzi sieci: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0A50C6-B7DF-4022-A699-EFE8D3C231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9" y="1702530"/>
            <a:ext cx="10810544" cy="136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7DB3FD4-0548-40E3-9509-113632DEE3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02" y="3618793"/>
            <a:ext cx="5615031" cy="71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68E4E89-438D-4321-88CA-C3A8F5336C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0" y="5273081"/>
            <a:ext cx="10026595" cy="1366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13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C2D4B-D6FE-4DE3-92C0-3396A979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8" y="133488"/>
            <a:ext cx="12420149" cy="619071"/>
          </a:xfrm>
        </p:spPr>
        <p:txBody>
          <a:bodyPr>
            <a:normAutofit/>
          </a:bodyPr>
          <a:lstStyle/>
          <a:p>
            <a:r>
              <a:rPr lang="pl-PL" sz="2400" dirty="0"/>
              <a:t>Falownik 3-fazowy – sterowany metodą SVM (</a:t>
            </a:r>
            <a:r>
              <a:rPr lang="pl-PL" sz="2400" dirty="0" err="1"/>
              <a:t>space</a:t>
            </a:r>
            <a:r>
              <a:rPr lang="pl-PL" sz="2400" dirty="0"/>
              <a:t> </a:t>
            </a:r>
            <a:r>
              <a:rPr lang="pl-PL" sz="2400" dirty="0" err="1"/>
              <a:t>vector</a:t>
            </a:r>
            <a:r>
              <a:rPr lang="pl-PL" sz="2400" dirty="0"/>
              <a:t> </a:t>
            </a:r>
            <a:r>
              <a:rPr lang="pl-PL" sz="2400" dirty="0" err="1"/>
              <a:t>modulation</a:t>
            </a:r>
            <a:r>
              <a:rPr lang="pl-PL" sz="24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99FF16-D1F1-4EDF-95F4-3775D585A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809" y="655455"/>
            <a:ext cx="11497585" cy="6069057"/>
          </a:xfrm>
        </p:spPr>
        <p:txBody>
          <a:bodyPr/>
          <a:lstStyle/>
          <a:p>
            <a:r>
              <a:rPr lang="pl-PL" dirty="0"/>
              <a:t>Równania więzów i przesunięć wirtualnych wynikają z bilansu prądów  w węzłach: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endParaRPr lang="pl-PL" dirty="0"/>
          </a:p>
          <a:p>
            <a:r>
              <a:rPr lang="pl-PL" dirty="0"/>
              <a:t>Po uporządkowaniu równań uzyskuje się macierz indukcyjności układu i prawe strony układu dla postaci normalnej, a więc mającej po lewej stronie pochodne współrzędnych uogólnionych pierwszego rzędu pomnożone przez macierz indukcyjności: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A4E612-4A54-4AFF-B91F-91F08AE73CB2}"/>
              </a:ext>
            </a:extLst>
          </p:cNvPr>
          <p:cNvSpPr txBox="1"/>
          <p:nvPr/>
        </p:nvSpPr>
        <p:spPr>
          <a:xfrm>
            <a:off x="1570980" y="1994718"/>
            <a:ext cx="8260843" cy="317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idc</a:t>
            </a: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:=i1:                   </a:t>
            </a:r>
            <a:r>
              <a:rPr lang="pl-PL" sz="18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dQdc</a:t>
            </a: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:=dQ1: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iR1:=-i3-i7:               dQR1:=-dQ3-dQ7: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iR2:=-i3-i4-i8:            dQR2:=-dQ3-dQ4-dQ8: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iR3:=i1+i3+i5-i9:          dQR3:=dQ1+dQ3+dQ5-dQ9: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iR4:=i1+i3+i4+i5+i6-i10:   dQR4:=dQ1+dQ3+dQ4+dQ5+dQ6-dQ10: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iR5:=-i5-i11:              dQR5:=-dQ5-dQ11: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iR6:=-i5-i6-i12:           dQR6:=-dQ5-dQ6-dQ12: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dQs1:=dQ4;       dQs2:=-(dQ4+dQ6);     dQs3:=dQ6;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179B33-AC27-474E-8297-575D2DF43948}"/>
              </a:ext>
            </a:extLst>
          </p:cNvPr>
          <p:cNvSpPr txBox="1"/>
          <p:nvPr/>
        </p:nvSpPr>
        <p:spPr>
          <a:xfrm>
            <a:off x="519016" y="1263788"/>
            <a:ext cx="10801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pl-PL" sz="1800" b="1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iL1:=i3: iL2:=i3+i4: iL3:=i1+i3+i5: iL4:=i1+i3+i4+i5+i6:iL5:=i5: iL6:=i5+i6:       is1:=i4-iV1: is2:=-i4-i6+iV1+iV2: is3:=i6-iV2:</a:t>
            </a:r>
            <a:endParaRPr lang="pl-PL" sz="1800" b="0" i="0" u="none" strike="noStrike" baseline="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2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5E7E76-0E69-4074-A385-72464C78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65" y="158669"/>
            <a:ext cx="10364451" cy="908132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 err="1"/>
              <a:t>space</a:t>
            </a:r>
            <a:r>
              <a:rPr lang="pl-PL" sz="2800" dirty="0"/>
              <a:t> </a:t>
            </a:r>
            <a:r>
              <a:rPr lang="pl-PL" sz="2800" dirty="0" err="1"/>
              <a:t>vector</a:t>
            </a:r>
            <a:r>
              <a:rPr lang="pl-PL" sz="2800" dirty="0"/>
              <a:t> </a:t>
            </a:r>
            <a:r>
              <a:rPr lang="pl-PL" sz="2800" dirty="0" err="1"/>
              <a:t>modulation</a:t>
            </a:r>
            <a:r>
              <a:rPr lang="pl-PL" sz="28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B61D27-847A-4674-BF17-7B0D43476F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321" y="1066801"/>
            <a:ext cx="11433975" cy="5524829"/>
          </a:xfrm>
        </p:spPr>
        <p:txBody>
          <a:bodyPr/>
          <a:lstStyle/>
          <a:p>
            <a:r>
              <a:rPr lang="pl-PL" dirty="0"/>
              <a:t>Macierz indukcyjności: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Prawe strony układu: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FE40C0-4D54-413D-B459-1125FF5969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7" y="1200357"/>
            <a:ext cx="4079102" cy="1687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49297C1-062C-405A-B878-9574A3893B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3021867"/>
            <a:ext cx="6200775" cy="63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6F83D7-062E-43D1-B381-2C5041CBBB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3743381"/>
            <a:ext cx="6271342" cy="63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53EAC13-275C-4E41-A49E-E67192344C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4498739"/>
            <a:ext cx="62007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F823138-A3D0-4A2B-BB50-A7BD503B0CC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5300455"/>
            <a:ext cx="6340256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9FF29C0-A789-4037-85D3-6F10E0F7BC6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6078895"/>
            <a:ext cx="6109252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646533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508</TotalTime>
  <Words>1350</Words>
  <Application>Microsoft Office PowerPoint</Application>
  <PresentationFormat>Panoramiczny</PresentationFormat>
  <Paragraphs>76</Paragraphs>
  <Slides>25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Times New Roman</vt:lpstr>
      <vt:lpstr>Tw Cen MT</vt:lpstr>
      <vt:lpstr>Kropla</vt:lpstr>
      <vt:lpstr>Equation.3</vt:lpstr>
      <vt:lpstr>Falownik 3-fazowy – sterowany metodą SVM (space vector modulation)</vt:lpstr>
      <vt:lpstr>Falownik 3-fazowy – sterowany metodą SVM (space vector modulation)</vt:lpstr>
      <vt:lpstr>Falownik 3-fazowy – sterowany metodą SVM (space vector modulation)</vt:lpstr>
      <vt:lpstr>Falownik 3-fazowy – sterowany metodą SVM (space vector modulation)</vt:lpstr>
      <vt:lpstr>Falownik 3-fazowy – sterowany metodą SVM (space vector modulation)</vt:lpstr>
      <vt:lpstr>Falownik 3-fazowy – sterowany metodą SVM (space vector modulation)</vt:lpstr>
      <vt:lpstr>Falownik 3-fazowy – sterowany metodą SVM (space vector modulation)</vt:lpstr>
      <vt:lpstr>Falownik 3-fazowy – sterowany metodą SVM (space vector modulation)</vt:lpstr>
      <vt:lpstr>Falownik 3-fazowy – sterowany metodą SVM (space vector modulation)</vt:lpstr>
      <vt:lpstr>Falownik 3-fazowy – sterowany metodą SVM (space vector modulation)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  <vt:lpstr>Falownik 3-fazowy – sterowany metodą SVM - ilustracje przebiegów czasowych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Piotr</dc:creator>
  <cp:lastModifiedBy>Piotr</cp:lastModifiedBy>
  <cp:revision>56</cp:revision>
  <dcterms:created xsi:type="dcterms:W3CDTF">2020-11-25T15:48:24Z</dcterms:created>
  <dcterms:modified xsi:type="dcterms:W3CDTF">2020-12-15T12:25:52Z</dcterms:modified>
</cp:coreProperties>
</file>