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5" r:id="rId8"/>
    <p:sldId id="263" r:id="rId9"/>
    <p:sldId id="269" r:id="rId10"/>
    <p:sldId id="264" r:id="rId11"/>
    <p:sldId id="266" r:id="rId12"/>
    <p:sldId id="267" r:id="rId13"/>
    <p:sldId id="270" r:id="rId14"/>
    <p:sldId id="268" r:id="rId15"/>
    <p:sldId id="271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118" d="100"/>
          <a:sy n="118" d="100"/>
        </p:scale>
        <p:origin x="114" y="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emf"/><Relationship Id="rId4" Type="http://schemas.openxmlformats.org/officeDocument/2006/relationships/image" Target="../media/image4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emf"/><Relationship Id="rId4" Type="http://schemas.openxmlformats.org/officeDocument/2006/relationships/image" Target="../media/image5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emf"/><Relationship Id="rId4" Type="http://schemas.openxmlformats.org/officeDocument/2006/relationships/image" Target="../media/image5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emf"/><Relationship Id="rId4" Type="http://schemas.openxmlformats.org/officeDocument/2006/relationships/image" Target="../media/image61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49A9A0C-5E0F-4892-B9FA-D154DA14D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177" y="149390"/>
            <a:ext cx="10681878" cy="796815"/>
          </a:xfrm>
        </p:spPr>
        <p:txBody>
          <a:bodyPr>
            <a:normAutofit fontScale="90000"/>
          </a:bodyPr>
          <a:lstStyle/>
          <a:p>
            <a:r>
              <a:rPr lang="pl-PL" sz="2800" dirty="0"/>
              <a:t>Falownik 3-fazowy – sterowany metodą SVM</a:t>
            </a:r>
            <a:br>
              <a:rPr lang="pl-PL" sz="2800" dirty="0"/>
            </a:br>
            <a:r>
              <a:rPr lang="pl-PL" sz="2800" dirty="0"/>
              <a:t>- objaśnienia do programu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7E4947E-5F0B-43CA-AF01-87B512AB65C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1177" y="1065476"/>
            <a:ext cx="11290851" cy="5565912"/>
          </a:xfrm>
        </p:spPr>
        <p:txBody>
          <a:bodyPr/>
          <a:lstStyle/>
          <a:p>
            <a:r>
              <a:rPr lang="pl-PL" dirty="0"/>
              <a:t>Po pierwsze wyznaczamy: numer sektora (NS), czas w sektorze </a:t>
            </a:r>
            <a:r>
              <a:rPr lang="pl-PL" cap="none" dirty="0" err="1"/>
              <a:t>xs</a:t>
            </a:r>
            <a:r>
              <a:rPr lang="pl-PL" dirty="0"/>
              <a:t>, numer sektora sprowadzony do 6 sektorów (NS6), numer pulsu (NP) i czas wewnątrz pulsu (</a:t>
            </a:r>
            <a:r>
              <a:rPr lang="pl-PL" cap="none" dirty="0" err="1"/>
              <a:t>xp</a:t>
            </a:r>
            <a:r>
              <a:rPr lang="pl-PL" dirty="0"/>
              <a:t>)</a:t>
            </a: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endParaRPr lang="pl-PL" dirty="0"/>
          </a:p>
          <a:p>
            <a:r>
              <a:rPr lang="pl-PL" dirty="0"/>
              <a:t>Potem wyznaczamy czasy przewodzenia dla dolnego wektora gwiazdy (</a:t>
            </a:r>
            <a:r>
              <a:rPr lang="pl-PL" cap="none" dirty="0"/>
              <a:t>t</a:t>
            </a:r>
            <a:r>
              <a:rPr lang="pl-PL" dirty="0"/>
              <a:t>12), górnego wektora gwiazdy (</a:t>
            </a:r>
            <a:r>
              <a:rPr lang="pl-PL" cap="none" dirty="0"/>
              <a:t>t</a:t>
            </a:r>
            <a:r>
              <a:rPr lang="pl-PL" dirty="0"/>
              <a:t>22) i zerowego wektora (</a:t>
            </a:r>
            <a:r>
              <a:rPr lang="pl-PL" cap="none" dirty="0"/>
              <a:t>t</a:t>
            </a:r>
            <a:r>
              <a:rPr lang="pl-PL" dirty="0"/>
              <a:t>2) i przypisujemy im wartości logiczne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F16AB19D-7C03-4C9B-A6BA-F07AD13324BE}"/>
              </a:ext>
            </a:extLst>
          </p:cNvPr>
          <p:cNvSpPr txBox="1"/>
          <p:nvPr/>
        </p:nvSpPr>
        <p:spPr>
          <a:xfrm>
            <a:off x="1695617" y="4165336"/>
            <a:ext cx="609467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t12=st1*ku*</a:t>
            </a:r>
            <a:r>
              <a:rPr lang="pl-PL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Tp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*sin(pi/3-alpha1);</a:t>
            </a:r>
          </a:p>
          <a:p>
            <a:r>
              <a:rPr lang="pl-PL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t22=st1*ku*</a:t>
            </a:r>
            <a:r>
              <a:rPr lang="pl-PL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Tp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*sin(alpha1);</a:t>
            </a:r>
          </a:p>
          <a:p>
            <a:r>
              <a:rPr lang="pl-PL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t2=0.25*(Tp-2*(t12+t22));</a:t>
            </a:r>
          </a:p>
          <a:p>
            <a:r>
              <a:rPr lang="pt-BR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S1=false; S2=false; S3=false;</a:t>
            </a:r>
          </a:p>
          <a:p>
            <a:r>
              <a:rPr lang="pl-PL" sz="1800" b="0" i="0" u="none" strike="noStrike" baseline="0" dirty="0">
                <a:solidFill>
                  <a:srgbClr val="028009"/>
                </a:solidFill>
                <a:latin typeface="Courier New" panose="02070309020205020404" pitchFamily="49" charset="0"/>
              </a:rPr>
              <a:t>%</a:t>
            </a:r>
          </a:p>
          <a:p>
            <a:r>
              <a:rPr lang="en-US" sz="1800" b="0" i="0" u="none" strike="noStrike" baseline="0" dirty="0">
                <a:solidFill>
                  <a:srgbClr val="0E00FF"/>
                </a:solidFill>
                <a:latin typeface="Courier New" panose="02070309020205020404" pitchFamily="49" charset="0"/>
              </a:rPr>
              <a:t>if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xp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&gt;=t2 &amp;&amp;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xp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&lt;Tp-t2 S1=true; </a:t>
            </a:r>
            <a:r>
              <a:rPr lang="en-US" sz="1800" b="0" i="0" u="none" strike="noStrike" baseline="0" dirty="0">
                <a:solidFill>
                  <a:srgbClr val="0E00FF"/>
                </a:solidFill>
                <a:latin typeface="Courier New" panose="02070309020205020404" pitchFamily="49" charset="0"/>
              </a:rPr>
              <a:t>end</a:t>
            </a:r>
          </a:p>
          <a:p>
            <a:r>
              <a:rPr lang="fr-FR" sz="1800" b="0" i="0" u="none" strike="noStrike" baseline="0" dirty="0">
                <a:solidFill>
                  <a:srgbClr val="0E00FF"/>
                </a:solidFill>
                <a:latin typeface="Courier New" panose="02070309020205020404" pitchFamily="49" charset="0"/>
              </a:rPr>
              <a:t>if</a:t>
            </a:r>
            <a:r>
              <a:rPr lang="fr-FR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xp&gt;=t2+t12 &amp;&amp; xp&lt;Tp-t2-t12 S2=true; </a:t>
            </a:r>
            <a:r>
              <a:rPr lang="fr-FR" sz="1800" b="0" i="0" u="none" strike="noStrike" baseline="0" dirty="0">
                <a:solidFill>
                  <a:srgbClr val="0E00FF"/>
                </a:solidFill>
                <a:latin typeface="Courier New" panose="02070309020205020404" pitchFamily="49" charset="0"/>
              </a:rPr>
              <a:t>end</a:t>
            </a:r>
          </a:p>
          <a:p>
            <a:r>
              <a:rPr lang="fr-FR" sz="1800" b="0" i="0" u="none" strike="noStrike" baseline="0" dirty="0">
                <a:solidFill>
                  <a:srgbClr val="0E00FF"/>
                </a:solidFill>
                <a:latin typeface="Courier New" panose="02070309020205020404" pitchFamily="49" charset="0"/>
              </a:rPr>
              <a:t>if</a:t>
            </a:r>
            <a:r>
              <a:rPr lang="fr-FR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xp&gt;=t2+t12+t22 &amp;&amp; xp&lt;Tp-t2-t12-t22 S3=true; </a:t>
            </a:r>
            <a:r>
              <a:rPr lang="fr-FR" sz="1800" b="0" i="0" u="none" strike="noStrike" baseline="0" dirty="0">
                <a:solidFill>
                  <a:srgbClr val="0E00FF"/>
                </a:solidFill>
                <a:latin typeface="Courier New" panose="02070309020205020404" pitchFamily="49" charset="0"/>
              </a:rPr>
              <a:t>end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6A6EB5C-5029-4DD0-900B-E5EAA1FCB715}"/>
              </a:ext>
            </a:extLst>
          </p:cNvPr>
          <p:cNvSpPr txBox="1"/>
          <p:nvPr/>
        </p:nvSpPr>
        <p:spPr>
          <a:xfrm>
            <a:off x="746430" y="1789509"/>
            <a:ext cx="270145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NS=ceil(6*t/Tf);</a:t>
            </a:r>
          </a:p>
          <a:p>
            <a:r>
              <a:rPr lang="fr-FR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xs=t-(NS-1)*Tf/6;</a:t>
            </a:r>
          </a:p>
          <a:p>
            <a:r>
              <a:rPr lang="pl-PL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NS6=</a:t>
            </a:r>
            <a:r>
              <a:rPr lang="pl-PL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mod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(NS,6); </a:t>
            </a:r>
          </a:p>
          <a:p>
            <a:r>
              <a:rPr lang="pl-PL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NP=</a:t>
            </a:r>
            <a:r>
              <a:rPr lang="pl-PL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ceil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pl-PL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xs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/</a:t>
            </a:r>
            <a:r>
              <a:rPr lang="pl-PL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Tp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pl-PL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xp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pl-PL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xs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-(NP-1)*</a:t>
            </a:r>
            <a:r>
              <a:rPr lang="pl-PL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Tp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AF887788-0B66-4088-924B-09F589159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187" y="4407342"/>
            <a:ext cx="2555557" cy="2224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3884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B500995-A12E-4B86-83D7-86D757A19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68" y="190473"/>
            <a:ext cx="11872622" cy="876328"/>
          </a:xfrm>
        </p:spPr>
        <p:txBody>
          <a:bodyPr>
            <a:normAutofit/>
          </a:bodyPr>
          <a:lstStyle/>
          <a:p>
            <a:r>
              <a:rPr lang="pl-PL" sz="2800" dirty="0"/>
              <a:t>Różniczkowanie cyfrowe w </a:t>
            </a:r>
            <a:r>
              <a:rPr lang="pl-PL" sz="2800" dirty="0" err="1"/>
              <a:t>matlabie</a:t>
            </a:r>
            <a:br>
              <a:rPr lang="pl-PL" sz="2800" dirty="0"/>
            </a:br>
            <a:r>
              <a:rPr lang="pl-PL" sz="2800" dirty="0"/>
              <a:t>- </a:t>
            </a:r>
            <a:r>
              <a:rPr lang="pl-PL" sz="2800" dirty="0" err="1"/>
              <a:t>Inverter</a:t>
            </a:r>
            <a:r>
              <a:rPr lang="pl-PL" sz="2800" dirty="0"/>
              <a:t> – prądy kondensatorów </a:t>
            </a:r>
            <a:r>
              <a:rPr lang="pl-PL" sz="2800" i="1" dirty="0">
                <a:solidFill>
                  <a:srgbClr val="FF0000"/>
                </a:solidFill>
              </a:rPr>
              <a:t>C.  </a:t>
            </a:r>
            <a:r>
              <a:rPr lang="pl-PL" sz="2800" i="1" cap="none" dirty="0"/>
              <a:t>f</a:t>
            </a:r>
            <a:r>
              <a:rPr lang="pl-PL" sz="2800" i="1" dirty="0"/>
              <a:t>=6 </a:t>
            </a:r>
            <a:r>
              <a:rPr lang="pl-PL" sz="2800" i="1" dirty="0" err="1"/>
              <a:t>H</a:t>
            </a:r>
            <a:r>
              <a:rPr lang="pl-PL" sz="2800" i="1" cap="none" dirty="0" err="1"/>
              <a:t>z</a:t>
            </a:r>
            <a:r>
              <a:rPr lang="pl-PL" sz="2800" i="1" dirty="0"/>
              <a:t>, </a:t>
            </a:r>
            <a:r>
              <a:rPr lang="pl-PL" sz="2800" i="1" cap="none" dirty="0"/>
              <a:t>ku</a:t>
            </a:r>
            <a:r>
              <a:rPr lang="pl-PL" sz="2800" i="1" dirty="0"/>
              <a:t>=0.2 n=120, </a:t>
            </a:r>
            <a:r>
              <a:rPr lang="pl-PL" sz="2800" i="1" dirty="0" err="1"/>
              <a:t>R</a:t>
            </a:r>
            <a:r>
              <a:rPr lang="pl-PL" sz="2800" i="1" cap="none" dirty="0" err="1"/>
              <a:t>c</a:t>
            </a:r>
            <a:r>
              <a:rPr lang="pl-PL" sz="2800" i="1" dirty="0"/>
              <a:t>=100</a:t>
            </a:r>
            <a:r>
              <a:rPr lang="pl-PL" sz="2800" i="1" cap="none" dirty="0"/>
              <a:t>k</a:t>
            </a:r>
            <a:endParaRPr lang="pl-PL" sz="28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444D924-B2E5-4496-A95E-70653902DC7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6010" y="1137038"/>
            <a:ext cx="11061590" cy="5653376"/>
          </a:xfrm>
        </p:spPr>
        <p:txBody>
          <a:bodyPr/>
          <a:lstStyle/>
          <a:p>
            <a:r>
              <a:rPr lang="pl-PL" dirty="0" err="1"/>
              <a:t>N</a:t>
            </a:r>
            <a:r>
              <a:rPr lang="pl-PL" cap="none" dirty="0" err="1"/>
              <a:t>xt</a:t>
            </a:r>
            <a:r>
              <a:rPr lang="pl-PL" dirty="0"/>
              <a:t>=150, 350, 450 600.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B28CEA2-42AB-45EB-A6FD-399E9FF6409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152" y="1601526"/>
            <a:ext cx="5760720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8BEA8E82-7DB5-4BEF-A756-3BB1C8CCCE1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492" y="1601526"/>
            <a:ext cx="5760720" cy="2421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FEB7415B-7500-4248-A226-952A277C08F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4147848"/>
            <a:ext cx="5823006" cy="2304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6B1A3561-6347-435E-9E7C-9E633639C75D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090" y="4147847"/>
            <a:ext cx="5695122" cy="22483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7798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9F26FF3-64A4-40FA-AB63-71A8A9168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1562" y="77830"/>
            <a:ext cx="12133689" cy="988972"/>
          </a:xfrm>
        </p:spPr>
        <p:txBody>
          <a:bodyPr>
            <a:normAutofit/>
          </a:bodyPr>
          <a:lstStyle/>
          <a:p>
            <a:r>
              <a:rPr lang="pl-PL" sz="2800" dirty="0"/>
              <a:t>Różniczkowanie cyfrowe w </a:t>
            </a:r>
            <a:r>
              <a:rPr lang="pl-PL" sz="2800" dirty="0" err="1"/>
              <a:t>matlabie</a:t>
            </a:r>
            <a:br>
              <a:rPr lang="pl-PL" sz="2800" dirty="0"/>
            </a:br>
            <a:r>
              <a:rPr lang="pl-PL" sz="2800" dirty="0"/>
              <a:t>- </a:t>
            </a:r>
            <a:r>
              <a:rPr lang="pl-PL" sz="2800" dirty="0" err="1"/>
              <a:t>Inverter</a:t>
            </a:r>
            <a:r>
              <a:rPr lang="pl-PL" sz="2800" dirty="0"/>
              <a:t> – energia i moc strat </a:t>
            </a:r>
            <a:r>
              <a:rPr lang="pl-PL" sz="2800" i="1" dirty="0" err="1"/>
              <a:t>R</a:t>
            </a:r>
            <a:r>
              <a:rPr lang="pl-PL" sz="2800" i="1" cap="none" dirty="0" err="1"/>
              <a:t>c</a:t>
            </a:r>
            <a:r>
              <a:rPr lang="pl-PL" sz="2800" i="1" cap="none" dirty="0"/>
              <a:t>. </a:t>
            </a:r>
            <a:r>
              <a:rPr lang="pl-PL" sz="2800" i="1" dirty="0">
                <a:solidFill>
                  <a:srgbClr val="FF0000"/>
                </a:solidFill>
              </a:rPr>
              <a:t>  </a:t>
            </a:r>
            <a:r>
              <a:rPr lang="pl-PL" sz="2800" i="1" cap="none" dirty="0"/>
              <a:t>f</a:t>
            </a:r>
            <a:r>
              <a:rPr lang="pl-PL" sz="2800" i="1" dirty="0"/>
              <a:t>=50 </a:t>
            </a:r>
            <a:r>
              <a:rPr lang="pl-PL" sz="2800" i="1" dirty="0" err="1"/>
              <a:t>H</a:t>
            </a:r>
            <a:r>
              <a:rPr lang="pl-PL" sz="2800" i="1" cap="none" dirty="0" err="1"/>
              <a:t>z</a:t>
            </a:r>
            <a:r>
              <a:rPr lang="pl-PL" sz="2800" i="1" dirty="0"/>
              <a:t>, </a:t>
            </a:r>
            <a:r>
              <a:rPr lang="pl-PL" sz="2800" i="1" cap="none" dirty="0"/>
              <a:t>ku</a:t>
            </a:r>
            <a:r>
              <a:rPr lang="pl-PL" sz="2800" i="1" dirty="0"/>
              <a:t>=1.0,  n=120, </a:t>
            </a:r>
            <a:r>
              <a:rPr lang="pl-PL" sz="2800" i="1" dirty="0" err="1"/>
              <a:t>R</a:t>
            </a:r>
            <a:r>
              <a:rPr lang="pl-PL" sz="2800" i="1" cap="none" dirty="0" err="1"/>
              <a:t>c</a:t>
            </a:r>
            <a:r>
              <a:rPr lang="pl-PL" sz="2800" i="1" dirty="0"/>
              <a:t>=100</a:t>
            </a:r>
            <a:r>
              <a:rPr lang="pl-PL" sz="2800" i="1" cap="none" dirty="0"/>
              <a:t>k</a:t>
            </a:r>
            <a:endParaRPr lang="pl-PL" sz="28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0040950-7815-4C1F-8B0F-8DA9A661D26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9958" y="1192696"/>
            <a:ext cx="10617642" cy="5414838"/>
          </a:xfrm>
        </p:spPr>
        <p:txBody>
          <a:bodyPr/>
          <a:lstStyle/>
          <a:p>
            <a:r>
              <a:rPr lang="pl-PL" dirty="0"/>
              <a:t> energia strat oraz moce dla:    </a:t>
            </a:r>
            <a:r>
              <a:rPr lang="pl-PL" dirty="0" err="1"/>
              <a:t>N</a:t>
            </a:r>
            <a:r>
              <a:rPr lang="pl-PL" cap="none" dirty="0" err="1"/>
              <a:t>xt</a:t>
            </a:r>
            <a:r>
              <a:rPr lang="pl-PL" dirty="0"/>
              <a:t>=250, 350, 450</a:t>
            </a: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24DACF4-480C-4710-AB03-A704932912D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528" y="1530377"/>
            <a:ext cx="5877339" cy="2754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8B8D149D-81AC-4E70-B9E3-7D342EB69A6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7" y="4102791"/>
            <a:ext cx="5760720" cy="2755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6793CC5C-96FA-4B7C-8946-DF4D5E2E65B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733" y="4102791"/>
            <a:ext cx="5565251" cy="2757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B551E8DC-0A4E-452C-8E64-DF697A685AB0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20" y="1530377"/>
            <a:ext cx="5628074" cy="27552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6224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6EF7028-99E8-4F77-B3D2-9D0AD815E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19" y="119270"/>
            <a:ext cx="11964062" cy="1009816"/>
          </a:xfrm>
        </p:spPr>
        <p:txBody>
          <a:bodyPr>
            <a:normAutofit/>
          </a:bodyPr>
          <a:lstStyle/>
          <a:p>
            <a:r>
              <a:rPr lang="pl-PL" sz="2800" dirty="0"/>
              <a:t>Różniczkowanie cyfrowe w </a:t>
            </a:r>
            <a:r>
              <a:rPr lang="pl-PL" sz="2800" dirty="0" err="1"/>
              <a:t>matlabie</a:t>
            </a:r>
            <a:br>
              <a:rPr lang="pl-PL" sz="2800" dirty="0"/>
            </a:br>
            <a:r>
              <a:rPr lang="pl-PL" sz="2800" dirty="0"/>
              <a:t>- </a:t>
            </a:r>
            <a:r>
              <a:rPr lang="pl-PL" sz="2800" dirty="0" err="1"/>
              <a:t>Inverter</a:t>
            </a:r>
            <a:r>
              <a:rPr lang="pl-PL" sz="2800" dirty="0"/>
              <a:t> – energia i moc strat </a:t>
            </a:r>
            <a:r>
              <a:rPr lang="pl-PL" sz="2800" i="1" dirty="0" err="1"/>
              <a:t>R</a:t>
            </a:r>
            <a:r>
              <a:rPr lang="pl-PL" sz="2800" i="1" cap="none" dirty="0" err="1"/>
              <a:t>c</a:t>
            </a:r>
            <a:r>
              <a:rPr lang="pl-PL" sz="2800" i="1" cap="none" dirty="0"/>
              <a:t>. </a:t>
            </a:r>
            <a:r>
              <a:rPr lang="pl-PL" sz="2800" i="1" dirty="0">
                <a:solidFill>
                  <a:srgbClr val="FF0000"/>
                </a:solidFill>
              </a:rPr>
              <a:t>  </a:t>
            </a:r>
            <a:r>
              <a:rPr lang="pl-PL" sz="2800" i="1" cap="none" dirty="0"/>
              <a:t>f</a:t>
            </a:r>
            <a:r>
              <a:rPr lang="pl-PL" sz="2800" i="1" dirty="0"/>
              <a:t>=20 </a:t>
            </a:r>
            <a:r>
              <a:rPr lang="pl-PL" sz="2800" i="1" dirty="0" err="1"/>
              <a:t>H</a:t>
            </a:r>
            <a:r>
              <a:rPr lang="pl-PL" sz="2800" i="1" cap="none" dirty="0" err="1"/>
              <a:t>z</a:t>
            </a:r>
            <a:r>
              <a:rPr lang="pl-PL" sz="2800" i="1" dirty="0"/>
              <a:t>, </a:t>
            </a:r>
            <a:r>
              <a:rPr lang="pl-PL" sz="2800" i="1" cap="none" dirty="0"/>
              <a:t>ku</a:t>
            </a:r>
            <a:r>
              <a:rPr lang="pl-PL" sz="2800" i="1" dirty="0"/>
              <a:t>=0.5,  n=120, </a:t>
            </a:r>
            <a:r>
              <a:rPr lang="pl-PL" sz="2800" i="1" dirty="0" err="1"/>
              <a:t>R</a:t>
            </a:r>
            <a:r>
              <a:rPr lang="pl-PL" sz="2800" i="1" cap="none" dirty="0" err="1"/>
              <a:t>c</a:t>
            </a:r>
            <a:r>
              <a:rPr lang="pl-PL" sz="2800" i="1" dirty="0"/>
              <a:t>=100</a:t>
            </a:r>
            <a:r>
              <a:rPr lang="pl-PL" sz="2800" i="1" cap="none" dirty="0"/>
              <a:t>k</a:t>
            </a:r>
            <a:endParaRPr lang="pl-PL" sz="28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AFF1D39-A25B-49EA-93D9-8F5A48E65C3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7078" y="1264257"/>
            <a:ext cx="11274950" cy="5398935"/>
          </a:xfrm>
        </p:spPr>
        <p:txBody>
          <a:bodyPr/>
          <a:lstStyle/>
          <a:p>
            <a:r>
              <a:rPr lang="pl-PL" dirty="0"/>
              <a:t>energia strat oraz moce dla:    </a:t>
            </a:r>
            <a:r>
              <a:rPr lang="pl-PL" dirty="0" err="1"/>
              <a:t>N</a:t>
            </a:r>
            <a:r>
              <a:rPr lang="pl-PL" cap="none" dirty="0" err="1"/>
              <a:t>xt</a:t>
            </a:r>
            <a:r>
              <a:rPr lang="pl-PL" dirty="0"/>
              <a:t>=150, 350, 450</a:t>
            </a: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C473B7A-6B6E-4C9B-9A2D-173A145AB32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0885" y="1681701"/>
            <a:ext cx="6079436" cy="2667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673D7231-9A71-4A4C-B88F-3D0108A0494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762" y="1677725"/>
            <a:ext cx="5760720" cy="264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D2293C6A-D9CE-4A1D-B2E2-6340A3C4639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527" y="4149753"/>
            <a:ext cx="5792856" cy="2887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7D5CA907-38A9-4933-9BE2-D2D2733B2565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762" y="4149753"/>
            <a:ext cx="5760720" cy="28121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3758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BBD2FFD-837E-4FA4-B20A-3BC67E10C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124" y="75003"/>
            <a:ext cx="11935752" cy="991798"/>
          </a:xfrm>
        </p:spPr>
        <p:txBody>
          <a:bodyPr>
            <a:normAutofit/>
          </a:bodyPr>
          <a:lstStyle/>
          <a:p>
            <a:r>
              <a:rPr lang="pl-PL" sz="2800" dirty="0"/>
              <a:t>Różniczkowanie cyfrowe w </a:t>
            </a:r>
            <a:r>
              <a:rPr lang="pl-PL" sz="2800" dirty="0" err="1"/>
              <a:t>matlabie</a:t>
            </a:r>
            <a:br>
              <a:rPr lang="pl-PL" sz="2800" dirty="0"/>
            </a:br>
            <a:r>
              <a:rPr lang="pl-PL" sz="2800" dirty="0"/>
              <a:t>- </a:t>
            </a:r>
            <a:r>
              <a:rPr lang="pl-PL" sz="2800" dirty="0" err="1"/>
              <a:t>Inverter</a:t>
            </a:r>
            <a:r>
              <a:rPr lang="pl-PL" sz="2800" dirty="0"/>
              <a:t> – energia i moc strat </a:t>
            </a:r>
            <a:r>
              <a:rPr lang="pl-PL" sz="2800" i="1" dirty="0" err="1"/>
              <a:t>R</a:t>
            </a:r>
            <a:r>
              <a:rPr lang="pl-PL" sz="2800" i="1" cap="none" dirty="0" err="1"/>
              <a:t>c</a:t>
            </a:r>
            <a:r>
              <a:rPr lang="pl-PL" sz="2800" i="1" cap="none" dirty="0"/>
              <a:t>. </a:t>
            </a:r>
            <a:r>
              <a:rPr lang="pl-PL" sz="2800" i="1" dirty="0">
                <a:solidFill>
                  <a:srgbClr val="FF0000"/>
                </a:solidFill>
              </a:rPr>
              <a:t>  </a:t>
            </a:r>
            <a:r>
              <a:rPr lang="pl-PL" sz="2800" i="1" cap="none" dirty="0"/>
              <a:t>f</a:t>
            </a:r>
            <a:r>
              <a:rPr lang="pl-PL" sz="2800" i="1" dirty="0"/>
              <a:t>=20 </a:t>
            </a:r>
            <a:r>
              <a:rPr lang="pl-PL" sz="2800" i="1" dirty="0" err="1"/>
              <a:t>H</a:t>
            </a:r>
            <a:r>
              <a:rPr lang="pl-PL" sz="2800" i="1" cap="none" dirty="0" err="1"/>
              <a:t>z</a:t>
            </a:r>
            <a:r>
              <a:rPr lang="pl-PL" sz="2800" i="1" dirty="0"/>
              <a:t>, </a:t>
            </a:r>
            <a:r>
              <a:rPr lang="pl-PL" sz="2800" i="1" cap="none" dirty="0"/>
              <a:t>ku</a:t>
            </a:r>
            <a:r>
              <a:rPr lang="pl-PL" sz="2800" i="1" dirty="0"/>
              <a:t>=1.0,  n=120, </a:t>
            </a:r>
            <a:r>
              <a:rPr lang="pl-PL" sz="2800" i="1" dirty="0" err="1"/>
              <a:t>R</a:t>
            </a:r>
            <a:r>
              <a:rPr lang="pl-PL" sz="2800" i="1" cap="none" dirty="0" err="1"/>
              <a:t>c</a:t>
            </a:r>
            <a:r>
              <a:rPr lang="pl-PL" sz="2800" i="1" dirty="0"/>
              <a:t>=1M</a:t>
            </a:r>
            <a:endParaRPr lang="pl-PL" sz="28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23CBDD3-0096-43A3-94D3-6E223307228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7958" y="1066801"/>
            <a:ext cx="11595886" cy="5633403"/>
          </a:xfrm>
        </p:spPr>
        <p:txBody>
          <a:bodyPr/>
          <a:lstStyle/>
          <a:p>
            <a:r>
              <a:rPr lang="pl-PL" dirty="0" err="1"/>
              <a:t>N</a:t>
            </a:r>
            <a:r>
              <a:rPr lang="pl-PL" cap="none" dirty="0" err="1"/>
              <a:t>xt</a:t>
            </a:r>
            <a:r>
              <a:rPr lang="pl-PL" dirty="0"/>
              <a:t>=250,350,450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A4E3D5E-3427-4B56-9B0A-8C985A50705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79" y="1432670"/>
            <a:ext cx="5868074" cy="2684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7CD57419-833F-4733-B426-251E6D1B7C8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770" y="1300944"/>
            <a:ext cx="5868074" cy="2955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1FABB5DF-3622-4868-AE58-40A933B94C0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4" y="4234239"/>
            <a:ext cx="6012298" cy="2701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A74A14FC-24A9-4D38-A8D3-7D4A49C5898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167" y="4079269"/>
            <a:ext cx="6071808" cy="28569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095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691F32E-97C1-4BBE-827C-14BF7C54C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734" y="0"/>
            <a:ext cx="11911054" cy="987646"/>
          </a:xfrm>
        </p:spPr>
        <p:txBody>
          <a:bodyPr>
            <a:normAutofit/>
          </a:bodyPr>
          <a:lstStyle/>
          <a:p>
            <a:r>
              <a:rPr lang="pl-PL" sz="2800" dirty="0"/>
              <a:t>Różniczkowanie cyfrowe w </a:t>
            </a:r>
            <a:r>
              <a:rPr lang="pl-PL" sz="2800" dirty="0" err="1"/>
              <a:t>matlabie</a:t>
            </a:r>
            <a:br>
              <a:rPr lang="pl-PL" sz="2800" dirty="0"/>
            </a:br>
            <a:r>
              <a:rPr lang="pl-PL" sz="2800" dirty="0"/>
              <a:t>- </a:t>
            </a:r>
            <a:r>
              <a:rPr lang="pl-PL" sz="2800" dirty="0" err="1"/>
              <a:t>Inverter</a:t>
            </a:r>
            <a:r>
              <a:rPr lang="pl-PL" sz="2800" dirty="0"/>
              <a:t> – energia i moc strat </a:t>
            </a:r>
            <a:r>
              <a:rPr lang="pl-PL" sz="2800" i="1" dirty="0" err="1"/>
              <a:t>R</a:t>
            </a:r>
            <a:r>
              <a:rPr lang="pl-PL" sz="2800" i="1" cap="none" dirty="0" err="1"/>
              <a:t>c</a:t>
            </a:r>
            <a:r>
              <a:rPr lang="pl-PL" sz="2800" i="1" cap="none" dirty="0"/>
              <a:t>. </a:t>
            </a:r>
            <a:r>
              <a:rPr lang="pl-PL" sz="2800" i="1" dirty="0">
                <a:solidFill>
                  <a:srgbClr val="FF0000"/>
                </a:solidFill>
              </a:rPr>
              <a:t>  </a:t>
            </a:r>
            <a:r>
              <a:rPr lang="pl-PL" sz="2800" i="1" cap="none" dirty="0"/>
              <a:t>f</a:t>
            </a:r>
            <a:r>
              <a:rPr lang="pl-PL" sz="2800" i="1" dirty="0"/>
              <a:t>=6 </a:t>
            </a:r>
            <a:r>
              <a:rPr lang="pl-PL" sz="2800" i="1" dirty="0" err="1"/>
              <a:t>H</a:t>
            </a:r>
            <a:r>
              <a:rPr lang="pl-PL" sz="2800" i="1" cap="none" dirty="0" err="1"/>
              <a:t>z</a:t>
            </a:r>
            <a:r>
              <a:rPr lang="pl-PL" sz="2800" i="1" dirty="0"/>
              <a:t>, </a:t>
            </a:r>
            <a:r>
              <a:rPr lang="pl-PL" sz="2800" i="1" cap="none" dirty="0"/>
              <a:t>ku</a:t>
            </a:r>
            <a:r>
              <a:rPr lang="pl-PL" sz="2800" i="1" dirty="0"/>
              <a:t>=0.2,  n=120, </a:t>
            </a:r>
            <a:r>
              <a:rPr lang="pl-PL" sz="2800" i="1" dirty="0" err="1"/>
              <a:t>R</a:t>
            </a:r>
            <a:r>
              <a:rPr lang="pl-PL" sz="2800" i="1" cap="none" dirty="0" err="1"/>
              <a:t>c</a:t>
            </a:r>
            <a:r>
              <a:rPr lang="pl-PL" sz="2800" i="1" dirty="0"/>
              <a:t>=100</a:t>
            </a:r>
            <a:r>
              <a:rPr lang="pl-PL" sz="2800" i="1" cap="none" dirty="0"/>
              <a:t>k</a:t>
            </a:r>
            <a:endParaRPr lang="pl-PL" sz="28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3CE8C9B-D490-4BC4-8E9E-8D63AAAD92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5030" y="987646"/>
            <a:ext cx="10792570" cy="5707352"/>
          </a:xfrm>
        </p:spPr>
        <p:txBody>
          <a:bodyPr/>
          <a:lstStyle/>
          <a:p>
            <a:r>
              <a:rPr lang="pl-PL" dirty="0"/>
              <a:t>energia strat oraz moce dla:    </a:t>
            </a:r>
            <a:r>
              <a:rPr lang="pl-PL" dirty="0" err="1"/>
              <a:t>N</a:t>
            </a:r>
            <a:r>
              <a:rPr lang="pl-PL" cap="none" dirty="0" err="1"/>
              <a:t>xt</a:t>
            </a:r>
            <a:r>
              <a:rPr lang="pl-PL" dirty="0"/>
              <a:t>=150, 350, 550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FD75F33-459F-46BA-A972-9CB4968FE0D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30" y="1579493"/>
            <a:ext cx="5760720" cy="2791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2BB2E672-F8D2-4EC5-A2C0-327F27BC2AF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495" y="1579493"/>
            <a:ext cx="5760720" cy="2976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EF6DA969-2EE7-4156-A388-B3BED978C03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14" y="4301656"/>
            <a:ext cx="5932335" cy="2631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A94F70B3-7869-44F5-865F-2E05E227BB8A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495" y="4370579"/>
            <a:ext cx="5760720" cy="2562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5776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9D6BD5-A0CF-49B1-ACF1-85F80C17B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602" y="34543"/>
            <a:ext cx="11692991" cy="1032258"/>
          </a:xfrm>
        </p:spPr>
        <p:txBody>
          <a:bodyPr>
            <a:normAutofit fontScale="90000"/>
          </a:bodyPr>
          <a:lstStyle/>
          <a:p>
            <a:r>
              <a:rPr lang="pl-PL" sz="2800" dirty="0"/>
              <a:t>filtrowanie cyfrowe w </a:t>
            </a:r>
            <a:r>
              <a:rPr lang="pl-PL" sz="2800" dirty="0" err="1"/>
              <a:t>matlabie</a:t>
            </a:r>
            <a:br>
              <a:rPr lang="pl-PL" sz="2800" dirty="0"/>
            </a:br>
            <a:r>
              <a:rPr lang="pl-PL" sz="2800" dirty="0"/>
              <a:t>- </a:t>
            </a:r>
            <a:r>
              <a:rPr lang="pl-PL" sz="2800" dirty="0" err="1"/>
              <a:t>Inverter</a:t>
            </a:r>
            <a:r>
              <a:rPr lang="pl-PL" sz="2800" dirty="0"/>
              <a:t> – prąd i napięcia odbiornika n=120</a:t>
            </a:r>
            <a:r>
              <a:rPr lang="pl-PL" sz="2800" i="1" dirty="0">
                <a:solidFill>
                  <a:srgbClr val="FF0000"/>
                </a:solidFill>
              </a:rPr>
              <a:t> </a:t>
            </a:r>
            <a:r>
              <a:rPr lang="pl-PL" sz="2800" i="1" cap="none" dirty="0"/>
              <a:t>f</a:t>
            </a:r>
            <a:r>
              <a:rPr lang="pl-PL" sz="2800" i="1" dirty="0"/>
              <a:t>=6 </a:t>
            </a:r>
            <a:r>
              <a:rPr lang="pl-PL" sz="2800" i="1" dirty="0" err="1"/>
              <a:t>H</a:t>
            </a:r>
            <a:r>
              <a:rPr lang="pl-PL" sz="2800" i="1" cap="none" dirty="0" err="1"/>
              <a:t>z</a:t>
            </a:r>
            <a:r>
              <a:rPr lang="pl-PL" sz="2800" i="1" dirty="0"/>
              <a:t>, </a:t>
            </a:r>
            <a:r>
              <a:rPr lang="pl-PL" sz="2800" i="1" cap="none" dirty="0"/>
              <a:t>ku</a:t>
            </a:r>
            <a:r>
              <a:rPr lang="pl-PL" sz="2800" i="1" dirty="0"/>
              <a:t>=0.2,  Cs=1e-8, RV=1k</a:t>
            </a:r>
            <a:endParaRPr lang="pl-PL" sz="28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F30C124-F219-4A39-9E6B-191C4A91BB8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066801"/>
            <a:ext cx="10363826" cy="5625311"/>
          </a:xfrm>
        </p:spPr>
        <p:txBody>
          <a:bodyPr/>
          <a:lstStyle/>
          <a:p>
            <a:r>
              <a:rPr lang="pl-PL" dirty="0"/>
              <a:t>Obwód pomiarowy </a:t>
            </a:r>
            <a:r>
              <a:rPr lang="pl-PL" dirty="0" err="1"/>
              <a:t>Rv</a:t>
            </a:r>
            <a:r>
              <a:rPr lang="pl-PL" dirty="0"/>
              <a:t>, Cs i dodatkowe prądy: </a:t>
            </a:r>
            <a:r>
              <a:rPr lang="pl-PL" cap="none" dirty="0"/>
              <a:t>i</a:t>
            </a:r>
            <a:r>
              <a:rPr lang="pl-PL" dirty="0"/>
              <a:t>V1, </a:t>
            </a:r>
            <a:r>
              <a:rPr lang="pl-PL" cap="none" dirty="0"/>
              <a:t>i</a:t>
            </a:r>
            <a:r>
              <a:rPr lang="pl-PL" dirty="0"/>
              <a:t>V2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7BA3FF48-DDEF-48EA-965F-DB2C4CE921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311" y="1891823"/>
            <a:ext cx="9826752" cy="466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551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9D6BD5-A0CF-49B1-ACF1-85F80C17B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602" y="34543"/>
            <a:ext cx="11692991" cy="1032258"/>
          </a:xfrm>
        </p:spPr>
        <p:txBody>
          <a:bodyPr>
            <a:normAutofit fontScale="90000"/>
          </a:bodyPr>
          <a:lstStyle/>
          <a:p>
            <a:r>
              <a:rPr lang="pl-PL" sz="2800" dirty="0"/>
              <a:t>filtrowanie cyfrowe w </a:t>
            </a:r>
            <a:r>
              <a:rPr lang="pl-PL" sz="2800" dirty="0" err="1"/>
              <a:t>matlabie</a:t>
            </a:r>
            <a:br>
              <a:rPr lang="pl-PL" sz="2800" dirty="0"/>
            </a:br>
            <a:r>
              <a:rPr lang="pl-PL" sz="2800" dirty="0"/>
              <a:t>- </a:t>
            </a:r>
            <a:r>
              <a:rPr lang="pl-PL" sz="2800" dirty="0" err="1"/>
              <a:t>Inverter</a:t>
            </a:r>
            <a:r>
              <a:rPr lang="pl-PL" sz="2800" dirty="0"/>
              <a:t> – prąd i napięcia odbiornika n=120</a:t>
            </a:r>
            <a:r>
              <a:rPr lang="pl-PL" sz="2800" i="1" dirty="0">
                <a:solidFill>
                  <a:srgbClr val="FF0000"/>
                </a:solidFill>
              </a:rPr>
              <a:t> </a:t>
            </a:r>
            <a:r>
              <a:rPr lang="pl-PL" sz="2800" i="1" cap="none" dirty="0"/>
              <a:t>f</a:t>
            </a:r>
            <a:r>
              <a:rPr lang="pl-PL" sz="2800" i="1" dirty="0"/>
              <a:t>=6 </a:t>
            </a:r>
            <a:r>
              <a:rPr lang="pl-PL" sz="2800" i="1" dirty="0" err="1"/>
              <a:t>H</a:t>
            </a:r>
            <a:r>
              <a:rPr lang="pl-PL" sz="2800" i="1" cap="none" dirty="0" err="1"/>
              <a:t>z</a:t>
            </a:r>
            <a:r>
              <a:rPr lang="pl-PL" sz="2800" i="1" dirty="0"/>
              <a:t>, </a:t>
            </a:r>
            <a:r>
              <a:rPr lang="pl-PL" sz="2800" i="1" cap="none" dirty="0"/>
              <a:t>ku</a:t>
            </a:r>
            <a:r>
              <a:rPr lang="pl-PL" sz="2800" i="1" dirty="0"/>
              <a:t>=0.2,  Cs=1e-8, RV=1k</a:t>
            </a:r>
            <a:endParaRPr lang="pl-PL" sz="28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F30C124-F219-4A39-9E6B-191C4A91BB8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087" y="1293378"/>
            <a:ext cx="10363826" cy="5374459"/>
          </a:xfrm>
        </p:spPr>
        <p:txBody>
          <a:bodyPr>
            <a:normAutofit lnSpcReduction="10000"/>
          </a:bodyPr>
          <a:lstStyle/>
          <a:p>
            <a:r>
              <a:rPr lang="pl-PL" dirty="0"/>
              <a:t>Fragment programu filtrowania. Prądów </a:t>
            </a:r>
            <a:r>
              <a:rPr lang="pl-PL" cap="none" dirty="0"/>
              <a:t>is1, is3, i</a:t>
            </a:r>
            <a:r>
              <a:rPr lang="pl-PL" dirty="0"/>
              <a:t>v1, </a:t>
            </a:r>
            <a:r>
              <a:rPr lang="pl-PL" cap="none" dirty="0"/>
              <a:t>i</a:t>
            </a:r>
            <a:r>
              <a:rPr lang="pl-PL" dirty="0"/>
              <a:t>v2, ładunku Q</a:t>
            </a:r>
            <a:r>
              <a:rPr lang="pl-PL" cap="none" dirty="0"/>
              <a:t>x</a:t>
            </a:r>
            <a:r>
              <a:rPr lang="pl-PL" dirty="0"/>
              <a:t>1, Q</a:t>
            </a:r>
            <a:r>
              <a:rPr lang="pl-PL" cap="none" dirty="0"/>
              <a:t>x</a:t>
            </a:r>
            <a:r>
              <a:rPr lang="pl-PL" dirty="0"/>
              <a:t>2  przez nxt2*step</a:t>
            </a: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endParaRPr lang="pl-PL" dirty="0"/>
          </a:p>
          <a:p>
            <a:r>
              <a:rPr lang="pl-PL" dirty="0"/>
              <a:t>Taki sposób filtrowania wyników pozwala w różnym stopniu korzystać z  rezultatów zawartych w wektorze wyników obliczeń dynamicznych y(:).</a:t>
            </a:r>
            <a:br>
              <a:rPr lang="pl-PL" dirty="0"/>
            </a:br>
            <a:r>
              <a:rPr lang="pl-PL" dirty="0"/>
              <a:t>W przypadku modelowania falownika, z którego tu korzystamy, z inną krotnością kroku wybiera się wyniki do różniczkowania cyfrowego, aby obliczyć prądy kondensatorów (</a:t>
            </a:r>
            <a:r>
              <a:rPr lang="pl-PL" dirty="0" err="1"/>
              <a:t>N</a:t>
            </a:r>
            <a:r>
              <a:rPr lang="pl-PL" cap="none" dirty="0" err="1"/>
              <a:t>xt</a:t>
            </a:r>
            <a:r>
              <a:rPr lang="pl-PL" dirty="0"/>
              <a:t>), a z inną krotnością (n</a:t>
            </a:r>
            <a:r>
              <a:rPr lang="pl-PL" cap="none" dirty="0"/>
              <a:t>xt</a:t>
            </a:r>
            <a:r>
              <a:rPr lang="pl-PL" dirty="0"/>
              <a:t>2) do przystawienia graficznego prądów przemiennych na wyjściu falownika i napięć na odbiorniku.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0222C219-6D3F-42A5-8B83-453A845D55DF}"/>
              </a:ext>
            </a:extLst>
          </p:cNvPr>
          <p:cNvSpPr txBox="1"/>
          <p:nvPr/>
        </p:nvSpPr>
        <p:spPr>
          <a:xfrm>
            <a:off x="3785048" y="1669024"/>
            <a:ext cx="6710321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kf2=</a:t>
            </a:r>
            <a:r>
              <a:rPr lang="pl-PL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floor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pl-PL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Nst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/Nxt2);</a:t>
            </a:r>
          </a:p>
          <a:p>
            <a:r>
              <a:rPr lang="pl-PL" sz="1800" b="0" i="0" u="none" strike="noStrike" baseline="0" dirty="0">
                <a:solidFill>
                  <a:srgbClr val="0E00FF"/>
                </a:solidFill>
                <a:latin typeface="Courier New" panose="02070309020205020404" pitchFamily="49" charset="0"/>
              </a:rPr>
              <a:t>for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k=1:kf2  tNxt2(k)=</a:t>
            </a:r>
            <a:r>
              <a:rPr lang="pl-PL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tSol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(Nxt2*k);</a:t>
            </a:r>
          </a:p>
          <a:p>
            <a:r>
              <a:rPr lang="pl-PL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  Is1(k)=</a:t>
            </a:r>
            <a:r>
              <a:rPr lang="pl-PL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YSol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(Nxt2*k,3);</a:t>
            </a:r>
          </a:p>
          <a:p>
            <a:r>
              <a:rPr lang="pl-PL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  Is3(k)=</a:t>
            </a:r>
            <a:r>
              <a:rPr lang="pl-PL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YSol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(Nxt2*k,5);</a:t>
            </a:r>
          </a:p>
          <a:p>
            <a:r>
              <a:rPr lang="pl-PL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IV1(k)=</a:t>
            </a:r>
            <a:r>
              <a:rPr lang="pl-PL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YSol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(Nxt2*k,6);</a:t>
            </a:r>
          </a:p>
          <a:p>
            <a:r>
              <a:rPr lang="pl-PL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IV2(k)=</a:t>
            </a:r>
            <a:r>
              <a:rPr lang="pl-PL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YSol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(Nxt2*k,7);</a:t>
            </a:r>
          </a:p>
          <a:p>
            <a:r>
              <a:rPr lang="pl-PL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Qx1(k)=</a:t>
            </a:r>
            <a:r>
              <a:rPr lang="pl-PL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YSol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(Nxt2*k,20);</a:t>
            </a:r>
          </a:p>
          <a:p>
            <a:r>
              <a:rPr lang="pl-PL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Qx2(k)=</a:t>
            </a:r>
            <a:r>
              <a:rPr lang="pl-PL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YSol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(Nxt2*k,21);</a:t>
            </a:r>
          </a:p>
          <a:p>
            <a:r>
              <a:rPr lang="pl-PL" sz="1800" b="0" i="0" u="none" strike="noStrike" baseline="0" dirty="0">
                <a:solidFill>
                  <a:srgbClr val="0E00FF"/>
                </a:solidFill>
                <a:latin typeface="Courier New" panose="02070309020205020404" pitchFamily="49" charset="0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21847354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9D6BD5-A0CF-49B1-ACF1-85F80C17B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144" y="34543"/>
            <a:ext cx="11938450" cy="1032258"/>
          </a:xfrm>
        </p:spPr>
        <p:txBody>
          <a:bodyPr>
            <a:normAutofit fontScale="90000"/>
          </a:bodyPr>
          <a:lstStyle/>
          <a:p>
            <a:r>
              <a:rPr lang="pl-PL" sz="2800" dirty="0"/>
              <a:t>filtrowanie cyfrowe w </a:t>
            </a:r>
            <a:r>
              <a:rPr lang="pl-PL" sz="2800" dirty="0" err="1"/>
              <a:t>matlabie</a:t>
            </a:r>
            <a:br>
              <a:rPr lang="pl-PL" sz="2800" dirty="0"/>
            </a:br>
            <a:r>
              <a:rPr lang="pl-PL" sz="2800" dirty="0"/>
              <a:t>- </a:t>
            </a:r>
            <a:r>
              <a:rPr lang="pl-PL" sz="2800" dirty="0" err="1"/>
              <a:t>Inverter</a:t>
            </a:r>
            <a:r>
              <a:rPr lang="pl-PL" sz="2800" dirty="0"/>
              <a:t> – prąd i napięcia odbiornika n=120</a:t>
            </a:r>
            <a:r>
              <a:rPr lang="pl-PL" sz="2800" i="1" dirty="0">
                <a:solidFill>
                  <a:srgbClr val="FF0000"/>
                </a:solidFill>
              </a:rPr>
              <a:t> </a:t>
            </a:r>
            <a:r>
              <a:rPr lang="pl-PL" sz="2800" i="1" cap="none" dirty="0"/>
              <a:t>f</a:t>
            </a:r>
            <a:r>
              <a:rPr lang="pl-PL" sz="2800" i="1" dirty="0"/>
              <a:t>=50 </a:t>
            </a:r>
            <a:r>
              <a:rPr lang="pl-PL" sz="2800" i="1" dirty="0" err="1"/>
              <a:t>H</a:t>
            </a:r>
            <a:r>
              <a:rPr lang="pl-PL" sz="2800" i="1" cap="none" dirty="0" err="1"/>
              <a:t>z</a:t>
            </a:r>
            <a:r>
              <a:rPr lang="pl-PL" sz="2800" i="1" dirty="0"/>
              <a:t>, </a:t>
            </a:r>
            <a:r>
              <a:rPr lang="pl-PL" sz="2800" i="1" cap="none" dirty="0"/>
              <a:t>ku</a:t>
            </a:r>
            <a:r>
              <a:rPr lang="pl-PL" sz="2800" i="1" dirty="0"/>
              <a:t>=1.0,  Cs=1e-9, RV=1M</a:t>
            </a:r>
            <a:endParaRPr lang="pl-PL" sz="28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F30C124-F219-4A39-9E6B-191C4A91BB8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066801"/>
            <a:ext cx="10363826" cy="5625311"/>
          </a:xfrm>
        </p:spPr>
        <p:txBody>
          <a:bodyPr/>
          <a:lstStyle/>
          <a:p>
            <a:r>
              <a:rPr lang="pl-PL" dirty="0"/>
              <a:t>Jakość obliczeń numerycznych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D6344C1-4E43-44B5-8DA9-648910DF94A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62" y="1654547"/>
            <a:ext cx="5324475" cy="3624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74E85251-6BF7-4876-BB72-D00E90C17F4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437" y="993550"/>
            <a:ext cx="6279420" cy="3117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CABFDA28-7719-4159-83E4-5132ECB401D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005" y="4013582"/>
            <a:ext cx="6257588" cy="2809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44298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9D6BD5-A0CF-49B1-ACF1-85F80C17B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8" y="34543"/>
            <a:ext cx="12049125" cy="1032258"/>
          </a:xfrm>
        </p:spPr>
        <p:txBody>
          <a:bodyPr>
            <a:normAutofit fontScale="90000"/>
          </a:bodyPr>
          <a:lstStyle/>
          <a:p>
            <a:r>
              <a:rPr lang="pl-PL" sz="2800" dirty="0"/>
              <a:t>filtrowanie cyfrowe w </a:t>
            </a:r>
            <a:r>
              <a:rPr lang="pl-PL" sz="2800" dirty="0" err="1"/>
              <a:t>matlabie</a:t>
            </a:r>
            <a:br>
              <a:rPr lang="pl-PL" sz="2800" dirty="0"/>
            </a:br>
            <a:r>
              <a:rPr lang="pl-PL" sz="2800" dirty="0"/>
              <a:t>- </a:t>
            </a:r>
            <a:r>
              <a:rPr lang="pl-PL" sz="2800" dirty="0" err="1"/>
              <a:t>Inverter</a:t>
            </a:r>
            <a:r>
              <a:rPr lang="pl-PL" sz="2800" dirty="0"/>
              <a:t> – prąd i napięcia odbiornika n=120</a:t>
            </a:r>
            <a:r>
              <a:rPr lang="pl-PL" sz="2800" i="1" dirty="0">
                <a:solidFill>
                  <a:srgbClr val="FF0000"/>
                </a:solidFill>
              </a:rPr>
              <a:t> </a:t>
            </a:r>
            <a:r>
              <a:rPr lang="pl-PL" sz="2800" i="1" cap="none" dirty="0"/>
              <a:t>f</a:t>
            </a:r>
            <a:r>
              <a:rPr lang="pl-PL" sz="2800" i="1" dirty="0"/>
              <a:t>=50 </a:t>
            </a:r>
            <a:r>
              <a:rPr lang="pl-PL" sz="2800" i="1" dirty="0" err="1"/>
              <a:t>H</a:t>
            </a:r>
            <a:r>
              <a:rPr lang="pl-PL" sz="2800" i="1" cap="none" dirty="0" err="1"/>
              <a:t>z</a:t>
            </a:r>
            <a:r>
              <a:rPr lang="pl-PL" sz="2800" i="1" dirty="0"/>
              <a:t>, </a:t>
            </a:r>
            <a:r>
              <a:rPr lang="pl-PL" sz="2800" i="1" cap="none" dirty="0"/>
              <a:t>ku</a:t>
            </a:r>
            <a:r>
              <a:rPr lang="pl-PL" sz="2800" i="1" dirty="0"/>
              <a:t>=1.0,  Cs=1e-7, RV=10k</a:t>
            </a:r>
            <a:endParaRPr lang="pl-PL" sz="28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F30C124-F219-4A39-9E6B-191C4A91BB8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7363" y="1066801"/>
            <a:ext cx="10972799" cy="5625311"/>
          </a:xfrm>
        </p:spPr>
        <p:txBody>
          <a:bodyPr/>
          <a:lstStyle/>
          <a:p>
            <a:r>
              <a:rPr lang="pl-PL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Inv_SVM_6C_VoltCsF_07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   Rezultaty z filtrowaniem dodatkowo prądów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oraz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uAB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uBC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z krokiem Nxt2=100,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Nxt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=1000,  Cs=1e-8, RV=10k;   step=0.5e-6</a:t>
            </a: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2CEE344-B6FD-41B1-B6C7-A2C4307E33B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7" y="1722381"/>
            <a:ext cx="5324475" cy="240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C9274490-74BC-4911-A61B-127E7595B36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8" y="4132206"/>
            <a:ext cx="5351574" cy="263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A6B172E7-4959-4EE1-A2B4-44BED148D49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864" y="1722381"/>
            <a:ext cx="6015059" cy="263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EA6AA75C-250C-400B-8F86-4C7C2A706DE1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864" y="4235827"/>
            <a:ext cx="6015060" cy="26221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69787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9D6BD5-A0CF-49B1-ACF1-85F80C17B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04" y="34543"/>
            <a:ext cx="12000489" cy="1032258"/>
          </a:xfrm>
        </p:spPr>
        <p:txBody>
          <a:bodyPr>
            <a:normAutofit fontScale="90000"/>
          </a:bodyPr>
          <a:lstStyle/>
          <a:p>
            <a:r>
              <a:rPr lang="pl-PL" sz="2800" dirty="0"/>
              <a:t>filtrowanie cyfrowe w </a:t>
            </a:r>
            <a:r>
              <a:rPr lang="pl-PL" sz="2800" dirty="0" err="1"/>
              <a:t>matlabie</a:t>
            </a:r>
            <a:br>
              <a:rPr lang="pl-PL" sz="2800" dirty="0"/>
            </a:br>
            <a:r>
              <a:rPr lang="pl-PL" sz="2800" dirty="0"/>
              <a:t>- </a:t>
            </a:r>
            <a:r>
              <a:rPr lang="pl-PL" sz="2800" dirty="0" err="1"/>
              <a:t>Inverter</a:t>
            </a:r>
            <a:r>
              <a:rPr lang="pl-PL" sz="2800" dirty="0"/>
              <a:t> – prąd i napięcia odbiornika n=120</a:t>
            </a:r>
            <a:r>
              <a:rPr lang="pl-PL" sz="2800" i="1" dirty="0">
                <a:solidFill>
                  <a:srgbClr val="FF0000"/>
                </a:solidFill>
              </a:rPr>
              <a:t> </a:t>
            </a:r>
            <a:r>
              <a:rPr lang="pl-PL" sz="2800" i="1" cap="none" dirty="0"/>
              <a:t>f</a:t>
            </a:r>
            <a:r>
              <a:rPr lang="pl-PL" sz="2800" i="1" dirty="0"/>
              <a:t>=50 </a:t>
            </a:r>
            <a:r>
              <a:rPr lang="pl-PL" sz="2800" i="1" dirty="0" err="1"/>
              <a:t>H</a:t>
            </a:r>
            <a:r>
              <a:rPr lang="pl-PL" sz="2800" i="1" cap="none" dirty="0" err="1"/>
              <a:t>z</a:t>
            </a:r>
            <a:r>
              <a:rPr lang="pl-PL" sz="2800" i="1" dirty="0"/>
              <a:t>, </a:t>
            </a:r>
            <a:r>
              <a:rPr lang="pl-PL" sz="2800" i="1" cap="none" dirty="0"/>
              <a:t>ku</a:t>
            </a:r>
            <a:r>
              <a:rPr lang="pl-PL" sz="2800" i="1" dirty="0"/>
              <a:t>=1.0,  Cs=1e-7, RV=10k</a:t>
            </a:r>
            <a:endParaRPr lang="pl-PL" sz="28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F30C124-F219-4A39-9E6B-191C4A91BB8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3681" y="1066801"/>
            <a:ext cx="11692991" cy="5625311"/>
          </a:xfrm>
        </p:spPr>
        <p:txBody>
          <a:bodyPr/>
          <a:lstStyle/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Step= 0.25e-6,  RV=10k,  Cs=1e-8,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Nxt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=1000, Nxt2=250.     ładunki elektryczne Q7,…,Q12 bez żadnego filtra</a:t>
            </a: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5DF802C-E7F0-4810-9986-6E96408B02D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6693"/>
            <a:ext cx="6162675" cy="271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1C309BFD-0022-4FF0-8942-6FB5FB74B62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04" y="4155365"/>
            <a:ext cx="5907185" cy="255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27F701B0-BD30-485B-8C94-3036D51C9E3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54" y="1456693"/>
            <a:ext cx="6601499" cy="2801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801459CA-B191-420E-9583-59785B7FF609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261" y="4238625"/>
            <a:ext cx="6305635" cy="2619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3818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0D4E59E-3EF7-4008-BEA8-624B65061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85780"/>
            <a:ext cx="10364451" cy="981021"/>
          </a:xfrm>
        </p:spPr>
        <p:txBody>
          <a:bodyPr>
            <a:normAutofit/>
          </a:bodyPr>
          <a:lstStyle/>
          <a:p>
            <a:r>
              <a:rPr lang="pl-PL" sz="2800" dirty="0"/>
              <a:t>Falownik 3-fazowy – sterowany metodą SVM</a:t>
            </a:r>
            <a:br>
              <a:rPr lang="pl-PL" sz="2800" dirty="0"/>
            </a:br>
            <a:r>
              <a:rPr lang="pl-PL" sz="2800" dirty="0"/>
              <a:t>- objaśnienia do programu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E50C5DF-3EE8-4D17-B12E-288C2079AF9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88397" y="1066801"/>
            <a:ext cx="11020507" cy="5596391"/>
          </a:xfrm>
        </p:spPr>
        <p:txBody>
          <a:bodyPr/>
          <a:lstStyle/>
          <a:p>
            <a:r>
              <a:rPr lang="pl-PL" dirty="0"/>
              <a:t>Ostatecznie, znając sekwencję przewodzenia (s1,s2,s3) i numer sektora (NS6) steruje się załączaniem tyrystorów   (z1,…z6):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5D2A4958-C1CD-45E5-951A-D4D2D9AF5F09}"/>
              </a:ext>
            </a:extLst>
          </p:cNvPr>
          <p:cNvSpPr txBox="1"/>
          <p:nvPr/>
        </p:nvSpPr>
        <p:spPr>
          <a:xfrm>
            <a:off x="184869" y="2470899"/>
            <a:ext cx="5794512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b="0" i="0" u="none" strike="noStrike" baseline="0" dirty="0" err="1">
                <a:solidFill>
                  <a:srgbClr val="0E00FF"/>
                </a:solidFill>
                <a:latin typeface="Courier New" panose="02070309020205020404" pitchFamily="49" charset="0"/>
              </a:rPr>
              <a:t>if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NS6==1 Z2=</a:t>
            </a:r>
            <a:r>
              <a:rPr lang="pl-PL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true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; Z4=</a:t>
            </a:r>
            <a:r>
              <a:rPr lang="pl-PL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true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; Z6=</a:t>
            </a:r>
            <a:r>
              <a:rPr lang="pl-PL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true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; </a:t>
            </a:r>
            <a:r>
              <a:rPr lang="pl-PL" sz="1800" b="0" i="0" u="none" strike="noStrike" baseline="0" dirty="0">
                <a:solidFill>
                  <a:srgbClr val="0E00FF"/>
                </a:solidFill>
                <a:latin typeface="Courier New" panose="02070309020205020404" pitchFamily="49" charset="0"/>
              </a:rPr>
              <a:t>end</a:t>
            </a:r>
          </a:p>
          <a:p>
            <a:r>
              <a:rPr lang="en-US" sz="1800" b="0" i="0" u="none" strike="noStrike" baseline="0" dirty="0">
                <a:solidFill>
                  <a:srgbClr val="0E00FF"/>
                </a:solidFill>
                <a:latin typeface="Courier New" panose="02070309020205020404" pitchFamily="49" charset="0"/>
              </a:rPr>
              <a:t>if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NS6==1 &amp;&amp; S1 Z1=true; Z2=false; </a:t>
            </a:r>
            <a:r>
              <a:rPr lang="en-US" sz="1800" b="0" i="0" u="none" strike="noStrike" baseline="0" dirty="0">
                <a:solidFill>
                  <a:srgbClr val="0E00FF"/>
                </a:solidFill>
                <a:latin typeface="Courier New" panose="02070309020205020404" pitchFamily="49" charset="0"/>
              </a:rPr>
              <a:t>end</a:t>
            </a:r>
          </a:p>
          <a:p>
            <a:r>
              <a:rPr lang="en-US" sz="1800" b="0" i="0" u="none" strike="noStrike" baseline="0" dirty="0">
                <a:solidFill>
                  <a:srgbClr val="0E00FF"/>
                </a:solidFill>
                <a:latin typeface="Courier New" panose="02070309020205020404" pitchFamily="49" charset="0"/>
              </a:rPr>
              <a:t>if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NS6==1 &amp;&amp; S2 Z3=true; Z4=false; </a:t>
            </a:r>
            <a:r>
              <a:rPr lang="en-US" sz="1800" b="0" i="0" u="none" strike="noStrike" baseline="0" dirty="0">
                <a:solidFill>
                  <a:srgbClr val="0E00FF"/>
                </a:solidFill>
                <a:latin typeface="Courier New" panose="02070309020205020404" pitchFamily="49" charset="0"/>
              </a:rPr>
              <a:t>end</a:t>
            </a:r>
          </a:p>
          <a:p>
            <a:r>
              <a:rPr lang="en-US" sz="1800" b="0" i="0" u="none" strike="noStrike" baseline="0" dirty="0">
                <a:solidFill>
                  <a:srgbClr val="0E00FF"/>
                </a:solidFill>
                <a:latin typeface="Courier New" panose="02070309020205020404" pitchFamily="49" charset="0"/>
              </a:rPr>
              <a:t>if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NS6==1 &amp;&amp; S3 Z5=true; Z6=false; </a:t>
            </a:r>
            <a:r>
              <a:rPr lang="en-US" sz="1800" b="0" i="0" u="none" strike="noStrike" baseline="0" dirty="0">
                <a:solidFill>
                  <a:srgbClr val="0E00FF"/>
                </a:solidFill>
                <a:latin typeface="Courier New" panose="02070309020205020404" pitchFamily="49" charset="0"/>
              </a:rPr>
              <a:t>end</a:t>
            </a:r>
          </a:p>
          <a:p>
            <a:r>
              <a:rPr lang="pl-PL" sz="1800" b="0" i="0" u="none" strike="noStrike" baseline="0" dirty="0" err="1">
                <a:solidFill>
                  <a:srgbClr val="0E00FF"/>
                </a:solidFill>
                <a:latin typeface="Courier New" panose="02070309020205020404" pitchFamily="49" charset="0"/>
              </a:rPr>
              <a:t>if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NS6==2 Z1=</a:t>
            </a:r>
            <a:r>
              <a:rPr lang="pl-PL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true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; Z3=</a:t>
            </a:r>
            <a:r>
              <a:rPr lang="pl-PL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true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; Z5=</a:t>
            </a:r>
            <a:r>
              <a:rPr lang="pl-PL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true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; </a:t>
            </a:r>
            <a:r>
              <a:rPr lang="pl-PL" sz="1800" b="0" i="0" u="none" strike="noStrike" baseline="0" dirty="0">
                <a:solidFill>
                  <a:srgbClr val="0E00FF"/>
                </a:solidFill>
                <a:latin typeface="Courier New" panose="02070309020205020404" pitchFamily="49" charset="0"/>
              </a:rPr>
              <a:t>end</a:t>
            </a:r>
          </a:p>
          <a:p>
            <a:r>
              <a:rPr lang="en-US" sz="1800" b="0" i="0" u="none" strike="noStrike" baseline="0" dirty="0">
                <a:solidFill>
                  <a:srgbClr val="0E00FF"/>
                </a:solidFill>
                <a:latin typeface="Courier New" panose="02070309020205020404" pitchFamily="49" charset="0"/>
              </a:rPr>
              <a:t>if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NS6==2 &amp;&amp; S1 Z6=true; Z5=false; </a:t>
            </a:r>
            <a:r>
              <a:rPr lang="en-US" sz="1800" b="0" i="0" u="none" strike="noStrike" baseline="0" dirty="0">
                <a:solidFill>
                  <a:srgbClr val="0E00FF"/>
                </a:solidFill>
                <a:latin typeface="Courier New" panose="02070309020205020404" pitchFamily="49" charset="0"/>
              </a:rPr>
              <a:t>end</a:t>
            </a:r>
          </a:p>
          <a:p>
            <a:r>
              <a:rPr lang="en-US" sz="1800" b="0" i="0" u="none" strike="noStrike" baseline="0" dirty="0">
                <a:solidFill>
                  <a:srgbClr val="0E00FF"/>
                </a:solidFill>
                <a:latin typeface="Courier New" panose="02070309020205020404" pitchFamily="49" charset="0"/>
              </a:rPr>
              <a:t>if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NS6==2 &amp;&amp; S2 Z2=true; Z1=false; </a:t>
            </a:r>
            <a:r>
              <a:rPr lang="en-US" sz="1800" b="0" i="0" u="none" strike="noStrike" baseline="0" dirty="0">
                <a:solidFill>
                  <a:srgbClr val="0E00FF"/>
                </a:solidFill>
                <a:latin typeface="Courier New" panose="02070309020205020404" pitchFamily="49" charset="0"/>
              </a:rPr>
              <a:t>end</a:t>
            </a:r>
          </a:p>
          <a:p>
            <a:r>
              <a:rPr lang="en-US" sz="1800" b="0" i="0" u="none" strike="noStrike" baseline="0" dirty="0">
                <a:solidFill>
                  <a:srgbClr val="0E00FF"/>
                </a:solidFill>
                <a:latin typeface="Courier New" panose="02070309020205020404" pitchFamily="49" charset="0"/>
              </a:rPr>
              <a:t>if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NS6==2 &amp;&amp; S3 Z4=true; Z3=false; </a:t>
            </a:r>
            <a:r>
              <a:rPr lang="en-US" sz="1800" b="0" i="0" u="none" strike="noStrike" baseline="0" dirty="0">
                <a:solidFill>
                  <a:srgbClr val="0E00FF"/>
                </a:solidFill>
                <a:latin typeface="Courier New" panose="02070309020205020404" pitchFamily="49" charset="0"/>
              </a:rPr>
              <a:t>end</a:t>
            </a:r>
          </a:p>
          <a:p>
            <a:r>
              <a:rPr lang="pl-PL" sz="1800" b="0" i="0" u="none" strike="noStrike" baseline="0" dirty="0" err="1">
                <a:solidFill>
                  <a:srgbClr val="0E00FF"/>
                </a:solidFill>
                <a:latin typeface="Courier New" panose="02070309020205020404" pitchFamily="49" charset="0"/>
              </a:rPr>
              <a:t>if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NS6==3 Z2=</a:t>
            </a:r>
            <a:r>
              <a:rPr lang="pl-PL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true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; Z4=</a:t>
            </a:r>
            <a:r>
              <a:rPr lang="pl-PL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true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; Z6=</a:t>
            </a:r>
            <a:r>
              <a:rPr lang="pl-PL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true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; </a:t>
            </a:r>
            <a:r>
              <a:rPr lang="pl-PL" sz="1800" b="0" i="0" u="none" strike="noStrike" baseline="0" dirty="0">
                <a:solidFill>
                  <a:srgbClr val="0E00FF"/>
                </a:solidFill>
                <a:latin typeface="Courier New" panose="02070309020205020404" pitchFamily="49" charset="0"/>
              </a:rPr>
              <a:t>end</a:t>
            </a:r>
          </a:p>
          <a:p>
            <a:r>
              <a:rPr lang="en-US" sz="1800" b="0" i="0" u="none" strike="noStrike" baseline="0" dirty="0">
                <a:solidFill>
                  <a:srgbClr val="0E00FF"/>
                </a:solidFill>
                <a:latin typeface="Courier New" panose="02070309020205020404" pitchFamily="49" charset="0"/>
              </a:rPr>
              <a:t>if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NS6==3 &amp;&amp; S1 Z3=true; Z4=false; </a:t>
            </a:r>
            <a:r>
              <a:rPr lang="en-US" sz="1800" b="0" i="0" u="none" strike="noStrike" baseline="0" dirty="0">
                <a:solidFill>
                  <a:srgbClr val="0E00FF"/>
                </a:solidFill>
                <a:latin typeface="Courier New" panose="02070309020205020404" pitchFamily="49" charset="0"/>
              </a:rPr>
              <a:t>end</a:t>
            </a:r>
          </a:p>
          <a:p>
            <a:r>
              <a:rPr lang="en-US" sz="1800" b="0" i="0" u="none" strike="noStrike" baseline="0" dirty="0">
                <a:solidFill>
                  <a:srgbClr val="0E00FF"/>
                </a:solidFill>
                <a:latin typeface="Courier New" panose="02070309020205020404" pitchFamily="49" charset="0"/>
              </a:rPr>
              <a:t>if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NS6==3 &amp;&amp; S2 Z5=true; Z6=false; </a:t>
            </a:r>
            <a:r>
              <a:rPr lang="en-US" sz="1800" b="0" i="0" u="none" strike="noStrike" baseline="0" dirty="0">
                <a:solidFill>
                  <a:srgbClr val="0E00FF"/>
                </a:solidFill>
                <a:latin typeface="Courier New" panose="02070309020205020404" pitchFamily="49" charset="0"/>
              </a:rPr>
              <a:t>end</a:t>
            </a:r>
          </a:p>
          <a:p>
            <a:r>
              <a:rPr lang="en-US" sz="1800" b="0" i="0" u="none" strike="noStrike" baseline="0" dirty="0">
                <a:solidFill>
                  <a:srgbClr val="0E00FF"/>
                </a:solidFill>
                <a:latin typeface="Courier New" panose="02070309020205020404" pitchFamily="49" charset="0"/>
              </a:rPr>
              <a:t>if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NS6==3 &amp;&amp; S3 Z1=true; Z2=false; </a:t>
            </a:r>
            <a:r>
              <a:rPr lang="en-US" sz="1800" b="0" i="0" u="none" strike="noStrike" baseline="0" dirty="0">
                <a:solidFill>
                  <a:srgbClr val="0E00FF"/>
                </a:solidFill>
                <a:latin typeface="Courier New" panose="02070309020205020404" pitchFamily="49" charset="0"/>
              </a:rPr>
              <a:t>end</a:t>
            </a:r>
          </a:p>
          <a:p>
            <a:r>
              <a:rPr lang="pl-PL" sz="1800" b="0" i="0" u="none" strike="noStrike" baseline="0" dirty="0" err="1">
                <a:solidFill>
                  <a:srgbClr val="0E00FF"/>
                </a:solidFill>
                <a:latin typeface="Courier New" panose="02070309020205020404" pitchFamily="49" charset="0"/>
              </a:rPr>
              <a:t>if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NS6==4 Z1=</a:t>
            </a:r>
            <a:r>
              <a:rPr lang="pl-PL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true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; Z3=</a:t>
            </a:r>
            <a:r>
              <a:rPr lang="pl-PL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true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; Z5=</a:t>
            </a:r>
            <a:r>
              <a:rPr lang="pl-PL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true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; </a:t>
            </a:r>
            <a:r>
              <a:rPr lang="pl-PL" sz="1800" b="0" i="0" u="none" strike="noStrike" baseline="0" dirty="0">
                <a:solidFill>
                  <a:srgbClr val="0E00FF"/>
                </a:solidFill>
                <a:latin typeface="Courier New" panose="02070309020205020404" pitchFamily="49" charset="0"/>
              </a:rPr>
              <a:t>end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51ED4888-C78E-4823-8F41-8A4DDE33F59A}"/>
              </a:ext>
            </a:extLst>
          </p:cNvPr>
          <p:cNvSpPr txBox="1"/>
          <p:nvPr/>
        </p:nvSpPr>
        <p:spPr>
          <a:xfrm>
            <a:off x="6212621" y="2651878"/>
            <a:ext cx="6094674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solidFill>
                  <a:srgbClr val="0E00FF"/>
                </a:solidFill>
                <a:latin typeface="Courier New" panose="02070309020205020404" pitchFamily="49" charset="0"/>
              </a:rPr>
              <a:t>if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NS6==4 &amp;&amp; S1 Z2=true; Z1=false; </a:t>
            </a:r>
            <a:r>
              <a:rPr lang="en-US" sz="1800" b="0" i="0" u="none" strike="noStrike" baseline="0" dirty="0">
                <a:solidFill>
                  <a:srgbClr val="0E00FF"/>
                </a:solidFill>
                <a:latin typeface="Courier New" panose="02070309020205020404" pitchFamily="49" charset="0"/>
              </a:rPr>
              <a:t>end</a:t>
            </a:r>
          </a:p>
          <a:p>
            <a:r>
              <a:rPr lang="en-US" sz="1800" b="0" i="0" u="none" strike="noStrike" baseline="0" dirty="0">
                <a:solidFill>
                  <a:srgbClr val="0E00FF"/>
                </a:solidFill>
                <a:latin typeface="Courier New" panose="02070309020205020404" pitchFamily="49" charset="0"/>
              </a:rPr>
              <a:t>if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NS6==4 &amp;&amp; S2 Z4=true; Z3=false; </a:t>
            </a:r>
            <a:r>
              <a:rPr lang="en-US" sz="1800" b="0" i="0" u="none" strike="noStrike" baseline="0" dirty="0">
                <a:solidFill>
                  <a:srgbClr val="0E00FF"/>
                </a:solidFill>
                <a:latin typeface="Courier New" panose="02070309020205020404" pitchFamily="49" charset="0"/>
              </a:rPr>
              <a:t>end</a:t>
            </a:r>
          </a:p>
          <a:p>
            <a:r>
              <a:rPr lang="en-US" sz="1800" b="0" i="0" u="none" strike="noStrike" baseline="0" dirty="0">
                <a:solidFill>
                  <a:srgbClr val="0E00FF"/>
                </a:solidFill>
                <a:latin typeface="Courier New" panose="02070309020205020404" pitchFamily="49" charset="0"/>
              </a:rPr>
              <a:t>if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NS6==4 &amp;&amp; S3 Z6=true; Z5=false; </a:t>
            </a:r>
            <a:r>
              <a:rPr lang="en-US" sz="1800" b="0" i="0" u="none" strike="noStrike" baseline="0" dirty="0">
                <a:solidFill>
                  <a:srgbClr val="0E00FF"/>
                </a:solidFill>
                <a:latin typeface="Courier New" panose="02070309020205020404" pitchFamily="49" charset="0"/>
              </a:rPr>
              <a:t>end</a:t>
            </a:r>
          </a:p>
          <a:p>
            <a:r>
              <a:rPr lang="pl-PL" sz="1800" b="0" i="0" u="none" strike="noStrike" baseline="0" dirty="0" err="1">
                <a:solidFill>
                  <a:srgbClr val="0E00FF"/>
                </a:solidFill>
                <a:latin typeface="Courier New" panose="02070309020205020404" pitchFamily="49" charset="0"/>
              </a:rPr>
              <a:t>if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NS6==5 Z2=</a:t>
            </a:r>
            <a:r>
              <a:rPr lang="pl-PL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true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; Z4=</a:t>
            </a:r>
            <a:r>
              <a:rPr lang="pl-PL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true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; Z6=</a:t>
            </a:r>
            <a:r>
              <a:rPr lang="pl-PL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true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; </a:t>
            </a:r>
            <a:r>
              <a:rPr lang="pl-PL" sz="1800" b="0" i="0" u="none" strike="noStrike" baseline="0" dirty="0">
                <a:solidFill>
                  <a:srgbClr val="0E00FF"/>
                </a:solidFill>
                <a:latin typeface="Courier New" panose="02070309020205020404" pitchFamily="49" charset="0"/>
              </a:rPr>
              <a:t>end</a:t>
            </a:r>
          </a:p>
          <a:p>
            <a:r>
              <a:rPr lang="en-US" sz="1800" b="0" i="0" u="none" strike="noStrike" baseline="0" dirty="0">
                <a:solidFill>
                  <a:srgbClr val="0E00FF"/>
                </a:solidFill>
                <a:latin typeface="Courier New" panose="02070309020205020404" pitchFamily="49" charset="0"/>
              </a:rPr>
              <a:t>if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NS6==5 &amp;&amp; S1 Z5=true; Z6=false; </a:t>
            </a:r>
            <a:r>
              <a:rPr lang="en-US" sz="1800" b="0" i="0" u="none" strike="noStrike" baseline="0" dirty="0">
                <a:solidFill>
                  <a:srgbClr val="0E00FF"/>
                </a:solidFill>
                <a:latin typeface="Courier New" panose="02070309020205020404" pitchFamily="49" charset="0"/>
              </a:rPr>
              <a:t>end</a:t>
            </a:r>
          </a:p>
          <a:p>
            <a:r>
              <a:rPr lang="en-US" sz="1800" b="0" i="0" u="none" strike="noStrike" baseline="0" dirty="0">
                <a:solidFill>
                  <a:srgbClr val="0E00FF"/>
                </a:solidFill>
                <a:latin typeface="Courier New" panose="02070309020205020404" pitchFamily="49" charset="0"/>
              </a:rPr>
              <a:t>if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NS6==5 &amp;&amp; S2 Z1=true; Z2=false; </a:t>
            </a:r>
            <a:r>
              <a:rPr lang="en-US" sz="1800" b="0" i="0" u="none" strike="noStrike" baseline="0" dirty="0">
                <a:solidFill>
                  <a:srgbClr val="0E00FF"/>
                </a:solidFill>
                <a:latin typeface="Courier New" panose="02070309020205020404" pitchFamily="49" charset="0"/>
              </a:rPr>
              <a:t>end</a:t>
            </a:r>
          </a:p>
          <a:p>
            <a:r>
              <a:rPr lang="en-US" sz="1800" b="0" i="0" u="none" strike="noStrike" baseline="0" dirty="0">
                <a:solidFill>
                  <a:srgbClr val="0E00FF"/>
                </a:solidFill>
                <a:latin typeface="Courier New" panose="02070309020205020404" pitchFamily="49" charset="0"/>
              </a:rPr>
              <a:t>if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NS6==5 &amp;&amp; S3 Z3=true; Z4=false; </a:t>
            </a:r>
            <a:r>
              <a:rPr lang="en-US" sz="1800" b="0" i="0" u="none" strike="noStrike" baseline="0" dirty="0">
                <a:solidFill>
                  <a:srgbClr val="0E00FF"/>
                </a:solidFill>
                <a:latin typeface="Courier New" panose="02070309020205020404" pitchFamily="49" charset="0"/>
              </a:rPr>
              <a:t>end</a:t>
            </a:r>
          </a:p>
          <a:p>
            <a:r>
              <a:rPr lang="pl-PL" sz="1800" b="0" i="0" u="none" strike="noStrike" baseline="0" dirty="0" err="1">
                <a:solidFill>
                  <a:srgbClr val="0E00FF"/>
                </a:solidFill>
                <a:latin typeface="Courier New" panose="02070309020205020404" pitchFamily="49" charset="0"/>
              </a:rPr>
              <a:t>if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NS6==0 Z1=</a:t>
            </a:r>
            <a:r>
              <a:rPr lang="pl-PL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true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; Z3=</a:t>
            </a:r>
            <a:r>
              <a:rPr lang="pl-PL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true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; Z5=</a:t>
            </a:r>
            <a:r>
              <a:rPr lang="pl-PL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true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; </a:t>
            </a:r>
            <a:r>
              <a:rPr lang="pl-PL" sz="1800" b="0" i="0" u="none" strike="noStrike" baseline="0" dirty="0">
                <a:solidFill>
                  <a:srgbClr val="0E00FF"/>
                </a:solidFill>
                <a:latin typeface="Courier New" panose="02070309020205020404" pitchFamily="49" charset="0"/>
              </a:rPr>
              <a:t>end</a:t>
            </a:r>
          </a:p>
          <a:p>
            <a:r>
              <a:rPr lang="en-US" sz="1800" b="0" i="0" u="none" strike="noStrike" baseline="0" dirty="0">
                <a:solidFill>
                  <a:srgbClr val="0E00FF"/>
                </a:solidFill>
                <a:latin typeface="Courier New" panose="02070309020205020404" pitchFamily="49" charset="0"/>
              </a:rPr>
              <a:t>if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NS6==0 &amp;&amp; S1 Z4=true; Z3=false; </a:t>
            </a:r>
            <a:r>
              <a:rPr lang="en-US" sz="1800" b="0" i="0" u="none" strike="noStrike" baseline="0" dirty="0">
                <a:solidFill>
                  <a:srgbClr val="0E00FF"/>
                </a:solidFill>
                <a:latin typeface="Courier New" panose="02070309020205020404" pitchFamily="49" charset="0"/>
              </a:rPr>
              <a:t>end</a:t>
            </a:r>
          </a:p>
          <a:p>
            <a:r>
              <a:rPr lang="en-US" sz="1800" b="0" i="0" u="none" strike="noStrike" baseline="0" dirty="0">
                <a:solidFill>
                  <a:srgbClr val="0E00FF"/>
                </a:solidFill>
                <a:latin typeface="Courier New" panose="02070309020205020404" pitchFamily="49" charset="0"/>
              </a:rPr>
              <a:t>if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NS6==0 &amp;&amp; S2 Z6=true; Z5=false; </a:t>
            </a:r>
            <a:r>
              <a:rPr lang="en-US" sz="1800" b="0" i="0" u="none" strike="noStrike" baseline="0" dirty="0">
                <a:solidFill>
                  <a:srgbClr val="0E00FF"/>
                </a:solidFill>
                <a:latin typeface="Courier New" panose="02070309020205020404" pitchFamily="49" charset="0"/>
              </a:rPr>
              <a:t>end</a:t>
            </a:r>
          </a:p>
          <a:p>
            <a:r>
              <a:rPr lang="en-US" sz="1800" b="0" i="0" u="none" strike="noStrike" baseline="0" dirty="0">
                <a:solidFill>
                  <a:srgbClr val="0E00FF"/>
                </a:solidFill>
                <a:latin typeface="Courier New" panose="02070309020205020404" pitchFamily="49" charset="0"/>
              </a:rPr>
              <a:t>if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NS6==0 &amp;&amp; S3 Z2=true; Z1=false; </a:t>
            </a:r>
            <a:r>
              <a:rPr lang="en-US" sz="1800" b="0" i="0" u="none" strike="noStrike" baseline="0" dirty="0">
                <a:solidFill>
                  <a:srgbClr val="0E00FF"/>
                </a:solidFill>
                <a:latin typeface="Courier New" panose="02070309020205020404" pitchFamily="49" charset="0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3089106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9D6BD5-A0CF-49B1-ACF1-85F80C17B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602" y="34543"/>
            <a:ext cx="11692991" cy="1032258"/>
          </a:xfrm>
        </p:spPr>
        <p:txBody>
          <a:bodyPr>
            <a:normAutofit fontScale="90000"/>
          </a:bodyPr>
          <a:lstStyle/>
          <a:p>
            <a:r>
              <a:rPr lang="pl-PL" sz="2800" dirty="0"/>
              <a:t>filtrowanie cyfrowe w </a:t>
            </a:r>
            <a:r>
              <a:rPr lang="pl-PL" sz="2800" dirty="0" err="1"/>
              <a:t>matlabie</a:t>
            </a:r>
            <a:br>
              <a:rPr lang="pl-PL" sz="2800" dirty="0"/>
            </a:br>
            <a:r>
              <a:rPr lang="pl-PL" sz="2800" dirty="0"/>
              <a:t>- </a:t>
            </a:r>
            <a:r>
              <a:rPr lang="pl-PL" sz="2800" dirty="0" err="1"/>
              <a:t>Inverter</a:t>
            </a:r>
            <a:r>
              <a:rPr lang="pl-PL" sz="2800" dirty="0"/>
              <a:t> – prąd i napięcia odbiornika n=120</a:t>
            </a:r>
            <a:r>
              <a:rPr lang="pl-PL" sz="2800" i="1" dirty="0">
                <a:solidFill>
                  <a:srgbClr val="FF0000"/>
                </a:solidFill>
              </a:rPr>
              <a:t> </a:t>
            </a:r>
            <a:r>
              <a:rPr lang="pl-PL" sz="2800" i="1" cap="none" dirty="0"/>
              <a:t>f</a:t>
            </a:r>
            <a:r>
              <a:rPr lang="pl-PL" sz="2800" i="1" dirty="0"/>
              <a:t>=6 </a:t>
            </a:r>
            <a:r>
              <a:rPr lang="pl-PL" sz="2800" i="1" dirty="0" err="1"/>
              <a:t>H</a:t>
            </a:r>
            <a:r>
              <a:rPr lang="pl-PL" sz="2800" i="1" cap="none" dirty="0" err="1"/>
              <a:t>z</a:t>
            </a:r>
            <a:r>
              <a:rPr lang="pl-PL" sz="2800" i="1" dirty="0"/>
              <a:t>, </a:t>
            </a:r>
            <a:r>
              <a:rPr lang="pl-PL" sz="2800" i="1" cap="none" dirty="0"/>
              <a:t>ku</a:t>
            </a:r>
            <a:r>
              <a:rPr lang="pl-PL" sz="2800" i="1" dirty="0"/>
              <a:t>=0.2,  Cs=1e-8, RV=1k</a:t>
            </a:r>
            <a:endParaRPr lang="pl-PL" sz="28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F30C124-F219-4A39-9E6B-191C4A91BB8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99405" y="1066801"/>
            <a:ext cx="11579703" cy="5625311"/>
          </a:xfrm>
        </p:spPr>
        <p:txBody>
          <a:bodyPr/>
          <a:lstStyle/>
          <a:p>
            <a:r>
              <a:rPr lang="pl-PL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Step=0.25e-4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……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Nxt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=10, Nxt2=10,….                                        </a:t>
            </a:r>
            <a:r>
              <a:rPr lang="pl-PL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Step=0.5e-4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868D0B2-CFF8-4EDA-917A-DB146BA9DA4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63" y="1475848"/>
            <a:ext cx="5324475" cy="265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FC10F6F8-ECF9-43EA-8549-BC9FFD83C56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64" y="4053414"/>
            <a:ext cx="532447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A3EDBD34-85C3-4CF9-82F9-DBC1E8F2E7E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099" y="4133323"/>
            <a:ext cx="5731813" cy="2690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5FF779AC-8200-4B25-AC5F-869D91F1C67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516" y="1475847"/>
            <a:ext cx="6206591" cy="26574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67700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9D6BD5-A0CF-49B1-ACF1-85F80C17B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08" y="34543"/>
            <a:ext cx="12003186" cy="1032258"/>
          </a:xfrm>
        </p:spPr>
        <p:txBody>
          <a:bodyPr>
            <a:normAutofit fontScale="90000"/>
          </a:bodyPr>
          <a:lstStyle/>
          <a:p>
            <a:r>
              <a:rPr lang="pl-PL" sz="2800" dirty="0"/>
              <a:t>filtrowanie cyfrowe w </a:t>
            </a:r>
            <a:r>
              <a:rPr lang="pl-PL" sz="2800" dirty="0" err="1"/>
              <a:t>matlabie</a:t>
            </a:r>
            <a:br>
              <a:rPr lang="pl-PL" sz="2800" dirty="0"/>
            </a:br>
            <a:r>
              <a:rPr lang="pl-PL" sz="2800" dirty="0"/>
              <a:t>- </a:t>
            </a:r>
            <a:r>
              <a:rPr lang="pl-PL" sz="2800" dirty="0" err="1"/>
              <a:t>Inverter</a:t>
            </a:r>
            <a:r>
              <a:rPr lang="pl-PL" sz="2800" dirty="0"/>
              <a:t> – prąd i napięcia odbiornika: n=180</a:t>
            </a:r>
            <a:r>
              <a:rPr lang="pl-PL" sz="2800" i="1" dirty="0">
                <a:solidFill>
                  <a:srgbClr val="FF0000"/>
                </a:solidFill>
              </a:rPr>
              <a:t> </a:t>
            </a:r>
            <a:r>
              <a:rPr lang="pl-PL" sz="2800" i="1" cap="none" dirty="0"/>
              <a:t>f</a:t>
            </a:r>
            <a:r>
              <a:rPr lang="pl-PL" sz="2800" i="1" dirty="0"/>
              <a:t>=20 </a:t>
            </a:r>
            <a:r>
              <a:rPr lang="pl-PL" sz="2800" i="1" dirty="0" err="1"/>
              <a:t>H</a:t>
            </a:r>
            <a:r>
              <a:rPr lang="pl-PL" sz="2800" i="1" cap="none" dirty="0" err="1"/>
              <a:t>z</a:t>
            </a:r>
            <a:r>
              <a:rPr lang="pl-PL" sz="2800" i="1" dirty="0"/>
              <a:t>, </a:t>
            </a:r>
            <a:r>
              <a:rPr lang="pl-PL" sz="2800" i="1" cap="none" dirty="0"/>
              <a:t>ku</a:t>
            </a:r>
            <a:r>
              <a:rPr lang="pl-PL" sz="2800" i="1" dirty="0"/>
              <a:t>=0.5,  Cs=1e-8, RV=1k</a:t>
            </a:r>
            <a:endParaRPr lang="pl-PL" sz="28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F30C124-F219-4A39-9E6B-191C4A91BB8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3749" y="1066801"/>
            <a:ext cx="11943844" cy="5625311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solidFill>
                  <a:srgbClr val="028009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Inverter_SVM_6C_VoltCsF_07</a:t>
            </a: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pl-PL" sz="1800" dirty="0">
                <a:solidFill>
                  <a:srgbClr val="028009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% 3 </a:t>
            </a:r>
            <a:r>
              <a:rPr lang="pl-PL" sz="1800" dirty="0" err="1">
                <a:solidFill>
                  <a:srgbClr val="028009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phase</a:t>
            </a:r>
            <a:r>
              <a:rPr lang="pl-PL" sz="1800" dirty="0">
                <a:solidFill>
                  <a:srgbClr val="028009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solidFill>
                  <a:srgbClr val="028009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Inverter</a:t>
            </a:r>
            <a:r>
              <a:rPr lang="pl-PL" sz="1800" dirty="0">
                <a:solidFill>
                  <a:srgbClr val="028009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RLE </a:t>
            </a:r>
            <a:r>
              <a:rPr lang="pl-PL" sz="1800" dirty="0" err="1">
                <a:solidFill>
                  <a:srgbClr val="028009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load</a:t>
            </a: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pl-PL" sz="1800" dirty="0">
                <a:solidFill>
                  <a:srgbClr val="028009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% </a:t>
            </a:r>
            <a:r>
              <a:rPr lang="pl-PL" sz="1800" dirty="0" err="1">
                <a:solidFill>
                  <a:srgbClr val="028009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frequency</a:t>
            </a:r>
            <a:r>
              <a:rPr lang="pl-PL" sz="1800" dirty="0">
                <a:solidFill>
                  <a:srgbClr val="028009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&amp; </a:t>
            </a:r>
            <a:r>
              <a:rPr lang="pl-PL" sz="1800" dirty="0" err="1">
                <a:solidFill>
                  <a:srgbClr val="028009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voltage</a:t>
            </a:r>
            <a:r>
              <a:rPr lang="pl-PL" sz="1800" dirty="0">
                <a:solidFill>
                  <a:srgbClr val="028009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solidFill>
                  <a:srgbClr val="028009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control</a:t>
            </a: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pl-PL" sz="1800" dirty="0">
                <a:solidFill>
                  <a:srgbClr val="028009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% obliczanie prądów kondensatorów: </a:t>
            </a:r>
            <a:r>
              <a:rPr lang="pl-PL" sz="1800" dirty="0" err="1">
                <a:solidFill>
                  <a:srgbClr val="028009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diff</a:t>
            </a:r>
            <a:r>
              <a:rPr lang="pl-PL" sz="1800" dirty="0">
                <a:solidFill>
                  <a:srgbClr val="028009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()</a:t>
            </a: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pl-PL" sz="1800" dirty="0">
                <a:solidFill>
                  <a:srgbClr val="028009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% obliczanie napięć odbiornika </a:t>
            </a:r>
            <a:r>
              <a:rPr lang="pl-PL" sz="1800" dirty="0" err="1">
                <a:solidFill>
                  <a:srgbClr val="028009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uAB,uCB</a:t>
            </a:r>
            <a:r>
              <a:rPr lang="pl-PL" sz="1800" dirty="0">
                <a:solidFill>
                  <a:srgbClr val="028009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%</a:t>
            </a: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pl-PL" sz="1800" dirty="0">
                <a:solidFill>
                  <a:srgbClr val="028009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% 2 kondensatory Cs na </a:t>
            </a:r>
            <a:r>
              <a:rPr lang="pl-PL" sz="1800" dirty="0" err="1">
                <a:solidFill>
                  <a:srgbClr val="028009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wyściu</a:t>
            </a: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pl-PL" sz="1800" dirty="0">
                <a:solidFill>
                  <a:srgbClr val="028009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</a:rPr>
              <a:t>% </a:t>
            </a:r>
            <a:r>
              <a:rPr lang="pl-PL" sz="1800" dirty="0" err="1">
                <a:solidFill>
                  <a:srgbClr val="028009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</a:rPr>
              <a:t>fitr</a:t>
            </a:r>
            <a:r>
              <a:rPr lang="pl-PL" sz="1800" dirty="0">
                <a:solidFill>
                  <a:srgbClr val="028009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</a:rPr>
              <a:t> na </a:t>
            </a:r>
            <a:r>
              <a:rPr lang="pl-PL" sz="1800" dirty="0" err="1">
                <a:solidFill>
                  <a:srgbClr val="028009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</a:rPr>
              <a:t>is</a:t>
            </a:r>
            <a:r>
              <a:rPr lang="pl-PL" sz="1800" dirty="0">
                <a:solidFill>
                  <a:srgbClr val="028009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</a:rPr>
              <a:t>, </a:t>
            </a:r>
            <a:r>
              <a:rPr lang="pl-PL" sz="1800" dirty="0" err="1">
                <a:solidFill>
                  <a:srgbClr val="028009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</a:rPr>
              <a:t>uAB</a:t>
            </a:r>
            <a:r>
              <a:rPr lang="pl-PL" sz="1800" dirty="0">
                <a:solidFill>
                  <a:srgbClr val="028009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</a:rPr>
              <a:t>, </a:t>
            </a:r>
            <a:r>
              <a:rPr lang="pl-PL" sz="1800" dirty="0" err="1">
                <a:solidFill>
                  <a:srgbClr val="028009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</a:rPr>
              <a:t>uBC</a:t>
            </a:r>
            <a:r>
              <a:rPr lang="pl-PL" sz="1800" dirty="0">
                <a:solidFill>
                  <a:srgbClr val="028009"/>
                </a:solidFill>
                <a:latin typeface="Courier New" panose="02070309020205020404" pitchFamily="49" charset="0"/>
                <a:ea typeface="Calibri" panose="020F0502020204030204" pitchFamily="34" charset="0"/>
              </a:rPr>
              <a:t>      </a:t>
            </a:r>
            <a:r>
              <a:rPr lang="pl-PL" sz="1800" dirty="0">
                <a:solidFill>
                  <a:srgbClr val="028009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</a:rPr>
              <a:t>step=0.2e-4; Cs=1e-8, RV=1k, </a:t>
            </a:r>
            <a:r>
              <a:rPr lang="pl-PL" sz="1800" dirty="0" err="1">
                <a:solidFill>
                  <a:srgbClr val="028009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</a:rPr>
              <a:t>Nxt</a:t>
            </a:r>
            <a:r>
              <a:rPr lang="pl-PL" sz="1800" dirty="0">
                <a:solidFill>
                  <a:srgbClr val="028009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</a:rPr>
              <a:t>=100, Nxt2=50</a:t>
            </a: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5CE9539-D71B-4F64-94DD-1FFD844A25D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49" y="2589830"/>
            <a:ext cx="5712977" cy="357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99270583-A55D-4924-B9FB-F0F788784FD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900" y="2727310"/>
            <a:ext cx="5882866" cy="34343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88576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9D6BD5-A0CF-49B1-ACF1-85F80C17B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118" y="34543"/>
            <a:ext cx="11911476" cy="1032258"/>
          </a:xfrm>
        </p:spPr>
        <p:txBody>
          <a:bodyPr>
            <a:normAutofit fontScale="90000"/>
          </a:bodyPr>
          <a:lstStyle/>
          <a:p>
            <a:r>
              <a:rPr lang="pl-PL" sz="2800" dirty="0"/>
              <a:t>filtrowanie cyfrowe w </a:t>
            </a:r>
            <a:r>
              <a:rPr lang="pl-PL" sz="2800" dirty="0" err="1"/>
              <a:t>matlabie</a:t>
            </a:r>
            <a:br>
              <a:rPr lang="pl-PL" sz="2800" dirty="0"/>
            </a:br>
            <a:r>
              <a:rPr lang="pl-PL" sz="2800" dirty="0"/>
              <a:t>- </a:t>
            </a:r>
            <a:r>
              <a:rPr lang="pl-PL" sz="2800" dirty="0" err="1"/>
              <a:t>Inverter</a:t>
            </a:r>
            <a:r>
              <a:rPr lang="pl-PL" sz="2800" dirty="0"/>
              <a:t> – prąd i napięcia odbiornika n=180</a:t>
            </a:r>
            <a:r>
              <a:rPr lang="pl-PL" sz="2800" i="1" dirty="0">
                <a:solidFill>
                  <a:srgbClr val="FF0000"/>
                </a:solidFill>
              </a:rPr>
              <a:t> </a:t>
            </a:r>
            <a:r>
              <a:rPr lang="pl-PL" sz="2800" i="1" cap="none" dirty="0"/>
              <a:t>f</a:t>
            </a:r>
            <a:r>
              <a:rPr lang="pl-PL" sz="2800" i="1" dirty="0"/>
              <a:t>=20 </a:t>
            </a:r>
            <a:r>
              <a:rPr lang="pl-PL" sz="2800" i="1" dirty="0" err="1"/>
              <a:t>H</a:t>
            </a:r>
            <a:r>
              <a:rPr lang="pl-PL" sz="2800" i="1" cap="none" dirty="0" err="1"/>
              <a:t>z</a:t>
            </a:r>
            <a:r>
              <a:rPr lang="pl-PL" sz="2800" i="1" dirty="0"/>
              <a:t>, </a:t>
            </a:r>
            <a:r>
              <a:rPr lang="pl-PL" sz="2800" i="1" cap="none" dirty="0"/>
              <a:t>ku</a:t>
            </a:r>
            <a:r>
              <a:rPr lang="pl-PL" sz="2800" i="1" dirty="0"/>
              <a:t>=0.5,  Cs=1e-8, RV=1k</a:t>
            </a:r>
            <a:endParaRPr lang="pl-PL" sz="28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49836AC-BED5-42E0-ADA1-F68EAFC84BD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81" y="906056"/>
            <a:ext cx="5324475" cy="284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4C1E715B-9B72-426E-886D-31800349034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112" y="1066801"/>
            <a:ext cx="5791200" cy="2603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53FA9E67-BEC6-4522-9D6A-58B42607EDB1}"/>
              </a:ext>
            </a:extLst>
          </p:cNvPr>
          <p:cNvPicPr>
            <a:picLocks noGrp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255" y="3792582"/>
            <a:ext cx="5917490" cy="3030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42250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9D6BD5-A0CF-49B1-ACF1-85F80C17B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602" y="34543"/>
            <a:ext cx="11692991" cy="1032258"/>
          </a:xfrm>
        </p:spPr>
        <p:txBody>
          <a:bodyPr>
            <a:normAutofit fontScale="90000"/>
          </a:bodyPr>
          <a:lstStyle/>
          <a:p>
            <a:r>
              <a:rPr lang="pl-PL" sz="2800" dirty="0"/>
              <a:t>filtrowanie cyfrowe w </a:t>
            </a:r>
            <a:r>
              <a:rPr lang="pl-PL" sz="2800" dirty="0" err="1"/>
              <a:t>matlabie</a:t>
            </a:r>
            <a:br>
              <a:rPr lang="pl-PL" sz="2800" dirty="0"/>
            </a:br>
            <a:r>
              <a:rPr lang="pl-PL" sz="2800" dirty="0"/>
              <a:t>- </a:t>
            </a:r>
            <a:r>
              <a:rPr lang="pl-PL" sz="2800" dirty="0" err="1"/>
              <a:t>Inverter</a:t>
            </a:r>
            <a:r>
              <a:rPr lang="pl-PL" sz="2800" dirty="0"/>
              <a:t> – prąd i napięcia odbiornika n=180</a:t>
            </a:r>
            <a:r>
              <a:rPr lang="pl-PL" sz="2800" i="1" dirty="0">
                <a:solidFill>
                  <a:srgbClr val="FF0000"/>
                </a:solidFill>
              </a:rPr>
              <a:t> </a:t>
            </a:r>
            <a:r>
              <a:rPr lang="pl-PL" sz="2800" i="1" cap="none" dirty="0"/>
              <a:t>f</a:t>
            </a:r>
            <a:r>
              <a:rPr lang="pl-PL" sz="2800" i="1" dirty="0"/>
              <a:t>=6 </a:t>
            </a:r>
            <a:r>
              <a:rPr lang="pl-PL" sz="2800" i="1" dirty="0" err="1"/>
              <a:t>H</a:t>
            </a:r>
            <a:r>
              <a:rPr lang="pl-PL" sz="2800" i="1" cap="none" dirty="0" err="1"/>
              <a:t>z</a:t>
            </a:r>
            <a:r>
              <a:rPr lang="pl-PL" sz="2800" i="1" dirty="0"/>
              <a:t>, </a:t>
            </a:r>
            <a:r>
              <a:rPr lang="pl-PL" sz="2800" i="1" cap="none" dirty="0"/>
              <a:t>ku</a:t>
            </a:r>
            <a:r>
              <a:rPr lang="pl-PL" sz="2800" i="1" dirty="0"/>
              <a:t>=0.2,  Cs=1e-8, RV=1k</a:t>
            </a:r>
            <a:endParaRPr lang="pl-PL" sz="28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D96D71A-A070-4C0E-9A32-AEC2D262B79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85" y="1384117"/>
            <a:ext cx="5324475" cy="283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2C9D8B7B-413A-4AB2-AB05-A36D62ED162C}"/>
              </a:ext>
            </a:extLst>
          </p:cNvPr>
          <p:cNvPicPr>
            <a:picLocks noGrp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85" y="4180281"/>
            <a:ext cx="5324475" cy="2587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A7B97840-7D3E-4ECA-B8E8-0213D37BB91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932" y="1136370"/>
            <a:ext cx="5939555" cy="284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3755CC1C-9FE7-45A8-9330-014F927C667B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109" y="4180281"/>
            <a:ext cx="5791200" cy="2476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76028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9D6BD5-A0CF-49B1-ACF1-85F80C17B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602" y="34543"/>
            <a:ext cx="11692991" cy="1032258"/>
          </a:xfrm>
        </p:spPr>
        <p:txBody>
          <a:bodyPr>
            <a:normAutofit fontScale="90000"/>
          </a:bodyPr>
          <a:lstStyle/>
          <a:p>
            <a:r>
              <a:rPr lang="pl-PL" sz="2800" dirty="0"/>
              <a:t>filtrowanie cyfrowe w </a:t>
            </a:r>
            <a:r>
              <a:rPr lang="pl-PL" sz="2800" dirty="0" err="1"/>
              <a:t>matlabie</a:t>
            </a:r>
            <a:br>
              <a:rPr lang="pl-PL" sz="2800" dirty="0"/>
            </a:br>
            <a:r>
              <a:rPr lang="pl-PL" sz="2800" dirty="0"/>
              <a:t>- </a:t>
            </a:r>
            <a:r>
              <a:rPr lang="pl-PL" sz="2800" dirty="0" err="1"/>
              <a:t>Inverter</a:t>
            </a:r>
            <a:r>
              <a:rPr lang="pl-PL" sz="2800" dirty="0"/>
              <a:t> – prąd i napięcia odbiornika n=24</a:t>
            </a:r>
            <a:r>
              <a:rPr lang="pl-PL" sz="2800" i="1" dirty="0">
                <a:solidFill>
                  <a:srgbClr val="FF0000"/>
                </a:solidFill>
              </a:rPr>
              <a:t> </a:t>
            </a:r>
            <a:r>
              <a:rPr lang="pl-PL" sz="2800" i="1" cap="none" dirty="0"/>
              <a:t>f</a:t>
            </a:r>
            <a:r>
              <a:rPr lang="pl-PL" sz="2800" i="1" dirty="0"/>
              <a:t>=50 </a:t>
            </a:r>
            <a:r>
              <a:rPr lang="pl-PL" sz="2800" i="1" dirty="0" err="1"/>
              <a:t>H</a:t>
            </a:r>
            <a:r>
              <a:rPr lang="pl-PL" sz="2800" i="1" cap="none" dirty="0" err="1"/>
              <a:t>z</a:t>
            </a:r>
            <a:r>
              <a:rPr lang="pl-PL" sz="2800" i="1" dirty="0"/>
              <a:t>, </a:t>
            </a:r>
            <a:r>
              <a:rPr lang="pl-PL" sz="2800" i="1" cap="none" dirty="0"/>
              <a:t>ku</a:t>
            </a:r>
            <a:r>
              <a:rPr lang="pl-PL" sz="2800" i="1" dirty="0"/>
              <a:t>=1.0,  Cs=1e-8, RV=1k</a:t>
            </a:r>
            <a:endParaRPr lang="pl-PL" sz="28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F30C124-F219-4A39-9E6B-191C4A91BB8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066801"/>
            <a:ext cx="10363826" cy="5625311"/>
          </a:xfrm>
        </p:spPr>
        <p:txBody>
          <a:bodyPr/>
          <a:lstStyle/>
          <a:p>
            <a:r>
              <a:rPr lang="pl-PL" dirty="0"/>
              <a:t>Dla 50 </a:t>
            </a:r>
            <a:r>
              <a:rPr lang="pl-PL" dirty="0" err="1"/>
              <a:t>hz</a:t>
            </a:r>
            <a:r>
              <a:rPr lang="pl-PL" dirty="0"/>
              <a:t>, ku=1, N=24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29B0938-AFC2-40FF-8D17-5666115C55F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0621"/>
            <a:ext cx="5648325" cy="220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9AA22BE2-52A6-429C-98E0-5F7DF41A34B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1" y="3786229"/>
            <a:ext cx="5552443" cy="316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6D94E18A-D4B4-4654-AFC9-0E4EC0C8F36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224" y="1157246"/>
            <a:ext cx="6134100" cy="287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D1C256D9-BA5D-41FF-8D23-043F9BA468EE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726" y="4124242"/>
            <a:ext cx="5920045" cy="26992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12936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9D6BD5-A0CF-49B1-ACF1-85F80C17B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602" y="34543"/>
            <a:ext cx="11692991" cy="1032258"/>
          </a:xfrm>
        </p:spPr>
        <p:txBody>
          <a:bodyPr>
            <a:normAutofit/>
          </a:bodyPr>
          <a:lstStyle/>
          <a:p>
            <a:r>
              <a:rPr lang="pl-PL" sz="2800" dirty="0"/>
              <a:t>Modelowanie układów przekształtnikowych w </a:t>
            </a:r>
            <a:r>
              <a:rPr lang="pl-PL" sz="2800" dirty="0" err="1"/>
              <a:t>matlabie</a:t>
            </a:r>
            <a:r>
              <a:rPr lang="pl-PL" sz="2800" dirty="0"/>
              <a:t> - wnioski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F30C124-F219-4A39-9E6B-191C4A91BB8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4407" y="804154"/>
            <a:ext cx="11568913" cy="6053846"/>
          </a:xfrm>
        </p:spPr>
        <p:txBody>
          <a:bodyPr>
            <a:normAutofit lnSpcReduction="10000"/>
          </a:bodyPr>
          <a:lstStyle/>
          <a:p>
            <a:r>
              <a:rPr lang="pl-PL" dirty="0"/>
              <a:t>W programie </a:t>
            </a:r>
            <a:r>
              <a:rPr lang="pl-PL" dirty="0" err="1"/>
              <a:t>matlab</a:t>
            </a:r>
            <a:r>
              <a:rPr lang="pl-PL" dirty="0"/>
              <a:t> możliwe jest skuteczne modelowanie złożonych układów energoelektronicznych, nawet o dość złożonej strukturze jak na przykład falownik 3-fazowy 2-poziomowy.</a:t>
            </a:r>
          </a:p>
          <a:p>
            <a:r>
              <a:rPr lang="pl-PL" dirty="0"/>
              <a:t>Zasadniczą sprawą jest wybór właściwej </a:t>
            </a:r>
            <a:r>
              <a:rPr lang="pl-PL" dirty="0">
                <a:highlight>
                  <a:srgbClr val="FFFF00"/>
                </a:highlight>
              </a:rPr>
              <a:t>metody rozwiązywania </a:t>
            </a:r>
            <a:r>
              <a:rPr lang="pl-PL" dirty="0"/>
              <a:t>równań różniczkowych zwyczajnych stanowiących model matematyczny. Najskuteczniejszą okazuje się być procedura </a:t>
            </a:r>
            <a:r>
              <a:rPr lang="pl-PL" cap="none" dirty="0">
                <a:highlight>
                  <a:srgbClr val="FFFF00"/>
                </a:highlight>
              </a:rPr>
              <a:t>ode</a:t>
            </a:r>
            <a:r>
              <a:rPr lang="pl-PL" dirty="0">
                <a:highlight>
                  <a:srgbClr val="FFFF00"/>
                </a:highlight>
              </a:rPr>
              <a:t>113</a:t>
            </a:r>
            <a:r>
              <a:rPr lang="pl-PL" dirty="0"/>
              <a:t>, albo </a:t>
            </a:r>
            <a:r>
              <a:rPr lang="pl-PL" cap="none" dirty="0">
                <a:highlight>
                  <a:srgbClr val="FFFF00"/>
                </a:highlight>
              </a:rPr>
              <a:t>ode</a:t>
            </a:r>
            <a:r>
              <a:rPr lang="pl-PL" dirty="0">
                <a:highlight>
                  <a:srgbClr val="FFFF00"/>
                </a:highlight>
              </a:rPr>
              <a:t>15s</a:t>
            </a:r>
            <a:r>
              <a:rPr lang="pl-PL" dirty="0"/>
              <a:t>, która służy do rozwiązywania tak zwanych‚ układów „sztywnych”. </a:t>
            </a:r>
            <a:r>
              <a:rPr lang="pl-PL" cap="none" dirty="0"/>
              <a:t>ode</a:t>
            </a:r>
            <a:r>
              <a:rPr lang="pl-PL" dirty="0"/>
              <a:t>113  jest dokładniejsza i bardziej stabilna, </a:t>
            </a:r>
            <a:r>
              <a:rPr lang="pl-PL" cap="none" dirty="0"/>
              <a:t>ode</a:t>
            </a:r>
            <a:r>
              <a:rPr lang="pl-PL" dirty="0"/>
              <a:t>15s liczy kilka razy szybciej. </a:t>
            </a:r>
          </a:p>
          <a:p>
            <a:r>
              <a:rPr lang="pl-PL" dirty="0"/>
              <a:t>Ważny jest wybór kroku całkowania równań różniczkowych układu, który decyduje o sprawności obliczeń. Zbyt mały krok całkowania nie jest korzystny, ponieważ następuje nakładanie się zjawisk komutacji zaworów i rozmiaru kroku. W zakresie modelowania przebiegów prądu zmiennego o częstotliwościach 1 – 100 </a:t>
            </a:r>
            <a:r>
              <a:rPr lang="pl-PL" dirty="0" err="1"/>
              <a:t>h</a:t>
            </a:r>
            <a:r>
              <a:rPr lang="pl-PL" cap="none" dirty="0" err="1"/>
              <a:t>z</a:t>
            </a:r>
            <a:r>
              <a:rPr lang="pl-PL" dirty="0"/>
              <a:t> korzystny i wystarczający jest krok całkowania </a:t>
            </a:r>
            <a:r>
              <a:rPr lang="pl-PL" dirty="0">
                <a:highlight>
                  <a:srgbClr val="FFFF00"/>
                </a:highlight>
              </a:rPr>
              <a:t>step=(0.2-1.0)</a:t>
            </a:r>
            <a:r>
              <a:rPr lang="pl-PL" cap="none" dirty="0">
                <a:highlight>
                  <a:srgbClr val="FFFF00"/>
                </a:highlight>
              </a:rPr>
              <a:t>e</a:t>
            </a:r>
            <a:r>
              <a:rPr lang="pl-PL" dirty="0">
                <a:highlight>
                  <a:srgbClr val="FFFF00"/>
                </a:highlight>
              </a:rPr>
              <a:t>-4</a:t>
            </a:r>
          </a:p>
          <a:p>
            <a:r>
              <a:rPr lang="pl-PL" dirty="0">
                <a:highlight>
                  <a:srgbClr val="FFFF00"/>
                </a:highlight>
              </a:rPr>
              <a:t>Dokładność</a:t>
            </a:r>
            <a:r>
              <a:rPr lang="pl-PL" dirty="0"/>
              <a:t> ustawiana jako parametr procedury ode, przy rozwiązywaniu zagadnień z zakresu energoelektroniki powinna być wyższa niż standardowa, to jest rzędu: </a:t>
            </a:r>
            <a:r>
              <a:rPr lang="pl-PL" sz="1800" b="0" i="0" u="none" strike="noStrike" baseline="0" dirty="0">
                <a:solidFill>
                  <a:srgbClr val="AA04F9"/>
                </a:solidFill>
                <a:latin typeface="Courier New" panose="02070309020205020404" pitchFamily="49" charset="0"/>
              </a:rPr>
              <a:t>'AbsTol'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,1e-7,</a:t>
            </a:r>
            <a:r>
              <a:rPr lang="pl-PL" sz="1800" b="0" i="0" u="none" strike="noStrike" baseline="0" dirty="0">
                <a:solidFill>
                  <a:srgbClr val="AA04F9"/>
                </a:solidFill>
                <a:latin typeface="Courier New" panose="02070309020205020404" pitchFamily="49" charset="0"/>
              </a:rPr>
              <a:t>'RelTol'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,1e-7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271573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9D6BD5-A0CF-49B1-ACF1-85F80C17B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602" y="34543"/>
            <a:ext cx="11692991" cy="1032258"/>
          </a:xfrm>
        </p:spPr>
        <p:txBody>
          <a:bodyPr>
            <a:normAutofit/>
          </a:bodyPr>
          <a:lstStyle/>
          <a:p>
            <a:r>
              <a:rPr lang="pl-PL" sz="2800" dirty="0"/>
              <a:t>Modelowanie układów przekształtnikowych w </a:t>
            </a:r>
            <a:r>
              <a:rPr lang="pl-PL" sz="2800" dirty="0" err="1"/>
              <a:t>matlabie</a:t>
            </a:r>
            <a:r>
              <a:rPr lang="pl-PL" sz="2800" dirty="0"/>
              <a:t> - wnioski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F30C124-F219-4A39-9E6B-191C4A91BB8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4602" y="836579"/>
            <a:ext cx="11382796" cy="5855533"/>
          </a:xfrm>
        </p:spPr>
        <p:txBody>
          <a:bodyPr>
            <a:normAutofit lnSpcReduction="10000"/>
          </a:bodyPr>
          <a:lstStyle/>
          <a:p>
            <a:r>
              <a:rPr lang="pl-PL" dirty="0"/>
              <a:t>Przy modelowaniu układów energoelektronicznych (i także innych) zachodzi potrzeba różniczkowania wyników obliczeń numerycznych dla pewnych zmiennych, aby otrzymać inne istotne wielkości, które nie są zmiennymi w badanym układzie.</a:t>
            </a:r>
            <a:br>
              <a:rPr lang="pl-PL" dirty="0"/>
            </a:br>
            <a:r>
              <a:rPr lang="pl-PL" dirty="0"/>
              <a:t>Może to być prąd kondensatora, dla którego w systemie równań różniczkowych opisujących dynamikę badanego układu jako zmienne występują ładunki tych kondensatorów.</a:t>
            </a:r>
          </a:p>
          <a:p>
            <a:r>
              <a:rPr lang="pl-PL" dirty="0"/>
              <a:t>Innym praktycznie stosowanym przykładem jest obliczanie mocy strat elektrycznych elementu rezystancyjnego, gdy energię jego strat można łatwo uzyskać przez całkowanie</a:t>
            </a:r>
          </a:p>
          <a:p>
            <a:r>
              <a:rPr lang="pl-PL" dirty="0"/>
              <a:t>Do tego celu – </a:t>
            </a:r>
            <a:r>
              <a:rPr lang="pl-PL" dirty="0">
                <a:highlight>
                  <a:srgbClr val="FFFF00"/>
                </a:highlight>
              </a:rPr>
              <a:t>różniczkowania cyfrowego </a:t>
            </a:r>
            <a:r>
              <a:rPr lang="pl-PL" dirty="0"/>
              <a:t>służy dobrze procedura </a:t>
            </a:r>
            <a:r>
              <a:rPr lang="pl-PL" dirty="0" err="1"/>
              <a:t>diff</a:t>
            </a:r>
            <a:r>
              <a:rPr lang="pl-PL" dirty="0"/>
              <a:t>([wektor, macierz],n), która oblicza różnice pomiędzy kolejnymi elementami (wierszami) n-krotnie, dostarczając n-tej różnicy do obliczenia różniczki czy przybliżonej  n-tej pochodnej. Aby otrzymać wartość n-tej pochodnej należy podzielić różnicę przez krok zmiennej niezależnej w potędze N</a:t>
            </a:r>
          </a:p>
          <a:p>
            <a:r>
              <a:rPr lang="pl-PL" dirty="0"/>
              <a:t>Do różniczkowania cyfrowego przydatne bywa </a:t>
            </a:r>
            <a:r>
              <a:rPr lang="pl-PL" dirty="0">
                <a:highlight>
                  <a:srgbClr val="FFFF00"/>
                </a:highlight>
              </a:rPr>
              <a:t>filtrowanie</a:t>
            </a:r>
            <a:r>
              <a:rPr lang="pl-PL" dirty="0"/>
              <a:t> zbioru danych, aby zwiększyć krok różniczkowania i osłabić wpływ błędu numerycznego.</a:t>
            </a:r>
          </a:p>
        </p:txBody>
      </p:sp>
    </p:spTree>
    <p:extLst>
      <p:ext uri="{BB962C8B-B14F-4D97-AF65-F5344CB8AC3E}">
        <p14:creationId xmlns:p14="http://schemas.microsoft.com/office/powerpoint/2010/main" val="2070817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1FFEA07-0C53-44CD-B915-57ABE9E80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59027"/>
            <a:ext cx="10364451" cy="834886"/>
          </a:xfrm>
        </p:spPr>
        <p:txBody>
          <a:bodyPr>
            <a:normAutofit fontScale="90000"/>
          </a:bodyPr>
          <a:lstStyle/>
          <a:p>
            <a:r>
              <a:rPr lang="pl-PL" sz="2800" dirty="0"/>
              <a:t>Różniczkowanie cyfrowe w </a:t>
            </a:r>
            <a:r>
              <a:rPr lang="pl-PL" sz="2800" dirty="0" err="1"/>
              <a:t>matlabie</a:t>
            </a:r>
            <a:br>
              <a:rPr lang="pl-PL" sz="2800" dirty="0"/>
            </a:br>
            <a:r>
              <a:rPr lang="pl-PL" sz="2800" dirty="0"/>
              <a:t>- zastosowania w programie  </a:t>
            </a:r>
            <a:r>
              <a:rPr lang="pl-PL" sz="2800" i="1" dirty="0" err="1">
                <a:solidFill>
                  <a:srgbClr val="FF0000"/>
                </a:solidFill>
              </a:rPr>
              <a:t>inverter</a:t>
            </a:r>
            <a:endParaRPr lang="pl-PL" sz="2800" i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B0CD99D-474A-4CFD-BB2A-F2565A4FD25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4299" y="1065475"/>
            <a:ext cx="11100021" cy="5633498"/>
          </a:xfrm>
        </p:spPr>
        <p:txBody>
          <a:bodyPr/>
          <a:lstStyle/>
          <a:p>
            <a:r>
              <a:rPr lang="pl-PL" dirty="0"/>
              <a:t>W systemie obliczeniowym </a:t>
            </a:r>
            <a:r>
              <a:rPr lang="pl-PL" dirty="0" err="1"/>
              <a:t>matlab</a:t>
            </a:r>
            <a:r>
              <a:rPr lang="pl-PL" dirty="0"/>
              <a:t> znajduje się instrukcja </a:t>
            </a:r>
            <a:r>
              <a:rPr lang="pl-PL" cap="none" dirty="0" err="1"/>
              <a:t>diff</a:t>
            </a:r>
            <a:r>
              <a:rPr lang="pl-PL" dirty="0"/>
              <a:t>, która pozwala na różniczkowanie cyfrowe  zbioru liczbowego, bądź macierzy liczbowej:</a:t>
            </a:r>
            <a:br>
              <a:rPr lang="pl-PL" dirty="0"/>
            </a:br>
            <a:endParaRPr lang="pl-PL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478178AA-E530-4FCA-A596-339A27DBBC21}"/>
              </a:ext>
            </a:extLst>
          </p:cNvPr>
          <p:cNvSpPr txBox="1"/>
          <p:nvPr/>
        </p:nvSpPr>
        <p:spPr>
          <a:xfrm>
            <a:off x="836875" y="1987166"/>
            <a:ext cx="6094674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 err="1"/>
              <a:t>diff</a:t>
            </a:r>
            <a:r>
              <a:rPr lang="pl-PL" dirty="0"/>
              <a:t> </a:t>
            </a:r>
            <a:r>
              <a:rPr lang="pl-PL" dirty="0" err="1"/>
              <a:t>Difference</a:t>
            </a:r>
            <a:r>
              <a:rPr lang="pl-PL" dirty="0"/>
              <a:t> and </a:t>
            </a:r>
            <a:r>
              <a:rPr lang="pl-PL" dirty="0" err="1"/>
              <a:t>approximate</a:t>
            </a:r>
            <a:r>
              <a:rPr lang="pl-PL" dirty="0"/>
              <a:t> </a:t>
            </a:r>
            <a:r>
              <a:rPr lang="pl-PL" dirty="0" err="1"/>
              <a:t>derivative</a:t>
            </a:r>
            <a:r>
              <a:rPr lang="pl-PL" dirty="0"/>
              <a:t>.</a:t>
            </a:r>
          </a:p>
          <a:p>
            <a:r>
              <a:rPr lang="pl-PL" dirty="0"/>
              <a:t>    </a:t>
            </a:r>
            <a:r>
              <a:rPr lang="pl-PL" dirty="0" err="1"/>
              <a:t>diff</a:t>
            </a:r>
            <a:r>
              <a:rPr lang="pl-PL" dirty="0"/>
              <a:t>(X), for a </a:t>
            </a:r>
            <a:r>
              <a:rPr lang="pl-PL" dirty="0" err="1"/>
              <a:t>vector</a:t>
            </a:r>
            <a:r>
              <a:rPr lang="pl-PL" dirty="0"/>
              <a:t> X, </a:t>
            </a:r>
            <a:r>
              <a:rPr lang="pl-PL" dirty="0" err="1"/>
              <a:t>is</a:t>
            </a:r>
            <a:r>
              <a:rPr lang="pl-PL" dirty="0"/>
              <a:t> [X(2)-X(1)  X(3)-X(2) ... X(n)-X(n-1)].</a:t>
            </a:r>
          </a:p>
          <a:p>
            <a:r>
              <a:rPr lang="pl-PL" dirty="0"/>
              <a:t>    </a:t>
            </a:r>
            <a:r>
              <a:rPr lang="pl-PL" dirty="0" err="1"/>
              <a:t>diff</a:t>
            </a:r>
            <a:r>
              <a:rPr lang="pl-PL" dirty="0"/>
              <a:t>(X), for a matrix X, </a:t>
            </a:r>
            <a:r>
              <a:rPr lang="pl-PL" dirty="0" err="1"/>
              <a:t>is</a:t>
            </a:r>
            <a:r>
              <a:rPr lang="pl-PL" dirty="0"/>
              <a:t> the matrix of </a:t>
            </a:r>
            <a:r>
              <a:rPr lang="pl-PL" dirty="0" err="1"/>
              <a:t>row</a:t>
            </a:r>
            <a:r>
              <a:rPr lang="pl-PL" dirty="0"/>
              <a:t> </a:t>
            </a:r>
            <a:r>
              <a:rPr lang="pl-PL" dirty="0" err="1"/>
              <a:t>differences</a:t>
            </a:r>
            <a:r>
              <a:rPr lang="pl-PL" dirty="0"/>
              <a:t>,</a:t>
            </a:r>
          </a:p>
          <a:p>
            <a:r>
              <a:rPr lang="pl-PL" dirty="0"/>
              <a:t>       [X(2:n,:) - X(1:n-1,:)].</a:t>
            </a:r>
          </a:p>
          <a:p>
            <a:r>
              <a:rPr lang="pl-PL" dirty="0"/>
              <a:t>    </a:t>
            </a:r>
            <a:r>
              <a:rPr lang="pl-PL" dirty="0" err="1"/>
              <a:t>diff</a:t>
            </a:r>
            <a:r>
              <a:rPr lang="pl-PL" dirty="0"/>
              <a:t>(X), for </a:t>
            </a:r>
            <a:r>
              <a:rPr lang="pl-PL" dirty="0" err="1"/>
              <a:t>an</a:t>
            </a:r>
            <a:r>
              <a:rPr lang="pl-PL" dirty="0"/>
              <a:t> N-D </a:t>
            </a:r>
            <a:r>
              <a:rPr lang="pl-PL" dirty="0" err="1"/>
              <a:t>array</a:t>
            </a:r>
            <a:r>
              <a:rPr lang="pl-PL" dirty="0"/>
              <a:t> X, </a:t>
            </a:r>
            <a:r>
              <a:rPr lang="pl-PL" dirty="0" err="1"/>
              <a:t>is</a:t>
            </a:r>
            <a:r>
              <a:rPr lang="pl-PL" dirty="0"/>
              <a:t> the </a:t>
            </a:r>
            <a:r>
              <a:rPr lang="pl-PL" dirty="0" err="1"/>
              <a:t>difference</a:t>
            </a:r>
            <a:r>
              <a:rPr lang="pl-PL" dirty="0"/>
              <a:t> </a:t>
            </a:r>
            <a:r>
              <a:rPr lang="pl-PL" dirty="0" err="1"/>
              <a:t>along</a:t>
            </a:r>
            <a:r>
              <a:rPr lang="pl-PL" dirty="0"/>
              <a:t> the </a:t>
            </a:r>
            <a:r>
              <a:rPr lang="pl-PL" dirty="0" err="1"/>
              <a:t>first</a:t>
            </a:r>
            <a:endParaRPr lang="pl-PL" dirty="0"/>
          </a:p>
          <a:p>
            <a:r>
              <a:rPr lang="pl-PL" dirty="0"/>
              <a:t>       non-singleton </a:t>
            </a:r>
            <a:r>
              <a:rPr lang="pl-PL" dirty="0" err="1"/>
              <a:t>dimension</a:t>
            </a:r>
            <a:r>
              <a:rPr lang="pl-PL" dirty="0"/>
              <a:t> of X.</a:t>
            </a:r>
          </a:p>
          <a:p>
            <a:r>
              <a:rPr lang="pl-PL" dirty="0"/>
              <a:t>    </a:t>
            </a:r>
            <a:r>
              <a:rPr lang="pl-PL" dirty="0" err="1"/>
              <a:t>diff</a:t>
            </a:r>
            <a:r>
              <a:rPr lang="pl-PL" dirty="0"/>
              <a:t>(X,N) </a:t>
            </a:r>
            <a:r>
              <a:rPr lang="pl-PL" dirty="0" err="1"/>
              <a:t>is</a:t>
            </a:r>
            <a:r>
              <a:rPr lang="pl-PL" dirty="0"/>
              <a:t> the N-th order </a:t>
            </a:r>
            <a:r>
              <a:rPr lang="pl-PL" dirty="0" err="1"/>
              <a:t>difference</a:t>
            </a:r>
            <a:r>
              <a:rPr lang="pl-PL" dirty="0"/>
              <a:t> </a:t>
            </a:r>
            <a:r>
              <a:rPr lang="pl-PL" dirty="0" err="1"/>
              <a:t>along</a:t>
            </a:r>
            <a:r>
              <a:rPr lang="pl-PL" dirty="0"/>
              <a:t> the </a:t>
            </a:r>
            <a:r>
              <a:rPr lang="pl-PL" dirty="0" err="1"/>
              <a:t>first</a:t>
            </a:r>
            <a:r>
              <a:rPr lang="pl-PL" dirty="0"/>
              <a:t> non-singleton </a:t>
            </a:r>
          </a:p>
          <a:p>
            <a:r>
              <a:rPr lang="pl-PL" dirty="0"/>
              <a:t>       </a:t>
            </a:r>
            <a:r>
              <a:rPr lang="pl-PL" dirty="0" err="1"/>
              <a:t>dimension</a:t>
            </a:r>
            <a:r>
              <a:rPr lang="pl-PL" dirty="0"/>
              <a:t> (</a:t>
            </a:r>
            <a:r>
              <a:rPr lang="pl-PL" dirty="0" err="1"/>
              <a:t>denote</a:t>
            </a:r>
            <a:r>
              <a:rPr lang="pl-PL" dirty="0"/>
              <a:t> </a:t>
            </a:r>
            <a:r>
              <a:rPr lang="pl-PL" dirty="0" err="1"/>
              <a:t>it</a:t>
            </a:r>
            <a:r>
              <a:rPr lang="pl-PL" dirty="0"/>
              <a:t> by DIM). </a:t>
            </a:r>
            <a:r>
              <a:rPr lang="pl-PL" dirty="0" err="1"/>
              <a:t>If</a:t>
            </a:r>
            <a:r>
              <a:rPr lang="pl-PL" dirty="0"/>
              <a:t> N &gt;= </a:t>
            </a:r>
            <a:r>
              <a:rPr lang="pl-PL" dirty="0" err="1"/>
              <a:t>size</a:t>
            </a:r>
            <a:r>
              <a:rPr lang="pl-PL" dirty="0"/>
              <a:t>(X,DIM), </a:t>
            </a:r>
            <a:r>
              <a:rPr lang="pl-PL" dirty="0" err="1"/>
              <a:t>diff</a:t>
            </a:r>
            <a:r>
              <a:rPr lang="pl-PL" dirty="0"/>
              <a:t> </a:t>
            </a:r>
            <a:r>
              <a:rPr lang="pl-PL" dirty="0" err="1"/>
              <a:t>takes</a:t>
            </a:r>
            <a:r>
              <a:rPr lang="pl-PL" dirty="0"/>
              <a:t> </a:t>
            </a:r>
          </a:p>
          <a:p>
            <a:r>
              <a:rPr lang="pl-PL" dirty="0"/>
              <a:t>       </a:t>
            </a:r>
            <a:r>
              <a:rPr lang="pl-PL" dirty="0" err="1"/>
              <a:t>successive</a:t>
            </a:r>
            <a:r>
              <a:rPr lang="pl-PL" dirty="0"/>
              <a:t> </a:t>
            </a:r>
            <a:r>
              <a:rPr lang="pl-PL" dirty="0" err="1"/>
              <a:t>differences</a:t>
            </a:r>
            <a:r>
              <a:rPr lang="pl-PL" dirty="0"/>
              <a:t> </a:t>
            </a:r>
            <a:r>
              <a:rPr lang="pl-PL" dirty="0" err="1"/>
              <a:t>along</a:t>
            </a:r>
            <a:r>
              <a:rPr lang="pl-PL" dirty="0"/>
              <a:t> the </a:t>
            </a:r>
            <a:r>
              <a:rPr lang="pl-PL" dirty="0" err="1"/>
              <a:t>next</a:t>
            </a:r>
            <a:r>
              <a:rPr lang="pl-PL" dirty="0"/>
              <a:t> non-singleton </a:t>
            </a:r>
            <a:r>
              <a:rPr lang="pl-PL" dirty="0" err="1"/>
              <a:t>dimension</a:t>
            </a:r>
            <a:r>
              <a:rPr lang="pl-PL" dirty="0"/>
              <a:t>.</a:t>
            </a:r>
          </a:p>
          <a:p>
            <a:r>
              <a:rPr lang="pl-PL" dirty="0"/>
              <a:t>    </a:t>
            </a:r>
            <a:r>
              <a:rPr lang="pl-PL" dirty="0" err="1"/>
              <a:t>diff</a:t>
            </a:r>
            <a:r>
              <a:rPr lang="pl-PL" dirty="0"/>
              <a:t>(X,N,DIM) </a:t>
            </a:r>
            <a:r>
              <a:rPr lang="pl-PL" dirty="0" err="1"/>
              <a:t>is</a:t>
            </a:r>
            <a:r>
              <a:rPr lang="pl-PL" dirty="0"/>
              <a:t> the </a:t>
            </a:r>
            <a:r>
              <a:rPr lang="pl-PL" dirty="0" err="1"/>
              <a:t>Nth</a:t>
            </a:r>
            <a:r>
              <a:rPr lang="pl-PL" dirty="0"/>
              <a:t> </a:t>
            </a:r>
            <a:r>
              <a:rPr lang="pl-PL" dirty="0" err="1"/>
              <a:t>difference</a:t>
            </a:r>
            <a:r>
              <a:rPr lang="pl-PL" dirty="0"/>
              <a:t> </a:t>
            </a:r>
            <a:r>
              <a:rPr lang="pl-PL" dirty="0" err="1"/>
              <a:t>function</a:t>
            </a:r>
            <a:r>
              <a:rPr lang="pl-PL" dirty="0"/>
              <a:t> </a:t>
            </a:r>
            <a:r>
              <a:rPr lang="pl-PL" dirty="0" err="1"/>
              <a:t>along</a:t>
            </a:r>
            <a:r>
              <a:rPr lang="pl-PL" dirty="0"/>
              <a:t> </a:t>
            </a:r>
            <a:r>
              <a:rPr lang="pl-PL" dirty="0" err="1"/>
              <a:t>dimension</a:t>
            </a:r>
            <a:r>
              <a:rPr lang="pl-PL" dirty="0"/>
              <a:t> DIM. </a:t>
            </a:r>
          </a:p>
          <a:p>
            <a:r>
              <a:rPr lang="pl-PL" dirty="0"/>
              <a:t>       </a:t>
            </a:r>
            <a:r>
              <a:rPr lang="pl-PL" dirty="0" err="1"/>
              <a:t>If</a:t>
            </a:r>
            <a:r>
              <a:rPr lang="pl-PL" dirty="0"/>
              <a:t> N &gt;= </a:t>
            </a:r>
            <a:r>
              <a:rPr lang="pl-PL" dirty="0" err="1"/>
              <a:t>size</a:t>
            </a:r>
            <a:r>
              <a:rPr lang="pl-PL" dirty="0"/>
              <a:t>(X,DIM), </a:t>
            </a:r>
            <a:r>
              <a:rPr lang="pl-PL" dirty="0" err="1"/>
              <a:t>diff</a:t>
            </a:r>
            <a:r>
              <a:rPr lang="pl-PL" dirty="0"/>
              <a:t> </a:t>
            </a:r>
            <a:r>
              <a:rPr lang="pl-PL" dirty="0" err="1"/>
              <a:t>returns</a:t>
            </a:r>
            <a:r>
              <a:rPr lang="pl-PL" dirty="0"/>
              <a:t> </a:t>
            </a:r>
            <a:r>
              <a:rPr lang="pl-PL" dirty="0" err="1"/>
              <a:t>an</a:t>
            </a:r>
            <a:r>
              <a:rPr lang="pl-PL" dirty="0"/>
              <a:t> </a:t>
            </a:r>
            <a:r>
              <a:rPr lang="pl-PL" dirty="0" err="1"/>
              <a:t>empty</a:t>
            </a:r>
            <a:r>
              <a:rPr lang="pl-PL" dirty="0"/>
              <a:t> </a:t>
            </a:r>
            <a:r>
              <a:rPr lang="pl-PL" dirty="0" err="1"/>
              <a:t>array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05708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AD1CA25-2B67-4BEE-9CA9-303E67A73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041" y="69877"/>
            <a:ext cx="10364451" cy="916085"/>
          </a:xfrm>
        </p:spPr>
        <p:txBody>
          <a:bodyPr>
            <a:normAutofit/>
          </a:bodyPr>
          <a:lstStyle/>
          <a:p>
            <a:r>
              <a:rPr lang="pl-PL" sz="2800" dirty="0"/>
              <a:t>Różniczkowanie cyfrowe w </a:t>
            </a:r>
            <a:r>
              <a:rPr lang="pl-PL" sz="2800" dirty="0" err="1"/>
              <a:t>matlabie</a:t>
            </a:r>
            <a:br>
              <a:rPr lang="pl-PL" sz="2800" dirty="0"/>
            </a:br>
            <a:r>
              <a:rPr lang="pl-PL" sz="2800" dirty="0"/>
              <a:t>- zastosowania w programie  </a:t>
            </a:r>
            <a:r>
              <a:rPr lang="pl-PL" sz="2800" i="1" dirty="0" err="1">
                <a:solidFill>
                  <a:srgbClr val="FF0000"/>
                </a:solidFill>
              </a:rPr>
              <a:t>inverter</a:t>
            </a:r>
            <a:endParaRPr lang="pl-PL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8E577EFE-BE32-4C5B-9A92-A8FCAC96AD57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572495" y="1168842"/>
                <a:ext cx="11195436" cy="5398935"/>
              </a:xfrm>
            </p:spPr>
            <p:txBody>
              <a:bodyPr/>
              <a:lstStyle/>
              <a:p>
                <a:r>
                  <a:rPr lang="pl-PL" dirty="0"/>
                  <a:t>Przykład różniczkowania zbioru liczbowego:</a:t>
                </a:r>
                <a:br>
                  <a:rPr lang="pl-PL" dirty="0"/>
                </a:br>
                <a:r>
                  <a:rPr lang="pl-PL" dirty="0"/>
                  <a:t>s=[1 16 81 256 625 1296 2041]                Rezultat:</a:t>
                </a:r>
                <a:br>
                  <a:rPr lang="pl-PL" dirty="0"/>
                </a:br>
                <a:br>
                  <a:rPr lang="pl-PL" dirty="0"/>
                </a:br>
                <a:br>
                  <a:rPr lang="pl-PL" dirty="0"/>
                </a:br>
                <a:br>
                  <a:rPr lang="pl-PL" dirty="0"/>
                </a:br>
                <a:br>
                  <a:rPr lang="pl-PL" dirty="0"/>
                </a:br>
                <a:br>
                  <a:rPr lang="pl-PL" dirty="0"/>
                </a:br>
                <a:br>
                  <a:rPr lang="pl-PL" dirty="0"/>
                </a:br>
                <a:endParaRPr lang="pl-PL" dirty="0"/>
              </a:p>
              <a:p>
                <a:r>
                  <a:rPr lang="pl-PL" dirty="0"/>
                  <a:t>Wynik nie jest niespodzianką, jako że:    </a:t>
                </a:r>
                <a14:m>
                  <m:oMath xmlns:m="http://schemas.openxmlformats.org/officeDocument/2006/math">
                    <m:r>
                      <a:rPr lang="en-US" sz="1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1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pl-PL" sz="18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l-PL" sz="18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l-PL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l-PL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</m:e>
                    </m:d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=1,…,7</m:t>
                    </m:r>
                  </m:oMath>
                </a14:m>
                <a:br>
                  <a:rPr lang="pl-PL" sz="18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pl-PL" sz="18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pl-PL" dirty="0"/>
                  <a:t>Różniczkowanie funkcji trygonometrycznej    </a:t>
                </a:r>
                <a:r>
                  <a:rPr lang="en-US" dirty="0"/>
                  <a:t> </a:t>
                </a:r>
                <a:endParaRPr lang="pl-PL" dirty="0"/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8E577EFE-BE32-4C5B-9A92-A8FCAC96AD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572495" y="1168842"/>
                <a:ext cx="11195436" cy="5398935"/>
              </a:xfrm>
              <a:blipFill>
                <a:blip r:embed="rId2"/>
                <a:stretch>
                  <a:fillRect l="-49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pole tekstowe 6">
            <a:extLst>
              <a:ext uri="{FF2B5EF4-FFF2-40B4-BE49-F238E27FC236}">
                <a16:creationId xmlns:a16="http://schemas.microsoft.com/office/drawing/2014/main" id="{FBF5D0DD-412E-40C6-8F23-FB79DAD44B6D}"/>
              </a:ext>
            </a:extLst>
          </p:cNvPr>
          <p:cNvSpPr txBox="1"/>
          <p:nvPr/>
        </p:nvSpPr>
        <p:spPr>
          <a:xfrm>
            <a:off x="707041" y="2093946"/>
            <a:ext cx="433942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b="0" i="0" u="none" strike="noStrike" baseline="0" dirty="0">
                <a:solidFill>
                  <a:srgbClr val="028009"/>
                </a:solidFill>
                <a:latin typeface="Courier New" panose="02070309020205020404" pitchFamily="49" charset="0"/>
              </a:rPr>
              <a:t>% </a:t>
            </a:r>
            <a:r>
              <a:rPr lang="pl-PL" sz="1800" b="0" i="0" u="none" strike="noStrike" baseline="0" dirty="0" err="1">
                <a:solidFill>
                  <a:srgbClr val="028009"/>
                </a:solidFill>
                <a:latin typeface="Courier New" panose="02070309020205020404" pitchFamily="49" charset="0"/>
              </a:rPr>
              <a:t>example</a:t>
            </a:r>
            <a:r>
              <a:rPr lang="pl-PL" sz="1800" b="0" i="0" u="none" strike="noStrike" baseline="0" dirty="0">
                <a:solidFill>
                  <a:srgbClr val="028009"/>
                </a:solidFill>
                <a:latin typeface="Courier New" panose="02070309020205020404" pitchFamily="49" charset="0"/>
              </a:rPr>
              <a:t> of </a:t>
            </a:r>
            <a:r>
              <a:rPr lang="pl-PL" sz="1800" b="0" i="0" u="none" strike="noStrike" baseline="0" dirty="0" err="1">
                <a:solidFill>
                  <a:srgbClr val="028009"/>
                </a:solidFill>
                <a:latin typeface="Courier New" panose="02070309020205020404" pitchFamily="49" charset="0"/>
              </a:rPr>
              <a:t>differentiation</a:t>
            </a:r>
            <a:endParaRPr lang="pl-PL" sz="1800" b="0" i="0" u="none" strike="noStrike" baseline="0" dirty="0">
              <a:solidFill>
                <a:srgbClr val="028009"/>
              </a:solidFill>
              <a:latin typeface="Courier New" panose="02070309020205020404" pitchFamily="49" charset="0"/>
            </a:endParaRPr>
          </a:p>
          <a:p>
            <a:r>
              <a:rPr lang="pl-PL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S=[1 16 81 256 625 1296 2401];</a:t>
            </a:r>
          </a:p>
          <a:p>
            <a:r>
              <a:rPr lang="pl-PL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S1=</a:t>
            </a:r>
            <a:r>
              <a:rPr lang="pl-PL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diff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(S)</a:t>
            </a:r>
          </a:p>
          <a:p>
            <a:r>
              <a:rPr lang="pl-PL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S2=</a:t>
            </a:r>
            <a:r>
              <a:rPr lang="pl-PL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diff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(S1)</a:t>
            </a:r>
          </a:p>
          <a:p>
            <a:r>
              <a:rPr lang="pl-PL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S3=</a:t>
            </a:r>
            <a:r>
              <a:rPr lang="pl-PL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diff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(S2)</a:t>
            </a:r>
          </a:p>
          <a:p>
            <a:r>
              <a:rPr lang="pl-PL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S4=</a:t>
            </a:r>
            <a:r>
              <a:rPr lang="pl-PL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diff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(S3)</a:t>
            </a:r>
          </a:p>
          <a:p>
            <a:r>
              <a:rPr lang="pl-PL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S5=</a:t>
            </a:r>
            <a:r>
              <a:rPr lang="pl-PL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diff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(S4)</a:t>
            </a:r>
          </a:p>
          <a:p>
            <a:r>
              <a:rPr lang="pl-PL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S6=</a:t>
            </a:r>
            <a:r>
              <a:rPr lang="pl-PL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diff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(S,4)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D58E1A04-22A0-42B7-B3F6-A81989338921}"/>
              </a:ext>
            </a:extLst>
          </p:cNvPr>
          <p:cNvSpPr txBox="1"/>
          <p:nvPr/>
        </p:nvSpPr>
        <p:spPr>
          <a:xfrm>
            <a:off x="6170213" y="1967528"/>
            <a:ext cx="3743076" cy="237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S1 =[ 15   65   175    369    671  1105]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S2 = [50   110   194   302   434]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S3 = [60    84   108   132]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S4 = [24    24    24]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S5 = [0     0]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S6 = [24    24    24]</a:t>
            </a:r>
          </a:p>
        </p:txBody>
      </p:sp>
    </p:spTree>
    <p:extLst>
      <p:ext uri="{BB962C8B-B14F-4D97-AF65-F5344CB8AC3E}">
        <p14:creationId xmlns:p14="http://schemas.microsoft.com/office/powerpoint/2010/main" val="3493382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1193E72-F19E-4FEA-8BDF-930E23E1F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107343"/>
            <a:ext cx="10364451" cy="644055"/>
          </a:xfrm>
        </p:spPr>
        <p:txBody>
          <a:bodyPr>
            <a:normAutofit/>
          </a:bodyPr>
          <a:lstStyle/>
          <a:p>
            <a:r>
              <a:rPr lang="pl-PL" sz="2800" dirty="0"/>
              <a:t>Różniczkowanie cyfrowe w </a:t>
            </a:r>
            <a:r>
              <a:rPr lang="pl-PL" sz="2800" dirty="0" err="1"/>
              <a:t>matlabie</a:t>
            </a:r>
            <a:endParaRPr lang="pl-PL" sz="28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922F2D6-FFFF-42C9-932B-205350A157A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91854" y="875954"/>
            <a:ext cx="10363826" cy="5548700"/>
          </a:xfrm>
        </p:spPr>
        <p:txBody>
          <a:bodyPr/>
          <a:lstStyle/>
          <a:p>
            <a:r>
              <a:rPr lang="pl-PL" dirty="0"/>
              <a:t>Różniczkowanie funkcji trygonometrycznej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DC13190-D4E9-4893-83DD-12CD0F7152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1804" y="1338485"/>
            <a:ext cx="7044856" cy="5316756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62551366-DCCA-4027-BCD0-A6AB5918AC38}"/>
              </a:ext>
            </a:extLst>
          </p:cNvPr>
          <p:cNvSpPr txBox="1"/>
          <p:nvPr/>
        </p:nvSpPr>
        <p:spPr>
          <a:xfrm>
            <a:off x="430732" y="1716174"/>
            <a:ext cx="402995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b="0" i="0" u="none" strike="noStrike" baseline="0" dirty="0">
                <a:solidFill>
                  <a:srgbClr val="028009"/>
                </a:solidFill>
                <a:latin typeface="Courier New" panose="02070309020205020404" pitchFamily="49" charset="0"/>
              </a:rPr>
              <a:t>% </a:t>
            </a:r>
            <a:r>
              <a:rPr lang="pl-PL" sz="1800" b="0" i="0" u="none" strike="noStrike" baseline="0" dirty="0" err="1">
                <a:solidFill>
                  <a:srgbClr val="028009"/>
                </a:solidFill>
                <a:latin typeface="Courier New" panose="02070309020205020404" pitchFamily="49" charset="0"/>
              </a:rPr>
              <a:t>differentiation</a:t>
            </a:r>
            <a:r>
              <a:rPr lang="pl-PL" sz="1800" b="0" i="0" u="none" strike="noStrike" baseline="0" dirty="0">
                <a:solidFill>
                  <a:srgbClr val="028009"/>
                </a:solidFill>
                <a:latin typeface="Courier New" panose="02070309020205020404" pitchFamily="49" charset="0"/>
              </a:rPr>
              <a:t> of </a:t>
            </a:r>
            <a:r>
              <a:rPr lang="pl-PL" sz="1800" b="0" i="0" u="none" strike="noStrike" baseline="0" dirty="0" err="1">
                <a:solidFill>
                  <a:srgbClr val="028009"/>
                </a:solidFill>
                <a:latin typeface="Courier New" panose="02070309020205020404" pitchFamily="49" charset="0"/>
              </a:rPr>
              <a:t>trigonometric</a:t>
            </a:r>
            <a:r>
              <a:rPr lang="pl-PL" sz="1800" b="0" i="0" u="none" strike="noStrike" baseline="0" dirty="0">
                <a:solidFill>
                  <a:srgbClr val="028009"/>
                </a:solidFill>
                <a:latin typeface="Courier New" panose="02070309020205020404" pitchFamily="49" charset="0"/>
              </a:rPr>
              <a:t> </a:t>
            </a:r>
            <a:r>
              <a:rPr lang="pl-PL" sz="1800" b="0" i="0" u="none" strike="noStrike" baseline="0" dirty="0" err="1">
                <a:solidFill>
                  <a:srgbClr val="028009"/>
                </a:solidFill>
                <a:latin typeface="Courier New" panose="02070309020205020404" pitchFamily="49" charset="0"/>
              </a:rPr>
              <a:t>function</a:t>
            </a:r>
            <a:endParaRPr lang="pl-PL" sz="1800" b="0" i="0" u="none" strike="noStrike" baseline="0" dirty="0">
              <a:solidFill>
                <a:srgbClr val="028009"/>
              </a:solidFill>
              <a:latin typeface="Courier New" panose="02070309020205020404" pitchFamily="49" charset="0"/>
            </a:endParaRPr>
          </a:p>
          <a:p>
            <a:r>
              <a:rPr lang="pl-PL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step=0.002;</a:t>
            </a:r>
          </a:p>
          <a:p>
            <a:r>
              <a:rPr lang="pl-PL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t=[1:step:8];</a:t>
            </a:r>
          </a:p>
          <a:p>
            <a:r>
              <a:rPr lang="pl-PL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S1=sin(t).^2;</a:t>
            </a:r>
          </a:p>
          <a:p>
            <a:r>
              <a:rPr lang="pl-PL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S2=</a:t>
            </a:r>
            <a:r>
              <a:rPr lang="pl-PL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diff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(S1)/step;</a:t>
            </a:r>
          </a:p>
          <a:p>
            <a:r>
              <a:rPr lang="pl-PL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plot(t,S1)</a:t>
            </a:r>
          </a:p>
          <a:p>
            <a:r>
              <a:rPr lang="pl-PL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hold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pl-PL" sz="1800" b="0" i="0" u="none" strike="noStrike" baseline="0" dirty="0">
                <a:solidFill>
                  <a:srgbClr val="AA04F9"/>
                </a:solidFill>
                <a:latin typeface="Courier New" panose="02070309020205020404" pitchFamily="49" charset="0"/>
              </a:rPr>
              <a:t>on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title(</a:t>
            </a:r>
            <a:r>
              <a:rPr lang="en-US" sz="1800" b="0" i="0" u="none" strike="noStrike" baseline="0" dirty="0">
                <a:solidFill>
                  <a:srgbClr val="AA04F9"/>
                </a:solidFill>
                <a:latin typeface="Courier New" panose="02070309020205020404" pitchFamily="49" charset="0"/>
              </a:rPr>
              <a:t>'Differentiation of sin()^2 function'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pl-PL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nk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pl-PL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numel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(S1)-1;</a:t>
            </a:r>
          </a:p>
          <a:p>
            <a:r>
              <a:rPr lang="pl-PL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plot(t(1:nk),S2)</a:t>
            </a:r>
          </a:p>
          <a:p>
            <a:r>
              <a:rPr lang="pl-PL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legend(</a:t>
            </a:r>
            <a:r>
              <a:rPr lang="pl-PL" sz="1800" b="0" i="0" u="none" strike="noStrike" baseline="0" dirty="0">
                <a:solidFill>
                  <a:srgbClr val="AA04F9"/>
                </a:solidFill>
                <a:latin typeface="Courier New" panose="02070309020205020404" pitchFamily="49" charset="0"/>
              </a:rPr>
              <a:t>'S1'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pl-PL" sz="1800" b="0" i="0" u="none" strike="noStrike" baseline="0" dirty="0">
                <a:solidFill>
                  <a:srgbClr val="AA04F9"/>
                </a:solidFill>
                <a:latin typeface="Courier New" panose="02070309020205020404" pitchFamily="49" charset="0"/>
              </a:rPr>
              <a:t>'S2'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pl-PL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hold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pl-PL" sz="1800" b="0" i="0" u="none" strike="noStrike" baseline="0" dirty="0">
                <a:solidFill>
                  <a:srgbClr val="AA04F9"/>
                </a:solidFill>
                <a:latin typeface="Courier New" panose="02070309020205020404" pitchFamily="49" charset="0"/>
              </a:rPr>
              <a:t>off</a:t>
            </a:r>
          </a:p>
        </p:txBody>
      </p:sp>
    </p:spTree>
    <p:extLst>
      <p:ext uri="{BB962C8B-B14F-4D97-AF65-F5344CB8AC3E}">
        <p14:creationId xmlns:p14="http://schemas.microsoft.com/office/powerpoint/2010/main" val="2163228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D46E1F4-ECF3-4A3A-9E5E-F1D9A43D9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397" y="150716"/>
            <a:ext cx="11227241" cy="916085"/>
          </a:xfrm>
        </p:spPr>
        <p:txBody>
          <a:bodyPr>
            <a:normAutofit/>
          </a:bodyPr>
          <a:lstStyle/>
          <a:p>
            <a:r>
              <a:rPr lang="pl-PL" sz="2800" dirty="0"/>
              <a:t>Różniczkowanie cyfrowe w </a:t>
            </a:r>
            <a:r>
              <a:rPr lang="pl-PL" sz="2800" dirty="0" err="1"/>
              <a:t>matlabie</a:t>
            </a:r>
            <a:br>
              <a:rPr lang="pl-PL" sz="2800" dirty="0"/>
            </a:br>
            <a:r>
              <a:rPr lang="pl-PL" sz="2800" dirty="0"/>
              <a:t>- zastosowania w programie  </a:t>
            </a:r>
            <a:r>
              <a:rPr lang="pl-PL" sz="2800" i="1" dirty="0" err="1">
                <a:solidFill>
                  <a:srgbClr val="FF0000"/>
                </a:solidFill>
              </a:rPr>
              <a:t>inverter</a:t>
            </a:r>
            <a:endParaRPr lang="pl-PL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3037235C-B2B0-4882-8A82-8BE7F0A0995E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453223" y="1176793"/>
                <a:ext cx="11227241" cy="5462545"/>
              </a:xfrm>
            </p:spPr>
            <p:txBody>
              <a:bodyPr>
                <a:normAutofit/>
              </a:bodyPr>
              <a:lstStyle/>
              <a:p>
                <a:r>
                  <a:rPr lang="pl-PL" dirty="0"/>
                  <a:t>W programach dotyczących pracy falownika mamy obliczane wielkości, które warto zróżniczkować – ładunki na kondensatorach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pl-PL" b="0" i="0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</m:oMath>
                </a14:m>
                <a:r>
                  <a:rPr lang="pl-PL" dirty="0"/>
                  <a:t>,…</a:t>
                </a:r>
                <a:r>
                  <a:rPr lang="pl-PL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pl-PL" b="0" i="0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pl-PL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pl-PL" dirty="0"/>
                  <a:t> które  po zróżniczkowaniu (podług czasu) przedstawiają prądy gałęzi z kondensatorem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pl-PL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</m:oMath>
                </a14:m>
                <a:r>
                  <a:rPr lang="pl-PL" dirty="0"/>
                  <a:t>,…</a:t>
                </a:r>
                <a:r>
                  <a:rPr lang="pl-PL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pl-PL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pl-PL" dirty="0"/>
                  <a:t>.  </a:t>
                </a:r>
              </a:p>
              <a:p>
                <a:r>
                  <a:rPr lang="pl-PL" dirty="0"/>
                  <a:t>Drugą wielkością do zróżniczkowania jest energia tracona w rezystorach </a:t>
                </a:r>
                <a:r>
                  <a:rPr lang="pl-PL" dirty="0" err="1"/>
                  <a:t>R</a:t>
                </a:r>
                <a:r>
                  <a:rPr lang="pl-PL" cap="none" dirty="0" err="1"/>
                  <a:t>c</a:t>
                </a:r>
                <a:r>
                  <a:rPr lang="pl-PL" dirty="0"/>
                  <a:t> w gałęziach falownika z kondensatorami: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pl-PL" b="0" i="0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</m:oMath>
                </a14:m>
                <a:r>
                  <a:rPr lang="pl-PL" dirty="0"/>
                  <a:t>,…</a:t>
                </a:r>
                <a:r>
                  <a:rPr lang="pl-PL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pl-PL" b="0" i="0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pl-PL" dirty="0"/>
                  <a:t>. Po zróżniczkowaniu otrzymuje się moc strat w tych rezystancjach: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  <m:t>𝑃𝑅𝑐</m:t>
                        </m:r>
                      </m:e>
                      <m:sub>
                        <m:r>
                          <a:rPr lang="pl-PL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</m:oMath>
                </a14:m>
                <a:r>
                  <a:rPr lang="pl-PL" dirty="0"/>
                  <a:t>,…</a:t>
                </a:r>
                <a:r>
                  <a:rPr lang="pl-PL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  <m:t>𝑃𝑅𝑐</m:t>
                        </m:r>
                      </m:e>
                      <m:sub>
                        <m:r>
                          <a:rPr lang="pl-PL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pl-PL" dirty="0"/>
                  <a:t>. Energii traconej na rezystancjach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  <m:t>𝑅𝑐</m:t>
                        </m:r>
                      </m:e>
                      <m:sub>
                        <m:r>
                          <a:rPr lang="pl-PL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</m:oMath>
                </a14:m>
                <a:r>
                  <a:rPr lang="pl-PL" dirty="0"/>
                  <a:t>,…</a:t>
                </a:r>
                <a:r>
                  <a:rPr lang="pl-PL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  <m:t>𝑅𝑐</m:t>
                        </m:r>
                      </m:e>
                      <m:sub>
                        <m:r>
                          <a:rPr lang="pl-PL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pl-PL" dirty="0"/>
                  <a:t> odpowiadają zmienne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pl-PL" b="0" i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pl-PL" dirty="0"/>
                  <a:t>,…</a:t>
                </a:r>
                <a:r>
                  <a:rPr lang="pl-PL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pl-PL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pl-PL" b="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</m:oMath>
                </a14:m>
                <a:r>
                  <a:rPr lang="pl-PL" dirty="0"/>
                  <a:t> układu równań.</a:t>
                </a:r>
              </a:p>
              <a:p>
                <a:r>
                  <a:rPr lang="pl-PL" dirty="0"/>
                  <a:t>Ilustracją tego różniczkowania cyfrowego zbioru wyników dla zmiennych </a:t>
                </a:r>
                <a:r>
                  <a:rPr lang="pl-PL" i="1" dirty="0">
                    <a:solidFill>
                      <a:srgbClr val="FF0000"/>
                    </a:solidFill>
                  </a:rPr>
                  <a:t>Q</a:t>
                </a:r>
                <a:r>
                  <a:rPr lang="pl-PL" dirty="0"/>
                  <a:t> i </a:t>
                </a:r>
                <a:r>
                  <a:rPr lang="pl-PL" i="1" dirty="0">
                    <a:solidFill>
                      <a:srgbClr val="FF0000"/>
                    </a:solidFill>
                  </a:rPr>
                  <a:t>W</a:t>
                </a:r>
                <a:r>
                  <a:rPr lang="pl-PL" dirty="0"/>
                  <a:t> </a:t>
                </a:r>
                <a:r>
                  <a:rPr lang="pl-PL" i="1" dirty="0"/>
                  <a:t>są </a:t>
                </a:r>
                <a:r>
                  <a:rPr lang="pl-PL" dirty="0"/>
                  <a:t>dwa zestawy rysunków przedstawiających  prądy kondensatorów i starty mocy w rezystancjach </a:t>
                </a:r>
                <a:r>
                  <a:rPr lang="pl-PL" dirty="0" err="1"/>
                  <a:t>R</a:t>
                </a:r>
                <a:r>
                  <a:rPr lang="pl-PL" cap="none" dirty="0" err="1"/>
                  <a:t>c</a:t>
                </a:r>
                <a:r>
                  <a:rPr lang="pl-PL" dirty="0"/>
                  <a:t>.</a:t>
                </a:r>
              </a:p>
              <a:p>
                <a:r>
                  <a:rPr lang="pl-PL" dirty="0"/>
                  <a:t>Wykonano szereg wersji tego różniczkowania, różniących się krokiem różniczkowania </a:t>
                </a:r>
                <a:r>
                  <a:rPr lang="pl-PL" i="1" dirty="0" err="1">
                    <a:solidFill>
                      <a:srgbClr val="FF0000"/>
                    </a:solidFill>
                  </a:rPr>
                  <a:t>N</a:t>
                </a:r>
                <a:r>
                  <a:rPr lang="pl-PL" i="1" cap="none" dirty="0" err="1">
                    <a:solidFill>
                      <a:srgbClr val="FF0000"/>
                    </a:solidFill>
                  </a:rPr>
                  <a:t>xt</a:t>
                </a:r>
                <a:r>
                  <a:rPr lang="pl-PL" dirty="0"/>
                  <a:t>, który oznacza krotność kroku obliczeń „step” . Czyli do obliczania różniczki  brane są wyniki w odstępie czasu wynoszącym  </a:t>
                </a:r>
                <a:r>
                  <a:rPr lang="pl-PL" i="1" dirty="0" err="1">
                    <a:solidFill>
                      <a:srgbClr val="FF0000"/>
                    </a:solidFill>
                  </a:rPr>
                  <a:t>N</a:t>
                </a:r>
                <a:r>
                  <a:rPr lang="pl-PL" i="1" cap="none" dirty="0" err="1">
                    <a:solidFill>
                      <a:srgbClr val="FF0000"/>
                    </a:solidFill>
                  </a:rPr>
                  <a:t>xt</a:t>
                </a:r>
                <a:r>
                  <a:rPr lang="pl-PL" i="1" cap="none" dirty="0">
                    <a:solidFill>
                      <a:srgbClr val="FF0000"/>
                    </a:solidFill>
                  </a:rPr>
                  <a:t>*step</a:t>
                </a:r>
                <a:r>
                  <a:rPr lang="pl-PL" cap="none" dirty="0"/>
                  <a:t> </a:t>
                </a:r>
                <a:r>
                  <a:rPr lang="pl-PL" dirty="0"/>
                  <a:t>.  </a:t>
                </a:r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3037235C-B2B0-4882-8A82-8BE7F0A099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453223" y="1176793"/>
                <a:ext cx="11227241" cy="5462545"/>
              </a:xfrm>
              <a:blipFill>
                <a:blip r:embed="rId2"/>
                <a:stretch>
                  <a:fillRect l="-489" r="-21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5572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DC17ECC-A62A-4B16-832E-B22171E7F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14" y="85779"/>
            <a:ext cx="12112486" cy="868377"/>
          </a:xfrm>
        </p:spPr>
        <p:txBody>
          <a:bodyPr>
            <a:normAutofit/>
          </a:bodyPr>
          <a:lstStyle/>
          <a:p>
            <a:r>
              <a:rPr lang="pl-PL" sz="2800" dirty="0"/>
              <a:t>Różniczkowanie cyfrowe w </a:t>
            </a:r>
            <a:r>
              <a:rPr lang="pl-PL" sz="2800" dirty="0" err="1"/>
              <a:t>matlabie</a:t>
            </a:r>
            <a:br>
              <a:rPr lang="pl-PL" sz="2800" dirty="0"/>
            </a:br>
            <a:r>
              <a:rPr lang="pl-PL" sz="2800" dirty="0"/>
              <a:t>- </a:t>
            </a:r>
            <a:r>
              <a:rPr lang="pl-PL" sz="2800" dirty="0" err="1"/>
              <a:t>Inverter</a:t>
            </a:r>
            <a:r>
              <a:rPr lang="pl-PL" sz="2800" dirty="0"/>
              <a:t> – prądy kondensatorów </a:t>
            </a:r>
            <a:r>
              <a:rPr lang="pl-PL" sz="2800" i="1" dirty="0">
                <a:solidFill>
                  <a:srgbClr val="FF0000"/>
                </a:solidFill>
              </a:rPr>
              <a:t>C.  </a:t>
            </a:r>
            <a:r>
              <a:rPr lang="pl-PL" sz="2800" i="1" cap="none" dirty="0"/>
              <a:t>f</a:t>
            </a:r>
            <a:r>
              <a:rPr lang="pl-PL" sz="2800" i="1" dirty="0"/>
              <a:t>=50 </a:t>
            </a:r>
            <a:r>
              <a:rPr lang="pl-PL" sz="2800" i="1" dirty="0" err="1"/>
              <a:t>H</a:t>
            </a:r>
            <a:r>
              <a:rPr lang="pl-PL" sz="2800" i="1" cap="none" dirty="0" err="1"/>
              <a:t>z</a:t>
            </a:r>
            <a:r>
              <a:rPr lang="pl-PL" sz="2800" i="1" dirty="0"/>
              <a:t>, ku=1.0,  n=120, </a:t>
            </a:r>
            <a:r>
              <a:rPr lang="pl-PL" sz="2800" i="1" dirty="0" err="1"/>
              <a:t>R</a:t>
            </a:r>
            <a:r>
              <a:rPr lang="pl-PL" sz="2800" i="1" cap="none" dirty="0" err="1"/>
              <a:t>c</a:t>
            </a:r>
            <a:r>
              <a:rPr lang="pl-PL" sz="2800" i="1" dirty="0"/>
              <a:t>=10</a:t>
            </a:r>
            <a:r>
              <a:rPr lang="pl-PL" sz="2800" i="1" cap="none" dirty="0"/>
              <a:t>k</a:t>
            </a:r>
            <a:endParaRPr lang="pl-PL" sz="28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79010F9-CDA8-49C3-BF22-58B457DF94D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3468" y="1137038"/>
            <a:ext cx="10864132" cy="5550010"/>
          </a:xfrm>
        </p:spPr>
        <p:txBody>
          <a:bodyPr/>
          <a:lstStyle/>
          <a:p>
            <a:r>
              <a:rPr lang="pl-PL" dirty="0" err="1"/>
              <a:t>N</a:t>
            </a:r>
            <a:r>
              <a:rPr lang="pl-PL" cap="none" dirty="0" err="1"/>
              <a:t>xt</a:t>
            </a:r>
            <a:r>
              <a:rPr lang="pl-PL" dirty="0"/>
              <a:t>=150, 250, 350 450.   w centrum ładunki elektryczne kondensatorów.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E1FB805-3CED-45DA-9C2C-FFFDD7ED6C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6323" y="1545288"/>
            <a:ext cx="5401586" cy="2546902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09ACC7F8-14C0-4D60-8527-8A94D2683B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6683" y="1492358"/>
            <a:ext cx="5334000" cy="2546903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064C8D19-FA0B-4A71-A619-36AB823A9F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3" y="4056533"/>
            <a:ext cx="5334000" cy="2666172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86E4FA31-E17B-4F01-A1DF-96D180DE0B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5053" y="4031312"/>
            <a:ext cx="5316109" cy="2546904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C56E67B9-243E-44F0-8992-EFDC9A10D82B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405" y="3429000"/>
            <a:ext cx="3331597" cy="17539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4879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8576C6-C563-4C03-A1F8-64785429E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13" y="109634"/>
            <a:ext cx="11958762" cy="1019452"/>
          </a:xfrm>
        </p:spPr>
        <p:txBody>
          <a:bodyPr>
            <a:normAutofit/>
          </a:bodyPr>
          <a:lstStyle/>
          <a:p>
            <a:r>
              <a:rPr lang="pl-PL" sz="2800" dirty="0"/>
              <a:t>Różniczkowanie cyfrowe w </a:t>
            </a:r>
            <a:r>
              <a:rPr lang="pl-PL" sz="2800" dirty="0" err="1"/>
              <a:t>matlabie</a:t>
            </a:r>
            <a:br>
              <a:rPr lang="pl-PL" sz="2800" dirty="0"/>
            </a:br>
            <a:r>
              <a:rPr lang="pl-PL" sz="2800" dirty="0"/>
              <a:t>- </a:t>
            </a:r>
            <a:r>
              <a:rPr lang="pl-PL" sz="2800" dirty="0" err="1"/>
              <a:t>Inverter</a:t>
            </a:r>
            <a:r>
              <a:rPr lang="pl-PL" sz="2800" dirty="0"/>
              <a:t> – prądy kondensatorów </a:t>
            </a:r>
            <a:r>
              <a:rPr lang="pl-PL" sz="2800" i="1" dirty="0">
                <a:solidFill>
                  <a:srgbClr val="FF0000"/>
                </a:solidFill>
              </a:rPr>
              <a:t>C.  </a:t>
            </a:r>
            <a:r>
              <a:rPr lang="pl-PL" sz="2800" i="1" cap="none" dirty="0"/>
              <a:t>f</a:t>
            </a:r>
            <a:r>
              <a:rPr lang="pl-PL" sz="2800" i="1" dirty="0"/>
              <a:t>=20 </a:t>
            </a:r>
            <a:r>
              <a:rPr lang="pl-PL" sz="2800" i="1" dirty="0" err="1"/>
              <a:t>H</a:t>
            </a:r>
            <a:r>
              <a:rPr lang="pl-PL" sz="2800" i="1" cap="none" dirty="0" err="1"/>
              <a:t>z</a:t>
            </a:r>
            <a:r>
              <a:rPr lang="pl-PL" sz="2800" i="1" dirty="0"/>
              <a:t>, </a:t>
            </a:r>
            <a:r>
              <a:rPr lang="pl-PL" sz="2800" i="1" cap="none" dirty="0"/>
              <a:t>ku</a:t>
            </a:r>
            <a:r>
              <a:rPr lang="pl-PL" sz="2800" i="1" dirty="0"/>
              <a:t>=0.5,  n=120, </a:t>
            </a:r>
            <a:r>
              <a:rPr lang="pl-PL" sz="2800" i="1" dirty="0" err="1"/>
              <a:t>R</a:t>
            </a:r>
            <a:r>
              <a:rPr lang="pl-PL" sz="2800" i="1" cap="none" dirty="0" err="1"/>
              <a:t>c</a:t>
            </a:r>
            <a:r>
              <a:rPr lang="pl-PL" sz="2800" i="1" dirty="0"/>
              <a:t>=10</a:t>
            </a:r>
            <a:r>
              <a:rPr lang="pl-PL" sz="2800" i="1" cap="none" dirty="0"/>
              <a:t>k</a:t>
            </a:r>
            <a:endParaRPr lang="pl-PL" sz="2800" i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8F8A2A5-D7BC-4719-8404-881D2391945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248355"/>
            <a:ext cx="10363826" cy="5343275"/>
          </a:xfrm>
        </p:spPr>
        <p:txBody>
          <a:bodyPr/>
          <a:lstStyle/>
          <a:p>
            <a:r>
              <a:rPr lang="pl-PL" dirty="0" err="1"/>
              <a:t>N</a:t>
            </a:r>
            <a:r>
              <a:rPr lang="pl-PL" cap="none" dirty="0" err="1"/>
              <a:t>xt</a:t>
            </a:r>
            <a:r>
              <a:rPr lang="pl-PL" dirty="0"/>
              <a:t>=150, 250, 350 450.  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6180AD6-7212-420A-9172-C7031515761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128" y="1548309"/>
            <a:ext cx="5760720" cy="250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21580922-FD4E-4120-BC33-A4A46F69775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538" y="1495921"/>
            <a:ext cx="5760720" cy="260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BC1D605E-C2AB-46B5-BE7F-4943F6660A5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128" y="3919992"/>
            <a:ext cx="5760720" cy="241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378E5B64-536C-44B9-9312-D1D7D6E531E5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844" y="4051604"/>
            <a:ext cx="5760720" cy="2324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5477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9B62F99-AC4C-442E-B3E2-0D000ECE1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682" y="0"/>
            <a:ext cx="11933055" cy="1066801"/>
          </a:xfrm>
        </p:spPr>
        <p:txBody>
          <a:bodyPr>
            <a:normAutofit fontScale="90000"/>
          </a:bodyPr>
          <a:lstStyle/>
          <a:p>
            <a:r>
              <a:rPr lang="pl-PL" sz="2800" dirty="0"/>
              <a:t>Różniczkowanie cyfrowe w </a:t>
            </a:r>
            <a:r>
              <a:rPr lang="pl-PL" sz="2800" dirty="0" err="1"/>
              <a:t>matlabie</a:t>
            </a:r>
            <a:br>
              <a:rPr lang="pl-PL" sz="2800" dirty="0"/>
            </a:br>
            <a:r>
              <a:rPr lang="pl-PL" sz="2800" dirty="0"/>
              <a:t>- </a:t>
            </a:r>
            <a:r>
              <a:rPr lang="pl-PL" sz="2800" dirty="0" err="1"/>
              <a:t>Inverter</a:t>
            </a:r>
            <a:r>
              <a:rPr lang="pl-PL" sz="2800" dirty="0"/>
              <a:t> – prądy kondensatorów </a:t>
            </a:r>
            <a:r>
              <a:rPr lang="pl-PL" sz="2800" i="1" dirty="0">
                <a:solidFill>
                  <a:srgbClr val="FF0000"/>
                </a:solidFill>
              </a:rPr>
              <a:t>C.  </a:t>
            </a:r>
            <a:r>
              <a:rPr lang="pl-PL" sz="2800" i="1" cap="none" dirty="0"/>
              <a:t>f</a:t>
            </a:r>
            <a:r>
              <a:rPr lang="pl-PL" sz="2800" i="1" dirty="0"/>
              <a:t>=20 </a:t>
            </a:r>
            <a:r>
              <a:rPr lang="pl-PL" sz="2800" i="1" dirty="0" err="1"/>
              <a:t>H</a:t>
            </a:r>
            <a:r>
              <a:rPr lang="pl-PL" sz="2800" i="1" cap="none" dirty="0" err="1"/>
              <a:t>z</a:t>
            </a:r>
            <a:r>
              <a:rPr lang="pl-PL" sz="2800" i="1" dirty="0"/>
              <a:t>, </a:t>
            </a:r>
            <a:r>
              <a:rPr lang="pl-PL" sz="2800" i="1" cap="none" dirty="0"/>
              <a:t>ku</a:t>
            </a:r>
            <a:r>
              <a:rPr lang="pl-PL" sz="2800" i="1" dirty="0"/>
              <a:t>=1.0,  n=120, </a:t>
            </a:r>
            <a:r>
              <a:rPr lang="pl-PL" sz="2800" i="1" dirty="0" err="1"/>
              <a:t>R</a:t>
            </a:r>
            <a:r>
              <a:rPr lang="pl-PL" sz="2800" i="1" cap="none" dirty="0" err="1"/>
              <a:t>c</a:t>
            </a:r>
            <a:r>
              <a:rPr lang="pl-PL" sz="2800" i="1" dirty="0"/>
              <a:t>=100</a:t>
            </a:r>
            <a:r>
              <a:rPr lang="pl-PL" sz="2800" i="1" cap="none" dirty="0"/>
              <a:t>k</a:t>
            </a:r>
            <a:endParaRPr lang="pl-PL" sz="28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2EABAD0-1651-41C7-BAB2-8AC5324BD2E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3681" y="971044"/>
            <a:ext cx="11320757" cy="5793898"/>
          </a:xfrm>
        </p:spPr>
        <p:txBody>
          <a:bodyPr/>
          <a:lstStyle/>
          <a:p>
            <a:r>
              <a:rPr lang="pl-PL" dirty="0" err="1"/>
              <a:t>N</a:t>
            </a:r>
            <a:r>
              <a:rPr lang="pl-PL" cap="none" dirty="0" err="1"/>
              <a:t>xt</a:t>
            </a:r>
            <a:r>
              <a:rPr lang="pl-PL" dirty="0"/>
              <a:t>=150, 250,350,450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0351C18-F574-4FC5-BFB9-C24176CE6AB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746" y="1449699"/>
            <a:ext cx="6535709" cy="25603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DFE62EA3-3CC8-4984-9823-F8DE8C2AB1E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90628"/>
            <a:ext cx="6059523" cy="25603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2CAECC1F-88B4-45E2-8174-DA230F8F3F9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746" y="3993886"/>
            <a:ext cx="6058196" cy="2864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D988B9E3-2B6E-4F40-9B31-C35DBEB5566E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499" y="4051000"/>
            <a:ext cx="5752089" cy="2807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3555304"/>
      </p:ext>
    </p:extLst>
  </p:cSld>
  <p:clrMapOvr>
    <a:masterClrMapping/>
  </p:clrMapOvr>
</p:sld>
</file>

<file path=ppt/theme/theme1.xml><?xml version="1.0" encoding="utf-8"?>
<a:theme xmlns:a="http://schemas.openxmlformats.org/drawingml/2006/main" name="Kropl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Kropla</Template>
  <TotalTime>629</TotalTime>
  <Words>2538</Words>
  <Application>Microsoft Office PowerPoint</Application>
  <PresentationFormat>Panoramiczny</PresentationFormat>
  <Paragraphs>146</Paragraphs>
  <Slides>26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32" baseType="lpstr">
      <vt:lpstr>Arial</vt:lpstr>
      <vt:lpstr>Calibri</vt:lpstr>
      <vt:lpstr>Cambria Math</vt:lpstr>
      <vt:lpstr>Courier New</vt:lpstr>
      <vt:lpstr>Tw Cen MT</vt:lpstr>
      <vt:lpstr>Kropla</vt:lpstr>
      <vt:lpstr>Falownik 3-fazowy – sterowany metodą SVM - objaśnienia do programu</vt:lpstr>
      <vt:lpstr>Falownik 3-fazowy – sterowany metodą SVM - objaśnienia do programu</vt:lpstr>
      <vt:lpstr>Różniczkowanie cyfrowe w matlabie - zastosowania w programie  inverter</vt:lpstr>
      <vt:lpstr>Różniczkowanie cyfrowe w matlabie - zastosowania w programie  inverter</vt:lpstr>
      <vt:lpstr>Różniczkowanie cyfrowe w matlabie</vt:lpstr>
      <vt:lpstr>Różniczkowanie cyfrowe w matlabie - zastosowania w programie  inverter</vt:lpstr>
      <vt:lpstr>Różniczkowanie cyfrowe w matlabie - Inverter – prądy kondensatorów C.  f=50 Hz, ku=1.0,  n=120, Rc=10k</vt:lpstr>
      <vt:lpstr>Różniczkowanie cyfrowe w matlabie - Inverter – prądy kondensatorów C.  f=20 Hz, ku=0.5,  n=120, Rc=10k</vt:lpstr>
      <vt:lpstr>Różniczkowanie cyfrowe w matlabie - Inverter – prądy kondensatorów C.  f=20 Hz, ku=1.0,  n=120, Rc=100k</vt:lpstr>
      <vt:lpstr>Różniczkowanie cyfrowe w matlabie - Inverter – prądy kondensatorów C.  f=6 Hz, ku=0.2 n=120, Rc=100k</vt:lpstr>
      <vt:lpstr>Różniczkowanie cyfrowe w matlabie - Inverter – energia i moc strat Rc.   f=50 Hz, ku=1.0,  n=120, Rc=100k</vt:lpstr>
      <vt:lpstr>Różniczkowanie cyfrowe w matlabie - Inverter – energia i moc strat Rc.   f=20 Hz, ku=0.5,  n=120, Rc=100k</vt:lpstr>
      <vt:lpstr>Różniczkowanie cyfrowe w matlabie - Inverter – energia i moc strat Rc.   f=20 Hz, ku=1.0,  n=120, Rc=1M</vt:lpstr>
      <vt:lpstr>Różniczkowanie cyfrowe w matlabie - Inverter – energia i moc strat Rc.   f=6 Hz, ku=0.2,  n=120, Rc=100k</vt:lpstr>
      <vt:lpstr>filtrowanie cyfrowe w matlabie - Inverter – prąd i napięcia odbiornika n=120 f=6 Hz, ku=0.2,  Cs=1e-8, RV=1k</vt:lpstr>
      <vt:lpstr>filtrowanie cyfrowe w matlabie - Inverter – prąd i napięcia odbiornika n=120 f=6 Hz, ku=0.2,  Cs=1e-8, RV=1k</vt:lpstr>
      <vt:lpstr>filtrowanie cyfrowe w matlabie - Inverter – prąd i napięcia odbiornika n=120 f=50 Hz, ku=1.0,  Cs=1e-9, RV=1M</vt:lpstr>
      <vt:lpstr>filtrowanie cyfrowe w matlabie - Inverter – prąd i napięcia odbiornika n=120 f=50 Hz, ku=1.0,  Cs=1e-7, RV=10k</vt:lpstr>
      <vt:lpstr>filtrowanie cyfrowe w matlabie - Inverter – prąd i napięcia odbiornika n=120 f=50 Hz, ku=1.0,  Cs=1e-7, RV=10k</vt:lpstr>
      <vt:lpstr>filtrowanie cyfrowe w matlabie - Inverter – prąd i napięcia odbiornika n=120 f=6 Hz, ku=0.2,  Cs=1e-8, RV=1k</vt:lpstr>
      <vt:lpstr>filtrowanie cyfrowe w matlabie - Inverter – prąd i napięcia odbiornika: n=180 f=20 Hz, ku=0.5,  Cs=1e-8, RV=1k</vt:lpstr>
      <vt:lpstr>filtrowanie cyfrowe w matlabie - Inverter – prąd i napięcia odbiornika n=180 f=20 Hz, ku=0.5,  Cs=1e-8, RV=1k</vt:lpstr>
      <vt:lpstr>filtrowanie cyfrowe w matlabie - Inverter – prąd i napięcia odbiornika n=180 f=6 Hz, ku=0.2,  Cs=1e-8, RV=1k</vt:lpstr>
      <vt:lpstr>filtrowanie cyfrowe w matlabie - Inverter – prąd i napięcia odbiornika n=24 f=50 Hz, ku=1.0,  Cs=1e-8, RV=1k</vt:lpstr>
      <vt:lpstr>Modelowanie układów przekształtnikowych w matlabie - wnioski</vt:lpstr>
      <vt:lpstr>Modelowanie układów przekształtnikowych w matlabie - wnioski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ll</dc:title>
  <dc:creator>Piotr</dc:creator>
  <cp:lastModifiedBy>Piotr</cp:lastModifiedBy>
  <cp:revision>75</cp:revision>
  <dcterms:created xsi:type="dcterms:W3CDTF">2020-11-28T11:58:12Z</dcterms:created>
  <dcterms:modified xsi:type="dcterms:W3CDTF">2020-12-15T18:38:54Z</dcterms:modified>
</cp:coreProperties>
</file>