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02" r:id="rId2"/>
    <p:sldId id="325" r:id="rId3"/>
    <p:sldId id="303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8B40C"/>
    <a:srgbClr val="22384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569" autoAdjust="0"/>
  </p:normalViewPr>
  <p:slideViewPr>
    <p:cSldViewPr>
      <p:cViewPr varScale="1">
        <p:scale>
          <a:sx n="33" d="100"/>
          <a:sy n="33" d="100"/>
        </p:scale>
        <p:origin x="-690" y="-72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A16CD-9CCD-4175-A052-E0FB87F25F5B}" type="datetimeFigureOut">
              <a:rPr lang="pl-PL" smtClean="0"/>
              <a:pPr/>
              <a:t>2021-04-14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5B0D6-E18C-40B6-8CC5-6F602782C3E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809124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64370" y="4049688"/>
            <a:ext cx="23042560" cy="1800200"/>
          </a:xfrm>
        </p:spPr>
        <p:txBody>
          <a:bodyPr/>
          <a:lstStyle>
            <a:lvl1pPr>
              <a:defRPr lang="pl-PL" sz="11200" b="1" i="0" u="none" strike="noStrike" cap="none" spc="0" baseline="0" dirty="0" smtClean="0">
                <a:ln>
                  <a:noFill/>
                </a:ln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6" name="Podtytuł 2"/>
          <p:cNvSpPr>
            <a:spLocks noGrp="1"/>
          </p:cNvSpPr>
          <p:nvPr>
            <p:ph type="subTitle" idx="1"/>
          </p:nvPr>
        </p:nvSpPr>
        <p:spPr>
          <a:xfrm>
            <a:off x="653654" y="6137920"/>
            <a:ext cx="23042560" cy="131445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2238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cxnSp>
        <p:nvCxnSpPr>
          <p:cNvPr id="17" name="Łącznik prosty 16"/>
          <p:cNvCxnSpPr/>
          <p:nvPr userDrawn="1"/>
        </p:nvCxnSpPr>
        <p:spPr>
          <a:xfrm>
            <a:off x="653654" y="5993904"/>
            <a:ext cx="23053276" cy="0"/>
          </a:xfrm>
          <a:prstGeom prst="line">
            <a:avLst/>
          </a:prstGeom>
          <a:noFill/>
          <a:ln w="25400" cap="flat">
            <a:solidFill>
              <a:srgbClr val="22384F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Symbol zastępczy tekstu 3"/>
          <p:cNvSpPr>
            <a:spLocks noGrp="1"/>
          </p:cNvSpPr>
          <p:nvPr>
            <p:ph type="body" sz="half" idx="10"/>
          </p:nvPr>
        </p:nvSpPr>
        <p:spPr>
          <a:xfrm>
            <a:off x="18220530" y="7648994"/>
            <a:ext cx="5486400" cy="346447"/>
          </a:xfrm>
        </p:spPr>
        <p:txBody>
          <a:bodyPr/>
          <a:lstStyle>
            <a:lvl1pPr marL="0" indent="0" algn="r">
              <a:buNone/>
              <a:defRPr sz="1400">
                <a:solidFill>
                  <a:srgbClr val="2238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16541832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pod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zawartości 2"/>
          <p:cNvSpPr>
            <a:spLocks noGrp="1"/>
          </p:cNvSpPr>
          <p:nvPr>
            <p:ph idx="1"/>
          </p:nvPr>
        </p:nvSpPr>
        <p:spPr>
          <a:xfrm>
            <a:off x="670720" y="4049688"/>
            <a:ext cx="23042560" cy="7632848"/>
          </a:xfrm>
        </p:spPr>
        <p:txBody>
          <a:bodyPr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99443328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670720" y="2321496"/>
            <a:ext cx="7488832" cy="1728192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375576" y="2321496"/>
            <a:ext cx="15049672" cy="8928992"/>
          </a:xfrm>
        </p:spPr>
        <p:txBody>
          <a:bodyPr/>
          <a:lstStyle>
            <a:lvl1pPr>
              <a:defRPr sz="32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70720" y="4049688"/>
            <a:ext cx="7488832" cy="72008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xmlns="" val="24429331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Symbol zastępczy zawartości 2"/>
          <p:cNvSpPr>
            <a:spLocks noGrp="1"/>
          </p:cNvSpPr>
          <p:nvPr>
            <p:ph sz="half" idx="1"/>
          </p:nvPr>
        </p:nvSpPr>
        <p:spPr>
          <a:xfrm>
            <a:off x="598712" y="4049688"/>
            <a:ext cx="11813558" cy="7128792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8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840072" y="4049688"/>
            <a:ext cx="10716344" cy="7310586"/>
          </a:xfrm>
        </p:spPr>
        <p:txBody>
          <a:bodyPr/>
          <a:lstStyle>
            <a:lvl1pPr>
              <a:defRPr sz="2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4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800"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9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800200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35484386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>
          <a:xfrm>
            <a:off x="886744" y="2105472"/>
            <a:ext cx="22610512" cy="1721346"/>
          </a:xfrm>
        </p:spPr>
        <p:txBody>
          <a:bodyPr/>
          <a:lstStyle>
            <a:lvl1pPr>
              <a:defRPr b="1">
                <a:solidFill>
                  <a:srgbClr val="2238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10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86744" y="3977680"/>
            <a:ext cx="22610512" cy="7560840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solidFill>
                  <a:srgbClr val="22384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9354326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5" name="Tytuł pionowy 1"/>
          <p:cNvSpPr>
            <a:spLocks noGrp="1"/>
          </p:cNvSpPr>
          <p:nvPr>
            <p:ph type="title" orient="vert"/>
          </p:nvPr>
        </p:nvSpPr>
        <p:spPr>
          <a:xfrm>
            <a:off x="19248784" y="2170560"/>
            <a:ext cx="3137520" cy="9295952"/>
          </a:xfrm>
        </p:spPr>
        <p:txBody>
          <a:bodyPr vert="eaVert">
            <a:normAutofit/>
          </a:bodyPr>
          <a:lstStyle>
            <a:lvl1pPr>
              <a:defRPr sz="10000" b="1">
                <a:solidFill>
                  <a:srgbClr val="22384F"/>
                </a:solidFill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7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58752" y="2170560"/>
            <a:ext cx="18106800" cy="9295952"/>
          </a:xfrm>
        </p:spPr>
        <p:txBody>
          <a:bodyPr vert="eaVert"/>
          <a:lstStyle>
            <a:lvl1pPr>
              <a:defRPr>
                <a:solidFill>
                  <a:srgbClr val="22384F"/>
                </a:solidFill>
              </a:defRPr>
            </a:lvl1pPr>
            <a:lvl2pPr>
              <a:defRPr>
                <a:solidFill>
                  <a:srgbClr val="22384F"/>
                </a:solidFill>
              </a:defRPr>
            </a:lvl2pPr>
            <a:lvl3pPr>
              <a:defRPr>
                <a:solidFill>
                  <a:srgbClr val="22384F"/>
                </a:solidFill>
              </a:defRPr>
            </a:lvl3pPr>
            <a:lvl4pPr>
              <a:defRPr>
                <a:solidFill>
                  <a:srgbClr val="22384F"/>
                </a:solidFill>
              </a:defRPr>
            </a:lvl4pPr>
            <a:lvl5pPr>
              <a:defRPr>
                <a:solidFill>
                  <a:srgbClr val="22384F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279156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itechnika Opolska | Opole University of Technology | www.po.opole.pl…"/>
          <p:cNvSpPr txBox="1"/>
          <p:nvPr/>
        </p:nvSpPr>
        <p:spPr>
          <a:xfrm>
            <a:off x="4230121" y="12378774"/>
            <a:ext cx="15530056" cy="913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Politechnika Opolska | Opole University of Technology | www.po.opole.pl</a:t>
            </a:r>
          </a:p>
          <a:p>
            <a:pPr defTabSz="457200">
              <a:lnSpc>
                <a:spcPct val="120000"/>
              </a:lnSpc>
              <a:defRPr sz="2700" b="1" spc="67">
                <a:solidFill>
                  <a:srgbClr val="535353"/>
                </a:solidFill>
                <a:latin typeface="Myriad Pro"/>
                <a:ea typeface="Myriad Pro"/>
                <a:cs typeface="Myriad Pro"/>
                <a:sym typeface="Myriad Pro"/>
              </a:defRPr>
            </a:pPr>
            <a:r>
              <a:t>Wydział Ekonomii i Zarządzania | Faculty of Economics and Management | www.weiz.po.opole.pl</a:t>
            </a:r>
          </a:p>
        </p:txBody>
      </p:sp>
      <p:sp>
        <p:nvSpPr>
          <p:cNvPr id="3" name="Linia"/>
          <p:cNvSpPr/>
          <p:nvPr/>
        </p:nvSpPr>
        <p:spPr>
          <a:xfrm>
            <a:off x="2108442" y="11663229"/>
            <a:ext cx="20166809" cy="3"/>
          </a:xfrm>
          <a:prstGeom prst="line">
            <a:avLst/>
          </a:prstGeom>
          <a:ln w="12700">
            <a:solidFill>
              <a:srgbClr val="535353"/>
            </a:solidFill>
            <a:prstDash val="sysDot"/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4" name="poli.png" descr="poli.png"/>
          <p:cNvPicPr>
            <a:picLocks noChangeAspect="1"/>
          </p:cNvPicPr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474145" y="95267"/>
            <a:ext cx="4913759" cy="1595923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23.png" descr="23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21519525" y="107287"/>
            <a:ext cx="2278280" cy="2111300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kst tytułowy"/>
          <p:cNvSpPr txBox="1">
            <a:spLocks noGrp="1"/>
          </p:cNvSpPr>
          <p:nvPr>
            <p:ph type="title"/>
          </p:nvPr>
        </p:nvSpPr>
        <p:spPr>
          <a:xfrm>
            <a:off x="1828800" y="831850"/>
            <a:ext cx="20726400" cy="6369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Tekst tytułowy</a:t>
            </a:r>
          </a:p>
        </p:txBody>
      </p:sp>
      <p:sp>
        <p:nvSpPr>
          <p:cNvPr id="7" name="Treść - poziom 1…"/>
          <p:cNvSpPr txBox="1">
            <a:spLocks noGrp="1"/>
          </p:cNvSpPr>
          <p:nvPr>
            <p:ph type="body" idx="1"/>
          </p:nvPr>
        </p:nvSpPr>
        <p:spPr>
          <a:xfrm>
            <a:off x="3657600" y="7772400"/>
            <a:ext cx="17068800" cy="594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Treść - poziom 1</a:t>
            </a:r>
          </a:p>
          <a:p>
            <a:pPr lvl="1"/>
            <a:r>
              <a:t>Treść - poziom 2</a:t>
            </a:r>
          </a:p>
          <a:p>
            <a:pPr lvl="2"/>
            <a:r>
              <a:t>Treść - poziom 3</a:t>
            </a:r>
          </a:p>
          <a:p>
            <a:pPr lvl="3"/>
            <a:r>
              <a:t>Treść - poziom 4</a:t>
            </a:r>
          </a:p>
          <a:p>
            <a:pPr lvl="4"/>
            <a:r>
              <a:t>Treść - poziom 5</a:t>
            </a:r>
          </a:p>
        </p:txBody>
      </p:sp>
      <p:sp>
        <p:nvSpPr>
          <p:cNvPr id="8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9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ransition spd="med"/>
  <p:timing>
    <p:tnLst>
      <p:par>
        <p:cTn id="1" dur="indefinite" restart="never" nodeType="tmRoot"/>
      </p:par>
    </p:tnLst>
  </p:timing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834419" marR="0" indent="-65942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46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5104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739419" marR="0" indent="-659419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54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1385392"/>
            <a:ext cx="23042560" cy="2520280"/>
          </a:xfrm>
        </p:spPr>
        <p:txBody>
          <a:bodyPr>
            <a:noAutofit/>
          </a:bodyPr>
          <a:lstStyle/>
          <a:p>
            <a:r>
              <a:rPr lang="pl-PL" sz="6000" dirty="0" smtClean="0">
                <a:solidFill>
                  <a:srgbClr val="FF0000"/>
                </a:solidFill>
              </a:rPr>
              <a:t>Hierarchy, </a:t>
            </a:r>
            <a:r>
              <a:rPr lang="pl-PL" sz="6000" dirty="0" err="1" smtClean="0">
                <a:solidFill>
                  <a:srgbClr val="FF0000"/>
                </a:solidFill>
              </a:rPr>
              <a:t>Virtue</a:t>
            </a:r>
            <a:r>
              <a:rPr lang="pl-PL" sz="6000" dirty="0" smtClean="0">
                <a:solidFill>
                  <a:srgbClr val="FF0000"/>
                </a:solidFill>
              </a:rPr>
              <a:t>, and </a:t>
            </a:r>
            <a:r>
              <a:rPr lang="pl-PL" sz="6000" dirty="0" err="1" smtClean="0">
                <a:solidFill>
                  <a:srgbClr val="FF0000"/>
                </a:solidFill>
              </a:rPr>
              <a:t>the</a:t>
            </a:r>
            <a:r>
              <a:rPr lang="pl-PL" sz="6000" dirty="0" smtClean="0">
                <a:solidFill>
                  <a:srgbClr val="FF0000"/>
                </a:solidFill>
              </a:rPr>
              <a:t> </a:t>
            </a:r>
            <a:r>
              <a:rPr lang="pl-PL" sz="6000" dirty="0" err="1" smtClean="0">
                <a:solidFill>
                  <a:srgbClr val="FF0000"/>
                </a:solidFill>
              </a:rPr>
              <a:t>Practice</a:t>
            </a:r>
            <a:r>
              <a:rPr lang="pl-PL" sz="6000" dirty="0" smtClean="0">
                <a:solidFill>
                  <a:srgbClr val="FF0000"/>
                </a:solidFill>
              </a:rPr>
              <a:t> of Public </a:t>
            </a:r>
            <a:r>
              <a:rPr lang="pl-PL" sz="6000" dirty="0" err="1" smtClean="0">
                <a:solidFill>
                  <a:srgbClr val="FF0000"/>
                </a:solidFill>
              </a:rPr>
              <a:t>Administration</a:t>
            </a:r>
            <a:r>
              <a:rPr lang="pl-PL" sz="6000" dirty="0" smtClean="0">
                <a:solidFill>
                  <a:srgbClr val="FF0000"/>
                </a:solidFill>
              </a:rPr>
              <a:t>: </a:t>
            </a:r>
            <a:br>
              <a:rPr lang="pl-PL" sz="6000" dirty="0" smtClean="0">
                <a:solidFill>
                  <a:srgbClr val="FF0000"/>
                </a:solidFill>
              </a:rPr>
            </a:br>
            <a:r>
              <a:rPr lang="pl-PL" sz="6000" dirty="0" smtClean="0">
                <a:solidFill>
                  <a:srgbClr val="FF0000"/>
                </a:solidFill>
              </a:rPr>
              <a:t>A </a:t>
            </a:r>
            <a:r>
              <a:rPr lang="pl-PL" sz="6000" dirty="0" err="1" smtClean="0">
                <a:solidFill>
                  <a:srgbClr val="FF0000"/>
                </a:solidFill>
              </a:rPr>
              <a:t>Perspective</a:t>
            </a:r>
            <a:r>
              <a:rPr lang="pl-PL" sz="6000" dirty="0" smtClean="0">
                <a:solidFill>
                  <a:srgbClr val="FF0000"/>
                </a:solidFill>
              </a:rPr>
              <a:t> for </a:t>
            </a:r>
            <a:r>
              <a:rPr lang="pl-PL" sz="6000" dirty="0" err="1" smtClean="0">
                <a:solidFill>
                  <a:srgbClr val="FF0000"/>
                </a:solidFill>
              </a:rPr>
              <a:t>Normative</a:t>
            </a:r>
            <a:r>
              <a:rPr lang="pl-PL" sz="6000" dirty="0" smtClean="0">
                <a:solidFill>
                  <a:srgbClr val="FF0000"/>
                </a:solidFill>
              </a:rPr>
              <a:t> </a:t>
            </a:r>
            <a:r>
              <a:rPr lang="pl-PL" sz="6000" dirty="0" err="1" smtClean="0">
                <a:solidFill>
                  <a:srgbClr val="FF0000"/>
                </a:solidFill>
              </a:rPr>
              <a:t>Ethics</a:t>
            </a:r>
            <a:r>
              <a:rPr lang="pl-PL" sz="6000" dirty="0" smtClean="0">
                <a:solidFill>
                  <a:srgbClr val="FF0000"/>
                </a:solidFill>
              </a:rPr>
              <a:t> </a:t>
            </a: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Terry L. Cooper, </a:t>
            </a:r>
            <a:r>
              <a:rPr lang="pl-PL" sz="3600" b="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University</a:t>
            </a:r>
            <a:r>
              <a:rPr lang="pl-PL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of Southern </a:t>
            </a:r>
            <a:r>
              <a:rPr lang="pl-PL" sz="3600" b="0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Californ</a:t>
            </a:r>
            <a:r>
              <a:rPr lang="pl-PL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: on</a:t>
            </a:r>
            <a:r>
              <a:rPr lang="en-US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Public Administration Review 47(4)</a:t>
            </a:r>
            <a:r>
              <a:rPr lang="pl-PL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600" b="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1987</a:t>
            </a:r>
            <a:endParaRPr lang="pl-PL" sz="3600" b="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553744"/>
            <a:ext cx="20306256" cy="7128792"/>
          </a:xfrm>
        </p:spPr>
        <p:txBody>
          <a:bodyPr>
            <a:normAutofit/>
          </a:bodyPr>
          <a:lstStyle/>
          <a:p>
            <a:pPr algn="l"/>
            <a:endParaRPr lang="pl-PL" dirty="0" smtClean="0"/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concern</a:t>
            </a:r>
            <a:r>
              <a:rPr lang="pl-PL" dirty="0" smtClean="0"/>
              <a:t> of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develop</a:t>
            </a:r>
            <a:r>
              <a:rPr lang="pl-PL" dirty="0" smtClean="0"/>
              <a:t> a </a:t>
            </a:r>
            <a:r>
              <a:rPr lang="pl-PL" dirty="0" err="1" smtClean="0"/>
              <a:t>moral</a:t>
            </a:r>
            <a:r>
              <a:rPr lang="pl-PL" dirty="0" smtClean="0"/>
              <a:t> </a:t>
            </a:r>
            <a:r>
              <a:rPr lang="pl-PL" dirty="0" err="1" smtClean="0"/>
              <a:t>identity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administrative</a:t>
            </a:r>
            <a:r>
              <a:rPr lang="pl-PL" dirty="0" smtClean="0"/>
              <a:t> role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provides</a:t>
            </a:r>
            <a:r>
              <a:rPr lang="pl-PL" dirty="0" smtClean="0"/>
              <a:t> </a:t>
            </a:r>
            <a:r>
              <a:rPr lang="pl-PL" dirty="0" err="1" smtClean="0"/>
              <a:t>ageneral</a:t>
            </a:r>
            <a:r>
              <a:rPr lang="pl-PL" dirty="0" smtClean="0"/>
              <a:t> </a:t>
            </a:r>
            <a:r>
              <a:rPr lang="pl-PL" dirty="0" err="1" smtClean="0"/>
              <a:t>orientation</a:t>
            </a:r>
            <a:r>
              <a:rPr lang="pl-PL" dirty="0" smtClean="0"/>
              <a:t> for action.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purpose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explore</a:t>
            </a:r>
            <a:r>
              <a:rPr lang="pl-PL" dirty="0" smtClean="0"/>
              <a:t> an </a:t>
            </a:r>
            <a:r>
              <a:rPr lang="pl-PL" dirty="0" err="1" smtClean="0"/>
              <a:t>ethic</a:t>
            </a:r>
            <a:r>
              <a:rPr lang="pl-PL" dirty="0" smtClean="0"/>
              <a:t> of </a:t>
            </a:r>
            <a:r>
              <a:rPr lang="pl-PL" dirty="0" err="1" smtClean="0"/>
              <a:t>virtue</a:t>
            </a:r>
            <a:r>
              <a:rPr lang="pl-PL" dirty="0" smtClean="0"/>
              <a:t> for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complements</a:t>
            </a:r>
            <a:r>
              <a:rPr lang="pl-PL" dirty="0" smtClean="0"/>
              <a:t> and </a:t>
            </a:r>
            <a:r>
              <a:rPr lang="pl-PL" dirty="0" err="1" smtClean="0"/>
              <a:t>supports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analysis</a:t>
            </a:r>
            <a:r>
              <a:rPr lang="pl-PL" dirty="0" smtClean="0"/>
              <a:t> of </a:t>
            </a:r>
            <a:r>
              <a:rPr lang="pl-PL" dirty="0" err="1" smtClean="0"/>
              <a:t>principles</a:t>
            </a:r>
            <a:r>
              <a:rPr lang="pl-PL" dirty="0" smtClean="0"/>
              <a:t> and </a:t>
            </a:r>
            <a:r>
              <a:rPr lang="pl-PL" dirty="0" err="1" smtClean="0"/>
              <a:t>alternatives</a:t>
            </a:r>
            <a:r>
              <a:rPr lang="pl-PL" dirty="0" smtClean="0"/>
              <a:t> for </a:t>
            </a:r>
            <a:r>
              <a:rPr lang="pl-PL" dirty="0" err="1" smtClean="0"/>
              <a:t>conduct</a:t>
            </a:r>
            <a:r>
              <a:rPr lang="pl-PL" dirty="0" smtClean="0"/>
              <a:t> by </a:t>
            </a:r>
            <a:r>
              <a:rPr lang="pl-PL" dirty="0" err="1" smtClean="0"/>
              <a:t>identifying</a:t>
            </a:r>
            <a:r>
              <a:rPr lang="pl-PL" dirty="0" smtClean="0"/>
              <a:t>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desirable</a:t>
            </a:r>
            <a:r>
              <a:rPr lang="pl-PL" dirty="0" smtClean="0"/>
              <a:t> </a:t>
            </a:r>
            <a:r>
              <a:rPr lang="pl-PL" dirty="0" err="1" smtClean="0"/>
              <a:t>predispositions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50840" y="4049688"/>
            <a:ext cx="20882320" cy="7632848"/>
          </a:xfrm>
        </p:spPr>
        <p:txBody>
          <a:bodyPr/>
          <a:lstStyle/>
          <a:p>
            <a:pPr algn="l"/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</a:t>
            </a:r>
            <a:r>
              <a:rPr lang="pl-PL" dirty="0" err="1" smtClean="0"/>
              <a:t>suggests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work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to be </a:t>
            </a:r>
            <a:r>
              <a:rPr lang="pl-PL" dirty="0" err="1" smtClean="0"/>
              <a:t>understood</a:t>
            </a:r>
            <a:r>
              <a:rPr lang="pl-PL" dirty="0" smtClean="0"/>
              <a:t> in </a:t>
            </a:r>
            <a:r>
              <a:rPr lang="pl-PL" dirty="0" err="1" smtClean="0"/>
              <a:t>terms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transcend</a:t>
            </a:r>
            <a:r>
              <a:rPr lang="pl-PL" dirty="0" smtClean="0"/>
              <a:t> </a:t>
            </a:r>
            <a:r>
              <a:rPr lang="pl-PL" dirty="0" err="1" smtClean="0"/>
              <a:t>employment</a:t>
            </a:r>
            <a:r>
              <a:rPr lang="pl-PL" dirty="0" smtClean="0"/>
              <a:t> in a </a:t>
            </a:r>
            <a:r>
              <a:rPr lang="pl-PL" dirty="0" err="1" smtClean="0"/>
              <a:t>particular</a:t>
            </a:r>
            <a:r>
              <a:rPr lang="pl-PL" dirty="0" smtClean="0"/>
              <a:t> public </a:t>
            </a:r>
            <a:r>
              <a:rPr lang="pl-PL" dirty="0" err="1" smtClean="0"/>
              <a:t>organization</a:t>
            </a:r>
            <a:r>
              <a:rPr lang="pl-PL" dirty="0" smtClean="0"/>
              <a:t>. </a:t>
            </a:r>
            <a:r>
              <a:rPr lang="pl-PL" dirty="0" err="1" smtClean="0"/>
              <a:t>Organizations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unequivocally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setting</a:t>
            </a:r>
            <a:r>
              <a:rPr lang="pl-PL" dirty="0" smtClean="0"/>
              <a:t> for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, but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must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norms</a:t>
            </a:r>
            <a:r>
              <a:rPr lang="pl-PL" dirty="0" smtClean="0"/>
              <a:t> of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own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/>
              <a:t>But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broadly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eight</a:t>
            </a:r>
            <a:r>
              <a:rPr lang="pl-PL" dirty="0" smtClean="0"/>
              <a:t> </a:t>
            </a:r>
            <a:r>
              <a:rPr lang="pl-PL" dirty="0" err="1" smtClean="0"/>
              <a:t>characteristics</a:t>
            </a:r>
            <a:r>
              <a:rPr lang="pl-PL" dirty="0" smtClean="0"/>
              <a:t> </a:t>
            </a:r>
            <a:r>
              <a:rPr lang="pl-PL" dirty="0" smtClean="0"/>
              <a:t>of </a:t>
            </a:r>
            <a:r>
              <a:rPr lang="pl-PL" dirty="0" err="1" smtClean="0"/>
              <a:t>practices</a:t>
            </a:r>
            <a:r>
              <a:rPr lang="pl-PL" dirty="0" smtClean="0"/>
              <a:t> </a:t>
            </a:r>
            <a:r>
              <a:rPr lang="pl-PL" dirty="0" err="1" smtClean="0"/>
              <a:t>represent</a:t>
            </a:r>
            <a:r>
              <a:rPr lang="pl-PL" dirty="0" smtClean="0"/>
              <a:t> a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framework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might</a:t>
            </a:r>
            <a:r>
              <a:rPr lang="pl-PL" dirty="0" smtClean="0"/>
              <a:t> be </a:t>
            </a:r>
            <a:r>
              <a:rPr lang="pl-PL" dirty="0" err="1" smtClean="0"/>
              <a:t>used</a:t>
            </a:r>
            <a:r>
              <a:rPr lang="pl-PL" dirty="0" smtClean="0"/>
              <a:t> </a:t>
            </a:r>
            <a:r>
              <a:rPr lang="pl-PL" dirty="0" err="1" smtClean="0"/>
              <a:t>profitably</a:t>
            </a:r>
            <a:r>
              <a:rPr lang="pl-PL" dirty="0" smtClean="0"/>
              <a:t> to </a:t>
            </a:r>
            <a:r>
              <a:rPr lang="pl-PL" dirty="0" err="1" smtClean="0"/>
              <a:t>guide</a:t>
            </a:r>
            <a:r>
              <a:rPr lang="pl-PL" dirty="0" smtClean="0"/>
              <a:t> </a:t>
            </a:r>
            <a:r>
              <a:rPr lang="pl-PL" dirty="0" err="1" smtClean="0"/>
              <a:t>reflection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development of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administrative</a:t>
            </a:r>
            <a:r>
              <a:rPr lang="pl-PL" dirty="0" smtClean="0"/>
              <a:t> role.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1745432"/>
            <a:ext cx="23042560" cy="1440160"/>
          </a:xfrm>
        </p:spPr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Internal</a:t>
            </a:r>
            <a:r>
              <a:rPr lang="pl-PL" sz="6600" dirty="0" smtClean="0">
                <a:solidFill>
                  <a:srgbClr val="FF0000"/>
                </a:solidFill>
              </a:rPr>
              <a:t> Goods of a </a:t>
            </a:r>
            <a:r>
              <a:rPr lang="pl-PL" sz="6600" dirty="0" err="1" smtClean="0">
                <a:solidFill>
                  <a:srgbClr val="FF0000"/>
                </a:solidFill>
              </a:rPr>
              <a:t>Practice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of </a:t>
            </a:r>
            <a:r>
              <a:rPr lang="pl-PL" dirty="0" err="1" smtClean="0"/>
              <a:t>internal</a:t>
            </a:r>
            <a:r>
              <a:rPr lang="pl-PL" dirty="0" smtClean="0"/>
              <a:t> goods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essential</a:t>
            </a:r>
            <a:r>
              <a:rPr lang="pl-PL" dirty="0" smtClean="0"/>
              <a:t> to </a:t>
            </a:r>
            <a:r>
              <a:rPr lang="pl-PL" dirty="0" err="1" smtClean="0"/>
              <a:t>understanding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nature</a:t>
            </a:r>
            <a:r>
              <a:rPr lang="pl-PL" dirty="0" smtClean="0"/>
              <a:t> of </a:t>
            </a:r>
            <a:r>
              <a:rPr lang="pl-PL" dirty="0" err="1" smtClean="0"/>
              <a:t>practices</a:t>
            </a:r>
            <a:r>
              <a:rPr lang="pl-PL" dirty="0" smtClean="0"/>
              <a:t>.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goods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realized</a:t>
            </a:r>
            <a:r>
              <a:rPr lang="pl-PL" dirty="0" smtClean="0"/>
              <a:t> </a:t>
            </a:r>
            <a:r>
              <a:rPr lang="pl-PL" dirty="0" err="1" smtClean="0"/>
              <a:t>only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participating</a:t>
            </a:r>
            <a:r>
              <a:rPr lang="pl-PL" dirty="0" smtClean="0"/>
              <a:t> in a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one </a:t>
            </a:r>
            <a:r>
              <a:rPr lang="pl-PL" dirty="0" err="1" smtClean="0"/>
              <a:t>very</a:t>
            </a:r>
            <a:r>
              <a:rPr lang="pl-PL" dirty="0" smtClean="0"/>
              <a:t> </a:t>
            </a:r>
            <a:r>
              <a:rPr lang="pl-PL" dirty="0" err="1" smtClean="0"/>
              <a:t>similar</a:t>
            </a:r>
            <a:r>
              <a:rPr lang="pl-PL" dirty="0" smtClean="0"/>
              <a:t>. For </a:t>
            </a:r>
            <a:r>
              <a:rPr lang="pl-PL" dirty="0" err="1" smtClean="0"/>
              <a:t>example</a:t>
            </a:r>
            <a:r>
              <a:rPr lang="pl-PL" dirty="0" smtClean="0"/>
              <a:t>, </a:t>
            </a:r>
            <a:r>
              <a:rPr lang="pl-PL" dirty="0" err="1" smtClean="0"/>
              <a:t>only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pursuing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of painting </a:t>
            </a:r>
            <a:r>
              <a:rPr lang="pl-PL" dirty="0" err="1" smtClean="0"/>
              <a:t>is</a:t>
            </a:r>
            <a:r>
              <a:rPr lang="pl-PL" dirty="0" smtClean="0"/>
              <a:t> one </a:t>
            </a:r>
            <a:r>
              <a:rPr lang="pl-PL" dirty="0" err="1" smtClean="0"/>
              <a:t>able</a:t>
            </a:r>
            <a:r>
              <a:rPr lang="pl-PL" dirty="0" smtClean="0"/>
              <a:t> to </a:t>
            </a:r>
            <a:r>
              <a:rPr lang="pl-PL" dirty="0" err="1" smtClean="0"/>
              <a:t>cultivate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finest</a:t>
            </a:r>
            <a:r>
              <a:rPr lang="pl-PL" dirty="0" smtClean="0"/>
              <a:t> </a:t>
            </a:r>
            <a:r>
              <a:rPr lang="pl-PL" dirty="0" err="1" smtClean="0"/>
              <a:t>sense</a:t>
            </a:r>
            <a:r>
              <a:rPr lang="pl-PL" dirty="0" smtClean="0"/>
              <a:t> of </a:t>
            </a:r>
            <a:r>
              <a:rPr lang="pl-PL" dirty="0" err="1" smtClean="0"/>
              <a:t>color</a:t>
            </a:r>
            <a:r>
              <a:rPr lang="pl-PL" dirty="0" smtClean="0"/>
              <a:t>, </a:t>
            </a:r>
            <a:r>
              <a:rPr lang="pl-PL" dirty="0" err="1" smtClean="0"/>
              <a:t>texture</a:t>
            </a:r>
            <a:r>
              <a:rPr lang="pl-PL" dirty="0" smtClean="0"/>
              <a:t>, </a:t>
            </a:r>
            <a:r>
              <a:rPr lang="pl-PL" dirty="0" err="1" smtClean="0"/>
              <a:t>perspective</a:t>
            </a:r>
            <a:r>
              <a:rPr lang="pl-PL" dirty="0" smtClean="0"/>
              <a:t>, </a:t>
            </a:r>
            <a:r>
              <a:rPr lang="pl-PL" dirty="0" err="1" smtClean="0"/>
              <a:t>line</a:t>
            </a:r>
            <a:r>
              <a:rPr lang="pl-PL" dirty="0" smtClean="0"/>
              <a:t>, and </a:t>
            </a:r>
            <a:r>
              <a:rPr lang="pl-PL" dirty="0" err="1" smtClean="0"/>
              <a:t>proportion</a:t>
            </a:r>
            <a:r>
              <a:rPr lang="pl-PL" dirty="0" smtClean="0"/>
              <a:t>, as </a:t>
            </a:r>
            <a:r>
              <a:rPr lang="pl-PL" dirty="0" err="1" smtClean="0"/>
              <a:t>well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skill</a:t>
            </a:r>
            <a:r>
              <a:rPr lang="pl-PL" dirty="0" smtClean="0"/>
              <a:t> to </a:t>
            </a:r>
            <a:r>
              <a:rPr lang="pl-PL" dirty="0" err="1" smtClean="0"/>
              <a:t>employ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relationships</a:t>
            </a:r>
            <a:r>
              <a:rPr lang="pl-PL" dirty="0" smtClean="0"/>
              <a:t> </a:t>
            </a:r>
            <a:r>
              <a:rPr lang="pl-PL" dirty="0" err="1" smtClean="0"/>
              <a:t>among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artistic</a:t>
            </a:r>
            <a:r>
              <a:rPr lang="pl-PL" dirty="0" smtClean="0"/>
              <a:t> </a:t>
            </a:r>
            <a:r>
              <a:rPr lang="pl-PL" dirty="0" err="1" smtClean="0"/>
              <a:t>elements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pursuit</a:t>
            </a:r>
            <a:r>
              <a:rPr lang="pl-PL" dirty="0" smtClean="0"/>
              <a:t> of a </a:t>
            </a:r>
            <a:r>
              <a:rPr lang="pl-PL" dirty="0" err="1" smtClean="0"/>
              <a:t>esthetic</a:t>
            </a:r>
            <a:r>
              <a:rPr lang="pl-PL" dirty="0" smtClean="0"/>
              <a:t> </a:t>
            </a:r>
            <a:r>
              <a:rPr lang="pl-PL" dirty="0" err="1" smtClean="0"/>
              <a:t>excellence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</a:t>
            </a:r>
            <a:r>
              <a:rPr lang="pl-PL" dirty="0" err="1" smtClean="0"/>
              <a:t>enrich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lives</a:t>
            </a:r>
            <a:r>
              <a:rPr lang="pl-PL" dirty="0" smtClean="0"/>
              <a:t> of </a:t>
            </a:r>
            <a:r>
              <a:rPr lang="pl-PL" dirty="0" err="1" smtClean="0"/>
              <a:t>others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6600" i="1" dirty="0" err="1" smtClean="0">
                <a:solidFill>
                  <a:srgbClr val="FF0000"/>
                </a:solidFill>
              </a:rPr>
              <a:t>Can</a:t>
            </a:r>
            <a:r>
              <a:rPr lang="pl-PL" sz="6600" i="1" dirty="0" smtClean="0">
                <a:solidFill>
                  <a:srgbClr val="FF0000"/>
                </a:solidFill>
              </a:rPr>
              <a:t> public </a:t>
            </a:r>
            <a:r>
              <a:rPr lang="pl-PL" sz="6600" i="1" dirty="0" err="1" smtClean="0">
                <a:solidFill>
                  <a:srgbClr val="FF0000"/>
                </a:solidFill>
              </a:rPr>
              <a:t>administration</a:t>
            </a:r>
            <a:r>
              <a:rPr lang="pl-PL" sz="6600" i="1" dirty="0" smtClean="0">
                <a:solidFill>
                  <a:srgbClr val="FF0000"/>
                </a:solidFill>
              </a:rPr>
              <a:t> </a:t>
            </a:r>
            <a:r>
              <a:rPr lang="pl-PL" sz="6600" i="1" dirty="0" smtClean="0">
                <a:solidFill>
                  <a:srgbClr val="FF0000"/>
                </a:solidFill>
              </a:rPr>
              <a:t/>
            </a:r>
            <a:br>
              <a:rPr lang="pl-PL" sz="6600" i="1" dirty="0" smtClean="0">
                <a:solidFill>
                  <a:srgbClr val="FF0000"/>
                </a:solidFill>
              </a:rPr>
            </a:br>
            <a:r>
              <a:rPr lang="pl-PL" sz="6600" i="1" dirty="0" smtClean="0">
                <a:solidFill>
                  <a:srgbClr val="FF0000"/>
                </a:solidFill>
              </a:rPr>
              <a:t>be </a:t>
            </a:r>
            <a:r>
              <a:rPr lang="pl-PL" sz="6600" i="1" dirty="0" err="1" smtClean="0">
                <a:solidFill>
                  <a:srgbClr val="FF0000"/>
                </a:solidFill>
              </a:rPr>
              <a:t>understood</a:t>
            </a:r>
            <a:r>
              <a:rPr lang="pl-PL" sz="6600" i="1" dirty="0" smtClean="0">
                <a:solidFill>
                  <a:srgbClr val="FF0000"/>
                </a:solidFill>
              </a:rPr>
              <a:t> as a </a:t>
            </a:r>
            <a:r>
              <a:rPr lang="pl-PL" sz="6600" i="1" dirty="0" err="1" smtClean="0">
                <a:solidFill>
                  <a:srgbClr val="FF0000"/>
                </a:solidFill>
              </a:rPr>
              <a:t>practice</a:t>
            </a:r>
            <a:r>
              <a:rPr lang="pl-PL" sz="6600" i="1" dirty="0" smtClean="0">
                <a:solidFill>
                  <a:srgbClr val="FF0000"/>
                </a:solidFill>
              </a:rPr>
              <a:t>?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913784"/>
            <a:ext cx="20306256" cy="6768752"/>
          </a:xfrm>
        </p:spPr>
        <p:txBody>
          <a:bodyPr/>
          <a:lstStyle/>
          <a:p>
            <a:pPr algn="l"/>
            <a:r>
              <a:rPr lang="pl-PL" dirty="0" err="1" smtClean="0"/>
              <a:t>Internal</a:t>
            </a:r>
            <a:r>
              <a:rPr lang="pl-PL" dirty="0" smtClean="0"/>
              <a:t>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clearly</a:t>
            </a:r>
            <a:r>
              <a:rPr lang="pl-PL" dirty="0" smtClean="0"/>
              <a:t> one of </a:t>
            </a:r>
            <a:r>
              <a:rPr lang="pl-PL" dirty="0" err="1" smtClean="0"/>
              <a:t>the</a:t>
            </a:r>
            <a:r>
              <a:rPr lang="pl-PL" dirty="0" smtClean="0"/>
              <a:t> central </a:t>
            </a:r>
            <a:r>
              <a:rPr lang="pl-PL" dirty="0" err="1" smtClean="0"/>
              <a:t>concepts</a:t>
            </a:r>
            <a:r>
              <a:rPr lang="pl-PL" dirty="0" smtClean="0"/>
              <a:t> upon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thinking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to </a:t>
            </a:r>
            <a:r>
              <a:rPr lang="pl-PL" dirty="0" err="1" smtClean="0"/>
              <a:t>focus</a:t>
            </a:r>
            <a:r>
              <a:rPr lang="pl-PL" dirty="0" smtClean="0"/>
              <a:t>. Public </a:t>
            </a:r>
            <a:r>
              <a:rPr lang="pl-PL" dirty="0" err="1" smtClean="0"/>
              <a:t>administrators</a:t>
            </a:r>
            <a:r>
              <a:rPr lang="pl-PL" dirty="0" smtClean="0"/>
              <a:t> </a:t>
            </a:r>
            <a:r>
              <a:rPr lang="pl-PL" dirty="0" err="1" smtClean="0"/>
              <a:t>refer</a:t>
            </a:r>
            <a:r>
              <a:rPr lang="pl-PL" dirty="0" smtClean="0"/>
              <a:t> to </a:t>
            </a:r>
            <a:r>
              <a:rPr lang="pl-PL" dirty="0" err="1" smtClean="0"/>
              <a:t>such</a:t>
            </a:r>
            <a:r>
              <a:rPr lang="pl-PL" dirty="0" smtClean="0"/>
              <a:t>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concepts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interest</a:t>
            </a:r>
            <a:r>
              <a:rPr lang="pl-PL" dirty="0" smtClean="0"/>
              <a:t>, popular </a:t>
            </a:r>
            <a:r>
              <a:rPr lang="pl-PL" dirty="0" err="1" smtClean="0"/>
              <a:t>sovereignty</a:t>
            </a:r>
            <a:r>
              <a:rPr lang="pl-PL" dirty="0" smtClean="0"/>
              <a:t>, </a:t>
            </a:r>
            <a:r>
              <a:rPr lang="pl-PL" dirty="0" err="1" smtClean="0"/>
              <a:t>accountability</a:t>
            </a:r>
            <a:r>
              <a:rPr lang="pl-PL" dirty="0" smtClean="0"/>
              <a:t>, </a:t>
            </a:r>
            <a:r>
              <a:rPr lang="pl-PL" dirty="0" err="1" smtClean="0"/>
              <a:t>social</a:t>
            </a:r>
            <a:r>
              <a:rPr lang="pl-PL" dirty="0" smtClean="0"/>
              <a:t> order, </a:t>
            </a:r>
            <a:r>
              <a:rPr lang="pl-PL" dirty="0" err="1" smtClean="0"/>
              <a:t>social</a:t>
            </a:r>
            <a:r>
              <a:rPr lang="pl-PL" dirty="0" smtClean="0"/>
              <a:t> </a:t>
            </a:r>
            <a:r>
              <a:rPr lang="pl-PL" dirty="0" err="1" smtClean="0"/>
              <a:t>justice</a:t>
            </a:r>
            <a:r>
              <a:rPr lang="pl-PL" dirty="0" smtClean="0"/>
              <a:t>, </a:t>
            </a:r>
            <a:r>
              <a:rPr lang="pl-PL" dirty="0" err="1" smtClean="0"/>
              <a:t>citizenship</a:t>
            </a:r>
            <a:r>
              <a:rPr lang="pl-PL" dirty="0" smtClean="0"/>
              <a:t> development,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equality</a:t>
            </a:r>
            <a:r>
              <a:rPr lang="pl-PL" dirty="0" smtClean="0"/>
              <a:t>, </a:t>
            </a:r>
            <a:r>
              <a:rPr lang="pl-PL" dirty="0" err="1" smtClean="0"/>
              <a:t>efficiency</a:t>
            </a:r>
            <a:r>
              <a:rPr lang="pl-PL" dirty="0" smtClean="0"/>
              <a:t>, and </a:t>
            </a:r>
            <a:r>
              <a:rPr lang="pl-PL" dirty="0" err="1" smtClean="0"/>
              <a:t>liberty</a:t>
            </a:r>
            <a:r>
              <a:rPr lang="pl-PL" dirty="0" smtClean="0"/>
              <a:t> as goods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attempting</a:t>
            </a:r>
            <a:r>
              <a:rPr lang="pl-PL" dirty="0" smtClean="0"/>
              <a:t> to </a:t>
            </a:r>
            <a:r>
              <a:rPr lang="pl-PL" dirty="0" err="1" smtClean="0"/>
              <a:t>achieve</a:t>
            </a:r>
            <a:r>
              <a:rPr lang="pl-PL" dirty="0" smtClean="0"/>
              <a:t>. </a:t>
            </a:r>
          </a:p>
          <a:p>
            <a:pPr algn="l"/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58752" y="3329608"/>
            <a:ext cx="22106456" cy="8352928"/>
          </a:xfrm>
        </p:spPr>
        <p:txBody>
          <a:bodyPr/>
          <a:lstStyle/>
          <a:p>
            <a:pPr algn="l"/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need</a:t>
            </a:r>
            <a:r>
              <a:rPr lang="pl-PL" dirty="0" smtClean="0"/>
              <a:t> to </a:t>
            </a:r>
            <a:r>
              <a:rPr lang="pl-PL" dirty="0" err="1" smtClean="0"/>
              <a:t>consider</a:t>
            </a:r>
            <a:r>
              <a:rPr lang="pl-PL" dirty="0" smtClean="0"/>
              <a:t> </a:t>
            </a:r>
            <a:r>
              <a:rPr lang="pl-PL" dirty="0" err="1" smtClean="0"/>
              <a:t>how</a:t>
            </a:r>
            <a:r>
              <a:rPr lang="pl-PL" dirty="0" smtClean="0"/>
              <a:t> </a:t>
            </a:r>
            <a:r>
              <a:rPr lang="pl-PL" dirty="0" err="1" smtClean="0"/>
              <a:t>certain</a:t>
            </a:r>
            <a:r>
              <a:rPr lang="pl-PL" dirty="0" smtClean="0"/>
              <a:t>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values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be </a:t>
            </a:r>
            <a:r>
              <a:rPr lang="pl-PL" dirty="0" err="1" smtClean="0"/>
              <a:t>understood</a:t>
            </a:r>
            <a:r>
              <a:rPr lang="pl-PL" dirty="0" smtClean="0"/>
              <a:t> as </a:t>
            </a:r>
            <a:r>
              <a:rPr lang="pl-PL" dirty="0" err="1" smtClean="0"/>
              <a:t>supportive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and </a:t>
            </a:r>
            <a:r>
              <a:rPr lang="pl-PL" dirty="0" err="1" smtClean="0"/>
              <a:t>how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destabilize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. For </a:t>
            </a:r>
            <a:r>
              <a:rPr lang="pl-PL" dirty="0" err="1" smtClean="0"/>
              <a:t>example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FF0000"/>
                </a:solidFill>
              </a:rPr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require</a:t>
            </a:r>
            <a:r>
              <a:rPr lang="pl-PL" dirty="0" smtClean="0"/>
              <a:t> </a:t>
            </a:r>
            <a:r>
              <a:rPr lang="pl-PL" dirty="0" err="1" smtClean="0"/>
              <a:t>maintaining</a:t>
            </a:r>
            <a:r>
              <a:rPr lang="pl-PL" dirty="0" smtClean="0"/>
              <a:t> a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balance</a:t>
            </a:r>
            <a:r>
              <a:rPr lang="pl-PL" dirty="0" smtClean="0"/>
              <a:t> </a:t>
            </a:r>
            <a:r>
              <a:rPr lang="pl-PL" dirty="0" err="1" smtClean="0"/>
              <a:t>between</a:t>
            </a:r>
            <a:r>
              <a:rPr lang="pl-PL" dirty="0" smtClean="0"/>
              <a:t> </a:t>
            </a:r>
            <a:r>
              <a:rPr lang="pl-PL" dirty="0" err="1" smtClean="0"/>
              <a:t>social</a:t>
            </a:r>
            <a:r>
              <a:rPr lang="pl-PL" dirty="0" smtClean="0"/>
              <a:t> order and </a:t>
            </a:r>
            <a:r>
              <a:rPr lang="pl-PL" dirty="0" err="1" smtClean="0"/>
              <a:t>social</a:t>
            </a:r>
            <a:r>
              <a:rPr lang="pl-PL" dirty="0" smtClean="0"/>
              <a:t> </a:t>
            </a:r>
            <a:r>
              <a:rPr lang="pl-PL" dirty="0" err="1" smtClean="0"/>
              <a:t>justice</a:t>
            </a:r>
            <a:r>
              <a:rPr lang="pl-PL" dirty="0" smtClean="0"/>
              <a:t>, </a:t>
            </a:r>
            <a:r>
              <a:rPr lang="pl-PL" dirty="0" err="1" smtClean="0"/>
              <a:t>while</a:t>
            </a:r>
            <a:r>
              <a:rPr lang="pl-PL" dirty="0" smtClean="0"/>
              <a:t> </a:t>
            </a:r>
            <a:r>
              <a:rPr lang="pl-PL" dirty="0" err="1" smtClean="0">
                <a:solidFill>
                  <a:srgbClr val="FF0000"/>
                </a:solidFill>
              </a:rPr>
              <a:t>organizational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>
                <a:solidFill>
                  <a:srgbClr val="FF0000"/>
                </a:solidFill>
              </a:rPr>
              <a:t>goals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well</a:t>
            </a:r>
            <a:r>
              <a:rPr lang="pl-PL" dirty="0" smtClean="0"/>
              <a:t> </a:t>
            </a:r>
            <a:r>
              <a:rPr lang="pl-PL" dirty="0" err="1" smtClean="0"/>
              <a:t>favor</a:t>
            </a:r>
            <a:r>
              <a:rPr lang="pl-PL" dirty="0" smtClean="0"/>
              <a:t> </a:t>
            </a:r>
            <a:r>
              <a:rPr lang="pl-PL" dirty="0" err="1" smtClean="0"/>
              <a:t>social</a:t>
            </a:r>
            <a:r>
              <a:rPr lang="pl-PL" dirty="0" smtClean="0"/>
              <a:t> order for </a:t>
            </a:r>
            <a:r>
              <a:rPr lang="pl-PL" dirty="0" err="1" smtClean="0"/>
              <a:t>the</a:t>
            </a:r>
            <a:r>
              <a:rPr lang="pl-PL" dirty="0" smtClean="0"/>
              <a:t> sake of </a:t>
            </a:r>
            <a:r>
              <a:rPr lang="pl-PL" dirty="0" err="1" smtClean="0">
                <a:solidFill>
                  <a:schemeClr val="tx1"/>
                </a:solidFill>
              </a:rPr>
              <a:t>organizational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stability</a:t>
            </a:r>
            <a:r>
              <a:rPr lang="pl-PL" dirty="0" smtClean="0"/>
              <a:t>, and </a:t>
            </a:r>
            <a:r>
              <a:rPr lang="pl-PL" dirty="0" err="1" smtClean="0"/>
              <a:t>control</a:t>
            </a:r>
            <a:r>
              <a:rPr lang="pl-PL" dirty="0" smtClean="0"/>
              <a:t>. </a:t>
            </a:r>
          </a:p>
          <a:p>
            <a:pPr algn="l"/>
            <a:r>
              <a:rPr lang="pl-PL" dirty="0" err="1" smtClean="0"/>
              <a:t>Without</a:t>
            </a:r>
            <a:r>
              <a:rPr lang="pl-PL" dirty="0" smtClean="0"/>
              <a:t>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considered</a:t>
            </a:r>
            <a:r>
              <a:rPr lang="pl-PL" dirty="0" smtClean="0"/>
              <a:t> consensus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goods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 in a </a:t>
            </a:r>
            <a:r>
              <a:rPr lang="pl-PL" dirty="0" err="1" smtClean="0"/>
              <a:t>democratic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,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practitioners</a:t>
            </a:r>
            <a:r>
              <a:rPr lang="pl-PL" dirty="0" smtClean="0"/>
              <a:t> </a:t>
            </a:r>
            <a:r>
              <a:rPr lang="pl-PL" dirty="0" err="1" smtClean="0"/>
              <a:t>remain</a:t>
            </a:r>
            <a:r>
              <a:rPr lang="pl-PL" dirty="0" smtClean="0"/>
              <a:t> </a:t>
            </a:r>
            <a:r>
              <a:rPr lang="pl-PL" dirty="0" err="1" smtClean="0"/>
              <a:t>vulnerable</a:t>
            </a:r>
            <a:r>
              <a:rPr lang="pl-PL" dirty="0" smtClean="0"/>
              <a:t> to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definitions</a:t>
            </a:r>
            <a:r>
              <a:rPr lang="pl-PL" dirty="0" smtClean="0"/>
              <a:t> of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good</a:t>
            </a:r>
            <a:r>
              <a:rPr lang="pl-PL" dirty="0" smtClean="0"/>
              <a:t> and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mercy</a:t>
            </a:r>
            <a:r>
              <a:rPr lang="pl-PL" dirty="0" smtClean="0"/>
              <a:t> of </a:t>
            </a:r>
            <a:r>
              <a:rPr lang="pl-PL" dirty="0" err="1" smtClean="0"/>
              <a:t>arbitrary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authority.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0720" y="2105472"/>
            <a:ext cx="23042560" cy="1368152"/>
          </a:xfrm>
        </p:spPr>
        <p:txBody>
          <a:bodyPr>
            <a:normAutofit/>
          </a:bodyPr>
          <a:lstStyle/>
          <a:p>
            <a:r>
              <a:rPr lang="pl-PL" sz="6600" i="1" dirty="0" err="1" smtClean="0">
                <a:solidFill>
                  <a:srgbClr val="FF0000"/>
                </a:solidFill>
              </a:rPr>
              <a:t>External</a:t>
            </a:r>
            <a:r>
              <a:rPr lang="pl-PL" sz="6600" i="1" dirty="0" smtClean="0">
                <a:solidFill>
                  <a:srgbClr val="FF0000"/>
                </a:solidFill>
              </a:rPr>
              <a:t> Goods of a </a:t>
            </a:r>
            <a:r>
              <a:rPr lang="pl-PL" sz="6600" i="1" dirty="0" err="1" smtClean="0">
                <a:solidFill>
                  <a:srgbClr val="FF0000"/>
                </a:solidFill>
              </a:rPr>
              <a:t>Practice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66864" y="4985792"/>
            <a:ext cx="20378264" cy="6624736"/>
          </a:xfrm>
        </p:spPr>
        <p:txBody>
          <a:bodyPr/>
          <a:lstStyle/>
          <a:p>
            <a:pPr algn="l"/>
            <a:r>
              <a:rPr lang="pl-PL" dirty="0" err="1" smtClean="0"/>
              <a:t>External</a:t>
            </a:r>
            <a:r>
              <a:rPr lang="pl-PL" dirty="0" smtClean="0"/>
              <a:t> goods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those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achieved</a:t>
            </a:r>
            <a:r>
              <a:rPr lang="pl-PL" dirty="0" smtClean="0"/>
              <a:t> in many </a:t>
            </a:r>
            <a:r>
              <a:rPr lang="pl-PL" dirty="0" err="1" smtClean="0"/>
              <a:t>ways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engaging</a:t>
            </a:r>
            <a:r>
              <a:rPr lang="pl-PL" dirty="0" smtClean="0"/>
              <a:t> in a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genuine</a:t>
            </a:r>
            <a:r>
              <a:rPr lang="pl-PL" dirty="0" smtClean="0"/>
              <a:t> goods in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necessary</a:t>
            </a:r>
            <a:r>
              <a:rPr lang="pl-PL" dirty="0" smtClean="0"/>
              <a:t> to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extent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support</a:t>
            </a:r>
            <a:r>
              <a:rPr lang="pl-PL" dirty="0" smtClean="0"/>
              <a:t> of </a:t>
            </a:r>
            <a:r>
              <a:rPr lang="pl-PL" dirty="0" err="1" smtClean="0"/>
              <a:t>members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, but </a:t>
            </a:r>
            <a:r>
              <a:rPr lang="pl-PL" dirty="0" err="1" smtClean="0"/>
              <a:t>they</a:t>
            </a:r>
            <a:r>
              <a:rPr lang="pl-PL" dirty="0" smtClean="0"/>
              <a:t> do not </a:t>
            </a:r>
            <a:r>
              <a:rPr lang="pl-PL" dirty="0" err="1" smtClean="0"/>
              <a:t>contribute</a:t>
            </a:r>
            <a:r>
              <a:rPr lang="pl-PL" dirty="0" smtClean="0"/>
              <a:t> </a:t>
            </a:r>
            <a:r>
              <a:rPr lang="pl-PL" dirty="0" err="1" smtClean="0"/>
              <a:t>directly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development of a </a:t>
            </a:r>
            <a:r>
              <a:rPr lang="pl-PL" dirty="0" err="1" smtClean="0"/>
              <a:t>practice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62808" y="4049688"/>
            <a:ext cx="21458384" cy="7632848"/>
          </a:xfrm>
        </p:spPr>
        <p:txBody>
          <a:bodyPr/>
          <a:lstStyle/>
          <a:p>
            <a:pPr algn="l"/>
            <a:r>
              <a:rPr lang="pl-PL" dirty="0" err="1" smtClean="0"/>
              <a:t>Typical</a:t>
            </a:r>
            <a:r>
              <a:rPr lang="pl-PL" dirty="0" smtClean="0"/>
              <a:t>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external</a:t>
            </a:r>
            <a:r>
              <a:rPr lang="pl-PL" dirty="0" smtClean="0"/>
              <a:t> goods,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money</a:t>
            </a:r>
            <a:r>
              <a:rPr lang="pl-PL" dirty="0" smtClean="0"/>
              <a:t>, </a:t>
            </a:r>
            <a:r>
              <a:rPr lang="pl-PL" dirty="0" err="1" smtClean="0"/>
              <a:t>prestige</a:t>
            </a:r>
            <a:r>
              <a:rPr lang="pl-PL" dirty="0" smtClean="0"/>
              <a:t>, status, </a:t>
            </a:r>
            <a:r>
              <a:rPr lang="pl-PL" dirty="0" err="1" smtClean="0"/>
              <a:t>position</a:t>
            </a:r>
            <a:r>
              <a:rPr lang="pl-PL" dirty="0" smtClean="0"/>
              <a:t>, and </a:t>
            </a:r>
            <a:r>
              <a:rPr lang="pl-PL" dirty="0" err="1" smtClean="0"/>
              <a:t>power</a:t>
            </a:r>
            <a:r>
              <a:rPr lang="pl-PL" dirty="0" smtClean="0"/>
              <a:t>,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always</a:t>
            </a:r>
            <a:r>
              <a:rPr lang="pl-PL" dirty="0" smtClean="0"/>
              <a:t> </a:t>
            </a:r>
            <a:r>
              <a:rPr lang="pl-PL" dirty="0" err="1" smtClean="0"/>
              <a:t>become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property of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individual</a:t>
            </a:r>
            <a:r>
              <a:rPr lang="pl-PL" dirty="0" smtClean="0"/>
              <a:t>, and, </a:t>
            </a:r>
            <a:r>
              <a:rPr lang="pl-PL" dirty="0" err="1" smtClean="0"/>
              <a:t>furthermore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one person </a:t>
            </a:r>
            <a:r>
              <a:rPr lang="pl-PL" dirty="0" err="1" smtClean="0"/>
              <a:t>has</a:t>
            </a:r>
            <a:r>
              <a:rPr lang="pl-PL" dirty="0" smtClean="0"/>
              <a:t> in a </a:t>
            </a:r>
            <a:r>
              <a:rPr lang="pl-PL" dirty="0" err="1" smtClean="0"/>
              <a:t>fixedsum</a:t>
            </a:r>
            <a:r>
              <a:rPr lang="pl-PL" dirty="0" smtClean="0"/>
              <a:t> </a:t>
            </a:r>
            <a:r>
              <a:rPr lang="pl-PL" dirty="0" err="1" smtClean="0"/>
              <a:t>situation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less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for </a:t>
            </a:r>
            <a:r>
              <a:rPr lang="pl-PL" dirty="0" err="1" smtClean="0"/>
              <a:t>others</a:t>
            </a:r>
            <a:r>
              <a:rPr lang="pl-PL" dirty="0" smtClean="0"/>
              <a:t>. </a:t>
            </a:r>
            <a:r>
              <a:rPr lang="pl-PL" dirty="0" err="1" smtClean="0"/>
              <a:t>Consequently</a:t>
            </a:r>
            <a:r>
              <a:rPr lang="pl-PL" dirty="0" smtClean="0"/>
              <a:t>, </a:t>
            </a:r>
            <a:r>
              <a:rPr lang="pl-PL" dirty="0" err="1" smtClean="0"/>
              <a:t>external</a:t>
            </a:r>
            <a:r>
              <a:rPr lang="pl-PL" dirty="0" smtClean="0"/>
              <a:t> goods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often</a:t>
            </a:r>
            <a:r>
              <a:rPr lang="pl-PL" dirty="0" smtClean="0"/>
              <a:t> </a:t>
            </a:r>
            <a:r>
              <a:rPr lang="pl-PL" dirty="0" err="1" smtClean="0"/>
              <a:t>objects</a:t>
            </a:r>
            <a:r>
              <a:rPr lang="pl-PL" dirty="0" smtClean="0"/>
              <a:t> of </a:t>
            </a:r>
            <a:r>
              <a:rPr lang="pl-PL" dirty="0" err="1" smtClean="0"/>
              <a:t>competition</a:t>
            </a:r>
            <a:r>
              <a:rPr lang="pl-PL" dirty="0" smtClean="0"/>
              <a:t> in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there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winners</a:t>
            </a:r>
            <a:r>
              <a:rPr lang="pl-PL" dirty="0" smtClean="0"/>
              <a:t> and </a:t>
            </a:r>
            <a:r>
              <a:rPr lang="pl-PL" dirty="0" err="1" smtClean="0"/>
              <a:t>losers</a:t>
            </a:r>
            <a:r>
              <a:rPr lang="pl-PL" dirty="0" smtClean="0"/>
              <a:t>.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essentially</a:t>
            </a:r>
            <a:r>
              <a:rPr lang="pl-PL" dirty="0" smtClean="0"/>
              <a:t> </a:t>
            </a:r>
            <a:r>
              <a:rPr lang="pl-PL" dirty="0" err="1" smtClean="0"/>
              <a:t>different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accrued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achievement</a:t>
            </a:r>
            <a:r>
              <a:rPr lang="pl-PL" dirty="0" smtClean="0"/>
              <a:t> of </a:t>
            </a:r>
            <a:r>
              <a:rPr lang="pl-PL" dirty="0" err="1" smtClean="0"/>
              <a:t>internal</a:t>
            </a:r>
            <a:r>
              <a:rPr lang="pl-PL" dirty="0" smtClean="0"/>
              <a:t> goods,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value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shared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community of </a:t>
            </a:r>
            <a:r>
              <a:rPr lang="pl-PL" dirty="0" err="1" smtClean="0"/>
              <a:t>practice</a:t>
            </a:r>
            <a:r>
              <a:rPr lang="pl-PL" dirty="0" smtClean="0"/>
              <a:t>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larger</a:t>
            </a:r>
            <a:r>
              <a:rPr lang="pl-PL" dirty="0" smtClean="0"/>
              <a:t> community as </a:t>
            </a:r>
            <a:r>
              <a:rPr lang="pl-PL" dirty="0" err="1" smtClean="0"/>
              <a:t>well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049688"/>
            <a:ext cx="20306256" cy="7632848"/>
          </a:xfrm>
        </p:spPr>
        <p:txBody>
          <a:bodyPr/>
          <a:lstStyle/>
          <a:p>
            <a:pPr algn="l"/>
            <a:r>
              <a:rPr lang="pl-PL" dirty="0" smtClean="0"/>
              <a:t>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competitive</a:t>
            </a:r>
            <a:r>
              <a:rPr lang="pl-PL" dirty="0" smtClean="0"/>
              <a:t> </a:t>
            </a:r>
            <a:r>
              <a:rPr lang="pl-PL" dirty="0" err="1" smtClean="0"/>
              <a:t>struggle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scarce</a:t>
            </a:r>
            <a:r>
              <a:rPr lang="pl-PL" dirty="0" smtClean="0"/>
              <a:t> resources </a:t>
            </a:r>
            <a:r>
              <a:rPr lang="pl-PL" dirty="0" err="1" smtClean="0"/>
              <a:t>necessary</a:t>
            </a:r>
            <a:r>
              <a:rPr lang="pl-PL" dirty="0" smtClean="0"/>
              <a:t> for </a:t>
            </a:r>
            <a:r>
              <a:rPr lang="pl-PL" dirty="0" err="1" smtClean="0"/>
              <a:t>survival</a:t>
            </a:r>
            <a:r>
              <a:rPr lang="pl-PL" dirty="0" smtClean="0"/>
              <a:t>, </a:t>
            </a:r>
            <a:r>
              <a:rPr lang="pl-PL" dirty="0" err="1" smtClean="0"/>
              <a:t>organizations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involved</a:t>
            </a:r>
            <a:r>
              <a:rPr lang="pl-PL" dirty="0" smtClean="0"/>
              <a:t> in </a:t>
            </a:r>
            <a:r>
              <a:rPr lang="pl-PL" dirty="0" err="1" smtClean="0"/>
              <a:t>acquiring</a:t>
            </a:r>
            <a:r>
              <a:rPr lang="pl-PL" dirty="0" smtClean="0"/>
              <a:t> </a:t>
            </a:r>
            <a:r>
              <a:rPr lang="pl-PL" dirty="0" err="1" smtClean="0"/>
              <a:t>money</a:t>
            </a:r>
            <a:r>
              <a:rPr lang="pl-PL" dirty="0" smtClean="0"/>
              <a:t> and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material</a:t>
            </a:r>
            <a:r>
              <a:rPr lang="pl-PL" dirty="0" smtClean="0"/>
              <a:t> goods;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structured</a:t>
            </a:r>
            <a:r>
              <a:rPr lang="pl-PL" dirty="0" smtClean="0"/>
              <a:t> in </a:t>
            </a:r>
            <a:r>
              <a:rPr lang="pl-PL" dirty="0" err="1" smtClean="0"/>
              <a:t>terms</a:t>
            </a:r>
            <a:r>
              <a:rPr lang="pl-PL" dirty="0" smtClean="0"/>
              <a:t> of </a:t>
            </a:r>
            <a:r>
              <a:rPr lang="pl-PL" dirty="0" err="1" smtClean="0"/>
              <a:t>power</a:t>
            </a:r>
            <a:r>
              <a:rPr lang="pl-PL" dirty="0" smtClean="0"/>
              <a:t> and status, and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distribute</a:t>
            </a:r>
            <a:r>
              <a:rPr lang="pl-PL" dirty="0" smtClean="0"/>
              <a:t> </a:t>
            </a:r>
            <a:r>
              <a:rPr lang="pl-PL" dirty="0" err="1" smtClean="0"/>
              <a:t>money</a:t>
            </a:r>
            <a:r>
              <a:rPr lang="pl-PL" dirty="0" smtClean="0"/>
              <a:t>, </a:t>
            </a:r>
            <a:r>
              <a:rPr lang="pl-PL" dirty="0" err="1" smtClean="0"/>
              <a:t>power</a:t>
            </a:r>
            <a:r>
              <a:rPr lang="pl-PL" dirty="0" smtClean="0"/>
              <a:t> and status as </a:t>
            </a:r>
            <a:r>
              <a:rPr lang="pl-PL" dirty="0" err="1" smtClean="0"/>
              <a:t>rewards</a:t>
            </a:r>
            <a:r>
              <a:rPr lang="pl-PL" dirty="0" smtClean="0"/>
              <a:t>. </a:t>
            </a:r>
            <a:r>
              <a:rPr lang="pl-PL" dirty="0" err="1" smtClean="0"/>
              <a:t>Consequently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of a </a:t>
            </a:r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risk</a:t>
            </a:r>
            <a:r>
              <a:rPr lang="pl-PL" dirty="0" smtClean="0"/>
              <a:t> in an </a:t>
            </a:r>
            <a:r>
              <a:rPr lang="pl-PL" dirty="0" err="1" smtClean="0"/>
              <a:t>organizational</a:t>
            </a:r>
            <a:r>
              <a:rPr lang="pl-PL" dirty="0" smtClean="0"/>
              <a:t> environment </a:t>
            </a:r>
            <a:r>
              <a:rPr lang="pl-PL" dirty="0" err="1" smtClean="0"/>
              <a:t>dominated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external</a:t>
            </a:r>
            <a:r>
              <a:rPr lang="pl-PL" dirty="0" smtClean="0"/>
              <a:t> goods </a:t>
            </a:r>
            <a:r>
              <a:rPr lang="pl-PL" dirty="0" err="1" smtClean="0"/>
              <a:t>inherent</a:t>
            </a:r>
            <a:r>
              <a:rPr lang="pl-PL" dirty="0" smtClean="0"/>
              <a:t> in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survival</a:t>
            </a:r>
            <a:r>
              <a:rPr lang="pl-PL" dirty="0" smtClean="0"/>
              <a:t> and growth. 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Virtues</a:t>
            </a:r>
            <a:r>
              <a:rPr lang="pl-PL" sz="6600" dirty="0" smtClean="0">
                <a:solidFill>
                  <a:srgbClr val="FF0000"/>
                </a:solidFill>
              </a:rPr>
              <a:t> and </a:t>
            </a:r>
            <a:r>
              <a:rPr lang="pl-PL" sz="6600" dirty="0" err="1" smtClean="0">
                <a:solidFill>
                  <a:srgbClr val="FF0000"/>
                </a:solidFill>
              </a:rPr>
              <a:t>Practice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913784"/>
            <a:ext cx="20162240" cy="6768752"/>
          </a:xfrm>
        </p:spPr>
        <p:txBody>
          <a:bodyPr/>
          <a:lstStyle/>
          <a:p>
            <a:pPr algn="l"/>
            <a:r>
              <a:rPr lang="pl-PL" dirty="0" err="1" smtClean="0"/>
              <a:t>Virtue</a:t>
            </a:r>
            <a:r>
              <a:rPr lang="pl-PL" dirty="0" smtClean="0"/>
              <a:t>, </a:t>
            </a:r>
            <a:r>
              <a:rPr lang="pl-PL" dirty="0" err="1" smtClean="0"/>
              <a:t>along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of public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, </a:t>
            </a:r>
            <a:r>
              <a:rPr lang="pl-PL" dirty="0" err="1" smtClean="0"/>
              <a:t>is</a:t>
            </a:r>
            <a:r>
              <a:rPr lang="pl-PL" dirty="0" smtClean="0"/>
              <a:t> one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two</a:t>
            </a:r>
            <a:r>
              <a:rPr lang="pl-PL" dirty="0" smtClean="0"/>
              <a:t> </a:t>
            </a:r>
            <a:r>
              <a:rPr lang="pl-PL" dirty="0" err="1" smtClean="0"/>
              <a:t>points</a:t>
            </a:r>
            <a:r>
              <a:rPr lang="pl-PL" dirty="0" smtClean="0"/>
              <a:t> upon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fundamental</a:t>
            </a:r>
            <a:r>
              <a:rPr lang="pl-PL" dirty="0" smtClean="0"/>
              <a:t>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thinking</a:t>
            </a:r>
            <a:r>
              <a:rPr lang="pl-PL" dirty="0" smtClean="0"/>
              <a:t> most </a:t>
            </a:r>
            <a:r>
              <a:rPr lang="pl-PL" dirty="0" err="1" smtClean="0"/>
              <a:t>needs</a:t>
            </a:r>
            <a:r>
              <a:rPr lang="pl-PL" dirty="0" smtClean="0"/>
              <a:t> to be </a:t>
            </a:r>
            <a:r>
              <a:rPr lang="pl-PL" dirty="0" err="1" smtClean="0"/>
              <a:t>focused</a:t>
            </a:r>
            <a:r>
              <a:rPr lang="pl-PL" dirty="0" smtClean="0"/>
              <a:t>. </a:t>
            </a:r>
            <a:r>
              <a:rPr lang="pl-PL" dirty="0" err="1" smtClean="0"/>
              <a:t>Virtue</a:t>
            </a:r>
            <a:r>
              <a:rPr lang="pl-PL" dirty="0" smtClean="0"/>
              <a:t>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been</a:t>
            </a:r>
            <a:r>
              <a:rPr lang="pl-PL" dirty="0" smtClean="0"/>
              <a:t> an </a:t>
            </a:r>
            <a:r>
              <a:rPr lang="pl-PL" dirty="0" err="1" smtClean="0"/>
              <a:t>important</a:t>
            </a:r>
            <a:r>
              <a:rPr lang="pl-PL" dirty="0" smtClean="0"/>
              <a:t> </a:t>
            </a:r>
            <a:r>
              <a:rPr lang="pl-PL" dirty="0" err="1" smtClean="0"/>
              <a:t>word</a:t>
            </a:r>
            <a:r>
              <a:rPr lang="pl-PL" dirty="0" smtClean="0"/>
              <a:t> in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thought</a:t>
            </a:r>
            <a:r>
              <a:rPr lang="pl-PL" dirty="0" smtClean="0"/>
              <a:t>. </a:t>
            </a:r>
            <a:r>
              <a:rPr lang="pl-PL" dirty="0" err="1" smtClean="0"/>
              <a:t>However</a:t>
            </a:r>
            <a:r>
              <a:rPr lang="pl-PL" dirty="0" smtClean="0"/>
              <a:t>,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language</a:t>
            </a:r>
            <a:r>
              <a:rPr lang="pl-PL" dirty="0" smtClean="0"/>
              <a:t> of </a:t>
            </a:r>
            <a:r>
              <a:rPr lang="pl-PL" dirty="0" err="1" smtClean="0"/>
              <a:t>moral</a:t>
            </a:r>
            <a:r>
              <a:rPr lang="pl-PL" dirty="0" smtClean="0"/>
              <a:t> </a:t>
            </a:r>
            <a:r>
              <a:rPr lang="pl-PL" dirty="0" err="1" smtClean="0"/>
              <a:t>philosophy</a:t>
            </a:r>
            <a:r>
              <a:rPr lang="pl-PL" dirty="0" smtClean="0"/>
              <a:t> in </a:t>
            </a:r>
            <a:r>
              <a:rPr lang="pl-PL" dirty="0" err="1" smtClean="0"/>
              <a:t>recent</a:t>
            </a:r>
            <a:r>
              <a:rPr lang="pl-PL" dirty="0" smtClean="0"/>
              <a:t> </a:t>
            </a:r>
            <a:r>
              <a:rPr lang="pl-PL" dirty="0" err="1" smtClean="0"/>
              <a:t>decades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considered</a:t>
            </a:r>
            <a:r>
              <a:rPr lang="pl-PL" dirty="0" smtClean="0"/>
              <a:t>, a </a:t>
            </a:r>
            <a:r>
              <a:rPr lang="pl-PL" dirty="0" err="1" smtClean="0"/>
              <a:t>substantial</a:t>
            </a:r>
            <a:r>
              <a:rPr lang="pl-PL" dirty="0" smtClean="0"/>
              <a:t> break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evident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long and </a:t>
            </a:r>
            <a:r>
              <a:rPr lang="pl-PL" dirty="0" err="1" smtClean="0"/>
              <a:t>lively</a:t>
            </a:r>
            <a:r>
              <a:rPr lang="pl-PL" dirty="0" smtClean="0"/>
              <a:t> </a:t>
            </a:r>
            <a:r>
              <a:rPr lang="pl-PL" dirty="0" err="1" smtClean="0"/>
              <a:t>intellectual</a:t>
            </a:r>
            <a:r>
              <a:rPr lang="pl-PL" dirty="0" smtClean="0"/>
              <a:t> </a:t>
            </a:r>
            <a:r>
              <a:rPr lang="pl-PL" dirty="0" err="1" smtClean="0"/>
              <a:t>history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of </a:t>
            </a:r>
            <a:r>
              <a:rPr lang="pl-PL" dirty="0" err="1" smtClean="0"/>
              <a:t>virtue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66864" y="4049688"/>
            <a:ext cx="20378264" cy="7632848"/>
          </a:xfrm>
        </p:spPr>
        <p:txBody>
          <a:bodyPr/>
          <a:lstStyle/>
          <a:p>
            <a:pPr algn="l"/>
            <a:r>
              <a:rPr lang="pl-PL" dirty="0" err="1" smtClean="0"/>
              <a:t>Generally</a:t>
            </a:r>
            <a:r>
              <a:rPr lang="pl-PL" dirty="0" smtClean="0"/>
              <a:t>, </a:t>
            </a:r>
            <a:r>
              <a:rPr lang="pl-PL" dirty="0" err="1" smtClean="0"/>
              <a:t>virtues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perceived</a:t>
            </a:r>
            <a:r>
              <a:rPr lang="pl-PL" dirty="0" smtClean="0"/>
              <a:t> as </a:t>
            </a:r>
            <a:r>
              <a:rPr lang="pl-PL" dirty="0" err="1" smtClean="0"/>
              <a:t>dispositions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, not </a:t>
            </a:r>
            <a:r>
              <a:rPr lang="pl-PL" dirty="0" err="1" smtClean="0"/>
              <a:t>just</a:t>
            </a:r>
            <a:r>
              <a:rPr lang="pl-PL" dirty="0" smtClean="0"/>
              <a:t> to </a:t>
            </a:r>
            <a:r>
              <a:rPr lang="pl-PL" dirty="0" err="1" smtClean="0"/>
              <a:t>think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feel</a:t>
            </a:r>
            <a:r>
              <a:rPr lang="pl-PL" dirty="0" smtClean="0"/>
              <a:t> in a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way</a:t>
            </a:r>
            <a:r>
              <a:rPr lang="pl-PL" dirty="0" smtClean="0"/>
              <a:t>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traits</a:t>
            </a:r>
            <a:r>
              <a:rPr lang="pl-PL" dirty="0" smtClean="0"/>
              <a:t> of </a:t>
            </a:r>
            <a:r>
              <a:rPr lang="pl-PL" dirty="0" err="1" smtClean="0"/>
              <a:t>character</a:t>
            </a:r>
            <a:r>
              <a:rPr lang="pl-PL" dirty="0" smtClean="0"/>
              <a:t>,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less </a:t>
            </a:r>
            <a:r>
              <a:rPr lang="pl-PL" dirty="0" err="1" smtClean="0"/>
              <a:t>reliable</a:t>
            </a:r>
            <a:r>
              <a:rPr lang="pl-PL" dirty="0" smtClean="0"/>
              <a:t> </a:t>
            </a:r>
            <a:r>
              <a:rPr lang="pl-PL" dirty="0" err="1" smtClean="0"/>
              <a:t>tendencies</a:t>
            </a:r>
            <a:r>
              <a:rPr lang="pl-PL" dirty="0" smtClean="0"/>
              <a:t> to </a:t>
            </a:r>
            <a:r>
              <a:rPr lang="pl-PL" dirty="0" err="1" smtClean="0"/>
              <a:t>conduct</a:t>
            </a:r>
            <a:r>
              <a:rPr lang="pl-PL" dirty="0" smtClean="0"/>
              <a:t> </a:t>
            </a:r>
            <a:r>
              <a:rPr lang="pl-PL" dirty="0" err="1" smtClean="0"/>
              <a:t>oneself</a:t>
            </a:r>
            <a:r>
              <a:rPr lang="pl-PL" dirty="0" smtClean="0"/>
              <a:t> in a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consistent</a:t>
            </a:r>
            <a:r>
              <a:rPr lang="pl-PL" dirty="0" smtClean="0"/>
              <a:t> </a:t>
            </a:r>
            <a:r>
              <a:rPr lang="pl-PL" dirty="0" err="1" smtClean="0"/>
              <a:t>fashion</a:t>
            </a:r>
            <a:r>
              <a:rPr lang="pl-PL" dirty="0" smtClean="0"/>
              <a:t> under </a:t>
            </a:r>
            <a:r>
              <a:rPr lang="pl-PL" dirty="0" err="1" smtClean="0"/>
              <a:t>similar</a:t>
            </a:r>
            <a:r>
              <a:rPr lang="pl-PL" dirty="0" smtClean="0"/>
              <a:t> </a:t>
            </a:r>
            <a:r>
              <a:rPr lang="pl-PL" dirty="0" err="1" smtClean="0"/>
              <a:t>conditions</a:t>
            </a:r>
            <a:r>
              <a:rPr lang="pl-PL" dirty="0" smtClean="0"/>
              <a:t>. </a:t>
            </a:r>
            <a:r>
              <a:rPr lang="pl-PL" dirty="0" err="1" smtClean="0"/>
              <a:t>Furthermore</a:t>
            </a:r>
            <a:r>
              <a:rPr lang="pl-PL" dirty="0" smtClean="0"/>
              <a:t>, </a:t>
            </a:r>
            <a:r>
              <a:rPr lang="pl-PL" dirty="0" err="1" smtClean="0"/>
              <a:t>virtues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not </a:t>
            </a:r>
            <a:r>
              <a:rPr lang="pl-PL" dirty="0" err="1" smtClean="0"/>
              <a:t>innate</a:t>
            </a:r>
            <a:r>
              <a:rPr lang="pl-PL" dirty="0" smtClean="0"/>
              <a:t> and, </a:t>
            </a:r>
            <a:r>
              <a:rPr lang="pl-PL" dirty="0" err="1" smtClean="0"/>
              <a:t>therefore</a:t>
            </a:r>
            <a:r>
              <a:rPr lang="pl-PL" dirty="0" smtClean="0"/>
              <a:t>,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cultivated</a:t>
            </a:r>
            <a:r>
              <a:rPr lang="pl-PL" dirty="0" smtClean="0"/>
              <a:t>. </a:t>
            </a:r>
            <a:r>
              <a:rPr lang="pl-PL" dirty="0" err="1" smtClean="0"/>
              <a:t>Virtues</a:t>
            </a:r>
            <a:r>
              <a:rPr lang="pl-PL" dirty="0" smtClean="0"/>
              <a:t> make </a:t>
            </a:r>
            <a:r>
              <a:rPr lang="pl-PL" dirty="0" err="1" smtClean="0"/>
              <a:t>possible</a:t>
            </a:r>
            <a:r>
              <a:rPr lang="pl-PL" dirty="0" smtClean="0"/>
              <a:t> for one to </a:t>
            </a:r>
            <a:r>
              <a:rPr lang="pl-PL" dirty="0" err="1" smtClean="0"/>
              <a:t>engage</a:t>
            </a:r>
            <a:r>
              <a:rPr lang="pl-PL" dirty="0" smtClean="0"/>
              <a:t> </a:t>
            </a:r>
            <a:r>
              <a:rPr lang="pl-PL" dirty="0" err="1" smtClean="0"/>
              <a:t>effectively</a:t>
            </a:r>
            <a:r>
              <a:rPr lang="pl-PL" dirty="0" smtClean="0"/>
              <a:t> in a </a:t>
            </a:r>
            <a:r>
              <a:rPr lang="pl-PL" dirty="0" err="1" smtClean="0"/>
              <a:t>practice</a:t>
            </a:r>
            <a:r>
              <a:rPr lang="pl-PL" dirty="0" smtClean="0"/>
              <a:t> by </a:t>
            </a:r>
            <a:r>
              <a:rPr lang="pl-PL" dirty="0" err="1" smtClean="0"/>
              <a:t>seeking</a:t>
            </a:r>
            <a:r>
              <a:rPr lang="pl-PL" dirty="0" smtClean="0"/>
              <a:t> to </a:t>
            </a:r>
            <a:r>
              <a:rPr lang="pl-PL" dirty="0" err="1" smtClean="0"/>
              <a:t>excel</a:t>
            </a:r>
            <a:r>
              <a:rPr lang="pl-PL" dirty="0" smtClean="0"/>
              <a:t> in </a:t>
            </a:r>
            <a:r>
              <a:rPr lang="pl-PL" dirty="0" err="1" smtClean="0"/>
              <a:t>achieving</a:t>
            </a:r>
            <a:r>
              <a:rPr lang="pl-PL" dirty="0" smtClean="0"/>
              <a:t>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</a:t>
            </a:r>
            <a:r>
              <a:rPr lang="pl-PL" dirty="0" err="1" smtClean="0"/>
              <a:t>while</a:t>
            </a:r>
            <a:r>
              <a:rPr lang="pl-PL" dirty="0" smtClean="0"/>
              <a:t> </a:t>
            </a:r>
            <a:r>
              <a:rPr lang="pl-PL" dirty="0" err="1" smtClean="0"/>
              <a:t>keeping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external</a:t>
            </a:r>
            <a:r>
              <a:rPr lang="pl-PL" dirty="0" smtClean="0"/>
              <a:t> goods of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setting</a:t>
            </a:r>
            <a:r>
              <a:rPr lang="pl-PL" dirty="0" smtClean="0"/>
              <a:t> in a </a:t>
            </a:r>
            <a:r>
              <a:rPr lang="pl-PL" dirty="0" err="1" smtClean="0"/>
              <a:t>position</a:t>
            </a:r>
            <a:r>
              <a:rPr lang="pl-PL" dirty="0" smtClean="0"/>
              <a:t> of </a:t>
            </a:r>
            <a:r>
              <a:rPr lang="pl-PL" dirty="0" err="1" smtClean="0"/>
              <a:t>lesser</a:t>
            </a:r>
            <a:r>
              <a:rPr lang="pl-PL" dirty="0" smtClean="0"/>
              <a:t> </a:t>
            </a:r>
            <a:r>
              <a:rPr lang="pl-PL" dirty="0" err="1" smtClean="0"/>
              <a:t>importance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66864" y="4049688"/>
            <a:ext cx="20522280" cy="7632848"/>
          </a:xfrm>
        </p:spPr>
        <p:txBody>
          <a:bodyPr/>
          <a:lstStyle/>
          <a:p>
            <a:pPr algn="l"/>
            <a:r>
              <a:rPr lang="pl-PL" dirty="0" smtClean="0"/>
              <a:t>Public </a:t>
            </a:r>
            <a:r>
              <a:rPr lang="pl-PL" dirty="0" err="1" smtClean="0"/>
              <a:t>administrators</a:t>
            </a:r>
            <a:r>
              <a:rPr lang="pl-PL" dirty="0" smtClean="0"/>
              <a:t> </a:t>
            </a:r>
            <a:r>
              <a:rPr lang="pl-PL" dirty="0" err="1" smtClean="0"/>
              <a:t>need</a:t>
            </a:r>
            <a:r>
              <a:rPr lang="pl-PL" dirty="0" smtClean="0"/>
              <a:t> to </a:t>
            </a:r>
            <a:r>
              <a:rPr lang="pl-PL" dirty="0" err="1" smtClean="0"/>
              <a:t>determine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attributes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most </a:t>
            </a:r>
            <a:r>
              <a:rPr lang="pl-PL" dirty="0" err="1" smtClean="0"/>
              <a:t>likely</a:t>
            </a:r>
            <a:r>
              <a:rPr lang="pl-PL" dirty="0" smtClean="0"/>
              <a:t> to </a:t>
            </a:r>
            <a:r>
              <a:rPr lang="pl-PL" dirty="0" err="1" smtClean="0"/>
              <a:t>advance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defined</a:t>
            </a:r>
            <a:r>
              <a:rPr lang="pl-PL" dirty="0" smtClean="0"/>
              <a:t> as </a:t>
            </a:r>
            <a:r>
              <a:rPr lang="pl-PL" dirty="0" err="1" smtClean="0"/>
              <a:t>essential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and </a:t>
            </a:r>
            <a:r>
              <a:rPr lang="pl-PL" dirty="0" err="1" smtClean="0"/>
              <a:t>protect</a:t>
            </a:r>
            <a:r>
              <a:rPr lang="pl-PL" dirty="0" smtClean="0"/>
              <a:t> </a:t>
            </a:r>
            <a:r>
              <a:rPr lang="pl-PL" dirty="0" err="1" smtClean="0"/>
              <a:t>them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pressures</a:t>
            </a:r>
            <a:r>
              <a:rPr lang="pl-PL" dirty="0" smtClean="0"/>
              <a:t>. </a:t>
            </a:r>
            <a:endParaRPr lang="pl-PL" dirty="0" smtClean="0"/>
          </a:p>
          <a:p>
            <a:pPr algn="l"/>
            <a:r>
              <a:rPr lang="pl-PL" dirty="0" smtClean="0"/>
              <a:t>For </a:t>
            </a:r>
            <a:r>
              <a:rPr lang="pl-PL" dirty="0" err="1" smtClean="0"/>
              <a:t>example</a:t>
            </a:r>
            <a:r>
              <a:rPr lang="pl-PL" dirty="0" smtClean="0"/>
              <a:t>, </a:t>
            </a:r>
            <a:r>
              <a:rPr lang="pl-PL" dirty="0" err="1" smtClean="0"/>
              <a:t>attributes</a:t>
            </a:r>
            <a:r>
              <a:rPr lang="pl-PL" dirty="0" smtClean="0"/>
              <a:t> </a:t>
            </a:r>
            <a:r>
              <a:rPr lang="pl-PL" dirty="0" err="1" smtClean="0"/>
              <a:t>asociated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effective</a:t>
            </a:r>
            <a:r>
              <a:rPr lang="pl-PL" dirty="0" smtClean="0"/>
              <a:t> </a:t>
            </a:r>
            <a:r>
              <a:rPr lang="pl-PL" dirty="0" err="1" smtClean="0"/>
              <a:t>administration</a:t>
            </a:r>
            <a:r>
              <a:rPr lang="pl-PL" dirty="0" smtClean="0"/>
              <a:t> ad management in </a:t>
            </a:r>
            <a:r>
              <a:rPr lang="pl-PL" dirty="0" err="1" smtClean="0"/>
              <a:t>the</a:t>
            </a:r>
            <a:r>
              <a:rPr lang="pl-PL" dirty="0" smtClean="0"/>
              <a:t> business </a:t>
            </a:r>
            <a:r>
              <a:rPr lang="pl-PL" dirty="0" err="1" smtClean="0"/>
              <a:t>world</a:t>
            </a:r>
            <a:r>
              <a:rPr lang="pl-PL" dirty="0" smtClean="0"/>
              <a:t>,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competitiveness</a:t>
            </a:r>
            <a:r>
              <a:rPr lang="pl-PL" dirty="0" smtClean="0"/>
              <a:t> and profit </a:t>
            </a:r>
            <a:r>
              <a:rPr lang="pl-PL" dirty="0" err="1" smtClean="0"/>
              <a:t>orientation</a:t>
            </a:r>
            <a:r>
              <a:rPr lang="pl-PL" dirty="0" smtClean="0"/>
              <a:t>,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unsuited</a:t>
            </a:r>
            <a:r>
              <a:rPr lang="pl-PL" dirty="0" smtClean="0"/>
              <a:t> to </a:t>
            </a:r>
            <a:r>
              <a:rPr lang="pl-PL" dirty="0" err="1" smtClean="0"/>
              <a:t>or</a:t>
            </a:r>
            <a:r>
              <a:rPr lang="pl-PL" dirty="0" smtClean="0"/>
              <a:t> less </a:t>
            </a:r>
            <a:r>
              <a:rPr lang="pl-PL" dirty="0" err="1" smtClean="0"/>
              <a:t>appropriate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interests</a:t>
            </a:r>
            <a:r>
              <a:rPr lang="pl-PL" dirty="0" smtClean="0"/>
              <a:t> of a </a:t>
            </a:r>
            <a:r>
              <a:rPr lang="pl-PL" dirty="0" err="1" smtClean="0"/>
              <a:t>democratic</a:t>
            </a:r>
            <a:r>
              <a:rPr lang="pl-PL" dirty="0" smtClean="0"/>
              <a:t> </a:t>
            </a:r>
            <a:r>
              <a:rPr lang="pl-PL" dirty="0" err="1" smtClean="0"/>
              <a:t>political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smtClean="0">
                <a:solidFill>
                  <a:srgbClr val="FF0000"/>
                </a:solidFill>
              </a:rPr>
              <a:t>Etyka normatywna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409728"/>
            <a:ext cx="20234248" cy="7272808"/>
          </a:xfrm>
        </p:spPr>
        <p:txBody>
          <a:bodyPr>
            <a:normAutofit lnSpcReduction="10000"/>
          </a:bodyPr>
          <a:lstStyle/>
          <a:p>
            <a:pPr algn="l"/>
            <a:r>
              <a:rPr lang="pl-PL" i="1" dirty="0" smtClean="0"/>
              <a:t>Etyka normatywna – jeden z działów etyki, który wskazuje jak należy postępować, jakie są </a:t>
            </a:r>
            <a:r>
              <a:rPr lang="pl-PL" i="1" dirty="0" smtClean="0"/>
              <a:t>kryteria </a:t>
            </a:r>
            <a:r>
              <a:rPr lang="pl-PL" i="1" dirty="0" smtClean="0"/>
              <a:t>oceny działań i ich uzasadniania. </a:t>
            </a:r>
            <a:endParaRPr lang="pl-PL" i="1" dirty="0" smtClean="0"/>
          </a:p>
          <a:p>
            <a:pPr algn="l"/>
            <a:r>
              <a:rPr lang="pl-PL" i="1" dirty="0" smtClean="0"/>
              <a:t>W zależności od tego, jakie pojęcia uznają za centralne, można wyróżnić następujące rodzaje etyk normatywnych: </a:t>
            </a:r>
          </a:p>
          <a:p>
            <a:pPr algn="l"/>
            <a:r>
              <a:rPr lang="pl-PL" i="1" dirty="0" smtClean="0"/>
              <a:t>aksjologiczne – stawia w centrum uwagi pojęcie wartości,</a:t>
            </a:r>
          </a:p>
          <a:p>
            <a:pPr algn="l"/>
            <a:r>
              <a:rPr lang="pl-PL" i="1" dirty="0" smtClean="0"/>
              <a:t>deontologiczne – stawia w centrum uwagi pojęcie powinności (obowiązku),</a:t>
            </a:r>
          </a:p>
          <a:p>
            <a:pPr algn="l"/>
            <a:r>
              <a:rPr lang="pl-PL" i="1" dirty="0" smtClean="0"/>
              <a:t>odpowiedzialności – stawia w centrum uwagi pojęcie odpowiedzialności,</a:t>
            </a:r>
          </a:p>
          <a:p>
            <a:pPr algn="l"/>
            <a:r>
              <a:rPr lang="pl-PL" i="1" dirty="0" err="1" smtClean="0"/>
              <a:t>aretologiczne</a:t>
            </a:r>
            <a:r>
              <a:rPr lang="pl-PL" i="1" dirty="0" smtClean="0"/>
              <a:t> – stawia w centrum uwagi pojęcie </a:t>
            </a:r>
            <a:r>
              <a:rPr lang="pl-PL" i="1" dirty="0" smtClean="0"/>
              <a:t>cnoty.</a:t>
            </a:r>
            <a:endParaRPr lang="pl-PL" i="1" dirty="0" smtClean="0"/>
          </a:p>
          <a:p>
            <a:pPr algn="l"/>
            <a:endParaRPr lang="pl-PL" dirty="0" smtClean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049688"/>
            <a:ext cx="20234248" cy="7632848"/>
          </a:xfrm>
        </p:spPr>
        <p:txBody>
          <a:bodyPr/>
          <a:lstStyle/>
          <a:p>
            <a:pPr algn="l"/>
            <a:r>
              <a:rPr lang="pl-PL" dirty="0" err="1" smtClean="0"/>
              <a:t>Similarly</a:t>
            </a:r>
            <a:r>
              <a:rPr lang="pl-PL" dirty="0" smtClean="0"/>
              <a:t>, </a:t>
            </a:r>
            <a:r>
              <a:rPr lang="pl-PL" dirty="0" err="1" smtClean="0"/>
              <a:t>virtues</a:t>
            </a:r>
            <a:r>
              <a:rPr lang="pl-PL" dirty="0" smtClean="0"/>
              <a:t> </a:t>
            </a:r>
            <a:r>
              <a:rPr lang="pl-PL" dirty="0" err="1" smtClean="0"/>
              <a:t>such</a:t>
            </a:r>
            <a:r>
              <a:rPr lang="pl-PL" dirty="0" smtClean="0"/>
              <a:t> as </a:t>
            </a:r>
            <a:r>
              <a:rPr lang="pl-PL" dirty="0" err="1" smtClean="0"/>
              <a:t>concern</a:t>
            </a:r>
            <a:r>
              <a:rPr lang="pl-PL" dirty="0" smtClean="0"/>
              <a:t> for </a:t>
            </a:r>
            <a:r>
              <a:rPr lang="pl-PL" dirty="0" err="1" smtClean="0"/>
              <a:t>efficiency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advance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goals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not </a:t>
            </a:r>
            <a:r>
              <a:rPr lang="pl-PL" dirty="0" err="1" smtClean="0"/>
              <a:t>create</a:t>
            </a:r>
            <a:r>
              <a:rPr lang="pl-PL" dirty="0" smtClean="0"/>
              <a:t> </a:t>
            </a:r>
            <a:r>
              <a:rPr lang="pl-PL" dirty="0" err="1" smtClean="0"/>
              <a:t>openness</a:t>
            </a:r>
            <a:r>
              <a:rPr lang="pl-PL" dirty="0" smtClean="0"/>
              <a:t> to popular </a:t>
            </a:r>
            <a:r>
              <a:rPr lang="pl-PL" dirty="0" err="1" smtClean="0"/>
              <a:t>sovereignty</a:t>
            </a:r>
            <a:r>
              <a:rPr lang="pl-PL" dirty="0" smtClean="0"/>
              <a:t> if </a:t>
            </a:r>
            <a:r>
              <a:rPr lang="pl-PL" dirty="0" err="1" smtClean="0"/>
              <a:t>given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secondary</a:t>
            </a:r>
            <a:r>
              <a:rPr lang="pl-PL" dirty="0" smtClean="0"/>
              <a:t> </a:t>
            </a:r>
            <a:r>
              <a:rPr lang="pl-PL" dirty="0" err="1" smtClean="0"/>
              <a:t>importance</a:t>
            </a:r>
            <a:r>
              <a:rPr lang="pl-PL" dirty="0" smtClean="0"/>
              <a:t>.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virtues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public administrator </a:t>
            </a:r>
            <a:r>
              <a:rPr lang="pl-PL" dirty="0" err="1" smtClean="0"/>
              <a:t>must</a:t>
            </a:r>
            <a:r>
              <a:rPr lang="pl-PL" dirty="0" smtClean="0"/>
              <a:t> be </a:t>
            </a:r>
            <a:r>
              <a:rPr lang="pl-PL" dirty="0" err="1" smtClean="0"/>
              <a:t>consistent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agreed-upon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of public </a:t>
            </a:r>
            <a:r>
              <a:rPr lang="pl-PL" dirty="0" err="1" smtClean="0"/>
              <a:t>administration</a:t>
            </a:r>
            <a:r>
              <a:rPr lang="pl-PL" dirty="0" smtClean="0"/>
              <a:t>. 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smtClean="0">
                <a:solidFill>
                  <a:srgbClr val="FF0000"/>
                </a:solidFill>
              </a:rPr>
              <a:t>Hierarchy, </a:t>
            </a:r>
            <a:r>
              <a:rPr lang="pl-PL" sz="6600" dirty="0" err="1" smtClean="0">
                <a:solidFill>
                  <a:srgbClr val="FF0000"/>
                </a:solidFill>
              </a:rPr>
              <a:t>Virtue</a:t>
            </a:r>
            <a:r>
              <a:rPr lang="pl-PL" sz="6600" dirty="0" smtClean="0">
                <a:solidFill>
                  <a:srgbClr val="FF0000"/>
                </a:solidFill>
              </a:rPr>
              <a:t>, and </a:t>
            </a:r>
            <a:r>
              <a:rPr lang="pl-PL" sz="6600" dirty="0" err="1" smtClean="0">
                <a:solidFill>
                  <a:srgbClr val="FF0000"/>
                </a:solidFill>
              </a:rPr>
              <a:t>Normative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Ethic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38872" y="4697760"/>
            <a:ext cx="20234248" cy="6984776"/>
          </a:xfrm>
        </p:spPr>
        <p:txBody>
          <a:bodyPr/>
          <a:lstStyle/>
          <a:p>
            <a:pPr algn="l"/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of </a:t>
            </a:r>
            <a:r>
              <a:rPr lang="pl-PL" dirty="0" err="1" smtClean="0"/>
              <a:t>practices</a:t>
            </a:r>
            <a:r>
              <a:rPr lang="pl-PL" dirty="0" smtClean="0"/>
              <a:t>,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standards</a:t>
            </a:r>
            <a:r>
              <a:rPr lang="pl-PL" dirty="0" smtClean="0"/>
              <a:t> of </a:t>
            </a:r>
            <a:r>
              <a:rPr lang="pl-PL" dirty="0" err="1" smtClean="0"/>
              <a:t>excellence</a:t>
            </a:r>
            <a:r>
              <a:rPr lang="pl-PL" dirty="0" smtClean="0"/>
              <a:t>, </a:t>
            </a:r>
            <a:r>
              <a:rPr lang="pl-PL" dirty="0" err="1" smtClean="0"/>
              <a:t>internal</a:t>
            </a:r>
            <a:r>
              <a:rPr lang="pl-PL" dirty="0" smtClean="0"/>
              <a:t> goods, and </a:t>
            </a:r>
            <a:r>
              <a:rPr lang="pl-PL" dirty="0" err="1" smtClean="0"/>
              <a:t>virtues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one </a:t>
            </a:r>
            <a:r>
              <a:rPr lang="pl-PL" dirty="0" err="1" smtClean="0"/>
              <a:t>hand</a:t>
            </a:r>
            <a:r>
              <a:rPr lang="pl-PL" dirty="0" smtClean="0"/>
              <a:t>, and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analysis</a:t>
            </a:r>
            <a:r>
              <a:rPr lang="pl-PL" dirty="0" smtClean="0"/>
              <a:t> of </a:t>
            </a:r>
            <a:r>
              <a:rPr lang="pl-PL" dirty="0" err="1" smtClean="0"/>
              <a:t>institutions</a:t>
            </a:r>
            <a:r>
              <a:rPr lang="pl-PL" dirty="0" smtClean="0"/>
              <a:t>,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external</a:t>
            </a:r>
            <a:r>
              <a:rPr lang="pl-PL" dirty="0" smtClean="0"/>
              <a:t> goods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other</a:t>
            </a:r>
            <a:r>
              <a:rPr lang="pl-PL" dirty="0" smtClean="0"/>
              <a:t>,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now</a:t>
            </a:r>
            <a:r>
              <a:rPr lang="pl-PL" dirty="0" smtClean="0"/>
              <a:t> </a:t>
            </a:r>
            <a:r>
              <a:rPr lang="pl-PL" dirty="0" err="1" smtClean="0"/>
              <a:t>possible</a:t>
            </a:r>
            <a:r>
              <a:rPr lang="pl-PL" dirty="0" smtClean="0"/>
              <a:t> to </a:t>
            </a:r>
            <a:r>
              <a:rPr lang="pl-PL" dirty="0" err="1" smtClean="0"/>
              <a:t>explore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profoundly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specifically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problems</a:t>
            </a:r>
            <a:r>
              <a:rPr lang="pl-PL" dirty="0" smtClean="0"/>
              <a:t> of hierarchy and </a:t>
            </a:r>
            <a:r>
              <a:rPr lang="pl-PL" dirty="0" err="1" smtClean="0"/>
              <a:t>loyalty</a:t>
            </a:r>
            <a:r>
              <a:rPr lang="pl-PL" dirty="0" smtClean="0"/>
              <a:t>, as </a:t>
            </a:r>
            <a:r>
              <a:rPr lang="pl-PL" dirty="0" err="1" smtClean="0"/>
              <a:t>well</a:t>
            </a:r>
            <a:r>
              <a:rPr lang="pl-PL" dirty="0" smtClean="0"/>
              <a:t> as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larger</a:t>
            </a:r>
            <a:r>
              <a:rPr lang="pl-PL" dirty="0" smtClean="0"/>
              <a:t> </a:t>
            </a:r>
            <a:r>
              <a:rPr lang="pl-PL" dirty="0" err="1" smtClean="0"/>
              <a:t>question</a:t>
            </a:r>
            <a:r>
              <a:rPr lang="pl-PL" dirty="0" smtClean="0"/>
              <a:t> </a:t>
            </a:r>
            <a:r>
              <a:rPr lang="pl-PL" dirty="0" err="1" smtClean="0"/>
              <a:t>concerning</a:t>
            </a:r>
            <a:r>
              <a:rPr lang="pl-PL" dirty="0" smtClean="0"/>
              <a:t> an </a:t>
            </a:r>
            <a:r>
              <a:rPr lang="pl-PL" dirty="0" err="1" smtClean="0"/>
              <a:t>appropriate</a:t>
            </a:r>
            <a:r>
              <a:rPr lang="pl-PL" dirty="0" smtClean="0"/>
              <a:t> </a:t>
            </a:r>
            <a:r>
              <a:rPr lang="pl-PL" dirty="0" err="1" smtClean="0"/>
              <a:t>perspective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development of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ethics</a:t>
            </a:r>
            <a:r>
              <a:rPr lang="pl-PL" dirty="0" smtClean="0"/>
              <a:t> for public </a:t>
            </a:r>
            <a:r>
              <a:rPr lang="pl-PL" dirty="0" err="1" smtClean="0"/>
              <a:t>administration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Maintaining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the</a:t>
            </a:r>
            <a:r>
              <a:rPr lang="pl-PL" sz="6600" dirty="0" smtClean="0">
                <a:solidFill>
                  <a:srgbClr val="FF0000"/>
                </a:solidFill>
              </a:rPr>
              <a:t> </a:t>
            </a:r>
            <a:r>
              <a:rPr lang="pl-PL" sz="6600" dirty="0" err="1" smtClean="0">
                <a:solidFill>
                  <a:srgbClr val="FF0000"/>
                </a:solidFill>
              </a:rPr>
              <a:t>Internal</a:t>
            </a:r>
            <a:r>
              <a:rPr lang="pl-PL" sz="6600" dirty="0" smtClean="0">
                <a:solidFill>
                  <a:srgbClr val="FF0000"/>
                </a:solidFill>
              </a:rPr>
              <a:t> Goods and </a:t>
            </a:r>
            <a:r>
              <a:rPr lang="pl-PL" sz="6600" dirty="0" err="1" smtClean="0">
                <a:solidFill>
                  <a:srgbClr val="FF0000"/>
                </a:solidFill>
              </a:rPr>
              <a:t>Virtues</a:t>
            </a:r>
            <a:r>
              <a:rPr lang="pl-PL" sz="6600" dirty="0" smtClean="0">
                <a:solidFill>
                  <a:srgbClr val="FF0000"/>
                </a:solidFill>
              </a:rPr>
              <a:t> of a </a:t>
            </a:r>
            <a:r>
              <a:rPr lang="pl-PL" sz="6600" dirty="0" err="1" smtClean="0">
                <a:solidFill>
                  <a:srgbClr val="FF0000"/>
                </a:solidFill>
              </a:rPr>
              <a:t>Practice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2848" y="4481736"/>
            <a:ext cx="20738304" cy="7200800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most </a:t>
            </a:r>
            <a:r>
              <a:rPr lang="pl-PL" dirty="0" err="1" smtClean="0"/>
              <a:t>visible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, as </a:t>
            </a:r>
            <a:r>
              <a:rPr lang="pl-PL" dirty="0" err="1" smtClean="0"/>
              <a:t>distinct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tactical</a:t>
            </a:r>
            <a:r>
              <a:rPr lang="pl-PL" dirty="0" smtClean="0"/>
              <a:t>, problem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subordinates</a:t>
            </a:r>
            <a:r>
              <a:rPr lang="pl-PL" dirty="0" smtClean="0"/>
              <a:t> </a:t>
            </a:r>
            <a:r>
              <a:rPr lang="pl-PL" dirty="0" err="1" smtClean="0"/>
              <a:t>confront</a:t>
            </a:r>
            <a:r>
              <a:rPr lang="pl-PL" dirty="0" smtClean="0"/>
              <a:t> in </a:t>
            </a:r>
            <a:r>
              <a:rPr lang="pl-PL" dirty="0" err="1" smtClean="0"/>
              <a:t>dealing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superiors</a:t>
            </a:r>
            <a:r>
              <a:rPr lang="pl-PL" dirty="0" smtClean="0"/>
              <a:t> </a:t>
            </a:r>
            <a:r>
              <a:rPr lang="pl-PL" dirty="0" err="1" smtClean="0"/>
              <a:t>can</a:t>
            </a:r>
            <a:r>
              <a:rPr lang="pl-PL" dirty="0" smtClean="0"/>
              <a:t> be </a:t>
            </a:r>
            <a:r>
              <a:rPr lang="pl-PL" dirty="0" err="1" smtClean="0"/>
              <a:t>defined</a:t>
            </a:r>
            <a:r>
              <a:rPr lang="pl-PL" dirty="0" smtClean="0"/>
              <a:t> as one of </a:t>
            </a:r>
            <a:r>
              <a:rPr lang="pl-PL" dirty="0" err="1" smtClean="0"/>
              <a:t>maintaining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and </a:t>
            </a:r>
            <a:r>
              <a:rPr lang="pl-PL" dirty="0" err="1" smtClean="0"/>
              <a:t>virtues</a:t>
            </a:r>
            <a:r>
              <a:rPr lang="pl-PL" dirty="0" smtClean="0"/>
              <a:t> of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face of </a:t>
            </a:r>
            <a:r>
              <a:rPr lang="pl-PL" dirty="0" err="1" smtClean="0"/>
              <a:t>demands</a:t>
            </a:r>
            <a:r>
              <a:rPr lang="pl-PL" dirty="0" smtClean="0"/>
              <a:t> for </a:t>
            </a:r>
            <a:r>
              <a:rPr lang="pl-PL" dirty="0" err="1" smtClean="0"/>
              <a:t>personal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loyalty</a:t>
            </a:r>
            <a:r>
              <a:rPr lang="pl-PL" dirty="0" smtClean="0"/>
              <a:t> </a:t>
            </a:r>
            <a:r>
              <a:rPr lang="pl-PL" dirty="0" err="1" smtClean="0"/>
              <a:t>rooted</a:t>
            </a:r>
            <a:r>
              <a:rPr lang="pl-PL" dirty="0" smtClean="0"/>
              <a:t> in </a:t>
            </a:r>
            <a:r>
              <a:rPr lang="pl-PL" dirty="0" err="1" smtClean="0"/>
              <a:t>external</a:t>
            </a:r>
            <a:r>
              <a:rPr lang="pl-PL" dirty="0" smtClean="0"/>
              <a:t> goods. </a:t>
            </a:r>
            <a:r>
              <a:rPr lang="pl-PL" dirty="0" err="1" smtClean="0"/>
              <a:t>Similarly</a:t>
            </a:r>
            <a:r>
              <a:rPr lang="pl-PL" dirty="0" smtClean="0"/>
              <a:t>, </a:t>
            </a:r>
            <a:r>
              <a:rPr lang="pl-PL" dirty="0" err="1" smtClean="0"/>
              <a:t>executives</a:t>
            </a:r>
            <a:r>
              <a:rPr lang="pl-PL" dirty="0" smtClean="0"/>
              <a:t> face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difficulty</a:t>
            </a:r>
            <a:r>
              <a:rPr lang="pl-PL" dirty="0" smtClean="0"/>
              <a:t> of </a:t>
            </a:r>
            <a:r>
              <a:rPr lang="pl-PL" dirty="0" err="1" smtClean="0"/>
              <a:t>maintaining</a:t>
            </a:r>
            <a:r>
              <a:rPr lang="pl-PL" dirty="0" smtClean="0"/>
              <a:t> </a:t>
            </a:r>
            <a:r>
              <a:rPr lang="pl-PL" dirty="0" err="1" smtClean="0"/>
              <a:t>these</a:t>
            </a:r>
            <a:r>
              <a:rPr lang="pl-PL" dirty="0" smtClean="0"/>
              <a:t> in order to </a:t>
            </a:r>
            <a:r>
              <a:rPr lang="pl-PL" dirty="0" err="1" smtClean="0"/>
              <a:t>supporthe</a:t>
            </a:r>
            <a:r>
              <a:rPr lang="pl-PL" dirty="0" smtClean="0"/>
              <a:t> </a:t>
            </a:r>
            <a:r>
              <a:rPr lang="pl-PL" dirty="0" err="1" smtClean="0"/>
              <a:t>practice</a:t>
            </a:r>
            <a:r>
              <a:rPr lang="pl-PL" dirty="0" smtClean="0"/>
              <a:t>(s) under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authority in spite of </a:t>
            </a:r>
            <a:r>
              <a:rPr lang="pl-PL" dirty="0" err="1" smtClean="0"/>
              <a:t>pressures</a:t>
            </a:r>
            <a:r>
              <a:rPr lang="pl-PL" dirty="0" smtClean="0"/>
              <a:t> to place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organization's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for </a:t>
            </a:r>
            <a:r>
              <a:rPr lang="pl-PL" dirty="0" err="1" smtClean="0"/>
              <a:t>survival</a:t>
            </a:r>
            <a:r>
              <a:rPr lang="pl-PL" dirty="0" smtClean="0"/>
              <a:t> and growth first.</a:t>
            </a:r>
          </a:p>
          <a:p>
            <a:pPr algn="l"/>
            <a:endParaRPr lang="pl-PL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337720"/>
            <a:ext cx="20162240" cy="7344816"/>
          </a:xfrm>
        </p:spPr>
        <p:txBody>
          <a:bodyPr/>
          <a:lstStyle/>
          <a:p>
            <a:pPr algn="l"/>
            <a:r>
              <a:rPr lang="pl-PL" i="1" dirty="0" err="1" smtClean="0">
                <a:solidFill>
                  <a:srgbClr val="00B0F0"/>
                </a:solidFill>
              </a:rPr>
              <a:t>The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analytical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approach</a:t>
            </a:r>
            <a:r>
              <a:rPr lang="pl-PL" i="1" dirty="0" smtClean="0">
                <a:solidFill>
                  <a:srgbClr val="00B0F0"/>
                </a:solidFill>
              </a:rPr>
              <a:t> to </a:t>
            </a:r>
            <a:r>
              <a:rPr lang="pl-PL" i="1" dirty="0" err="1" smtClean="0">
                <a:solidFill>
                  <a:srgbClr val="00B0F0"/>
                </a:solidFill>
              </a:rPr>
              <a:t>administrative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ethics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amounts</a:t>
            </a:r>
            <a:r>
              <a:rPr lang="pl-PL" i="1" dirty="0" smtClean="0">
                <a:solidFill>
                  <a:srgbClr val="00B0F0"/>
                </a:solidFill>
              </a:rPr>
              <a:t> to </a:t>
            </a:r>
            <a:r>
              <a:rPr lang="pl-PL" i="1" dirty="0" err="1" smtClean="0">
                <a:solidFill>
                  <a:srgbClr val="00B0F0"/>
                </a:solidFill>
              </a:rPr>
              <a:t>equipping</a:t>
            </a:r>
            <a:r>
              <a:rPr lang="pl-PL" i="1" dirty="0" smtClean="0">
                <a:solidFill>
                  <a:srgbClr val="00B0F0"/>
                </a:solidFill>
              </a:rPr>
              <a:t> public </a:t>
            </a:r>
            <a:r>
              <a:rPr lang="pl-PL" i="1" dirty="0" err="1" smtClean="0">
                <a:solidFill>
                  <a:srgbClr val="00B0F0"/>
                </a:solidFill>
              </a:rPr>
              <a:t>officials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with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the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means</a:t>
            </a:r>
            <a:r>
              <a:rPr lang="pl-PL" i="1" dirty="0" smtClean="0">
                <a:solidFill>
                  <a:srgbClr val="00B0F0"/>
                </a:solidFill>
              </a:rPr>
              <a:t> to </a:t>
            </a:r>
            <a:r>
              <a:rPr lang="pl-PL" i="1" dirty="0" err="1" smtClean="0">
                <a:solidFill>
                  <a:srgbClr val="00B0F0"/>
                </a:solidFill>
              </a:rPr>
              <a:t>create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self-justifying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rationalizations</a:t>
            </a:r>
            <a:r>
              <a:rPr lang="pl-PL" i="1" dirty="0" smtClean="0">
                <a:solidFill>
                  <a:srgbClr val="00B0F0"/>
                </a:solidFill>
              </a:rPr>
              <a:t> for </a:t>
            </a:r>
            <a:r>
              <a:rPr lang="pl-PL" i="1" dirty="0" err="1" smtClean="0">
                <a:solidFill>
                  <a:srgbClr val="00B0F0"/>
                </a:solidFill>
              </a:rPr>
              <a:t>their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questionable</a:t>
            </a:r>
            <a:r>
              <a:rPr lang="pl-PL" i="1" dirty="0" smtClean="0">
                <a:solidFill>
                  <a:srgbClr val="00B0F0"/>
                </a:solidFill>
              </a:rPr>
              <a:t> </a:t>
            </a:r>
            <a:r>
              <a:rPr lang="pl-PL" i="1" dirty="0" err="1" smtClean="0">
                <a:solidFill>
                  <a:srgbClr val="00B0F0"/>
                </a:solidFill>
              </a:rPr>
              <a:t>conduct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/>
              <a:t>An </a:t>
            </a:r>
            <a:r>
              <a:rPr lang="pl-PL" dirty="0" err="1" smtClean="0"/>
              <a:t>ethic</a:t>
            </a:r>
            <a:r>
              <a:rPr lang="pl-PL" dirty="0" smtClean="0"/>
              <a:t> of </a:t>
            </a:r>
            <a:r>
              <a:rPr lang="pl-PL" dirty="0" err="1" smtClean="0"/>
              <a:t>virtue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necessary</a:t>
            </a:r>
            <a:r>
              <a:rPr lang="pl-PL" dirty="0" smtClean="0"/>
              <a:t> to </a:t>
            </a:r>
            <a:r>
              <a:rPr lang="pl-PL" dirty="0" err="1" smtClean="0"/>
              <a:t>identify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predispositions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support</a:t>
            </a:r>
            <a:r>
              <a:rPr lang="pl-PL" dirty="0" smtClean="0"/>
              <a:t> </a:t>
            </a:r>
            <a:r>
              <a:rPr lang="pl-PL" dirty="0" err="1" smtClean="0"/>
              <a:t>courses</a:t>
            </a:r>
            <a:r>
              <a:rPr lang="pl-PL" dirty="0" smtClean="0"/>
              <a:t> of </a:t>
            </a:r>
            <a:r>
              <a:rPr lang="pl-PL" dirty="0" err="1" smtClean="0"/>
              <a:t>conduct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one </a:t>
            </a:r>
            <a:r>
              <a:rPr lang="pl-PL" dirty="0" err="1" smtClean="0"/>
              <a:t>has</a:t>
            </a:r>
            <a:r>
              <a:rPr lang="pl-PL" dirty="0" smtClean="0"/>
              <a:t> </a:t>
            </a:r>
            <a:r>
              <a:rPr lang="pl-PL" dirty="0" err="1" smtClean="0"/>
              <a:t>identified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analytical</a:t>
            </a:r>
            <a:r>
              <a:rPr lang="pl-PL" dirty="0" smtClean="0"/>
              <a:t> </a:t>
            </a:r>
            <a:r>
              <a:rPr lang="pl-PL" dirty="0" err="1" smtClean="0"/>
              <a:t>process</a:t>
            </a:r>
            <a:r>
              <a:rPr lang="pl-PL" dirty="0" smtClean="0"/>
              <a:t>.</a:t>
            </a:r>
          </a:p>
          <a:p>
            <a:pPr algn="l"/>
            <a:endParaRPr lang="pl-PL" sz="4400" i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 err="1" smtClean="0"/>
              <a:t>Thus</a:t>
            </a:r>
            <a:r>
              <a:rPr lang="pl-PL" dirty="0" smtClean="0"/>
              <a:t> a </a:t>
            </a:r>
            <a:r>
              <a:rPr lang="pl-PL" dirty="0" err="1" smtClean="0"/>
              <a:t>complete</a:t>
            </a:r>
            <a:r>
              <a:rPr lang="pl-PL" dirty="0" smtClean="0"/>
              <a:t>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ethic</a:t>
            </a:r>
            <a:r>
              <a:rPr lang="pl-PL" dirty="0" smtClean="0"/>
              <a:t> for public </a:t>
            </a:r>
            <a:r>
              <a:rPr lang="pl-PL" dirty="0" err="1" smtClean="0"/>
              <a:t>administration</a:t>
            </a:r>
            <a:r>
              <a:rPr lang="pl-PL" dirty="0" smtClean="0"/>
              <a:t> </a:t>
            </a:r>
            <a:r>
              <a:rPr lang="pl-PL" dirty="0" err="1" smtClean="0"/>
              <a:t>must</a:t>
            </a:r>
            <a:r>
              <a:rPr lang="pl-PL" dirty="0" smtClean="0"/>
              <a:t> </a:t>
            </a:r>
            <a:r>
              <a:rPr lang="pl-PL" dirty="0" err="1" smtClean="0"/>
              <a:t>include</a:t>
            </a:r>
            <a:r>
              <a:rPr lang="pl-PL" dirty="0" smtClean="0"/>
              <a:t>: </a:t>
            </a:r>
          </a:p>
          <a:p>
            <a:pPr marL="914400" indent="-914400" algn="l"/>
            <a:r>
              <a:rPr lang="pl-PL" dirty="0" smtClean="0">
                <a:solidFill>
                  <a:srgbClr val="00B0F0"/>
                </a:solidFill>
              </a:rPr>
              <a:t>(1)</a:t>
            </a:r>
            <a:r>
              <a:rPr lang="pl-PL" dirty="0" smtClean="0"/>
              <a:t> an </a:t>
            </a:r>
            <a:r>
              <a:rPr lang="pl-PL" dirty="0" err="1" smtClean="0"/>
              <a:t>understanding</a:t>
            </a:r>
            <a:r>
              <a:rPr lang="pl-PL" dirty="0" smtClean="0"/>
              <a:t> of </a:t>
            </a:r>
            <a:r>
              <a:rPr lang="pl-PL" dirty="0" err="1" smtClean="0"/>
              <a:t>appropriate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, </a:t>
            </a:r>
          </a:p>
          <a:p>
            <a:pPr marL="914400" indent="-914400" algn="l"/>
            <a:r>
              <a:rPr lang="pl-PL" dirty="0" smtClean="0">
                <a:solidFill>
                  <a:srgbClr val="00B0F0"/>
                </a:solidFill>
              </a:rPr>
              <a:t>(2)</a:t>
            </a:r>
            <a:r>
              <a:rPr lang="pl-PL" dirty="0" smtClean="0"/>
              <a:t> an </a:t>
            </a:r>
            <a:r>
              <a:rPr lang="pl-PL" dirty="0" err="1" smtClean="0"/>
              <a:t>identification</a:t>
            </a:r>
            <a:r>
              <a:rPr lang="pl-PL" dirty="0" smtClean="0"/>
              <a:t> of </a:t>
            </a:r>
            <a:r>
              <a:rPr lang="pl-PL" dirty="0" err="1" smtClean="0"/>
              <a:t>virtues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supportive</a:t>
            </a:r>
            <a:r>
              <a:rPr lang="pl-PL" dirty="0" smtClean="0"/>
              <a:t> of </a:t>
            </a:r>
            <a:r>
              <a:rPr lang="pl-PL" dirty="0" err="1" smtClean="0"/>
              <a:t>those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, and </a:t>
            </a:r>
          </a:p>
          <a:p>
            <a:pPr marL="914400" indent="-914400" algn="l"/>
            <a:r>
              <a:rPr lang="pl-PL" dirty="0" smtClean="0">
                <a:solidFill>
                  <a:srgbClr val="00B0F0"/>
                </a:solidFill>
              </a:rPr>
              <a:t>(3)</a:t>
            </a:r>
            <a:r>
              <a:rPr lang="pl-PL" dirty="0" smtClean="0"/>
              <a:t> </a:t>
            </a:r>
            <a:r>
              <a:rPr lang="pl-PL" dirty="0" err="1" smtClean="0"/>
              <a:t>analytical</a:t>
            </a:r>
            <a:r>
              <a:rPr lang="pl-PL" dirty="0" smtClean="0"/>
              <a:t> </a:t>
            </a:r>
            <a:r>
              <a:rPr lang="pl-PL" dirty="0" err="1" smtClean="0"/>
              <a:t>techniques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employed</a:t>
            </a:r>
            <a:r>
              <a:rPr lang="pl-PL" dirty="0" smtClean="0"/>
              <a:t> in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situations</a:t>
            </a:r>
            <a:r>
              <a:rPr lang="pl-PL" dirty="0" smtClean="0"/>
              <a:t> to </a:t>
            </a:r>
            <a:r>
              <a:rPr lang="pl-PL" dirty="0" err="1" smtClean="0"/>
              <a:t>interpret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. </a:t>
            </a:r>
          </a:p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second</a:t>
            </a:r>
            <a:r>
              <a:rPr lang="pl-PL" dirty="0" smtClean="0"/>
              <a:t> </a:t>
            </a:r>
            <a:r>
              <a:rPr lang="pl-PL" dirty="0" err="1" smtClean="0"/>
              <a:t>item</a:t>
            </a:r>
            <a:r>
              <a:rPr lang="pl-PL" dirty="0" smtClean="0"/>
              <a:t> </a:t>
            </a:r>
            <a:r>
              <a:rPr lang="pl-PL" dirty="0" err="1" smtClean="0"/>
              <a:t>concerning</a:t>
            </a:r>
            <a:r>
              <a:rPr lang="pl-PL" dirty="0" smtClean="0"/>
              <a:t> "</a:t>
            </a:r>
            <a:r>
              <a:rPr lang="pl-PL" i="1" dirty="0" err="1" smtClean="0"/>
              <a:t>predispositions</a:t>
            </a:r>
            <a:r>
              <a:rPr lang="pl-PL" dirty="0" smtClean="0"/>
              <a:t>" </a:t>
            </a:r>
            <a:r>
              <a:rPr lang="pl-PL" dirty="0" err="1" smtClean="0"/>
              <a:t>or</a:t>
            </a:r>
            <a:r>
              <a:rPr lang="pl-PL" dirty="0" smtClean="0"/>
              <a:t> "</a:t>
            </a:r>
            <a:r>
              <a:rPr lang="pl-PL" i="1" dirty="0" err="1" smtClean="0"/>
              <a:t>inclinations</a:t>
            </a:r>
            <a:r>
              <a:rPr lang="pl-PL" dirty="0" smtClean="0"/>
              <a:t>", </a:t>
            </a:r>
            <a:r>
              <a:rPr lang="pl-PL" dirty="0" err="1" smtClean="0"/>
              <a:t>traditionally</a:t>
            </a:r>
            <a:r>
              <a:rPr lang="pl-PL" dirty="0" smtClean="0"/>
              <a:t> </a:t>
            </a:r>
            <a:r>
              <a:rPr lang="pl-PL" dirty="0" err="1" smtClean="0"/>
              <a:t>called</a:t>
            </a:r>
            <a:r>
              <a:rPr lang="pl-PL" dirty="0" smtClean="0"/>
              <a:t> </a:t>
            </a:r>
            <a:r>
              <a:rPr lang="pl-PL" dirty="0" err="1" smtClean="0"/>
              <a:t>virtues</a:t>
            </a:r>
            <a:r>
              <a:rPr lang="pl-PL" dirty="0" smtClean="0"/>
              <a:t>,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move</a:t>
            </a:r>
            <a:r>
              <a:rPr lang="pl-PL" dirty="0" smtClean="0"/>
              <a:t> an administrator to </a:t>
            </a:r>
            <a:r>
              <a:rPr lang="pl-PL" dirty="0" err="1" smtClean="0"/>
              <a:t>act</a:t>
            </a:r>
            <a:r>
              <a:rPr lang="pl-PL" dirty="0" smtClean="0"/>
              <a:t> upon </a:t>
            </a:r>
            <a:r>
              <a:rPr lang="pl-PL" dirty="0" err="1" smtClean="0"/>
              <a:t>principle</a:t>
            </a:r>
            <a:r>
              <a:rPr lang="pl-PL" dirty="0" smtClean="0"/>
              <a:t>, even in </a:t>
            </a:r>
            <a:r>
              <a:rPr lang="pl-PL" dirty="0" err="1" smtClean="0"/>
              <a:t>the</a:t>
            </a:r>
            <a:r>
              <a:rPr lang="pl-PL" dirty="0" smtClean="0"/>
              <a:t> face of </a:t>
            </a:r>
            <a:r>
              <a:rPr lang="pl-PL" dirty="0" err="1" smtClean="0"/>
              <a:t>anticipated</a:t>
            </a:r>
            <a:r>
              <a:rPr lang="pl-PL" dirty="0" smtClean="0"/>
              <a:t> </a:t>
            </a:r>
            <a:r>
              <a:rPr lang="pl-PL" dirty="0" err="1" smtClean="0"/>
              <a:t>resistance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punishment</a:t>
            </a:r>
            <a:r>
              <a:rPr lang="pl-PL" dirty="0" smtClean="0"/>
              <a:t>, </a:t>
            </a:r>
            <a:r>
              <a:rPr lang="pl-PL" dirty="0" err="1" smtClean="0"/>
              <a:t>merit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consideration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have</a:t>
            </a:r>
            <a:r>
              <a:rPr lang="pl-PL" dirty="0" smtClean="0"/>
              <a:t> </a:t>
            </a:r>
            <a:r>
              <a:rPr lang="pl-PL" dirty="0" err="1" smtClean="0"/>
              <a:t>received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full</a:t>
            </a:r>
            <a:r>
              <a:rPr lang="pl-PL" dirty="0" smtClean="0"/>
              <a:t> development of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ethics</a:t>
            </a:r>
            <a:r>
              <a:rPr lang="pl-PL" dirty="0" smtClean="0"/>
              <a:t>. </a:t>
            </a:r>
            <a:endParaRPr lang="pl-PL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049688"/>
            <a:ext cx="20234248" cy="7632848"/>
          </a:xfrm>
        </p:spPr>
        <p:txBody>
          <a:bodyPr/>
          <a:lstStyle/>
          <a:p>
            <a:pPr algn="l"/>
            <a:r>
              <a:rPr lang="pl-PL" dirty="0" smtClean="0"/>
              <a:t>In </a:t>
            </a:r>
            <a:r>
              <a:rPr lang="pl-PL" dirty="0" err="1" smtClean="0"/>
              <a:t>both</a:t>
            </a:r>
            <a:r>
              <a:rPr lang="pl-PL" dirty="0" smtClean="0"/>
              <a:t> of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case</a:t>
            </a:r>
            <a:r>
              <a:rPr lang="pl-PL" dirty="0" smtClean="0"/>
              <a:t> </a:t>
            </a:r>
            <a:r>
              <a:rPr lang="pl-PL" dirty="0" err="1" smtClean="0"/>
              <a:t>summaries</a:t>
            </a:r>
            <a:r>
              <a:rPr lang="pl-PL" dirty="0" smtClean="0"/>
              <a:t> </a:t>
            </a:r>
            <a:r>
              <a:rPr lang="pl-PL" dirty="0" err="1" smtClean="0"/>
              <a:t>presented</a:t>
            </a:r>
            <a:r>
              <a:rPr lang="pl-PL" dirty="0" smtClean="0"/>
              <a:t> </a:t>
            </a:r>
            <a:r>
              <a:rPr lang="pl-PL" dirty="0" err="1" smtClean="0"/>
              <a:t>above</a:t>
            </a:r>
            <a:r>
              <a:rPr lang="pl-PL" dirty="0" smtClean="0"/>
              <a:t>, </a:t>
            </a:r>
            <a:r>
              <a:rPr lang="pl-PL" dirty="0" err="1" smtClean="0"/>
              <a:t>subordinates</a:t>
            </a:r>
            <a:r>
              <a:rPr lang="pl-PL" dirty="0" smtClean="0"/>
              <a:t> </a:t>
            </a:r>
            <a:r>
              <a:rPr lang="pl-PL" dirty="0" err="1" smtClean="0"/>
              <a:t>confront</a:t>
            </a:r>
            <a:r>
              <a:rPr lang="pl-PL" dirty="0" smtClean="0"/>
              <a:t>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superiors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concerns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appear</a:t>
            </a:r>
            <a:r>
              <a:rPr lang="pl-PL" dirty="0" smtClean="0"/>
              <a:t> to be </a:t>
            </a:r>
            <a:r>
              <a:rPr lang="pl-PL" dirty="0" err="1" smtClean="0"/>
              <a:t>rooted</a:t>
            </a:r>
            <a:r>
              <a:rPr lang="pl-PL" dirty="0" smtClean="0"/>
              <a:t> in general </a:t>
            </a:r>
            <a:r>
              <a:rPr lang="pl-PL" dirty="0" err="1" smtClean="0"/>
              <a:t>principles</a:t>
            </a:r>
            <a:r>
              <a:rPr lang="pl-PL" dirty="0" smtClean="0"/>
              <a:t> </a:t>
            </a:r>
            <a:r>
              <a:rPr lang="pl-PL" dirty="0" err="1" smtClean="0"/>
              <a:t>derived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a </a:t>
            </a:r>
            <a:r>
              <a:rPr lang="pl-PL" dirty="0" err="1" smtClean="0"/>
              <a:t>professional</a:t>
            </a:r>
            <a:r>
              <a:rPr lang="pl-PL" dirty="0" smtClean="0"/>
              <a:t> </a:t>
            </a:r>
            <a:r>
              <a:rPr lang="pl-PL" dirty="0" err="1" smtClean="0"/>
              <a:t>ethic</a:t>
            </a:r>
            <a:r>
              <a:rPr lang="pl-PL" dirty="0" smtClean="0"/>
              <a:t>. In </a:t>
            </a:r>
            <a:r>
              <a:rPr lang="pl-PL" dirty="0" err="1" smtClean="0"/>
              <a:t>the</a:t>
            </a:r>
            <a:r>
              <a:rPr lang="pl-PL" dirty="0" smtClean="0"/>
              <a:t> first </a:t>
            </a:r>
            <a:r>
              <a:rPr lang="pl-PL" dirty="0" err="1" smtClean="0"/>
              <a:t>situation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officer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concerned</a:t>
            </a:r>
            <a:r>
              <a:rPr lang="pl-PL" dirty="0" smtClean="0"/>
              <a:t>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about</a:t>
            </a:r>
            <a:r>
              <a:rPr lang="pl-PL" dirty="0" smtClean="0"/>
              <a:t> </a:t>
            </a:r>
            <a:r>
              <a:rPr lang="pl-PL" dirty="0" err="1" smtClean="0"/>
              <a:t>obeying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law and </a:t>
            </a:r>
            <a:r>
              <a:rPr lang="pl-PL" dirty="0" err="1" smtClean="0"/>
              <a:t>maintaining</a:t>
            </a:r>
            <a:r>
              <a:rPr lang="pl-PL" dirty="0" smtClean="0"/>
              <a:t> </a:t>
            </a:r>
            <a:r>
              <a:rPr lang="pl-PL" dirty="0" err="1" smtClean="0"/>
              <a:t>justice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enforcement</a:t>
            </a:r>
            <a:r>
              <a:rPr lang="pl-PL" dirty="0" smtClean="0"/>
              <a:t> </a:t>
            </a:r>
            <a:r>
              <a:rPr lang="pl-PL" dirty="0" smtClean="0"/>
              <a:t>of </a:t>
            </a:r>
            <a:r>
              <a:rPr lang="pl-PL" dirty="0" err="1" smtClean="0"/>
              <a:t>policy</a:t>
            </a:r>
            <a:r>
              <a:rPr lang="pl-PL" dirty="0" smtClean="0"/>
              <a:t>.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second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obligation</a:t>
            </a:r>
            <a:r>
              <a:rPr lang="pl-PL" dirty="0" smtClean="0"/>
              <a:t> of public </a:t>
            </a:r>
            <a:r>
              <a:rPr lang="pl-PL" dirty="0" err="1" smtClean="0"/>
              <a:t>servants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in </a:t>
            </a:r>
            <a:r>
              <a:rPr lang="pl-PL" dirty="0" err="1" smtClean="0"/>
              <a:t>ways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beneficent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public and </a:t>
            </a:r>
            <a:r>
              <a:rPr lang="pl-PL" dirty="0" err="1" smtClean="0"/>
              <a:t>at</a:t>
            </a:r>
            <a:r>
              <a:rPr lang="pl-PL" dirty="0" smtClean="0"/>
              <a:t> </a:t>
            </a:r>
            <a:r>
              <a:rPr lang="pl-PL" dirty="0" err="1" smtClean="0"/>
              <a:t>least</a:t>
            </a:r>
            <a:r>
              <a:rPr lang="pl-PL" dirty="0" smtClean="0"/>
              <a:t> to </a:t>
            </a:r>
            <a:r>
              <a:rPr lang="pl-PL" dirty="0" err="1" smtClean="0"/>
              <a:t>follow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principle</a:t>
            </a:r>
            <a:r>
              <a:rPr lang="pl-PL" dirty="0" smtClean="0"/>
              <a:t> of </a:t>
            </a:r>
            <a:r>
              <a:rPr lang="pl-PL" dirty="0" err="1" smtClean="0"/>
              <a:t>nonmaleficence</a:t>
            </a:r>
            <a:r>
              <a:rPr lang="pl-PL" dirty="0" smtClean="0"/>
              <a:t> (</a:t>
            </a:r>
            <a:r>
              <a:rPr lang="pl-PL" i="1" dirty="0" smtClean="0">
                <a:solidFill>
                  <a:schemeClr val="accent6">
                    <a:lumMod val="75000"/>
                  </a:schemeClr>
                </a:solidFill>
              </a:rPr>
              <a:t>do no </a:t>
            </a:r>
            <a:r>
              <a:rPr lang="pl-PL" i="1" dirty="0" err="1" smtClean="0">
                <a:solidFill>
                  <a:schemeClr val="accent6">
                    <a:lumMod val="75000"/>
                  </a:schemeClr>
                </a:solidFill>
              </a:rPr>
              <a:t>harm</a:t>
            </a:r>
            <a:r>
              <a:rPr lang="pl-PL" dirty="0" smtClean="0"/>
              <a:t>) </a:t>
            </a:r>
            <a:r>
              <a:rPr lang="pl-PL" dirty="0" err="1" smtClean="0"/>
              <a:t>seem</a:t>
            </a:r>
            <a:r>
              <a:rPr lang="pl-PL" dirty="0" smtClean="0"/>
              <a:t> to be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motivating</a:t>
            </a:r>
            <a:r>
              <a:rPr lang="pl-PL" dirty="0" smtClean="0"/>
              <a:t> </a:t>
            </a:r>
            <a:r>
              <a:rPr lang="pl-PL" dirty="0" err="1" smtClean="0"/>
              <a:t>principles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10880" y="4049688"/>
            <a:ext cx="20162240" cy="7632848"/>
          </a:xfrm>
        </p:spPr>
        <p:txBody>
          <a:bodyPr/>
          <a:lstStyle/>
          <a:p>
            <a:pPr algn="l"/>
            <a:r>
              <a:rPr lang="pl-PL" dirty="0" smtClean="0"/>
              <a:t>In neither of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instances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understanding</a:t>
            </a:r>
            <a:r>
              <a:rPr lang="pl-PL" dirty="0" smtClean="0"/>
              <a:t> </a:t>
            </a:r>
            <a:r>
              <a:rPr lang="pl-PL" dirty="0" err="1" smtClean="0"/>
              <a:t>lacking</a:t>
            </a:r>
            <a:r>
              <a:rPr lang="pl-PL" dirty="0" smtClean="0"/>
              <a:t>; </a:t>
            </a:r>
            <a:r>
              <a:rPr lang="pl-PL" dirty="0" err="1" smtClean="0"/>
              <a:t>both</a:t>
            </a:r>
            <a:r>
              <a:rPr lang="pl-PL" dirty="0" smtClean="0"/>
              <a:t> individuals </a:t>
            </a:r>
            <a:r>
              <a:rPr lang="pl-PL" dirty="0" err="1" smtClean="0"/>
              <a:t>perceive</a:t>
            </a:r>
            <a:r>
              <a:rPr lang="pl-PL" dirty="0" smtClean="0"/>
              <a:t> a </a:t>
            </a:r>
            <a:r>
              <a:rPr lang="pl-PL" dirty="0" err="1" smtClean="0"/>
              <a:t>legitimate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issue</a:t>
            </a:r>
            <a:r>
              <a:rPr lang="pl-PL" dirty="0" smtClean="0"/>
              <a:t>. </a:t>
            </a:r>
            <a:r>
              <a:rPr lang="pl-PL" dirty="0" err="1" smtClean="0"/>
              <a:t>Also</a:t>
            </a:r>
            <a:r>
              <a:rPr lang="pl-PL" dirty="0" smtClean="0"/>
              <a:t>,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able</a:t>
            </a:r>
            <a:r>
              <a:rPr lang="pl-PL" dirty="0" smtClean="0"/>
              <a:t> to </a:t>
            </a:r>
            <a:r>
              <a:rPr lang="pl-PL" dirty="0" err="1" smtClean="0"/>
              <a:t>identify</a:t>
            </a:r>
            <a:r>
              <a:rPr lang="pl-PL" dirty="0" smtClean="0"/>
              <a:t> </a:t>
            </a:r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needs</a:t>
            </a:r>
            <a:r>
              <a:rPr lang="pl-PL" dirty="0" smtClean="0"/>
              <a:t> to be </a:t>
            </a:r>
            <a:r>
              <a:rPr lang="pl-PL" dirty="0" err="1" smtClean="0"/>
              <a:t>done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responsibly</a:t>
            </a:r>
            <a:r>
              <a:rPr lang="pl-PL" dirty="0" smtClean="0"/>
              <a:t>. </a:t>
            </a:r>
            <a:r>
              <a:rPr lang="pl-PL" dirty="0" err="1" smtClean="0"/>
              <a:t>Furthermore</a:t>
            </a:r>
            <a:r>
              <a:rPr lang="pl-PL" dirty="0" smtClean="0"/>
              <a:t>,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demonstrate</a:t>
            </a:r>
            <a:r>
              <a:rPr lang="pl-PL" dirty="0" smtClean="0"/>
              <a:t> </a:t>
            </a:r>
            <a:r>
              <a:rPr lang="pl-PL" dirty="0" err="1" smtClean="0"/>
              <a:t>inclinations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on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perceived</a:t>
            </a:r>
            <a:r>
              <a:rPr lang="pl-PL" dirty="0" smtClean="0"/>
              <a:t> </a:t>
            </a:r>
            <a:r>
              <a:rPr lang="pl-PL" dirty="0" err="1" smtClean="0"/>
              <a:t>obligations</a:t>
            </a:r>
            <a:r>
              <a:rPr lang="pl-PL" dirty="0" smtClean="0"/>
              <a:t>. </a:t>
            </a:r>
            <a:r>
              <a:rPr lang="pl-PL" dirty="0" err="1" smtClean="0"/>
              <a:t>However</a:t>
            </a:r>
            <a:r>
              <a:rPr lang="pl-PL" dirty="0" smtClean="0"/>
              <a:t>, in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cases</a:t>
            </a:r>
            <a:r>
              <a:rPr lang="pl-PL" dirty="0" smtClean="0"/>
              <a:t>, </a:t>
            </a:r>
            <a:r>
              <a:rPr lang="pl-PL" dirty="0" err="1" smtClean="0"/>
              <a:t>these</a:t>
            </a:r>
            <a:r>
              <a:rPr lang="pl-PL" dirty="0" smtClean="0"/>
              <a:t> </a:t>
            </a:r>
            <a:r>
              <a:rPr lang="pl-PL" dirty="0" err="1" smtClean="0"/>
              <a:t>would-be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public </a:t>
            </a:r>
            <a:r>
              <a:rPr lang="pl-PL" dirty="0" err="1" smtClean="0"/>
              <a:t>officials</a:t>
            </a:r>
            <a:r>
              <a:rPr lang="pl-PL" dirty="0" smtClean="0"/>
              <a:t> </a:t>
            </a:r>
            <a:r>
              <a:rPr lang="pl-PL" dirty="0" err="1" smtClean="0"/>
              <a:t>find</a:t>
            </a:r>
            <a:r>
              <a:rPr lang="pl-PL" dirty="0" smtClean="0"/>
              <a:t>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good</a:t>
            </a:r>
            <a:r>
              <a:rPr lang="pl-PL" dirty="0" smtClean="0"/>
              <a:t> </a:t>
            </a:r>
            <a:r>
              <a:rPr lang="pl-PL" dirty="0" err="1" smtClean="0"/>
              <a:t>intentions</a:t>
            </a:r>
            <a:r>
              <a:rPr lang="pl-PL" dirty="0" smtClean="0"/>
              <a:t> </a:t>
            </a:r>
            <a:r>
              <a:rPr lang="pl-PL" dirty="0" err="1" smtClean="0"/>
              <a:t>frustrated</a:t>
            </a:r>
            <a:r>
              <a:rPr lang="pl-PL" dirty="0" smtClean="0"/>
              <a:t> by </a:t>
            </a:r>
            <a:r>
              <a:rPr lang="pl-PL" dirty="0" err="1" smtClean="0"/>
              <a:t>higher</a:t>
            </a:r>
            <a:r>
              <a:rPr lang="pl-PL" dirty="0" smtClean="0"/>
              <a:t> </a:t>
            </a:r>
            <a:r>
              <a:rPr lang="pl-PL" dirty="0" err="1" smtClean="0"/>
              <a:t>executive</a:t>
            </a:r>
            <a:r>
              <a:rPr lang="pl-PL" dirty="0" smtClean="0"/>
              <a:t> authority.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Characteristics</a:t>
            </a:r>
            <a:r>
              <a:rPr lang="pl-PL" sz="6600" dirty="0" smtClean="0">
                <a:solidFill>
                  <a:srgbClr val="FF0000"/>
                </a:solidFill>
              </a:rPr>
              <a:t> of a </a:t>
            </a:r>
            <a:r>
              <a:rPr lang="pl-PL" sz="6600" dirty="0" err="1" smtClean="0">
                <a:solidFill>
                  <a:srgbClr val="FF0000"/>
                </a:solidFill>
              </a:rPr>
              <a:t>Practice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8792" y="4625752"/>
            <a:ext cx="21818424" cy="7056784"/>
          </a:xfrm>
        </p:spPr>
        <p:txBody>
          <a:bodyPr/>
          <a:lstStyle/>
          <a:p>
            <a:pPr algn="l"/>
            <a:r>
              <a:rPr lang="pl-PL" dirty="0" smtClean="0"/>
              <a:t>A </a:t>
            </a:r>
            <a:r>
              <a:rPr lang="pl-PL" dirty="0" err="1" smtClean="0"/>
              <a:t>useful</a:t>
            </a:r>
            <a:r>
              <a:rPr lang="pl-PL" dirty="0" smtClean="0"/>
              <a:t> </a:t>
            </a:r>
            <a:r>
              <a:rPr lang="pl-PL" dirty="0" err="1" smtClean="0"/>
              <a:t>perspective</a:t>
            </a:r>
            <a:r>
              <a:rPr lang="pl-PL" dirty="0" smtClean="0"/>
              <a:t> for </a:t>
            </a:r>
            <a:r>
              <a:rPr lang="pl-PL" dirty="0" err="1" smtClean="0"/>
              <a:t>analyzing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ethical</a:t>
            </a:r>
            <a:r>
              <a:rPr lang="pl-PL" dirty="0" smtClean="0"/>
              <a:t> </a:t>
            </a:r>
            <a:r>
              <a:rPr lang="pl-PL" dirty="0" err="1" smtClean="0"/>
              <a:t>difficulties</a:t>
            </a:r>
            <a:r>
              <a:rPr lang="pl-PL" dirty="0" smtClean="0"/>
              <a:t> </a:t>
            </a:r>
            <a:r>
              <a:rPr lang="pl-PL" dirty="0" err="1" smtClean="0"/>
              <a:t>inherent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hierarchical</a:t>
            </a:r>
            <a:r>
              <a:rPr lang="pl-PL" dirty="0" smtClean="0"/>
              <a:t> </a:t>
            </a:r>
            <a:r>
              <a:rPr lang="pl-PL" dirty="0" err="1" smtClean="0"/>
              <a:t>relationships</a:t>
            </a:r>
            <a:r>
              <a:rPr lang="pl-PL" dirty="0" smtClean="0"/>
              <a:t> of modern </a:t>
            </a:r>
            <a:r>
              <a:rPr lang="pl-PL" dirty="0" err="1" smtClean="0"/>
              <a:t>organizations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suggested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of "</a:t>
            </a:r>
            <a:r>
              <a:rPr lang="pl-PL" dirty="0" err="1" smtClean="0">
                <a:solidFill>
                  <a:srgbClr val="00B050"/>
                </a:solidFill>
              </a:rPr>
              <a:t>practices</a:t>
            </a:r>
            <a:r>
              <a:rPr lang="pl-PL" dirty="0" smtClean="0"/>
              <a:t>" and </a:t>
            </a:r>
            <a:r>
              <a:rPr lang="pl-PL" dirty="0" err="1" smtClean="0"/>
              <a:t>their</a:t>
            </a:r>
            <a:r>
              <a:rPr lang="pl-PL" dirty="0" smtClean="0"/>
              <a:t> </a:t>
            </a:r>
            <a:r>
              <a:rPr lang="pl-PL" dirty="0" err="1" smtClean="0"/>
              <a:t>virtue</a:t>
            </a:r>
            <a:r>
              <a:rPr lang="pl-PL" dirty="0" smtClean="0"/>
              <a:t>. </a:t>
            </a:r>
            <a:r>
              <a:rPr lang="pl-PL" dirty="0" err="1" smtClean="0"/>
              <a:t>This</a:t>
            </a:r>
            <a:r>
              <a:rPr lang="pl-PL" dirty="0" smtClean="0"/>
              <a:t> general </a:t>
            </a:r>
            <a:r>
              <a:rPr lang="pl-PL" dirty="0" err="1" smtClean="0"/>
              <a:t>perspective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useful</a:t>
            </a:r>
            <a:r>
              <a:rPr lang="pl-PL" dirty="0" smtClean="0"/>
              <a:t> as a </a:t>
            </a:r>
            <a:r>
              <a:rPr lang="pl-PL" dirty="0" err="1" smtClean="0"/>
              <a:t>beginning</a:t>
            </a:r>
            <a:r>
              <a:rPr lang="pl-PL" dirty="0" smtClean="0"/>
              <a:t> point for </a:t>
            </a:r>
            <a:r>
              <a:rPr lang="pl-PL" dirty="0" err="1" smtClean="0"/>
              <a:t>scholars</a:t>
            </a:r>
            <a:r>
              <a:rPr lang="pl-PL" dirty="0" smtClean="0"/>
              <a:t> and </a:t>
            </a:r>
            <a:r>
              <a:rPr lang="pl-PL" dirty="0" err="1" smtClean="0"/>
              <a:t>practitioners</a:t>
            </a:r>
            <a:r>
              <a:rPr lang="pl-PL" dirty="0" smtClean="0"/>
              <a:t> </a:t>
            </a:r>
            <a:r>
              <a:rPr lang="pl-PL" dirty="0" err="1" smtClean="0"/>
              <a:t>involved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development of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ethics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/>
              <a:t>To </a:t>
            </a:r>
            <a:r>
              <a:rPr lang="pl-PL" dirty="0" err="1" smtClean="0"/>
              <a:t>consider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usefulness</a:t>
            </a:r>
            <a:r>
              <a:rPr lang="pl-PL" dirty="0" smtClean="0"/>
              <a:t> of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theoretical</a:t>
            </a:r>
            <a:r>
              <a:rPr lang="pl-PL" dirty="0" smtClean="0"/>
              <a:t> </a:t>
            </a:r>
            <a:r>
              <a:rPr lang="pl-PL" dirty="0" err="1" smtClean="0"/>
              <a:t>framework</a:t>
            </a:r>
            <a:r>
              <a:rPr lang="pl-PL" dirty="0" smtClean="0"/>
              <a:t>,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following</a:t>
            </a:r>
            <a:r>
              <a:rPr lang="pl-PL" dirty="0" smtClean="0"/>
              <a:t> </a:t>
            </a:r>
            <a:r>
              <a:rPr lang="pl-PL" dirty="0" err="1" smtClean="0"/>
              <a:t>concepts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briefly</a:t>
            </a:r>
            <a:r>
              <a:rPr lang="pl-PL" dirty="0" smtClean="0"/>
              <a:t> </a:t>
            </a:r>
            <a:r>
              <a:rPr lang="pl-PL" dirty="0" err="1" smtClean="0"/>
              <a:t>defined</a:t>
            </a:r>
            <a:r>
              <a:rPr lang="pl-PL" dirty="0" smtClean="0"/>
              <a:t>: </a:t>
            </a:r>
            <a:r>
              <a:rPr lang="pl-PL" i="1" dirty="0" err="1" smtClean="0">
                <a:solidFill>
                  <a:srgbClr val="00B050"/>
                </a:solidFill>
              </a:rPr>
              <a:t>practice</a:t>
            </a:r>
            <a:r>
              <a:rPr lang="pl-PL" i="1" dirty="0" smtClean="0">
                <a:solidFill>
                  <a:srgbClr val="00B050"/>
                </a:solidFill>
              </a:rPr>
              <a:t>, </a:t>
            </a:r>
            <a:r>
              <a:rPr lang="pl-PL" i="1" dirty="0" err="1" smtClean="0">
                <a:solidFill>
                  <a:srgbClr val="00B050"/>
                </a:solidFill>
              </a:rPr>
              <a:t>internal</a:t>
            </a:r>
            <a:r>
              <a:rPr lang="pl-PL" i="1" dirty="0" smtClean="0">
                <a:solidFill>
                  <a:srgbClr val="00B050"/>
                </a:solidFill>
              </a:rPr>
              <a:t> goods, </a:t>
            </a:r>
            <a:r>
              <a:rPr lang="pl-PL" i="1" dirty="0" err="1" smtClean="0">
                <a:solidFill>
                  <a:srgbClr val="00B050"/>
                </a:solidFill>
              </a:rPr>
              <a:t>external</a:t>
            </a:r>
            <a:r>
              <a:rPr lang="pl-PL" i="1" dirty="0" smtClean="0">
                <a:solidFill>
                  <a:srgbClr val="00B050"/>
                </a:solidFill>
              </a:rPr>
              <a:t> goods, and </a:t>
            </a:r>
            <a:r>
              <a:rPr lang="pl-PL" i="1" dirty="0" err="1" smtClean="0">
                <a:solidFill>
                  <a:srgbClr val="00B050"/>
                </a:solidFill>
              </a:rPr>
              <a:t>virtue</a:t>
            </a:r>
            <a:r>
              <a:rPr lang="pl-PL" dirty="0" smtClean="0">
                <a:solidFill>
                  <a:srgbClr val="00B050"/>
                </a:solidFill>
              </a:rPr>
              <a:t>.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6704" y="377280"/>
            <a:ext cx="23042560" cy="1296144"/>
          </a:xfrm>
        </p:spPr>
        <p:txBody>
          <a:bodyPr>
            <a:normAutofit/>
          </a:bodyPr>
          <a:lstStyle/>
          <a:p>
            <a:r>
              <a:rPr lang="pl-PL" sz="6600" dirty="0" err="1" smtClean="0">
                <a:solidFill>
                  <a:srgbClr val="FF0000"/>
                </a:solidFill>
              </a:rPr>
              <a:t>Practices</a:t>
            </a:r>
            <a:endParaRPr lang="pl-PL" sz="6600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0720" y="2321496"/>
            <a:ext cx="23042560" cy="9361040"/>
          </a:xfrm>
        </p:spPr>
        <p:txBody>
          <a:bodyPr>
            <a:normAutofit lnSpcReduction="10000"/>
          </a:bodyPr>
          <a:lstStyle/>
          <a:p>
            <a:pPr algn="l"/>
            <a:r>
              <a:rPr lang="pl-PL" dirty="0" err="1" smtClean="0"/>
              <a:t>Practices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forms</a:t>
            </a:r>
            <a:r>
              <a:rPr lang="pl-PL" dirty="0" smtClean="0"/>
              <a:t> of </a:t>
            </a:r>
            <a:r>
              <a:rPr lang="pl-PL" dirty="0" err="1" smtClean="0"/>
              <a:t>activity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possess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following</a:t>
            </a:r>
            <a:r>
              <a:rPr lang="pl-PL" dirty="0" smtClean="0"/>
              <a:t> </a:t>
            </a:r>
            <a:r>
              <a:rPr lang="pl-PL" dirty="0" err="1" smtClean="0"/>
              <a:t>characteristics</a:t>
            </a:r>
            <a:r>
              <a:rPr lang="pl-PL" dirty="0" smtClean="0"/>
              <a:t>: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1.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exhibit</a:t>
            </a:r>
            <a:r>
              <a:rPr lang="pl-PL" dirty="0" smtClean="0"/>
              <a:t> </a:t>
            </a:r>
            <a:r>
              <a:rPr lang="pl-PL" dirty="0" err="1" smtClean="0"/>
              <a:t>coherence</a:t>
            </a:r>
            <a:r>
              <a:rPr lang="pl-PL" dirty="0" smtClean="0"/>
              <a:t> and </a:t>
            </a:r>
            <a:r>
              <a:rPr lang="pl-PL" dirty="0" err="1" smtClean="0"/>
              <a:t>complexity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2.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socially</a:t>
            </a:r>
            <a:r>
              <a:rPr lang="pl-PL" dirty="0" smtClean="0"/>
              <a:t> </a:t>
            </a:r>
            <a:r>
              <a:rPr lang="pl-PL" dirty="0" err="1" smtClean="0"/>
              <a:t>established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3.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carried</a:t>
            </a:r>
            <a:r>
              <a:rPr lang="pl-PL" dirty="0" smtClean="0"/>
              <a:t> out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cooperation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4.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involve</a:t>
            </a:r>
            <a:r>
              <a:rPr lang="pl-PL" dirty="0" smtClean="0"/>
              <a:t> </a:t>
            </a:r>
            <a:r>
              <a:rPr lang="pl-PL" dirty="0" err="1" smtClean="0"/>
              <a:t>technical</a:t>
            </a:r>
            <a:r>
              <a:rPr lang="pl-PL" dirty="0" smtClean="0"/>
              <a:t> </a:t>
            </a:r>
            <a:r>
              <a:rPr lang="pl-PL" dirty="0" err="1" smtClean="0"/>
              <a:t>skills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exercised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evolving</a:t>
            </a:r>
            <a:r>
              <a:rPr lang="pl-PL" dirty="0" smtClean="0"/>
              <a:t> </a:t>
            </a:r>
            <a:r>
              <a:rPr lang="pl-PL" dirty="0" err="1" smtClean="0"/>
              <a:t>traditions</a:t>
            </a:r>
            <a:r>
              <a:rPr lang="pl-PL" dirty="0" smtClean="0"/>
              <a:t> of 	</a:t>
            </a:r>
            <a:r>
              <a:rPr lang="pl-PL" dirty="0" err="1" smtClean="0"/>
              <a:t>value</a:t>
            </a:r>
            <a:r>
              <a:rPr lang="pl-PL" dirty="0" smtClean="0"/>
              <a:t> and </a:t>
            </a:r>
            <a:r>
              <a:rPr lang="pl-PL" dirty="0" err="1" smtClean="0"/>
              <a:t>principles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5.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organized</a:t>
            </a:r>
            <a:r>
              <a:rPr lang="pl-PL" dirty="0" smtClean="0"/>
              <a:t> to </a:t>
            </a:r>
            <a:r>
              <a:rPr lang="pl-PL" dirty="0" err="1" smtClean="0"/>
              <a:t>achieve</a:t>
            </a:r>
            <a:r>
              <a:rPr lang="pl-PL" dirty="0" smtClean="0"/>
              <a:t>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standards</a:t>
            </a:r>
            <a:r>
              <a:rPr lang="pl-PL" dirty="0" smtClean="0"/>
              <a:t> of </a:t>
            </a:r>
            <a:r>
              <a:rPr lang="pl-PL" dirty="0" err="1" smtClean="0"/>
              <a:t>excellence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6. </a:t>
            </a:r>
            <a:r>
              <a:rPr lang="pl-PL" dirty="0" err="1" smtClean="0"/>
              <a:t>Certain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produced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pursuit</a:t>
            </a:r>
            <a:r>
              <a:rPr lang="pl-PL" dirty="0" smtClean="0"/>
              <a:t> of </a:t>
            </a:r>
            <a:r>
              <a:rPr lang="pl-PL" dirty="0" err="1" smtClean="0"/>
              <a:t>excellence</a:t>
            </a:r>
            <a:r>
              <a:rPr lang="pl-PL" dirty="0" smtClean="0"/>
              <a:t>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7. </a:t>
            </a:r>
            <a:r>
              <a:rPr lang="pl-PL" dirty="0" err="1" smtClean="0"/>
              <a:t>Engaging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activity</a:t>
            </a:r>
            <a:r>
              <a:rPr lang="pl-PL" dirty="0" smtClean="0"/>
              <a:t> </a:t>
            </a:r>
            <a:r>
              <a:rPr lang="pl-PL" dirty="0" err="1" smtClean="0"/>
              <a:t>increases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power</a:t>
            </a:r>
            <a:r>
              <a:rPr lang="pl-PL" dirty="0" smtClean="0"/>
              <a:t> to </a:t>
            </a:r>
            <a:r>
              <a:rPr lang="pl-PL" dirty="0" err="1" smtClean="0"/>
              <a:t>achieve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standards</a:t>
            </a:r>
            <a:r>
              <a:rPr lang="pl-PL" dirty="0" smtClean="0"/>
              <a:t> of 	</a:t>
            </a:r>
            <a:r>
              <a:rPr lang="pl-PL" dirty="0" err="1" smtClean="0"/>
              <a:t>excellence</a:t>
            </a:r>
            <a:r>
              <a:rPr lang="pl-PL" dirty="0" smtClean="0"/>
              <a:t> and </a:t>
            </a:r>
            <a:r>
              <a:rPr lang="pl-PL" dirty="0" err="1" smtClean="0"/>
              <a:t>internal</a:t>
            </a:r>
            <a:r>
              <a:rPr lang="pl-PL" dirty="0" smtClean="0"/>
              <a:t> goods. </a:t>
            </a:r>
          </a:p>
          <a:p>
            <a:pPr algn="l"/>
            <a:r>
              <a:rPr lang="pl-PL" dirty="0" smtClean="0">
                <a:solidFill>
                  <a:srgbClr val="FF0000"/>
                </a:solidFill>
              </a:rPr>
              <a:t>8. </a:t>
            </a:r>
            <a:r>
              <a:rPr lang="pl-PL" dirty="0" err="1" smtClean="0"/>
              <a:t>Engaging</a:t>
            </a:r>
            <a:r>
              <a:rPr lang="pl-PL" dirty="0" smtClean="0"/>
              <a:t> in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activity</a:t>
            </a:r>
            <a:r>
              <a:rPr lang="pl-PL" dirty="0" smtClean="0"/>
              <a:t> </a:t>
            </a:r>
            <a:r>
              <a:rPr lang="pl-PL" dirty="0" err="1" smtClean="0"/>
              <a:t>systematically</a:t>
            </a:r>
            <a:r>
              <a:rPr lang="pl-PL" dirty="0" smtClean="0"/>
              <a:t> </a:t>
            </a:r>
            <a:r>
              <a:rPr lang="pl-PL" dirty="0" err="1" smtClean="0"/>
              <a:t>extends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conceptions</a:t>
            </a:r>
            <a:r>
              <a:rPr lang="pl-PL" dirty="0" smtClean="0"/>
              <a:t> of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internal</a:t>
            </a:r>
            <a:r>
              <a:rPr lang="pl-PL" dirty="0" smtClean="0"/>
              <a:t> goods.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74776" y="3689648"/>
            <a:ext cx="22106456" cy="7992888"/>
          </a:xfrm>
        </p:spPr>
        <p:txBody>
          <a:bodyPr/>
          <a:lstStyle/>
          <a:p>
            <a:pPr algn="l"/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of </a:t>
            </a:r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more</a:t>
            </a:r>
            <a:r>
              <a:rPr lang="pl-PL" dirty="0" smtClean="0"/>
              <a:t> </a:t>
            </a:r>
            <a:r>
              <a:rPr lang="pl-PL" dirty="0" err="1" smtClean="0"/>
              <a:t>appealing</a:t>
            </a:r>
            <a:r>
              <a:rPr lang="pl-PL" dirty="0" smtClean="0"/>
              <a:t> and </a:t>
            </a:r>
            <a:r>
              <a:rPr lang="pl-PL" dirty="0" err="1" smtClean="0"/>
              <a:t>constructive</a:t>
            </a:r>
            <a:r>
              <a:rPr lang="pl-PL" dirty="0" smtClean="0"/>
              <a:t> </a:t>
            </a:r>
            <a:r>
              <a:rPr lang="pl-PL" dirty="0" err="1" smtClean="0"/>
              <a:t>than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of </a:t>
            </a:r>
            <a:r>
              <a:rPr lang="pl-PL" dirty="0" err="1" smtClean="0"/>
              <a:t>profession</a:t>
            </a:r>
            <a:r>
              <a:rPr lang="pl-PL" dirty="0" smtClean="0"/>
              <a:t>;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larger</a:t>
            </a:r>
            <a:r>
              <a:rPr lang="pl-PL" dirty="0" smtClean="0"/>
              <a:t> </a:t>
            </a:r>
            <a:r>
              <a:rPr lang="pl-PL" dirty="0" err="1" smtClean="0"/>
              <a:t>framework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to </a:t>
            </a:r>
            <a:r>
              <a:rPr lang="pl-PL" dirty="0" err="1" smtClean="0"/>
              <a:t>develop</a:t>
            </a:r>
            <a:r>
              <a:rPr lang="pl-PL" dirty="0" smtClean="0"/>
              <a:t> a </a:t>
            </a:r>
            <a:r>
              <a:rPr lang="pl-PL" dirty="0" err="1" smtClean="0"/>
              <a:t>normative</a:t>
            </a:r>
            <a:r>
              <a:rPr lang="pl-PL" dirty="0" smtClean="0"/>
              <a:t> </a:t>
            </a:r>
            <a:r>
              <a:rPr lang="pl-PL" dirty="0" err="1" smtClean="0"/>
              <a:t>perspective</a:t>
            </a:r>
            <a:r>
              <a:rPr lang="pl-PL" dirty="0" smtClean="0"/>
              <a:t> for public </a:t>
            </a:r>
            <a:r>
              <a:rPr lang="pl-PL" dirty="0" err="1" smtClean="0"/>
              <a:t>administration</a:t>
            </a:r>
            <a:r>
              <a:rPr lang="pl-PL" dirty="0" smtClean="0"/>
              <a:t>. </a:t>
            </a:r>
            <a:r>
              <a:rPr lang="pl-PL" dirty="0" err="1" smtClean="0"/>
              <a:t>Profession</a:t>
            </a:r>
            <a:r>
              <a:rPr lang="pl-PL" dirty="0" smtClean="0"/>
              <a:t>, </a:t>
            </a:r>
            <a:r>
              <a:rPr lang="pl-PL" dirty="0" err="1" smtClean="0"/>
              <a:t>unfortunately</a:t>
            </a:r>
            <a:r>
              <a:rPr lang="pl-PL" dirty="0" smtClean="0"/>
              <a:t>, </a:t>
            </a:r>
            <a:r>
              <a:rPr lang="pl-PL" dirty="0" err="1" smtClean="0"/>
              <a:t>may</a:t>
            </a:r>
            <a:r>
              <a:rPr lang="pl-PL" dirty="0" smtClean="0"/>
              <a:t> </a:t>
            </a:r>
            <a:r>
              <a:rPr lang="pl-PL" dirty="0" err="1" smtClean="0"/>
              <a:t>connote</a:t>
            </a:r>
            <a:r>
              <a:rPr lang="pl-PL" dirty="0" smtClean="0"/>
              <a:t> </a:t>
            </a:r>
            <a:r>
              <a:rPr lang="pl-PL" dirty="0" err="1" smtClean="0"/>
              <a:t>self</a:t>
            </a:r>
            <a:r>
              <a:rPr lang="pl-PL" dirty="0" smtClean="0"/>
              <a:t> </a:t>
            </a:r>
            <a:r>
              <a:rPr lang="pl-PL" dirty="0" err="1" smtClean="0"/>
              <a:t>protection</a:t>
            </a:r>
            <a:r>
              <a:rPr lang="pl-PL" dirty="0" smtClean="0"/>
              <a:t> and </a:t>
            </a:r>
            <a:r>
              <a:rPr lang="pl-PL" dirty="0" err="1" smtClean="0"/>
              <a:t>self</a:t>
            </a:r>
            <a:r>
              <a:rPr lang="pl-PL" dirty="0" smtClean="0"/>
              <a:t> </a:t>
            </a:r>
            <a:r>
              <a:rPr lang="pl-PL" dirty="0" err="1" smtClean="0"/>
              <a:t>aggrandizement</a:t>
            </a:r>
            <a:r>
              <a:rPr lang="pl-PL" dirty="0" smtClean="0"/>
              <a:t> and </a:t>
            </a:r>
            <a:r>
              <a:rPr lang="pl-PL" dirty="0" err="1" smtClean="0"/>
              <a:t>produce</a:t>
            </a:r>
            <a:r>
              <a:rPr lang="pl-PL" dirty="0" smtClean="0"/>
              <a:t> </a:t>
            </a:r>
            <a:r>
              <a:rPr lang="pl-PL" dirty="0" err="1" smtClean="0"/>
              <a:t>images</a:t>
            </a:r>
            <a:r>
              <a:rPr lang="pl-PL" dirty="0" smtClean="0"/>
              <a:t> of </a:t>
            </a:r>
            <a:r>
              <a:rPr lang="pl-PL" dirty="0" err="1" smtClean="0"/>
              <a:t>paternalistic</a:t>
            </a:r>
            <a:r>
              <a:rPr lang="pl-PL" dirty="0" smtClean="0"/>
              <a:t> </a:t>
            </a:r>
            <a:r>
              <a:rPr lang="pl-PL" dirty="0" err="1" smtClean="0"/>
              <a:t>expertise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not </a:t>
            </a:r>
            <a:r>
              <a:rPr lang="pl-PL" dirty="0" err="1" smtClean="0"/>
              <a:t>appropriate</a:t>
            </a:r>
            <a:r>
              <a:rPr lang="pl-PL" dirty="0" smtClean="0"/>
              <a:t> for public </a:t>
            </a:r>
            <a:r>
              <a:rPr lang="pl-PL" dirty="0" err="1" smtClean="0"/>
              <a:t>administration</a:t>
            </a:r>
            <a:r>
              <a:rPr lang="pl-PL" dirty="0" smtClean="0"/>
              <a:t> in a </a:t>
            </a:r>
            <a:r>
              <a:rPr lang="pl-PL" dirty="0" err="1" smtClean="0"/>
              <a:t>democratic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. In </a:t>
            </a:r>
            <a:r>
              <a:rPr lang="pl-PL" dirty="0" err="1" smtClean="0"/>
              <a:t>addition</a:t>
            </a:r>
            <a:r>
              <a:rPr lang="pl-PL" dirty="0" smtClean="0"/>
              <a:t>, </a:t>
            </a:r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provides</a:t>
            </a:r>
            <a:r>
              <a:rPr lang="pl-PL" dirty="0" smtClean="0"/>
              <a:t> a </a:t>
            </a:r>
            <a:r>
              <a:rPr lang="pl-PL" dirty="0" err="1" smtClean="0"/>
              <a:t>broader</a:t>
            </a:r>
            <a:r>
              <a:rPr lang="pl-PL" dirty="0" smtClean="0"/>
              <a:t> </a:t>
            </a:r>
            <a:r>
              <a:rPr lang="pl-PL" dirty="0" err="1" smtClean="0"/>
              <a:t>concept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permits</a:t>
            </a:r>
            <a:r>
              <a:rPr lang="pl-PL" dirty="0" smtClean="0"/>
              <a:t> </a:t>
            </a:r>
            <a:r>
              <a:rPr lang="pl-PL" dirty="0" err="1" smtClean="0"/>
              <a:t>escape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</a:t>
            </a:r>
            <a:r>
              <a:rPr lang="pl-PL" dirty="0" err="1" smtClean="0"/>
              <a:t>often</a:t>
            </a:r>
            <a:r>
              <a:rPr lang="pl-PL" dirty="0" smtClean="0"/>
              <a:t> </a:t>
            </a:r>
            <a:r>
              <a:rPr lang="pl-PL" dirty="0" err="1" smtClean="0"/>
              <a:t>petty</a:t>
            </a:r>
            <a:r>
              <a:rPr lang="pl-PL" dirty="0" smtClean="0"/>
              <a:t> and </a:t>
            </a:r>
            <a:r>
              <a:rPr lang="pl-PL" dirty="0" err="1" smtClean="0"/>
              <a:t>generally</a:t>
            </a:r>
            <a:r>
              <a:rPr lang="pl-PL" dirty="0" smtClean="0"/>
              <a:t> </a:t>
            </a:r>
            <a:r>
              <a:rPr lang="pl-PL" dirty="0" err="1" smtClean="0"/>
              <a:t>class-conscious</a:t>
            </a:r>
            <a:r>
              <a:rPr lang="pl-PL" dirty="0" smtClean="0"/>
              <a:t> </a:t>
            </a:r>
            <a:r>
              <a:rPr lang="pl-PL" dirty="0" err="1" smtClean="0"/>
              <a:t>debate</a:t>
            </a:r>
            <a:r>
              <a:rPr lang="pl-PL" dirty="0" smtClean="0"/>
              <a:t> </a:t>
            </a:r>
            <a:r>
              <a:rPr lang="pl-PL" dirty="0" err="1" smtClean="0"/>
              <a:t>over</a:t>
            </a:r>
            <a:r>
              <a:rPr lang="pl-PL" dirty="0" smtClean="0"/>
              <a:t> </a:t>
            </a:r>
            <a:r>
              <a:rPr lang="pl-PL" dirty="0" err="1" smtClean="0"/>
              <a:t>which</a:t>
            </a:r>
            <a:r>
              <a:rPr lang="pl-PL" dirty="0" smtClean="0"/>
              <a:t> </a:t>
            </a:r>
            <a:r>
              <a:rPr lang="pl-PL" dirty="0" err="1" smtClean="0"/>
              <a:t>occupations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properly</a:t>
            </a:r>
            <a:r>
              <a:rPr lang="pl-PL" dirty="0" smtClean="0"/>
              <a:t> </a:t>
            </a:r>
            <a:r>
              <a:rPr lang="pl-PL" dirty="0" err="1" smtClean="0"/>
              <a:t>understood</a:t>
            </a:r>
            <a:r>
              <a:rPr lang="pl-PL" dirty="0" smtClean="0"/>
              <a:t> as </a:t>
            </a:r>
            <a:r>
              <a:rPr lang="pl-PL" dirty="0" err="1" smtClean="0"/>
              <a:t>professions</a:t>
            </a:r>
            <a:r>
              <a:rPr lang="pl-PL" dirty="0" smtClean="0"/>
              <a:t>. </a:t>
            </a:r>
          </a:p>
          <a:p>
            <a:pPr algn="l"/>
            <a:r>
              <a:rPr lang="pl-PL" dirty="0" err="1" smtClean="0"/>
              <a:t>Practice</a:t>
            </a:r>
            <a:r>
              <a:rPr lang="pl-PL" dirty="0" smtClean="0"/>
              <a:t> </a:t>
            </a:r>
            <a:r>
              <a:rPr lang="pl-PL" dirty="0" err="1" smtClean="0"/>
              <a:t>includes</a:t>
            </a:r>
            <a:r>
              <a:rPr lang="pl-PL" dirty="0" smtClean="0"/>
              <a:t> </a:t>
            </a:r>
            <a:r>
              <a:rPr lang="pl-PL" dirty="0" err="1" smtClean="0"/>
              <a:t>professions</a:t>
            </a:r>
            <a:r>
              <a:rPr lang="pl-PL" dirty="0" smtClean="0"/>
              <a:t> and many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activities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1705</Words>
  <Application>Microsoft Office PowerPoint</Application>
  <PresentationFormat>Niestandardowy</PresentationFormat>
  <Paragraphs>56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White</vt:lpstr>
      <vt:lpstr>Hierarchy, Virtue, and the Practice of Public Administration:  A Perspective for Normative Ethics  Terry L. Cooper, University of Southern Californ: on Public Administration Review 47(4) 1987</vt:lpstr>
      <vt:lpstr>Etyka normatywna</vt:lpstr>
      <vt:lpstr>Slajd 3</vt:lpstr>
      <vt:lpstr>Slajd 4</vt:lpstr>
      <vt:lpstr>Slajd 5</vt:lpstr>
      <vt:lpstr>Slajd 6</vt:lpstr>
      <vt:lpstr>Characteristics of a Practice</vt:lpstr>
      <vt:lpstr>Practices</vt:lpstr>
      <vt:lpstr>Slajd 9</vt:lpstr>
      <vt:lpstr>Slajd 10</vt:lpstr>
      <vt:lpstr>Internal Goods of a Practice </vt:lpstr>
      <vt:lpstr>Can public administration  be understood as a practice? </vt:lpstr>
      <vt:lpstr>Slajd 13</vt:lpstr>
      <vt:lpstr>External Goods of a Practice</vt:lpstr>
      <vt:lpstr>Slajd 15</vt:lpstr>
      <vt:lpstr>Slajd 16</vt:lpstr>
      <vt:lpstr>Virtues and Practice</vt:lpstr>
      <vt:lpstr>Slajd 18</vt:lpstr>
      <vt:lpstr>Slajd 19</vt:lpstr>
      <vt:lpstr>Slajd 20</vt:lpstr>
      <vt:lpstr>Hierarchy, Virtue, and Normative Ethic</vt:lpstr>
      <vt:lpstr>Maintaining the Internal Goods and Virtues of a Practice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Brydzia</dc:creator>
  <cp:lastModifiedBy>cenabiz008</cp:lastModifiedBy>
  <cp:revision>59</cp:revision>
  <dcterms:modified xsi:type="dcterms:W3CDTF">2021-04-14T08:02:28Z</dcterms:modified>
</cp:coreProperties>
</file>