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handoutMasterIdLst>
    <p:handoutMasterId r:id="rId18"/>
  </p:handoutMasterIdLst>
  <p:sldIdLst>
    <p:sldId id="302" r:id="rId2"/>
    <p:sldId id="303"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1pPr>
    <a:lvl2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2pPr>
    <a:lvl3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3pPr>
    <a:lvl4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4pPr>
    <a:lvl5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5pPr>
    <a:lvl6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6pPr>
    <a:lvl7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7pPr>
    <a:lvl8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8pPr>
    <a:lvl9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lvl9pPr>
  </p:defaultTextStyle>
  <p:extLst>
    <p:ext uri="{EFAFB233-063F-42B5-8137-9DF3F51BA10A}">
      <p15:sldGuideLst xmlns:p15="http://schemas.microsoft.com/office/powerpoint/2012/main" xmlns="">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8B40C"/>
    <a:srgbClr val="22384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91" autoAdjust="0"/>
    <p:restoredTop sz="94569" autoAdjust="0"/>
  </p:normalViewPr>
  <p:slideViewPr>
    <p:cSldViewPr>
      <p:cViewPr varScale="1">
        <p:scale>
          <a:sx n="33" d="100"/>
          <a:sy n="33" d="100"/>
        </p:scale>
        <p:origin x="-690" y="-78"/>
      </p:cViewPr>
      <p:guideLst>
        <p:guide orient="horz" pos="4320"/>
        <p:guide pos="76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8" d="100"/>
          <a:sy n="88" d="100"/>
        </p:scale>
        <p:origin x="3822"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6A16CD-9CCD-4175-A052-E0FB87F25F5B}" type="datetimeFigureOut">
              <a:rPr lang="pl-PL" smtClean="0"/>
              <a:pPr/>
              <a:t>2021-04-19</a:t>
            </a:fld>
            <a:endParaRPr lang="pl-PL"/>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C5B0D6-E18C-40B6-8CC5-6F602782C3EA}" type="slidenum">
              <a:rPr lang="pl-PL" smtClean="0"/>
              <a:pPr/>
              <a:t>‹#›</a:t>
            </a:fld>
            <a:endParaRPr lang="pl-PL"/>
          </a:p>
        </p:txBody>
      </p:sp>
    </p:spTree>
    <p:extLst>
      <p:ext uri="{BB962C8B-B14F-4D97-AF65-F5344CB8AC3E}">
        <p14:creationId xmlns:p14="http://schemas.microsoft.com/office/powerpoint/2010/main" xmlns="" val="23809124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hape 21"/>
          <p:cNvSpPr>
            <a:spLocks noGrp="1" noRot="1" noChangeAspect="1"/>
          </p:cNvSpPr>
          <p:nvPr>
            <p:ph type="sldImg"/>
          </p:nvPr>
        </p:nvSpPr>
        <p:spPr>
          <a:xfrm>
            <a:off x="1143000" y="685800"/>
            <a:ext cx="4572000" cy="3429000"/>
          </a:xfrm>
          <a:prstGeom prst="rect">
            <a:avLst/>
          </a:prstGeom>
        </p:spPr>
        <p:txBody>
          <a:bodyPr/>
          <a:lstStyle/>
          <a:p>
            <a:endParaRPr/>
          </a:p>
        </p:txBody>
      </p:sp>
      <p:sp>
        <p:nvSpPr>
          <p:cNvPr id="22" name="Shape 2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64370" y="4049688"/>
            <a:ext cx="23042560" cy="1800200"/>
          </a:xfrm>
        </p:spPr>
        <p:txBody>
          <a:bodyPr/>
          <a:lstStyle>
            <a:lvl1pPr>
              <a:defRPr lang="pl-PL" sz="11200" b="1" i="0" u="none" strike="noStrike" cap="none" spc="0" baseline="0" dirty="0" smtClean="0">
                <a:ln>
                  <a:noFill/>
                </a:ln>
                <a:solidFill>
                  <a:srgbClr val="22384F"/>
                </a:solidFill>
                <a:effectLst>
                  <a:outerShdw blurRad="38100" dist="38100" dir="2700000" algn="tl">
                    <a:srgbClr val="000000">
                      <a:alpha val="43137"/>
                    </a:srgbClr>
                  </a:outerShdw>
                </a:effectLst>
                <a:uFillTx/>
                <a:latin typeface="Helvetica Neue Medium"/>
                <a:ea typeface="Helvetica Neue Medium"/>
                <a:cs typeface="Helvetica Neue Medium"/>
                <a:sym typeface="Helvetica Neue Medium"/>
              </a:defRPr>
            </a:lvl1pPr>
          </a:lstStyle>
          <a:p>
            <a:r>
              <a:rPr lang="pl-PL" dirty="0" smtClean="0"/>
              <a:t>Kliknij, aby edytować styl</a:t>
            </a:r>
            <a:endParaRPr lang="pl-PL" dirty="0"/>
          </a:p>
        </p:txBody>
      </p:sp>
      <p:sp>
        <p:nvSpPr>
          <p:cNvPr id="16" name="Podtytuł 2"/>
          <p:cNvSpPr>
            <a:spLocks noGrp="1"/>
          </p:cNvSpPr>
          <p:nvPr>
            <p:ph type="subTitle" idx="1"/>
          </p:nvPr>
        </p:nvSpPr>
        <p:spPr>
          <a:xfrm>
            <a:off x="653654" y="6137920"/>
            <a:ext cx="23042560" cy="1314450"/>
          </a:xfrm>
        </p:spPr>
        <p:txBody>
          <a:bodyPr/>
          <a:lstStyle>
            <a:lvl1pPr marL="0" indent="0" algn="ctr">
              <a:buNone/>
              <a:defRPr b="1">
                <a:solidFill>
                  <a:srgbClr val="22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dirty="0" smtClean="0"/>
              <a:t>Kliknij, aby edytować styl wzorca podtytułu</a:t>
            </a:r>
            <a:endParaRPr lang="pl-PL" dirty="0"/>
          </a:p>
        </p:txBody>
      </p:sp>
      <p:cxnSp>
        <p:nvCxnSpPr>
          <p:cNvPr id="17" name="Łącznik prosty 16"/>
          <p:cNvCxnSpPr/>
          <p:nvPr userDrawn="1"/>
        </p:nvCxnSpPr>
        <p:spPr>
          <a:xfrm>
            <a:off x="653654" y="5993904"/>
            <a:ext cx="23053276" cy="0"/>
          </a:xfrm>
          <a:prstGeom prst="line">
            <a:avLst/>
          </a:prstGeom>
          <a:noFill/>
          <a:ln w="25400" cap="flat">
            <a:solidFill>
              <a:srgbClr val="22384F"/>
            </a:solidFill>
            <a:prstDash val="solid"/>
            <a:round/>
          </a:ln>
          <a:effectLst/>
          <a:sp3d/>
        </p:spPr>
        <p:style>
          <a:lnRef idx="0">
            <a:scrgbClr r="0" g="0" b="0"/>
          </a:lnRef>
          <a:fillRef idx="0">
            <a:scrgbClr r="0" g="0" b="0"/>
          </a:fillRef>
          <a:effectRef idx="0">
            <a:scrgbClr r="0" g="0" b="0"/>
          </a:effectRef>
          <a:fontRef idx="none"/>
        </p:style>
      </p:cxnSp>
      <p:sp>
        <p:nvSpPr>
          <p:cNvPr id="19" name="Symbol zastępczy tekstu 3"/>
          <p:cNvSpPr>
            <a:spLocks noGrp="1"/>
          </p:cNvSpPr>
          <p:nvPr>
            <p:ph type="body" sz="half" idx="10"/>
          </p:nvPr>
        </p:nvSpPr>
        <p:spPr>
          <a:xfrm>
            <a:off x="18220530" y="7648994"/>
            <a:ext cx="5486400" cy="346447"/>
          </a:xfrm>
        </p:spPr>
        <p:txBody>
          <a:bodyPr/>
          <a:lstStyle>
            <a:lvl1pPr marL="0" indent="0" algn="r">
              <a:buNone/>
              <a:defRPr sz="1400">
                <a:solidFill>
                  <a:srgbClr val="22384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1654183295"/>
      </p:ext>
    </p:extLst>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ytuł i podtytuł">
    <p:spTree>
      <p:nvGrpSpPr>
        <p:cNvPr id="1" name=""/>
        <p:cNvGrpSpPr/>
        <p:nvPr/>
      </p:nvGrpSpPr>
      <p:grpSpPr>
        <a:xfrm>
          <a:off x="0" y="0"/>
          <a:ext cx="0" cy="0"/>
          <a:chOff x="0" y="0"/>
          <a:chExt cx="0" cy="0"/>
        </a:xfrm>
      </p:grpSpPr>
      <p:sp>
        <p:nvSpPr>
          <p:cNvPr id="15" name="Numer slajdu"/>
          <p:cNvSpPr txBox="1">
            <a:spLocks noGrp="1"/>
          </p:cNvSpPr>
          <p:nvPr>
            <p:ph type="sldNum" sz="quarter" idx="2"/>
          </p:nvPr>
        </p:nvSpPr>
        <p:spPr>
          <a:prstGeom prst="rect">
            <a:avLst/>
          </a:prstGeom>
        </p:spPr>
        <p:txBody>
          <a:bodyPr/>
          <a:lstStyle/>
          <a:p>
            <a:fld id="{86CB4B4D-7CA3-9044-876B-883B54F8677D}" type="slidenum">
              <a:rPr/>
              <a:pPr/>
              <a:t>‹#›</a:t>
            </a:fld>
            <a:endParaRPr/>
          </a:p>
        </p:txBody>
      </p:sp>
      <p:sp>
        <p:nvSpPr>
          <p:cNvPr id="6"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7" name="Symbol zastępczy zawartości 2"/>
          <p:cNvSpPr>
            <a:spLocks noGrp="1"/>
          </p:cNvSpPr>
          <p:nvPr>
            <p:ph idx="1"/>
          </p:nvPr>
        </p:nvSpPr>
        <p:spPr>
          <a:xfrm>
            <a:off x="670720" y="4049688"/>
            <a:ext cx="23042560" cy="7632848"/>
          </a:xfrm>
        </p:spPr>
        <p:txBody>
          <a:bodyPr/>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1994433280"/>
      </p:ext>
    </p:extLst>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4" name="Tytuł 1"/>
          <p:cNvSpPr>
            <a:spLocks noGrp="1"/>
          </p:cNvSpPr>
          <p:nvPr>
            <p:ph type="title"/>
          </p:nvPr>
        </p:nvSpPr>
        <p:spPr>
          <a:xfrm>
            <a:off x="670720" y="2321496"/>
            <a:ext cx="7488832" cy="1728192"/>
          </a:xfrm>
        </p:spPr>
        <p:txBody>
          <a:bodyPr anchor="b">
            <a:normAutofit/>
          </a:bodyPr>
          <a:lstStyle>
            <a:lvl1pPr algn="l">
              <a:defRPr sz="5000" b="1">
                <a:solidFill>
                  <a:srgbClr val="22384F"/>
                </a:solidFill>
                <a:latin typeface="Calibri" panose="020F0502020204030204" pitchFamily="34" charset="0"/>
                <a:cs typeface="Calibri" panose="020F0502020204030204" pitchFamily="34" charset="0"/>
              </a:defRPr>
            </a:lvl1pPr>
          </a:lstStyle>
          <a:p>
            <a:r>
              <a:rPr lang="pl-PL" dirty="0" smtClean="0"/>
              <a:t>Kliknij, aby edytować styl</a:t>
            </a:r>
            <a:endParaRPr lang="pl-PL" dirty="0"/>
          </a:p>
        </p:txBody>
      </p:sp>
      <p:sp>
        <p:nvSpPr>
          <p:cNvPr id="5" name="Symbol zastępczy zawartości 2"/>
          <p:cNvSpPr>
            <a:spLocks noGrp="1"/>
          </p:cNvSpPr>
          <p:nvPr>
            <p:ph idx="1"/>
          </p:nvPr>
        </p:nvSpPr>
        <p:spPr>
          <a:xfrm>
            <a:off x="8375576" y="2321496"/>
            <a:ext cx="15049672" cy="8928992"/>
          </a:xfrm>
        </p:spPr>
        <p:txBody>
          <a:bodyPr/>
          <a:lstStyle>
            <a:lvl1pPr>
              <a:defRPr sz="3200">
                <a:solidFill>
                  <a:srgbClr val="22384F"/>
                </a:solidFill>
                <a:latin typeface="Calibri" panose="020F0502020204030204" pitchFamily="34" charset="0"/>
                <a:cs typeface="Calibri" panose="020F0502020204030204" pitchFamily="34" charset="0"/>
              </a:defRPr>
            </a:lvl1pPr>
            <a:lvl2pPr>
              <a:defRPr sz="2800">
                <a:solidFill>
                  <a:srgbClr val="22384F"/>
                </a:solidFill>
                <a:latin typeface="Calibri" panose="020F0502020204030204" pitchFamily="34" charset="0"/>
                <a:cs typeface="Calibri" panose="020F0502020204030204" pitchFamily="34" charset="0"/>
              </a:defRPr>
            </a:lvl2pPr>
            <a:lvl3pPr>
              <a:defRPr sz="2400">
                <a:solidFill>
                  <a:srgbClr val="22384F"/>
                </a:solidFill>
                <a:latin typeface="Calibri" panose="020F0502020204030204" pitchFamily="34" charset="0"/>
                <a:cs typeface="Calibri" panose="020F0502020204030204" pitchFamily="34" charset="0"/>
              </a:defRPr>
            </a:lvl3pPr>
            <a:lvl4pPr>
              <a:defRPr sz="2000">
                <a:solidFill>
                  <a:srgbClr val="22384F"/>
                </a:solidFill>
                <a:latin typeface="Calibri" panose="020F0502020204030204" pitchFamily="34" charset="0"/>
                <a:cs typeface="Calibri" panose="020F0502020204030204" pitchFamily="34" charset="0"/>
              </a:defRPr>
            </a:lvl4pPr>
            <a:lvl5pPr>
              <a:defRPr sz="2000">
                <a:solidFill>
                  <a:srgbClr val="22384F"/>
                </a:solidFill>
                <a:latin typeface="Calibri" panose="020F0502020204030204" pitchFamily="34" charset="0"/>
                <a:cs typeface="Calibri" panose="020F0502020204030204" pitchFamily="34" charset="0"/>
              </a:defRPr>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Symbol zastępczy tekstu 3"/>
          <p:cNvSpPr>
            <a:spLocks noGrp="1"/>
          </p:cNvSpPr>
          <p:nvPr>
            <p:ph type="body" sz="half" idx="2"/>
          </p:nvPr>
        </p:nvSpPr>
        <p:spPr>
          <a:xfrm>
            <a:off x="670720" y="4049688"/>
            <a:ext cx="7488832" cy="7200800"/>
          </a:xfrm>
        </p:spPr>
        <p:txBody>
          <a:bodyPr>
            <a:normAutofit/>
          </a:bodyPr>
          <a:lstStyle>
            <a:lvl1pPr marL="0" indent="0" algn="l">
              <a:buNone/>
              <a:defRPr sz="2500">
                <a:solidFill>
                  <a:srgbClr val="22384F"/>
                </a:solidFill>
                <a:latin typeface="Calibri" panose="020F0502020204030204" pitchFamily="34" charset="0"/>
                <a:cs typeface="Calibri" panose="020F050202020403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Tree>
    <p:extLst>
      <p:ext uri="{BB962C8B-B14F-4D97-AF65-F5344CB8AC3E}">
        <p14:creationId xmlns:p14="http://schemas.microsoft.com/office/powerpoint/2010/main" xmlns="" val="2442933156"/>
      </p:ext>
    </p:extLst>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7" name="Symbol zastępczy zawartości 2"/>
          <p:cNvSpPr>
            <a:spLocks noGrp="1"/>
          </p:cNvSpPr>
          <p:nvPr>
            <p:ph sz="half" idx="1"/>
          </p:nvPr>
        </p:nvSpPr>
        <p:spPr>
          <a:xfrm>
            <a:off x="598712" y="4049688"/>
            <a:ext cx="11813558" cy="7128792"/>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Symbol zastępczy zawartości 3"/>
          <p:cNvSpPr>
            <a:spLocks noGrp="1"/>
          </p:cNvSpPr>
          <p:nvPr>
            <p:ph sz="half" idx="2"/>
          </p:nvPr>
        </p:nvSpPr>
        <p:spPr>
          <a:xfrm>
            <a:off x="12840072" y="4049688"/>
            <a:ext cx="10716344" cy="7310586"/>
          </a:xfrm>
        </p:spPr>
        <p:txBody>
          <a:bodyPr/>
          <a:lstStyle>
            <a:lvl1pPr>
              <a:defRPr sz="2800">
                <a:solidFill>
                  <a:srgbClr val="22384F"/>
                </a:solidFill>
                <a:latin typeface="Calibri" panose="020F0502020204030204" pitchFamily="34" charset="0"/>
                <a:cs typeface="Calibri" panose="020F0502020204030204" pitchFamily="34" charset="0"/>
              </a:defRPr>
            </a:lvl1pPr>
            <a:lvl2pPr>
              <a:defRPr sz="2400">
                <a:solidFill>
                  <a:srgbClr val="22384F"/>
                </a:solidFill>
                <a:latin typeface="Calibri" panose="020F0502020204030204" pitchFamily="34" charset="0"/>
                <a:cs typeface="Calibri" panose="020F0502020204030204" pitchFamily="34" charset="0"/>
              </a:defRPr>
            </a:lvl2pPr>
            <a:lvl3pPr>
              <a:defRPr sz="2000">
                <a:solidFill>
                  <a:srgbClr val="22384F"/>
                </a:solidFill>
                <a:latin typeface="Calibri" panose="020F0502020204030204" pitchFamily="34" charset="0"/>
                <a:cs typeface="Calibri" panose="020F0502020204030204" pitchFamily="34" charset="0"/>
              </a:defRPr>
            </a:lvl3pPr>
            <a:lvl4pPr>
              <a:defRPr sz="1800">
                <a:solidFill>
                  <a:srgbClr val="22384F"/>
                </a:solidFill>
                <a:latin typeface="Calibri" panose="020F0502020204030204" pitchFamily="34" charset="0"/>
                <a:cs typeface="Calibri" panose="020F0502020204030204" pitchFamily="34" charset="0"/>
              </a:defRPr>
            </a:lvl4pPr>
            <a:lvl5pPr>
              <a:defRPr sz="1800">
                <a:solidFill>
                  <a:srgbClr val="22384F"/>
                </a:solidFill>
                <a:latin typeface="Calibri" panose="020F0502020204030204" pitchFamily="34" charset="0"/>
                <a:cs typeface="Calibri" panose="020F0502020204030204" pitchFamily="34" charset="0"/>
              </a:defRPr>
            </a:lvl5pPr>
            <a:lvl6pPr>
              <a:defRPr sz="1800"/>
            </a:lvl6pPr>
            <a:lvl7pPr>
              <a:defRPr sz="1800"/>
            </a:lvl7pPr>
            <a:lvl8pPr>
              <a:defRPr sz="1800"/>
            </a:lvl8pPr>
            <a:lvl9pPr>
              <a:defRPr sz="18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9" name="Tytuł 1"/>
          <p:cNvSpPr>
            <a:spLocks noGrp="1"/>
          </p:cNvSpPr>
          <p:nvPr>
            <p:ph type="title"/>
          </p:nvPr>
        </p:nvSpPr>
        <p:spPr>
          <a:xfrm>
            <a:off x="670720" y="2105472"/>
            <a:ext cx="23042560" cy="1800200"/>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Tree>
    <p:extLst>
      <p:ext uri="{BB962C8B-B14F-4D97-AF65-F5344CB8AC3E}">
        <p14:creationId xmlns:p14="http://schemas.microsoft.com/office/powerpoint/2010/main" xmlns="" val="1354843863"/>
      </p:ext>
    </p:extLst>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6" name="Tytuł 1"/>
          <p:cNvSpPr>
            <a:spLocks noGrp="1"/>
          </p:cNvSpPr>
          <p:nvPr>
            <p:ph type="title"/>
          </p:nvPr>
        </p:nvSpPr>
        <p:spPr>
          <a:xfrm>
            <a:off x="886744" y="2105472"/>
            <a:ext cx="22610512" cy="1721346"/>
          </a:xfrm>
        </p:spPr>
        <p:txBody>
          <a:bodyPr/>
          <a:lstStyle>
            <a:lvl1pPr>
              <a:defRPr b="1">
                <a:solidFill>
                  <a:srgbClr val="22384F"/>
                </a:solidFill>
                <a:effectLst>
                  <a:outerShdw blurRad="38100" dist="38100" dir="2700000" algn="tl">
                    <a:srgbClr val="000000">
                      <a:alpha val="43137"/>
                    </a:srgbClr>
                  </a:outerShdw>
                </a:effectLst>
              </a:defRPr>
            </a:lvl1pPr>
          </a:lstStyle>
          <a:p>
            <a:r>
              <a:rPr lang="pl-PL" dirty="0" smtClean="0"/>
              <a:t>Kliknij, aby edytować styl</a:t>
            </a:r>
            <a:endParaRPr lang="pl-PL" dirty="0"/>
          </a:p>
        </p:txBody>
      </p:sp>
      <p:sp>
        <p:nvSpPr>
          <p:cNvPr id="10" name="Symbol zastępczy tytułu pionowego 2"/>
          <p:cNvSpPr>
            <a:spLocks noGrp="1"/>
          </p:cNvSpPr>
          <p:nvPr>
            <p:ph type="body" orient="vert" idx="1"/>
          </p:nvPr>
        </p:nvSpPr>
        <p:spPr>
          <a:xfrm>
            <a:off x="886744" y="3977680"/>
            <a:ext cx="22610512" cy="7560840"/>
          </a:xfrm>
        </p:spPr>
        <p:txBody>
          <a:bodyPr vert="eaVert"/>
          <a:lstStyle>
            <a:lvl1pPr>
              <a:defRPr>
                <a:solidFill>
                  <a:srgbClr val="22384F"/>
                </a:solidFill>
                <a:latin typeface="Calibri" panose="020F0502020204030204" pitchFamily="34" charset="0"/>
                <a:cs typeface="Calibri" panose="020F0502020204030204" pitchFamily="34" charset="0"/>
              </a:defRPr>
            </a:lvl1pPr>
            <a:lvl2pPr>
              <a:defRPr>
                <a:solidFill>
                  <a:srgbClr val="22384F"/>
                </a:solidFill>
                <a:latin typeface="Calibri" panose="020F0502020204030204" pitchFamily="34" charset="0"/>
                <a:cs typeface="Calibri" panose="020F0502020204030204" pitchFamily="34" charset="0"/>
              </a:defRPr>
            </a:lvl2pPr>
            <a:lvl3pPr>
              <a:defRPr>
                <a:solidFill>
                  <a:srgbClr val="22384F"/>
                </a:solidFill>
                <a:latin typeface="Calibri" panose="020F0502020204030204" pitchFamily="34" charset="0"/>
                <a:cs typeface="Calibri" panose="020F0502020204030204" pitchFamily="34" charset="0"/>
              </a:defRPr>
            </a:lvl3pPr>
            <a:lvl4pPr>
              <a:defRPr>
                <a:solidFill>
                  <a:srgbClr val="22384F"/>
                </a:solidFill>
                <a:latin typeface="Calibri" panose="020F0502020204030204" pitchFamily="34" charset="0"/>
                <a:cs typeface="Calibri" panose="020F0502020204030204" pitchFamily="34" charset="0"/>
              </a:defRPr>
            </a:lvl4pPr>
            <a:lvl5pPr>
              <a:defRPr>
                <a:solidFill>
                  <a:srgbClr val="22384F"/>
                </a:solidFill>
                <a:latin typeface="Calibri" panose="020F0502020204030204" pitchFamily="34" charset="0"/>
                <a:cs typeface="Calibri" panose="020F0502020204030204" pitchFamily="34"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93543266"/>
      </p:ext>
    </p:extLst>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Układ niestandardowy">
    <p:spTree>
      <p:nvGrpSpPr>
        <p:cNvPr id="1" name=""/>
        <p:cNvGrpSpPr/>
        <p:nvPr/>
      </p:nvGrpSpPr>
      <p:grpSpPr>
        <a:xfrm>
          <a:off x="0" y="0"/>
          <a:ext cx="0" cy="0"/>
          <a:chOff x="0" y="0"/>
          <a:chExt cx="0" cy="0"/>
        </a:xfrm>
      </p:grpSpPr>
      <p:sp>
        <p:nvSpPr>
          <p:cNvPr id="3" name="Symbol zastępczy numeru slajdu 2"/>
          <p:cNvSpPr>
            <a:spLocks noGrp="1"/>
          </p:cNvSpPr>
          <p:nvPr>
            <p:ph type="sldNum" sz="quarter" idx="10"/>
          </p:nvPr>
        </p:nvSpPr>
        <p:spPr/>
        <p:txBody>
          <a:bodyPr/>
          <a:lstStyle/>
          <a:p>
            <a:fld id="{86CB4B4D-7CA3-9044-876B-883B54F8677D}" type="slidenum">
              <a:rPr lang="pl-PL" smtClean="0"/>
              <a:pPr/>
              <a:t>‹#›</a:t>
            </a:fld>
            <a:endParaRPr lang="pl-PL"/>
          </a:p>
        </p:txBody>
      </p:sp>
      <p:sp>
        <p:nvSpPr>
          <p:cNvPr id="5" name="Tytuł pionowy 1"/>
          <p:cNvSpPr>
            <a:spLocks noGrp="1"/>
          </p:cNvSpPr>
          <p:nvPr>
            <p:ph type="title" orient="vert"/>
          </p:nvPr>
        </p:nvSpPr>
        <p:spPr>
          <a:xfrm>
            <a:off x="19248784" y="2170560"/>
            <a:ext cx="3137520" cy="9295952"/>
          </a:xfrm>
        </p:spPr>
        <p:txBody>
          <a:bodyPr vert="eaVert">
            <a:normAutofit/>
          </a:bodyPr>
          <a:lstStyle>
            <a:lvl1pPr>
              <a:defRPr sz="10000" b="1">
                <a:solidFill>
                  <a:srgbClr val="22384F"/>
                </a:solidFill>
              </a:defRPr>
            </a:lvl1pPr>
          </a:lstStyle>
          <a:p>
            <a:r>
              <a:rPr lang="pl-PL" dirty="0" smtClean="0"/>
              <a:t>Kliknij, aby edytować styl</a:t>
            </a:r>
            <a:endParaRPr lang="pl-PL" dirty="0"/>
          </a:p>
        </p:txBody>
      </p:sp>
      <p:sp>
        <p:nvSpPr>
          <p:cNvPr id="7" name="Symbol zastępczy tytułu pionowego 2"/>
          <p:cNvSpPr>
            <a:spLocks noGrp="1"/>
          </p:cNvSpPr>
          <p:nvPr>
            <p:ph type="body" orient="vert" idx="1"/>
          </p:nvPr>
        </p:nvSpPr>
        <p:spPr>
          <a:xfrm>
            <a:off x="958752" y="2170560"/>
            <a:ext cx="18106800" cy="9295952"/>
          </a:xfrm>
        </p:spPr>
        <p:txBody>
          <a:bodyPr vert="eaVert"/>
          <a:lstStyle>
            <a:lvl1pPr>
              <a:defRPr>
                <a:solidFill>
                  <a:srgbClr val="22384F"/>
                </a:solidFill>
              </a:defRPr>
            </a:lvl1pPr>
            <a:lvl2pPr>
              <a:defRPr>
                <a:solidFill>
                  <a:srgbClr val="22384F"/>
                </a:solidFill>
              </a:defRPr>
            </a:lvl2pPr>
            <a:lvl3pPr>
              <a:defRPr>
                <a:solidFill>
                  <a:srgbClr val="22384F"/>
                </a:solidFill>
              </a:defRPr>
            </a:lvl3pPr>
            <a:lvl4pPr>
              <a:defRPr>
                <a:solidFill>
                  <a:srgbClr val="22384F"/>
                </a:solidFill>
              </a:defRPr>
            </a:lvl4pPr>
            <a:lvl5pPr>
              <a:defRPr>
                <a:solidFill>
                  <a:srgbClr val="22384F"/>
                </a:solidFill>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Tree>
    <p:extLst>
      <p:ext uri="{BB962C8B-B14F-4D97-AF65-F5344CB8AC3E}">
        <p14:creationId xmlns:p14="http://schemas.microsoft.com/office/powerpoint/2010/main" xmlns="" val="4279156353"/>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olitechnika Opolska | Opole University of Technology | www.po.opole.pl…"/>
          <p:cNvSpPr txBox="1"/>
          <p:nvPr/>
        </p:nvSpPr>
        <p:spPr>
          <a:xfrm>
            <a:off x="4230121" y="12378774"/>
            <a:ext cx="15530056" cy="913385"/>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p>
            <a:pPr defTabSz="457200">
              <a:lnSpc>
                <a:spcPct val="120000"/>
              </a:lnSpc>
              <a:defRPr sz="2700" b="1" spc="67">
                <a:solidFill>
                  <a:srgbClr val="535353"/>
                </a:solidFill>
                <a:latin typeface="Myriad Pro"/>
                <a:ea typeface="Myriad Pro"/>
                <a:cs typeface="Myriad Pro"/>
                <a:sym typeface="Myriad Pro"/>
              </a:defRPr>
            </a:pPr>
            <a:r>
              <a:t>Politechnika Opolska | Opole University of Technology | www.po.opole.pl</a:t>
            </a:r>
          </a:p>
          <a:p>
            <a:pPr defTabSz="457200">
              <a:lnSpc>
                <a:spcPct val="120000"/>
              </a:lnSpc>
              <a:defRPr sz="2700" b="1" spc="67">
                <a:solidFill>
                  <a:srgbClr val="535353"/>
                </a:solidFill>
                <a:latin typeface="Myriad Pro"/>
                <a:ea typeface="Myriad Pro"/>
                <a:cs typeface="Myriad Pro"/>
                <a:sym typeface="Myriad Pro"/>
              </a:defRPr>
            </a:pPr>
            <a:r>
              <a:t>Wydział Ekonomii i Zarządzania | Faculty of Economics and Management | www.weiz.po.opole.pl</a:t>
            </a:r>
          </a:p>
        </p:txBody>
      </p:sp>
      <p:sp>
        <p:nvSpPr>
          <p:cNvPr id="3" name="Linia"/>
          <p:cNvSpPr/>
          <p:nvPr/>
        </p:nvSpPr>
        <p:spPr>
          <a:xfrm>
            <a:off x="2108442" y="11663229"/>
            <a:ext cx="20166809" cy="3"/>
          </a:xfrm>
          <a:prstGeom prst="line">
            <a:avLst/>
          </a:prstGeom>
          <a:ln w="12700">
            <a:solidFill>
              <a:srgbClr val="535353"/>
            </a:solidFill>
            <a:prstDash val="sysDot"/>
            <a:miter lim="400000"/>
          </a:ln>
        </p:spPr>
        <p:txBody>
          <a:bodyPr lIns="45718" tIns="45718" rIns="45718" bIns="45718"/>
          <a:lstStyle/>
          <a:p>
            <a:endParaRPr/>
          </a:p>
        </p:txBody>
      </p:sp>
      <p:pic>
        <p:nvPicPr>
          <p:cNvPr id="4" name="poli.png" descr="poli.png"/>
          <p:cNvPicPr>
            <a:picLocks noChangeAspect="1"/>
          </p:cNvPicPr>
          <p:nvPr/>
        </p:nvPicPr>
        <p:blipFill>
          <a:blip r:embed="rId8" cstate="print">
            <a:extLst/>
          </a:blip>
          <a:stretch>
            <a:fillRect/>
          </a:stretch>
        </p:blipFill>
        <p:spPr>
          <a:xfrm>
            <a:off x="474145" y="95267"/>
            <a:ext cx="4913759" cy="1595923"/>
          </a:xfrm>
          <a:prstGeom prst="rect">
            <a:avLst/>
          </a:prstGeom>
          <a:ln w="12700">
            <a:miter lim="400000"/>
          </a:ln>
        </p:spPr>
      </p:pic>
      <p:pic>
        <p:nvPicPr>
          <p:cNvPr id="5" name="23.png" descr="23.png"/>
          <p:cNvPicPr>
            <a:picLocks noChangeAspect="1"/>
          </p:cNvPicPr>
          <p:nvPr/>
        </p:nvPicPr>
        <p:blipFill>
          <a:blip r:embed="rId9" cstate="print">
            <a:extLst/>
          </a:blip>
          <a:stretch>
            <a:fillRect/>
          </a:stretch>
        </p:blipFill>
        <p:spPr>
          <a:xfrm>
            <a:off x="21519525" y="107287"/>
            <a:ext cx="2278280" cy="2111300"/>
          </a:xfrm>
          <a:prstGeom prst="rect">
            <a:avLst/>
          </a:prstGeom>
          <a:ln w="12700">
            <a:miter lim="400000"/>
          </a:ln>
        </p:spPr>
      </p:pic>
      <p:sp>
        <p:nvSpPr>
          <p:cNvPr id="6" name="Tekst tytułowy"/>
          <p:cNvSpPr txBox="1">
            <a:spLocks noGrp="1"/>
          </p:cNvSpPr>
          <p:nvPr>
            <p:ph type="title"/>
          </p:nvPr>
        </p:nvSpPr>
        <p:spPr>
          <a:xfrm>
            <a:off x="1828800" y="831850"/>
            <a:ext cx="20726400" cy="63690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normAutofit/>
          </a:bodyPr>
          <a:lstStyle/>
          <a:p>
            <a:r>
              <a:t>Tekst tytułowy</a:t>
            </a:r>
          </a:p>
        </p:txBody>
      </p:sp>
      <p:sp>
        <p:nvSpPr>
          <p:cNvPr id="7" name="Treść - poziom 1…"/>
          <p:cNvSpPr txBox="1">
            <a:spLocks noGrp="1"/>
          </p:cNvSpPr>
          <p:nvPr>
            <p:ph type="body" idx="1"/>
          </p:nvPr>
        </p:nvSpPr>
        <p:spPr>
          <a:xfrm>
            <a:off x="3657600" y="7772400"/>
            <a:ext cx="17068800" cy="59436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t>Treść - poziom 1</a:t>
            </a:r>
          </a:p>
          <a:p>
            <a:pPr lvl="1"/>
            <a:r>
              <a:t>Treść - poziom 2</a:t>
            </a:r>
          </a:p>
          <a:p>
            <a:pPr lvl="2"/>
            <a:r>
              <a:t>Treść - poziom 3</a:t>
            </a:r>
          </a:p>
          <a:p>
            <a:pPr lvl="3"/>
            <a:r>
              <a:t>Treść - poziom 4</a:t>
            </a:r>
          </a:p>
          <a:p>
            <a:pPr lvl="4"/>
            <a:r>
              <a:t>Treść - poziom 5</a:t>
            </a:r>
          </a:p>
        </p:txBody>
      </p:sp>
      <p:sp>
        <p:nvSpPr>
          <p:cNvPr id="8" name="Numer slajdu"/>
          <p:cNvSpPr txBox="1">
            <a:spLocks noGrp="1"/>
          </p:cNvSpPr>
          <p:nvPr>
            <p:ph type="sldNum" sz="quarter" idx="2"/>
          </p:nvPr>
        </p:nvSpPr>
        <p:spPr>
          <a:xfrm>
            <a:off x="11959031" y="13081000"/>
            <a:ext cx="453239" cy="461059"/>
          </a:xfrm>
          <a:prstGeom prst="rect">
            <a:avLst/>
          </a:prstGeom>
          <a:ln w="12700">
            <a:miter lim="400000"/>
          </a:ln>
        </p:spPr>
        <p:txBody>
          <a:bodyPr wrap="none" lIns="50800" tIns="50800" rIns="50800" bIns="50800">
            <a:spAutoFit/>
          </a:bodyPr>
          <a:lstStyle>
            <a:lvl1pPr>
              <a:defRPr sz="240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Lst>
  <p:transition spd="med"/>
  <p:timing>
    <p:tnLst>
      <p:par>
        <p:cTn id="1" dur="indefinite" restart="never" nodeType="tmRoot"/>
      </p:par>
    </p:tnLst>
  </p:timing>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Helvetica Neue Medium"/>
          <a:ea typeface="Helvetica Neue Medium"/>
          <a:cs typeface="Helvetica Neue Medium"/>
          <a:sym typeface="Helvetica Neue Medium"/>
        </a:defRPr>
      </a:lvl9pPr>
    </p:titleStyle>
    <p:bodyStyle>
      <a:lvl1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1pPr>
      <a:lvl2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2pPr>
      <a:lvl3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3pPr>
      <a:lvl4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4pPr>
      <a:lvl5pPr marL="0" marR="0" indent="0" algn="ctr" defTabSz="825500" rtl="0" latinLnBrk="0">
        <a:lnSpc>
          <a:spcPct val="100000"/>
        </a:lnSpc>
        <a:spcBef>
          <a:spcPts val="0"/>
        </a:spcBef>
        <a:spcAft>
          <a:spcPts val="0"/>
        </a:spcAft>
        <a:buClrTx/>
        <a:buSzTx/>
        <a:buFontTx/>
        <a:buNone/>
        <a:tabLst/>
        <a:defRPr sz="5400" b="0" i="0" u="none" strike="noStrike" cap="none" spc="0" baseline="0">
          <a:ln>
            <a:noFill/>
          </a:ln>
          <a:solidFill>
            <a:srgbClr val="000000"/>
          </a:solidFill>
          <a:uFillTx/>
          <a:latin typeface="+mj-lt"/>
          <a:ea typeface="+mj-ea"/>
          <a:cs typeface="+mj-cs"/>
          <a:sym typeface="Helvetica Neue"/>
        </a:defRPr>
      </a:lvl5pPr>
      <a:lvl6pPr marL="3834419" marR="0" indent="-659420"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6pPr>
      <a:lvl7pPr marL="446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7pPr>
      <a:lvl8pPr marL="5104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8pPr>
      <a:lvl9pPr marL="5739419" marR="0" indent="-659419" algn="ctr" defTabSz="825500" rtl="0" latinLnBrk="0">
        <a:lnSpc>
          <a:spcPct val="100000"/>
        </a:lnSpc>
        <a:spcBef>
          <a:spcPts val="0"/>
        </a:spcBef>
        <a:spcAft>
          <a:spcPts val="0"/>
        </a:spcAft>
        <a:buClrTx/>
        <a:buSzPct val="125000"/>
        <a:buFontTx/>
        <a:buChar char="•"/>
        <a:tabLst/>
        <a:defRPr sz="54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1pPr>
      <a:lvl2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2pPr>
      <a:lvl3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3pPr>
      <a:lvl4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4pPr>
      <a:lvl5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5pPr>
      <a:lvl6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6pPr>
      <a:lvl7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7pPr>
      <a:lvl8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8pPr>
      <a:lvl9pPr marL="0" marR="0" indent="0" algn="ctr" defTabSz="825500"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18792" y="1673424"/>
            <a:ext cx="21674408" cy="2232248"/>
          </a:xfrm>
        </p:spPr>
        <p:txBody>
          <a:bodyPr>
            <a:normAutofit/>
          </a:bodyPr>
          <a:lstStyle/>
          <a:p>
            <a:r>
              <a:rPr lang="en-US" sz="6600" dirty="0" smtClean="0">
                <a:solidFill>
                  <a:srgbClr val="FF0000"/>
                </a:solidFill>
              </a:rPr>
              <a:t>Civic virtues and training: the example of the National School of </a:t>
            </a:r>
            <a:r>
              <a:rPr lang="pl-PL" sz="6600" dirty="0" smtClean="0">
                <a:solidFill>
                  <a:srgbClr val="FF0000"/>
                </a:solidFill>
              </a:rPr>
              <a:t>Public </a:t>
            </a:r>
            <a:r>
              <a:rPr lang="en-US" sz="6600" dirty="0" smtClean="0">
                <a:solidFill>
                  <a:srgbClr val="FF0000"/>
                </a:solidFill>
              </a:rPr>
              <a:t>Administration </a:t>
            </a:r>
            <a:r>
              <a:rPr lang="pl-PL" sz="6600" dirty="0" smtClean="0">
                <a:solidFill>
                  <a:srgbClr val="FF0000"/>
                </a:solidFill>
              </a:rPr>
              <a:t>in</a:t>
            </a:r>
            <a:r>
              <a:rPr lang="en-US" sz="6600" dirty="0" smtClean="0">
                <a:solidFill>
                  <a:srgbClr val="FF0000"/>
                </a:solidFill>
              </a:rPr>
              <a:t> </a:t>
            </a:r>
            <a:r>
              <a:rPr lang="en-US" sz="6600" dirty="0" smtClean="0">
                <a:solidFill>
                  <a:srgbClr val="FF0000"/>
                </a:solidFill>
              </a:rPr>
              <a:t>France</a:t>
            </a:r>
            <a:endParaRPr lang="pl-PL" sz="6600" dirty="0">
              <a:solidFill>
                <a:srgbClr val="FF0000"/>
              </a:solidFill>
            </a:endParaRPr>
          </a:p>
        </p:txBody>
      </p:sp>
      <p:sp>
        <p:nvSpPr>
          <p:cNvPr id="3" name="Symbol zastępczy zawartości 2"/>
          <p:cNvSpPr>
            <a:spLocks noGrp="1"/>
          </p:cNvSpPr>
          <p:nvPr>
            <p:ph idx="1"/>
          </p:nvPr>
        </p:nvSpPr>
        <p:spPr>
          <a:xfrm>
            <a:off x="1390800" y="4481736"/>
            <a:ext cx="21746416" cy="7200800"/>
          </a:xfrm>
        </p:spPr>
        <p:txBody>
          <a:bodyPr>
            <a:normAutofit/>
          </a:bodyPr>
          <a:lstStyle/>
          <a:p>
            <a:pPr algn="l"/>
            <a:r>
              <a:rPr lang="en-US" dirty="0" smtClean="0"/>
              <a:t>One of the fundamental questions today is how to introduce ethics and civic values into public management. The best way to cultivate civic virtues is to ensure that they are transmitted and disseminated among those who will need them directly to exercise their functions. </a:t>
            </a:r>
            <a:endParaRPr lang="pl-PL" dirty="0" smtClean="0"/>
          </a:p>
          <a:p>
            <a:pPr algn="l"/>
            <a:r>
              <a:rPr lang="en-US" dirty="0" smtClean="0"/>
              <a:t>In </a:t>
            </a:r>
            <a:r>
              <a:rPr lang="en-US" dirty="0" smtClean="0"/>
              <a:t>this regard, the training of future public service employees, whether given in application schools as is the case in France or provided by universities, is a step that is as essential as it is essential.</a:t>
            </a:r>
            <a:endParaRPr lang="pl-PL"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4696" y="521296"/>
            <a:ext cx="23042560" cy="1800200"/>
          </a:xfrm>
        </p:spPr>
        <p:txBody>
          <a:bodyPr>
            <a:normAutofit/>
          </a:bodyPr>
          <a:lstStyle/>
          <a:p>
            <a:r>
              <a:rPr lang="en-US" sz="6600" dirty="0" smtClean="0">
                <a:solidFill>
                  <a:srgbClr val="FF0000"/>
                </a:solidFill>
              </a:rPr>
              <a:t>The stage of student selection</a:t>
            </a:r>
            <a:endParaRPr lang="pl-PL" sz="6600" dirty="0">
              <a:solidFill>
                <a:srgbClr val="FF0000"/>
              </a:solidFill>
            </a:endParaRPr>
          </a:p>
        </p:txBody>
      </p:sp>
      <p:sp>
        <p:nvSpPr>
          <p:cNvPr id="3" name="Symbol zastępczy zawartości 2"/>
          <p:cNvSpPr>
            <a:spLocks noGrp="1"/>
          </p:cNvSpPr>
          <p:nvPr>
            <p:ph idx="1"/>
          </p:nvPr>
        </p:nvSpPr>
        <p:spPr>
          <a:xfrm>
            <a:off x="670720" y="2681536"/>
            <a:ext cx="23042560" cy="9001000"/>
          </a:xfrm>
        </p:spPr>
        <p:txBody>
          <a:bodyPr>
            <a:noAutofit/>
          </a:bodyPr>
          <a:lstStyle/>
          <a:p>
            <a:pPr algn="l"/>
            <a:r>
              <a:rPr lang="en-US" sz="6000" dirty="0" smtClean="0"/>
              <a:t>The Declaration of the Rights of Man and of the Citizen of 1789 stipulates that the public force is established for the benefit of all. But we still have to make sure that the people who want to join it are truly worthy. Next to intellectual abilities, this is one of the main challenges in selection. While it is in part possible to verify that the candidates know how to exercise practical wisdom in formulating their judgment expressed in response to the questions asked, the nature of the selection tests does not, however, make it possible to ensure their ability to do so. proof of temperance, strength of character or sense of justice. Indeed, only a simulation allows us to verify the existence of such virtues.</a:t>
            </a:r>
            <a:endParaRPr lang="pl-PL" sz="6000"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6600" dirty="0" err="1" smtClean="0">
                <a:solidFill>
                  <a:srgbClr val="FF0000"/>
                </a:solidFill>
              </a:rPr>
              <a:t>Contextualized</a:t>
            </a:r>
            <a:r>
              <a:rPr lang="pl-PL" sz="6600" dirty="0" smtClean="0">
                <a:solidFill>
                  <a:srgbClr val="FF0000"/>
                </a:solidFill>
              </a:rPr>
              <a:t> </a:t>
            </a:r>
            <a:r>
              <a:rPr lang="pl-PL" sz="6600" dirty="0" err="1" smtClean="0">
                <a:solidFill>
                  <a:srgbClr val="FF0000"/>
                </a:solidFill>
              </a:rPr>
              <a:t>lessons</a:t>
            </a:r>
            <a:endParaRPr lang="pl-PL" sz="6600" dirty="0">
              <a:solidFill>
                <a:srgbClr val="FF0000"/>
              </a:solidFill>
            </a:endParaRPr>
          </a:p>
        </p:txBody>
      </p:sp>
      <p:sp>
        <p:nvSpPr>
          <p:cNvPr id="3" name="Symbol zastępczy zawartości 2"/>
          <p:cNvSpPr>
            <a:spLocks noGrp="1"/>
          </p:cNvSpPr>
          <p:nvPr>
            <p:ph idx="1"/>
          </p:nvPr>
        </p:nvSpPr>
        <p:spPr>
          <a:xfrm>
            <a:off x="1174776" y="4553744"/>
            <a:ext cx="21242360" cy="7128792"/>
          </a:xfrm>
        </p:spPr>
        <p:txBody>
          <a:bodyPr>
            <a:normAutofit/>
          </a:bodyPr>
          <a:lstStyle/>
          <a:p>
            <a:pPr algn="l"/>
            <a:r>
              <a:rPr lang="en-US" sz="6000" dirty="0" smtClean="0"/>
              <a:t>The second part of the integration of an ethical dimension in the initial training of ENA students takes the form of lessons offered during schooling and relating to the duties and obligations of civil servants. Like the other courses, these lessons are taught largely by practitioners, generally senior civil servants who themselves have experience in the public service and therefore have difficulties which may arise in matters of ethics.</a:t>
            </a:r>
            <a:endParaRPr lang="pl-PL" sz="6000"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534816" y="3329608"/>
            <a:ext cx="21242360" cy="8352928"/>
          </a:xfrm>
        </p:spPr>
        <p:txBody>
          <a:bodyPr>
            <a:normAutofit/>
          </a:bodyPr>
          <a:lstStyle/>
          <a:p>
            <a:pPr algn="l"/>
            <a:r>
              <a:rPr lang="en-US" sz="6000" dirty="0" smtClean="0"/>
              <a:t>The teachings given at ENA in the field of ethics are complementary to each other and cover all important topics in the field. They include, for example, a conference on the fundamental elements of the ethics of senior officials, an intervention on the history of administration and the notion of State service highlighting certain problematic behaviors, based on counter-examples, a cycle of lectures on the relationship between ethics, expertise and public decision-making, or teaching on the criminal responsibility of senior officials.</a:t>
            </a:r>
            <a:endParaRPr lang="pl-PL" sz="6000" dirty="0"/>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894856" y="4049688"/>
            <a:ext cx="20594288" cy="7632848"/>
          </a:xfrm>
        </p:spPr>
        <p:txBody>
          <a:bodyPr/>
          <a:lstStyle/>
          <a:p>
            <a:pPr algn="l"/>
            <a:r>
              <a:rPr lang="en-US" dirty="0" smtClean="0"/>
              <a:t>Far from remaining theoretical, ethical and deontological questions are then regularly contextualized, that is to say raised in relation to concrete situations, throughout schooling. Thus, during the course of the module focused on European and international issues as well as during the one devoted to territorial issues, lectures deal with the risks associated with lobbies and the relationship between the action of interest groups and public decision-making. </a:t>
            </a:r>
            <a:endParaRPr lang="pl-PL"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750840" y="4049688"/>
            <a:ext cx="20738304" cy="7632848"/>
          </a:xfrm>
        </p:spPr>
        <p:txBody>
          <a:bodyPr/>
          <a:lstStyle/>
          <a:p>
            <a:pPr algn="l"/>
            <a:r>
              <a:rPr lang="en-US" dirty="0" smtClean="0"/>
              <a:t>The ethical imperative requires a high degree of demand for the principles and values that define public service in democratic countries. For civil servants, this includes the diversity of experiences to be acquired, each in their field, but also includes the desire to demand, in the service of users and the nation, the implementation of the principles inherent in public action. The importance of these principles as well as the way to put them into practice should therefore be clearly present in the teachings.</a:t>
            </a:r>
            <a:endParaRPr lang="pl-PL"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5400" dirty="0" smtClean="0">
                <a:solidFill>
                  <a:srgbClr val="FF0000"/>
                </a:solidFill>
              </a:rPr>
              <a:t>Coupling the solemn reminder of duties and obligations with the exemplarity of lived experience</a:t>
            </a:r>
            <a:endParaRPr lang="pl-PL" sz="5400" dirty="0">
              <a:solidFill>
                <a:srgbClr val="FF0000"/>
              </a:solidFill>
            </a:endParaRPr>
          </a:p>
        </p:txBody>
      </p:sp>
      <p:sp>
        <p:nvSpPr>
          <p:cNvPr id="3" name="Symbol zastępczy zawartości 2"/>
          <p:cNvSpPr>
            <a:spLocks noGrp="1"/>
          </p:cNvSpPr>
          <p:nvPr>
            <p:ph idx="1"/>
          </p:nvPr>
        </p:nvSpPr>
        <p:spPr/>
        <p:txBody>
          <a:bodyPr/>
          <a:lstStyle/>
          <a:p>
            <a:endParaRPr lang="pl-PL"/>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038872" y="3401616"/>
            <a:ext cx="20306256" cy="8280920"/>
          </a:xfrm>
        </p:spPr>
        <p:txBody>
          <a:bodyPr>
            <a:noAutofit/>
          </a:bodyPr>
          <a:lstStyle/>
          <a:p>
            <a:pPr algn="l"/>
            <a:r>
              <a:rPr lang="en-US" sz="6000" dirty="0" smtClean="0">
                <a:solidFill>
                  <a:schemeClr val="tx1"/>
                </a:solidFill>
              </a:rPr>
              <a:t>It is therefore no coincidence that a report on the future of the French civil service recommended integrating the dissemination of values into the initial and continuing training of civil servants. The report specifies that this teaching, rather than being given by theoretical presentations, should be based on practical cases showing both the concrete interest of the values in question in the daily running of the public service as well as the means to resolve any conflicts of values.</a:t>
            </a:r>
            <a:endParaRPr lang="pl-PL" sz="6000" dirty="0">
              <a:solidFill>
                <a:schemeClr val="tx1"/>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529408"/>
            <a:ext cx="23042560" cy="1800200"/>
          </a:xfrm>
        </p:spPr>
        <p:txBody>
          <a:bodyPr>
            <a:noAutofit/>
          </a:bodyPr>
          <a:lstStyle/>
          <a:p>
            <a:r>
              <a:rPr lang="en-US" sz="6000" dirty="0" smtClean="0">
                <a:solidFill>
                  <a:srgbClr val="FF0000"/>
                </a:solidFill>
              </a:rPr>
              <a:t>Putting civic virtues into perspective at the ENA</a:t>
            </a:r>
            <a:endParaRPr lang="pl-PL" sz="6000" dirty="0">
              <a:solidFill>
                <a:srgbClr val="FF0000"/>
              </a:solidFill>
            </a:endParaRPr>
          </a:p>
        </p:txBody>
      </p:sp>
      <p:sp>
        <p:nvSpPr>
          <p:cNvPr id="3" name="Symbol zastępczy zawartości 2"/>
          <p:cNvSpPr>
            <a:spLocks noGrp="1"/>
          </p:cNvSpPr>
          <p:nvPr>
            <p:ph idx="1"/>
          </p:nvPr>
        </p:nvSpPr>
        <p:spPr>
          <a:xfrm>
            <a:off x="670720" y="3689648"/>
            <a:ext cx="23042560" cy="7992888"/>
          </a:xfrm>
        </p:spPr>
        <p:txBody>
          <a:bodyPr>
            <a:normAutofit/>
          </a:bodyPr>
          <a:lstStyle/>
          <a:p>
            <a:pPr algn="l"/>
            <a:r>
              <a:rPr lang="en-US" sz="6000" dirty="0" smtClean="0"/>
              <a:t>For the reasons mentioned, the need to integrate an ethical dimension in the training of civil servants is all the more important as the level of skills and responsibilities of the persons concerned will be high. Given its place in the senior civil service in France, the example of ENA takes on special significance, especially since its very foundation responded to explicit moral and ethical concerns.</a:t>
            </a:r>
            <a:endParaRPr lang="pl-PL" sz="6000"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822848" y="3761656"/>
            <a:ext cx="20810312" cy="7920880"/>
          </a:xfrm>
        </p:spPr>
        <p:txBody>
          <a:bodyPr>
            <a:normAutofit/>
          </a:bodyPr>
          <a:lstStyle/>
          <a:p>
            <a:pPr algn="l"/>
            <a:r>
              <a:rPr lang="en-US" dirty="0" smtClean="0"/>
              <a:t>The ENA was indeed created in </a:t>
            </a:r>
            <a:r>
              <a:rPr lang="en-US" dirty="0" smtClean="0">
                <a:solidFill>
                  <a:srgbClr val="18B40C"/>
                </a:solidFill>
              </a:rPr>
              <a:t>1945 by General de Gaulle</a:t>
            </a:r>
            <a:r>
              <a:rPr lang="en-US" dirty="0" smtClean="0"/>
              <a:t> to respond to the need for the moral and administrative recovery of the nation in the aftermath of World War II. Today as yesterday, its mission is to ensure the recruitment and training of the senior civil service of the State. As a demonstration school, the ENA is responsible not only for teaching the techniques of administrative and political life, but also for striving to develop among its civil servant students "a feeling of the high duties that the civil service trains and the means to fill them </a:t>
            </a:r>
            <a:r>
              <a:rPr lang="en-US" dirty="0" smtClean="0"/>
              <a:t>well. </a:t>
            </a:r>
            <a:endParaRPr lang="pl-PL"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2465512"/>
            <a:ext cx="23042560" cy="9217024"/>
          </a:xfrm>
        </p:spPr>
        <p:txBody>
          <a:bodyPr>
            <a:noAutofit/>
          </a:bodyPr>
          <a:lstStyle/>
          <a:p>
            <a:pPr algn="l"/>
            <a:r>
              <a:rPr lang="en-US" sz="6000" dirty="0" smtClean="0"/>
              <a:t>The basic idea which presided over the creation of the ENA is that an education only of a school type imposed on minds who have not yet experienced personal reflection </a:t>
            </a:r>
            <a:r>
              <a:rPr lang="en-US" sz="6000" dirty="0" smtClean="0"/>
              <a:t>leads </a:t>
            </a:r>
            <a:r>
              <a:rPr lang="en-US" sz="6000" dirty="0" smtClean="0"/>
              <a:t>to a uniform and dangerous formation for man as well as for the </a:t>
            </a:r>
            <a:r>
              <a:rPr lang="en-US" sz="6000" dirty="0" smtClean="0"/>
              <a:t>State. </a:t>
            </a:r>
            <a:r>
              <a:rPr lang="en-US" sz="6000" dirty="0" smtClean="0"/>
              <a:t>In this logic, it is therefore necessary to go further than the mere teaching of subjects whose knowledge is certainly essential for any civil servant who in his specialty wants to be worthy of his task, but is not sufficient in terms of capacity given that he It is also about being able to carry out these tasks in an appropriate manner.</a:t>
            </a:r>
            <a:endParaRPr lang="pl-PL" sz="6000"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3329608"/>
            <a:ext cx="23042560" cy="8352928"/>
          </a:xfrm>
        </p:spPr>
        <p:txBody>
          <a:bodyPr/>
          <a:lstStyle/>
          <a:p>
            <a:pPr algn="l"/>
            <a:r>
              <a:rPr lang="en-US" dirty="0" smtClean="0"/>
              <a:t>The original goal is still valid: to train valuable civil servants. For this, the training given to the ENA must also be of a moral nature. This is about teaching future civil servants a sense of the state and making them understand the responsibilities of the administration and making them accept the constraints of the </a:t>
            </a:r>
            <a:r>
              <a:rPr lang="pl-PL" dirty="0" err="1" smtClean="0"/>
              <a:t>job</a:t>
            </a:r>
            <a:r>
              <a:rPr lang="en-US" dirty="0" smtClean="0"/>
              <a:t>.</a:t>
            </a:r>
            <a:endParaRPr lang="pl-PL" dirty="0" smtClean="0"/>
          </a:p>
          <a:p>
            <a:pPr algn="l"/>
            <a:r>
              <a:rPr lang="en-US" dirty="0" smtClean="0"/>
              <a:t>Concretely, it is about giving the students a taste for some qualities qualified as the mistresses</a:t>
            </a:r>
            <a:r>
              <a:rPr lang="en-US" dirty="0" smtClean="0"/>
              <a:t>:</a:t>
            </a:r>
            <a:r>
              <a:rPr lang="pl-PL" dirty="0" smtClean="0"/>
              <a:t> </a:t>
            </a:r>
            <a:r>
              <a:rPr lang="en-US" dirty="0" smtClean="0"/>
              <a:t>• </a:t>
            </a:r>
            <a:r>
              <a:rPr lang="en-US" dirty="0" smtClean="0"/>
              <a:t>the sense of the human that infuses life into all work;• the meaning of the decision which allows, after weighing the risk, to take it;• a sense of imagination which fears no daring, no grandeur.• Even if the separation between these three concepts is not always obvious, to distinguish </a:t>
            </a:r>
            <a:r>
              <a:rPr lang="en-US" dirty="0" smtClean="0"/>
              <a:t>ethics</a:t>
            </a:r>
            <a:r>
              <a:rPr lang="pl-PL" dirty="0" smtClean="0"/>
              <a:t>. </a:t>
            </a:r>
          </a:p>
          <a:p>
            <a:pPr algn="l"/>
            <a:endParaRPr lang="pl-PL"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70720" y="1745432"/>
            <a:ext cx="23042560" cy="9937104"/>
          </a:xfrm>
        </p:spPr>
        <p:txBody>
          <a:bodyPr>
            <a:noAutofit/>
          </a:bodyPr>
          <a:lstStyle/>
          <a:p>
            <a:pPr algn="l"/>
            <a:r>
              <a:rPr lang="en-US" sz="6000" dirty="0" smtClean="0"/>
              <a:t>Here we find the main civic virtues in the sense of the purpose of public action for the benefit of all citizens </a:t>
            </a:r>
            <a:r>
              <a:rPr lang="pl-PL" sz="6000" dirty="0" err="1" smtClean="0"/>
              <a:t>considering</a:t>
            </a:r>
            <a:r>
              <a:rPr lang="pl-PL" sz="6000" dirty="0" smtClean="0"/>
              <a:t> </a:t>
            </a:r>
            <a:r>
              <a:rPr lang="en-US" sz="6000" dirty="0" smtClean="0"/>
              <a:t>their </a:t>
            </a:r>
            <a:r>
              <a:rPr lang="en-US" sz="6000" dirty="0" smtClean="0"/>
              <a:t>dignity and </a:t>
            </a:r>
            <a:r>
              <a:rPr lang="en-US" sz="6000" dirty="0" smtClean="0"/>
              <a:t>particularities</a:t>
            </a:r>
            <a:r>
              <a:rPr lang="en-US" sz="6000" dirty="0" smtClean="0"/>
              <a:t>. The whole ambition and novelty of this educational goal lies in the emphasis on the value of moral virtue both taught and understood. The training offered at ENA therefore includes both ethical, moral and deontological dimensions, each of its components having a specific function. The importance of civic virtues for the proper functioning of the administration is put into perspective in the training given in an approach combining several complementary aspects and aimed at developing an ethical culture in students.</a:t>
            </a:r>
            <a:endParaRPr lang="pl-PL" sz="6000"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0720" y="1745432"/>
            <a:ext cx="23042560" cy="1800200"/>
          </a:xfrm>
        </p:spPr>
        <p:txBody>
          <a:bodyPr>
            <a:normAutofit/>
          </a:bodyPr>
          <a:lstStyle/>
          <a:p>
            <a:r>
              <a:rPr lang="en-US" sz="6600" dirty="0" smtClean="0">
                <a:solidFill>
                  <a:srgbClr val="FF0000"/>
                </a:solidFill>
              </a:rPr>
              <a:t>A systematic and complementary approach</a:t>
            </a:r>
            <a:endParaRPr lang="pl-PL" sz="6600" dirty="0">
              <a:solidFill>
                <a:srgbClr val="FF0000"/>
              </a:solidFill>
            </a:endParaRPr>
          </a:p>
        </p:txBody>
      </p:sp>
      <p:sp>
        <p:nvSpPr>
          <p:cNvPr id="3" name="Symbol zastępczy zawartości 2"/>
          <p:cNvSpPr>
            <a:spLocks noGrp="1"/>
          </p:cNvSpPr>
          <p:nvPr>
            <p:ph idx="1"/>
          </p:nvPr>
        </p:nvSpPr>
        <p:spPr>
          <a:xfrm>
            <a:off x="1894856" y="4049688"/>
            <a:ext cx="20522280" cy="7632848"/>
          </a:xfrm>
        </p:spPr>
        <p:txBody>
          <a:bodyPr/>
          <a:lstStyle/>
          <a:p>
            <a:pPr algn="l"/>
            <a:r>
              <a:rPr lang="en-US" dirty="0" smtClean="0"/>
              <a:t>Because the qualities mentioned above are important and must first pre-exist before they can be developed, deepened and put into practice, the selection criteria for future civil servants are inseparable from the content of the training itself. Thus, from its inception, the entrance examination to ENA provided for tests capable of establishing the knowledge and in particular the general culture of the candidates, but also their personality, even their character.</a:t>
            </a:r>
            <a:endParaRPr lang="pl-PL"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822848" y="4049688"/>
            <a:ext cx="20594288" cy="7632848"/>
          </a:xfrm>
        </p:spPr>
        <p:txBody>
          <a:bodyPr/>
          <a:lstStyle/>
          <a:p>
            <a:pPr algn="l"/>
            <a:r>
              <a:rPr lang="en-US" dirty="0" smtClean="0"/>
              <a:t>In addition, the ENA being a school of application, that is to say resolutely turned towards the practice to be able to train directly operational high officials, the taking into account of the ethical dimension in the training takes different aspects and forms. </a:t>
            </a:r>
            <a:endParaRPr lang="pl-PL" dirty="0" smtClean="0"/>
          </a:p>
          <a:p>
            <a:pPr algn="l"/>
            <a:r>
              <a:rPr lang="pl-PL" dirty="0" smtClean="0"/>
              <a:t>A</a:t>
            </a:r>
            <a:r>
              <a:rPr lang="en-US" dirty="0" err="1" smtClean="0"/>
              <a:t>ccording</a:t>
            </a:r>
            <a:r>
              <a:rPr lang="en-US" dirty="0" smtClean="0"/>
              <a:t> </a:t>
            </a:r>
            <a:r>
              <a:rPr lang="en-US" dirty="0" smtClean="0"/>
              <a:t>to the educational objectives which are attached to the dissemination of the principles, standards and values of the public service, as well as the stages of schooling in which these objectives fall.</a:t>
            </a:r>
            <a:endParaRPr lang="pl-PL"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000000"/>
            </a:solidFill>
            <a:effectLst/>
            <a:uFillTx/>
            <a:latin typeface="+mj-lt"/>
            <a:ea typeface="+mj-ea"/>
            <a:cs typeface="+mj-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TotalTime>
  <Words>1388</Words>
  <Application>Microsoft Office PowerPoint</Application>
  <PresentationFormat>Niestandardowy</PresentationFormat>
  <Paragraphs>23</Paragraphs>
  <Slides>15</Slides>
  <Notes>0</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White</vt:lpstr>
      <vt:lpstr>Civic virtues and training: the example of the National School of Public Administration in France</vt:lpstr>
      <vt:lpstr>Slajd 2</vt:lpstr>
      <vt:lpstr>Putting civic virtues into perspective at the ENA</vt:lpstr>
      <vt:lpstr>Slajd 4</vt:lpstr>
      <vt:lpstr>Slajd 5</vt:lpstr>
      <vt:lpstr>Slajd 6</vt:lpstr>
      <vt:lpstr>Slajd 7</vt:lpstr>
      <vt:lpstr>A systematic and complementary approach</vt:lpstr>
      <vt:lpstr>Slajd 9</vt:lpstr>
      <vt:lpstr>The stage of student selection</vt:lpstr>
      <vt:lpstr>Contextualized lessons</vt:lpstr>
      <vt:lpstr>Slajd 12</vt:lpstr>
      <vt:lpstr>Slajd 13</vt:lpstr>
      <vt:lpstr>Slajd 14</vt:lpstr>
      <vt:lpstr>Coupling the solemn reminder of duties and obligations with the exemplarity of lived experience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Brydzia</dc:creator>
  <cp:lastModifiedBy>cenabiz008</cp:lastModifiedBy>
  <cp:revision>52</cp:revision>
  <dcterms:modified xsi:type="dcterms:W3CDTF">2021-04-19T20:26:30Z</dcterms:modified>
</cp:coreProperties>
</file>