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20" y="25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works.com/products/matlab-online.html" TargetMode="External"/><Relationship Id="rId2" Type="http://schemas.openxmlformats.org/officeDocument/2006/relationships/hyperlink" Target="https://www.mathworks.com/help/symbolic/index.html?s_tid=srchtitl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tlab.mathworks.com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plesoft.com/products/studentapps/" TargetMode="External"/><Relationship Id="rId2" Type="http://schemas.openxmlformats.org/officeDocument/2006/relationships/hyperlink" Target="https://www.maplesoft.com/products/maple/free-trial/?IC=1035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C0BAD2-E9A1-44D0-8FB8-8DFA74A0CC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3426" y="294200"/>
            <a:ext cx="10670650" cy="1757238"/>
          </a:xfrm>
        </p:spPr>
        <p:txBody>
          <a:bodyPr>
            <a:normAutofit/>
          </a:bodyPr>
          <a:lstStyle/>
          <a:p>
            <a:r>
              <a:rPr lang="pl-PL" sz="3200" dirty="0"/>
              <a:t>Modelowanie Układów elektromechanicznych </a:t>
            </a:r>
            <a:br>
              <a:rPr lang="pl-PL" sz="3200" dirty="0"/>
            </a:br>
            <a:r>
              <a:rPr lang="pl-PL" sz="3200" dirty="0"/>
              <a:t>– działy wybrane 20/21</a:t>
            </a:r>
            <a:br>
              <a:rPr lang="pl-PL" sz="3200" dirty="0"/>
            </a:br>
            <a:r>
              <a:rPr lang="pl-PL" sz="2200" dirty="0"/>
              <a:t>Prof. Piotr wach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B19FFD5-4F70-4395-8E00-E6BA3764F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8619" y="2456953"/>
            <a:ext cx="8689976" cy="3442914"/>
          </a:xfrm>
        </p:spPr>
        <p:txBody>
          <a:bodyPr/>
          <a:lstStyle/>
          <a:p>
            <a:pPr marL="457200" indent="-457200" algn="l">
              <a:buAutoNum type="arabicPeriod"/>
            </a:pPr>
            <a:r>
              <a:rPr lang="pl-PL" dirty="0">
                <a:solidFill>
                  <a:schemeClr val="tx1"/>
                </a:solidFill>
              </a:rPr>
              <a:t>Wprowadzenie</a:t>
            </a:r>
          </a:p>
          <a:p>
            <a:pPr algn="l"/>
            <a:r>
              <a:rPr lang="pl-PL" sz="1800" dirty="0">
                <a:solidFill>
                  <a:schemeClr val="tx1"/>
                </a:solidFill>
              </a:rPr>
              <a:t>Tematyka wykładu to modelowanie matematyczne  układów mechanicznych, układów elektrycznych – wraz ze półprzewodnikowymi elementami sterującymi (zaworami) - oraz układów elektromechanicznych, które są połączeniem funkcjonalnym powyższych systemów.</a:t>
            </a:r>
          </a:p>
          <a:p>
            <a:pPr algn="l"/>
            <a:r>
              <a:rPr lang="pl-PL" sz="1800" dirty="0">
                <a:solidFill>
                  <a:schemeClr val="tx1"/>
                </a:solidFill>
              </a:rPr>
              <a:t>W praktyce sprowadza się to modelowania matematycznego napędów elektrycznych ze sterowaniem półprzewodnikowym i innych układów elektromechanicznych, które występują w przemyśle, samochodach i gospodarstwach domowych.</a:t>
            </a:r>
          </a:p>
        </p:txBody>
      </p:sp>
    </p:spTree>
    <p:extLst>
      <p:ext uri="{BB962C8B-B14F-4D97-AF65-F5344CB8AC3E}">
        <p14:creationId xmlns:p14="http://schemas.microsoft.com/office/powerpoint/2010/main" val="3639769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B23B5E-CCE3-4B65-8900-3B81FC787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9271"/>
            <a:ext cx="10364451" cy="604298"/>
          </a:xfrm>
        </p:spPr>
        <p:txBody>
          <a:bodyPr>
            <a:normAutofit/>
          </a:bodyPr>
          <a:lstStyle/>
          <a:p>
            <a:r>
              <a:rPr lang="pl-PL" sz="3200" dirty="0"/>
              <a:t>Symulacja komputerowa (3)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0D5D3A-8003-4C35-BA3E-3E3AA1CE64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23569"/>
            <a:ext cx="10363826" cy="5907819"/>
          </a:xfrm>
        </p:spPr>
        <p:txBody>
          <a:bodyPr>
            <a:normAutofit/>
          </a:bodyPr>
          <a:lstStyle/>
          <a:p>
            <a:r>
              <a:rPr lang="pl-PL" dirty="0" err="1"/>
              <a:t>Matlab</a:t>
            </a:r>
            <a:r>
              <a:rPr lang="pl-PL" dirty="0"/>
              <a:t> nie wykonuje zasadniczo działań matematycznych na symbolicznych zapisach algebraicznych, natomiast wykonuje różne operacje macierzowe na macierzach liczbowych i tekstowych. </a:t>
            </a:r>
            <a:br>
              <a:rPr lang="pl-PL" dirty="0"/>
            </a:br>
            <a:r>
              <a:rPr lang="pl-PL" dirty="0"/>
              <a:t>Jednak </a:t>
            </a:r>
            <a:r>
              <a:rPr lang="pl-PL" dirty="0" err="1"/>
              <a:t>matlab</a:t>
            </a:r>
            <a:r>
              <a:rPr lang="pl-PL" dirty="0"/>
              <a:t> oferuje możliwość operacji symbolicznych przy użyciu:</a:t>
            </a:r>
            <a:br>
              <a:rPr lang="pl-PL" dirty="0"/>
            </a:br>
            <a:r>
              <a:rPr lang="pl-PL" b="1" i="0" u="none" strike="noStrike" dirty="0" err="1">
                <a:solidFill>
                  <a:srgbClr val="005487"/>
                </a:solidFill>
                <a:effectLst/>
                <a:latin typeface="Arial" panose="020B0604020202020204" pitchFamily="34" charset="0"/>
                <a:hlinkClick r:id="rId2"/>
              </a:rPr>
              <a:t>Symbolic</a:t>
            </a:r>
            <a:r>
              <a:rPr lang="pl-PL" b="1" i="0" u="none" strike="noStrike" dirty="0">
                <a:solidFill>
                  <a:srgbClr val="005487"/>
                </a:solidFill>
                <a:effectLst/>
                <a:latin typeface="Arial" panose="020B0604020202020204" pitchFamily="34" charset="0"/>
                <a:hlinkClick r:id="rId2"/>
              </a:rPr>
              <a:t> Math </a:t>
            </a:r>
            <a:r>
              <a:rPr lang="pl-PL" b="1" i="0" u="none" strike="noStrike" dirty="0" err="1">
                <a:solidFill>
                  <a:srgbClr val="005487"/>
                </a:solidFill>
                <a:effectLst/>
                <a:latin typeface="Arial" panose="020B0604020202020204" pitchFamily="34" charset="0"/>
                <a:hlinkClick r:id="rId2"/>
              </a:rPr>
              <a:t>Toolbox</a:t>
            </a:r>
            <a:r>
              <a:rPr lang="pl-PL" b="1" i="0" dirty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 </a:t>
            </a:r>
            <a:br>
              <a:rPr lang="pl-PL" b="1" i="0" dirty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</a:br>
            <a:r>
              <a:rPr lang="pl-PL" sz="1800" i="0" dirty="0" err="1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matlab</a:t>
            </a:r>
            <a:r>
              <a:rPr lang="pl-PL" sz="1800" i="0" dirty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 (a właściwie </a:t>
            </a:r>
            <a:r>
              <a:rPr lang="pl-PL" sz="1800" i="0" dirty="0" err="1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M</a:t>
            </a:r>
            <a:r>
              <a:rPr lang="pl-PL" sz="1800" i="0" cap="none" dirty="0" err="1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ath</a:t>
            </a:r>
            <a:r>
              <a:rPr lang="pl-PL" sz="1800" i="0" dirty="0" err="1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W</a:t>
            </a:r>
            <a:r>
              <a:rPr lang="pl-PL" sz="1800" i="0" cap="none" dirty="0" err="1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orks</a:t>
            </a:r>
            <a:r>
              <a:rPr lang="pl-PL" sz="1800" i="0" dirty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) szczyci się bardzo szerokim stosowaniem swojego oprogramowania wśród inżynierów i w świecie akademickim.</a:t>
            </a:r>
            <a:br>
              <a:rPr lang="pl-PL" sz="1800" i="0" dirty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</a:br>
            <a:r>
              <a:rPr lang="pl-PL" sz="1800" i="0" dirty="0">
                <a:solidFill>
                  <a:srgbClr val="1A1A1A"/>
                </a:solidFill>
                <a:effectLst/>
                <a:latin typeface="Arial" panose="020B0604020202020204" pitchFamily="34" charset="0"/>
              </a:rPr>
              <a:t>Świadczy o tym choćby informacja firmowa</a:t>
            </a:r>
            <a:r>
              <a:rPr lang="en-US" sz="1600" b="0" dirty="0">
                <a:solidFill>
                  <a:srgbClr val="FFFFFF"/>
                </a:solidFill>
                <a:effectLst/>
                <a:latin typeface="futura-pt-n4"/>
              </a:rPr>
              <a:t>he tools used at </a:t>
            </a:r>
            <a:r>
              <a:rPr lang="pl-PL" sz="1600" b="0" dirty="0">
                <a:solidFill>
                  <a:srgbClr val="FFFFFF"/>
                </a:solidFill>
                <a:effectLst/>
                <a:latin typeface="futura-pt-n4"/>
              </a:rPr>
              <a:t>                            </a:t>
            </a:r>
            <a:r>
              <a:rPr lang="en-US" sz="1600" b="0" dirty="0">
                <a:solidFill>
                  <a:srgbClr val="FFFFFF"/>
                </a:solidFill>
                <a:effectLst/>
                <a:latin typeface="futura-pt-n4"/>
              </a:rPr>
              <a:t>w</a:t>
            </a:r>
            <a:r>
              <a:rPr lang="pl-PL" sz="1600" b="0" dirty="0">
                <a:solidFill>
                  <a:srgbClr val="FFFFFF"/>
                </a:solidFill>
                <a:effectLst/>
                <a:latin typeface="futura-pt-n4"/>
              </a:rPr>
              <a:t>       </a:t>
            </a:r>
            <a:r>
              <a:rPr lang="en-US" sz="1600" b="0" dirty="0">
                <a:solidFill>
                  <a:schemeClr val="accent1"/>
                </a:solidFill>
                <a:effectLst/>
                <a:latin typeface="futura-pt-n4"/>
              </a:rPr>
              <a:t>The tools used at more than 6500 universities worldwide</a:t>
            </a:r>
            <a:endParaRPr lang="pl-PL" sz="1600" b="0" dirty="0">
              <a:solidFill>
                <a:schemeClr val="accent1"/>
              </a:solidFill>
              <a:effectLst/>
              <a:latin typeface="futura-pt-n4"/>
            </a:endParaRPr>
          </a:p>
          <a:p>
            <a: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  <a:t>Dodatkową zaletą pakietu oprogramowania </a:t>
            </a:r>
            <a:r>
              <a:rPr lang="pl-PL" sz="1800" dirty="0" err="1">
                <a:solidFill>
                  <a:srgbClr val="1A1A1A"/>
                </a:solidFill>
                <a:latin typeface="Arial" panose="020B0604020202020204" pitchFamily="34" charset="0"/>
              </a:rPr>
              <a:t>matlab</a:t>
            </a:r>
            <a: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  <a:t>, jest jego dość dobra możliwość użytkowania on-line, z pewnymi ograniczeniami, ale w zakresie wystarczającym do szkolenia i wykonywania zadań w tym kursie.</a:t>
            </a:r>
          </a:p>
          <a:p>
            <a: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  <a:t>Do nauki i stosowania programów </a:t>
            </a:r>
            <a:r>
              <a:rPr lang="pl-PL" sz="1800" dirty="0" err="1">
                <a:solidFill>
                  <a:srgbClr val="1A1A1A"/>
                </a:solidFill>
                <a:latin typeface="Arial" panose="020B0604020202020204" pitchFamily="34" charset="0"/>
              </a:rPr>
              <a:t>matlab</a:t>
            </a:r>
            <a: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  <a:t> istotny jest link:</a:t>
            </a:r>
            <a:b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</a:br>
            <a:r>
              <a:rPr lang="pl-PL" sz="1800" cap="none" dirty="0">
                <a:solidFill>
                  <a:srgbClr val="1A1A1A"/>
                </a:solidFill>
                <a:latin typeface="Arial" panose="020B0604020202020204" pitchFamily="34" charset="0"/>
                <a:hlinkClick r:id="rId3"/>
              </a:rPr>
              <a:t>https://www.mathworks.com/products/matlab-online.html</a:t>
            </a:r>
            <a:b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</a:br>
            <a: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  <a:t>a na stronie głównej :    </a:t>
            </a:r>
            <a:r>
              <a:rPr lang="pl-PL" sz="1800" cap="none" dirty="0">
                <a:solidFill>
                  <a:srgbClr val="1A1A1A"/>
                </a:solidFill>
                <a:latin typeface="Arial" panose="020B0604020202020204" pitchFamily="34" charset="0"/>
                <a:hlinkClick r:id="rId4"/>
              </a:rPr>
              <a:t>https://matlab.mathworks.com</a:t>
            </a:r>
            <a:b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</a:br>
            <a: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  <a:t>wejście:     </a:t>
            </a:r>
            <a:r>
              <a:rPr lang="pl-PL" sz="1800" dirty="0" err="1">
                <a:solidFill>
                  <a:srgbClr val="1A1A1A"/>
                </a:solidFill>
                <a:latin typeface="Arial" panose="020B0604020202020204" pitchFamily="34" charset="0"/>
              </a:rPr>
              <a:t>l</a:t>
            </a:r>
            <a:r>
              <a:rPr lang="pl-PL" sz="1800" cap="none" dirty="0" err="1">
                <a:solidFill>
                  <a:srgbClr val="1A1A1A"/>
                </a:solidFill>
                <a:latin typeface="Arial" panose="020B0604020202020204" pitchFamily="34" charset="0"/>
              </a:rPr>
              <a:t>earn</a:t>
            </a:r>
            <a:r>
              <a:rPr lang="pl-PL" sz="1800" dirty="0">
                <a:solidFill>
                  <a:srgbClr val="1A1A1A"/>
                </a:solidFill>
                <a:latin typeface="Arial" panose="020B0604020202020204" pitchFamily="34" charset="0"/>
              </a:rPr>
              <a:t> </a:t>
            </a:r>
            <a:r>
              <a:rPr lang="pl-PL" sz="1800" dirty="0" err="1">
                <a:solidFill>
                  <a:srgbClr val="1A1A1A"/>
                </a:solidFill>
                <a:latin typeface="Arial" panose="020B0604020202020204" pitchFamily="34" charset="0"/>
              </a:rPr>
              <a:t>Matlab</a:t>
            </a:r>
            <a:endParaRPr lang="pl-PL" sz="1800" dirty="0">
              <a:solidFill>
                <a:srgbClr val="1A1A1A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sz="1800" dirty="0">
              <a:solidFill>
                <a:srgbClr val="1A1A1A"/>
              </a:solidFill>
              <a:latin typeface="Arial" panose="020B0604020202020204" pitchFamily="34" charset="0"/>
            </a:endParaRPr>
          </a:p>
          <a:p>
            <a:endParaRPr lang="pl-PL" sz="1800" dirty="0">
              <a:solidFill>
                <a:srgbClr val="1A1A1A"/>
              </a:solidFill>
              <a:latin typeface="Arial" panose="020B0604020202020204" pitchFamily="34" charset="0"/>
            </a:endParaRPr>
          </a:p>
          <a:p>
            <a:endParaRPr lang="en-US" sz="1600" b="0" dirty="0">
              <a:effectLst/>
              <a:latin typeface="futura-pt-n4"/>
            </a:endParaRPr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886890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6BA5B3-0293-4865-924F-7C81DCD77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59027"/>
            <a:ext cx="10364451" cy="755373"/>
          </a:xfrm>
        </p:spPr>
        <p:txBody>
          <a:bodyPr>
            <a:normAutofit/>
          </a:bodyPr>
          <a:lstStyle/>
          <a:p>
            <a:r>
              <a:rPr lang="pl-PL" sz="3200" dirty="0"/>
              <a:t>Symulacja komputerowa (4)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719411-878F-4741-8027-22A620CAB0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1763" y="985962"/>
            <a:ext cx="10781969" cy="5542059"/>
          </a:xfrm>
        </p:spPr>
        <p:txBody>
          <a:bodyPr>
            <a:normAutofit lnSpcReduction="10000"/>
          </a:bodyPr>
          <a:lstStyle/>
          <a:p>
            <a:r>
              <a:rPr lang="pl-PL" dirty="0"/>
              <a:t>Drugim systemem oprogramowania do obliczeń matematycznych i symulacji,</a:t>
            </a:r>
            <a:br>
              <a:rPr lang="pl-PL" dirty="0"/>
            </a:br>
            <a:r>
              <a:rPr lang="pl-PL" dirty="0"/>
              <a:t> o światowym zasięgu, jest </a:t>
            </a:r>
            <a:r>
              <a:rPr lang="pl-PL" dirty="0" err="1">
                <a:solidFill>
                  <a:srgbClr val="FF0000"/>
                </a:solidFill>
              </a:rPr>
              <a:t>Maple</a:t>
            </a:r>
            <a:r>
              <a:rPr lang="pl-PL" dirty="0"/>
              <a:t> (obecnie </a:t>
            </a:r>
            <a:r>
              <a:rPr lang="pl-PL" dirty="0" err="1"/>
              <a:t>maple</a:t>
            </a:r>
            <a:r>
              <a:rPr lang="pl-PL" dirty="0"/>
              <a:t> 20) firmy </a:t>
            </a:r>
            <a:r>
              <a:rPr lang="pl-PL" dirty="0" err="1"/>
              <a:t>maplesoft</a:t>
            </a:r>
            <a:r>
              <a:rPr lang="pl-PL" dirty="0"/>
              <a:t> z Waterloo, Ontario w kanadzie.</a:t>
            </a:r>
          </a:p>
          <a:p>
            <a:r>
              <a:rPr lang="pl-PL" dirty="0"/>
              <a:t>Cechą oprogramowania </a:t>
            </a:r>
            <a:r>
              <a:rPr lang="pl-PL" dirty="0" err="1"/>
              <a:t>maple</a:t>
            </a:r>
            <a:r>
              <a:rPr lang="pl-PL" dirty="0"/>
              <a:t> jest to, że jest to program „bardziej zmatematyzowany”  w porównaniu z </a:t>
            </a:r>
            <a:r>
              <a:rPr lang="pl-PL" dirty="0" err="1"/>
              <a:t>sytemem</a:t>
            </a:r>
            <a:r>
              <a:rPr lang="pl-PL" dirty="0"/>
              <a:t> programów </a:t>
            </a:r>
            <a:r>
              <a:rPr lang="pl-PL" dirty="0" err="1"/>
              <a:t>matlab-simulink</a:t>
            </a:r>
            <a:r>
              <a:rPr lang="pl-PL" dirty="0"/>
              <a:t>. Oprogramowanie </a:t>
            </a:r>
            <a:r>
              <a:rPr lang="pl-PL" dirty="0" err="1"/>
              <a:t>maple</a:t>
            </a:r>
            <a:r>
              <a:rPr lang="pl-PL" dirty="0"/>
              <a:t> działa jednakowo sprawnie na matematycznych </a:t>
            </a:r>
            <a:r>
              <a:rPr lang="pl-PL" dirty="0">
                <a:solidFill>
                  <a:srgbClr val="FF0000"/>
                </a:solidFill>
              </a:rPr>
              <a:t>zapisach symbolicznych</a:t>
            </a:r>
            <a:r>
              <a:rPr lang="pl-PL" dirty="0"/>
              <a:t> (równaniach) jak i na liczbach. </a:t>
            </a:r>
            <a:r>
              <a:rPr lang="pl-PL" dirty="0" err="1"/>
              <a:t>Maple</a:t>
            </a:r>
            <a:r>
              <a:rPr lang="pl-PL" dirty="0"/>
              <a:t> jest w stanie różniczkować, całkować, przekształcać, jak i wyodrębniać różne atrybuty wyrażeń algebraicznych (równań, wzorów itp.)</a:t>
            </a:r>
          </a:p>
          <a:p>
            <a:r>
              <a:rPr lang="pl-PL" dirty="0"/>
              <a:t>Dla celów naszego kursu modelowania </a:t>
            </a:r>
            <a:r>
              <a:rPr lang="pl-PL" dirty="0" err="1"/>
              <a:t>maple</a:t>
            </a:r>
            <a:r>
              <a:rPr lang="pl-PL" dirty="0"/>
              <a:t> jest szczególnie przydatny do </a:t>
            </a:r>
            <a:r>
              <a:rPr lang="pl-PL" dirty="0">
                <a:solidFill>
                  <a:srgbClr val="FF0000"/>
                </a:solidFill>
              </a:rPr>
              <a:t>formułowania równań </a:t>
            </a:r>
            <a:r>
              <a:rPr lang="pl-PL" dirty="0"/>
              <a:t>ruchu w postaci równań różniczkowych zwyczajnych. Wystarczy dobrze zapisana funkcja energii kinetycznej i potencjalnej układu (Funkcja </a:t>
            </a:r>
            <a:r>
              <a:rPr lang="pl-PL" dirty="0" err="1"/>
              <a:t>lagrange’a</a:t>
            </a:r>
            <a:r>
              <a:rPr lang="pl-PL" dirty="0"/>
              <a:t>) i funkcja wymiany energii z otoczeniem (praca wirtualna), aby na drodze obliczeń (przekształceń) symbolicznych (na równaniach) dojść do modelu matematycznego badanego układu.</a:t>
            </a:r>
          </a:p>
        </p:txBody>
      </p:sp>
    </p:spTree>
    <p:extLst>
      <p:ext uri="{BB962C8B-B14F-4D97-AF65-F5344CB8AC3E}">
        <p14:creationId xmlns:p14="http://schemas.microsoft.com/office/powerpoint/2010/main" val="926842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AFA065-7F86-4F04-9A55-C4FFD60CE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43124"/>
            <a:ext cx="10364451" cy="755374"/>
          </a:xfrm>
        </p:spPr>
        <p:txBody>
          <a:bodyPr>
            <a:normAutofit/>
          </a:bodyPr>
          <a:lstStyle/>
          <a:p>
            <a:r>
              <a:rPr lang="pl-PL" sz="3200" dirty="0"/>
              <a:t>Symulacja komputerowa (5)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6FA3DC-D11C-44B3-8D53-B14EFAB91BB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84" y="898498"/>
            <a:ext cx="10458616" cy="5756744"/>
          </a:xfrm>
        </p:spPr>
        <p:txBody>
          <a:bodyPr/>
          <a:lstStyle/>
          <a:p>
            <a:r>
              <a:rPr lang="pl-PL" dirty="0"/>
              <a:t>Oczywiście, można te wszystkie działania wykonać ręcznie, i tak dla nauki będziemy robili dla prostych układów. jednak dla bardziej złożonych układów zwykle powoduje to pewną liczbę błędów i potrzebę kilkukrotnego powtarzania wyprowadzeń i sprawdzania równań wynikowych, co dla większych układów elektromechanicznych jest problemem. </a:t>
            </a:r>
          </a:p>
          <a:p>
            <a:r>
              <a:rPr lang="pl-PL" dirty="0"/>
              <a:t>Problemem jest również to, że </a:t>
            </a:r>
            <a:r>
              <a:rPr lang="pl-PL" dirty="0" err="1"/>
              <a:t>maple</a:t>
            </a:r>
            <a:r>
              <a:rPr lang="pl-PL" dirty="0"/>
              <a:t> nie ma ogólnodostępnej wersji on-line. Można jedynie pobrać wersję próbną – 14 dniową:</a:t>
            </a:r>
            <a:br>
              <a:rPr lang="pl-PL" dirty="0"/>
            </a:br>
            <a:r>
              <a:rPr lang="pl-PL" cap="none" dirty="0">
                <a:hlinkClick r:id="rId2"/>
              </a:rPr>
              <a:t>https://www.maplesoft.com/products/maple/free-trial/?ic=10355</a:t>
            </a:r>
            <a:endParaRPr lang="pl-PL" dirty="0"/>
          </a:p>
          <a:p>
            <a:r>
              <a:rPr lang="pl-PL" dirty="0"/>
              <a:t>Jest jednak dostępna wersja:   „</a:t>
            </a:r>
            <a:r>
              <a:rPr lang="pl-PL" b="0" i="0" dirty="0" err="1">
                <a:solidFill>
                  <a:srgbClr val="444444"/>
                </a:solidFill>
                <a:effectLst/>
                <a:latin typeface="lato"/>
              </a:rPr>
              <a:t>Maple</a:t>
            </a:r>
            <a:r>
              <a:rPr lang="pl-PL" b="0" i="0" dirty="0">
                <a:solidFill>
                  <a:srgbClr val="444444"/>
                </a:solidFill>
                <a:effectLst/>
                <a:latin typeface="lato"/>
              </a:rPr>
              <a:t> for </a:t>
            </a:r>
            <a:r>
              <a:rPr lang="pl-PL" b="0" i="0" dirty="0" err="1">
                <a:solidFill>
                  <a:srgbClr val="444444"/>
                </a:solidFill>
                <a:effectLst/>
                <a:latin typeface="lato"/>
              </a:rPr>
              <a:t>Students</a:t>
            </a:r>
            <a:r>
              <a:rPr lang="pl-PL" b="0" i="0" dirty="0">
                <a:solidFill>
                  <a:srgbClr val="444444"/>
                </a:solidFill>
                <a:effectLst/>
                <a:latin typeface="lato"/>
              </a:rPr>
              <a:t>” :</a:t>
            </a:r>
            <a:br>
              <a:rPr lang="pl-PL" b="0" i="0" dirty="0">
                <a:solidFill>
                  <a:srgbClr val="444444"/>
                </a:solidFill>
                <a:effectLst/>
                <a:latin typeface="lato"/>
              </a:rPr>
            </a:br>
            <a:r>
              <a:rPr lang="pl-PL" b="0" i="0" cap="none" dirty="0">
                <a:solidFill>
                  <a:srgbClr val="444444"/>
                </a:solidFill>
                <a:effectLst/>
                <a:latin typeface="lato"/>
                <a:hlinkClick r:id="rId3"/>
              </a:rPr>
              <a:t>https://www.maplesoft.com/products/studentapps/</a:t>
            </a:r>
            <a:endParaRPr lang="pl-PL" b="0" i="0" cap="none" dirty="0">
              <a:solidFill>
                <a:srgbClr val="444444"/>
              </a:solidFill>
              <a:effectLst/>
              <a:latin typeface="lato"/>
            </a:endParaRPr>
          </a:p>
          <a:p>
            <a:r>
              <a:rPr lang="pl-PL" sz="1800" dirty="0"/>
              <a:t>W tej wersji są różne </a:t>
            </a:r>
            <a:r>
              <a:rPr lang="pl-PL" sz="1800" dirty="0" err="1"/>
              <a:t>solvery</a:t>
            </a:r>
            <a:r>
              <a:rPr lang="pl-PL" sz="1800" dirty="0"/>
              <a:t> przydatne dla  studentów, a w tym równania różniczkowe, całkowanie,  różniczkowanie, rachunek macierzowy itp. </a:t>
            </a:r>
            <a:br>
              <a:rPr lang="pl-PL" sz="1800" dirty="0"/>
            </a:br>
            <a:r>
              <a:rPr lang="pl-PL" sz="1800" dirty="0"/>
              <a:t>Można także pobrać darmowe wersje tych </a:t>
            </a:r>
            <a:r>
              <a:rPr lang="pl-PL" sz="1800" dirty="0" err="1"/>
              <a:t>solverów</a:t>
            </a:r>
            <a:r>
              <a:rPr lang="pl-PL" sz="1800" dirty="0"/>
              <a:t> na systemy android.</a:t>
            </a:r>
            <a:br>
              <a:rPr lang="pl-PL" b="0" i="0" dirty="0">
                <a:solidFill>
                  <a:srgbClr val="444444"/>
                </a:solidFill>
                <a:effectLst/>
                <a:latin typeface="lato"/>
              </a:rPr>
            </a:br>
            <a:endParaRPr lang="pl-PL" b="0" i="0" dirty="0">
              <a:solidFill>
                <a:srgbClr val="444444"/>
              </a:solidFill>
              <a:effectLst/>
              <a:latin typeface="lato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1856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4AA349-C32B-4307-8281-6CDCA66CE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81664"/>
            <a:ext cx="10364451" cy="842838"/>
          </a:xfrm>
        </p:spPr>
        <p:txBody>
          <a:bodyPr>
            <a:normAutofit/>
          </a:bodyPr>
          <a:lstStyle/>
          <a:p>
            <a:r>
              <a:rPr lang="pl-PL" sz="3200" dirty="0"/>
              <a:t>2. Modelowanie matematyczne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CA6368-881D-4A13-A88F-D9BDE512578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24502"/>
            <a:ext cx="10363826" cy="5251834"/>
          </a:xfrm>
        </p:spPr>
        <p:txBody>
          <a:bodyPr/>
          <a:lstStyle/>
          <a:p>
            <a:r>
              <a:rPr lang="pl-PL" dirty="0"/>
              <a:t>Modelowanie matematyczne polega na utworzeniu abstrakcyjnego obiektu – jakim jest </a:t>
            </a:r>
            <a:r>
              <a:rPr lang="pl-PL" dirty="0">
                <a:solidFill>
                  <a:srgbClr val="FF0000"/>
                </a:solidFill>
              </a:rPr>
              <a:t>model matematyczny</a:t>
            </a:r>
            <a:r>
              <a:rPr lang="pl-PL" dirty="0"/>
              <a:t>, w postaci obiektywnych formuł zapisu matematycznego - stosowanych w algebrze, analizie matematycznej, równaniach różniczkowych i rachunku prawdopodobieństwa, które mają oddawać wszystkie istotne dla użytkownika cechy obiektu rzeczywistego z wymaganą dokładnością.</a:t>
            </a:r>
          </a:p>
          <a:p>
            <a:r>
              <a:rPr lang="pl-PL" dirty="0"/>
              <a:t>Wyróżniamy modele deterministyczne i probabilistyczne. </a:t>
            </a:r>
            <a:r>
              <a:rPr lang="pl-PL" dirty="0">
                <a:solidFill>
                  <a:srgbClr val="FF0000"/>
                </a:solidFill>
              </a:rPr>
              <a:t>Deterministyczne</a:t>
            </a:r>
            <a:r>
              <a:rPr lang="pl-PL" dirty="0"/>
              <a:t> opisują obiekty  takie, które przy takich samych pobudzaniach zachowują się (praktycznie) zawsze tak samo,  a czynniki zwane pobocznymi, mają na nie pomijalnie mały wpływ.</a:t>
            </a:r>
            <a:br>
              <a:rPr lang="pl-PL" dirty="0"/>
            </a:br>
            <a:r>
              <a:rPr lang="pl-PL" dirty="0"/>
              <a:t>Natomiast modele </a:t>
            </a:r>
            <a:r>
              <a:rPr lang="pl-PL" dirty="0">
                <a:solidFill>
                  <a:srgbClr val="FF0000"/>
                </a:solidFill>
              </a:rPr>
              <a:t>probabilistyczne</a:t>
            </a:r>
            <a:r>
              <a:rPr lang="pl-PL" dirty="0"/>
              <a:t> opisują obiekty takie, na które działa tak bardzo wiele równie (mało) istotnych czynników, że opis ich zachowania lepiej jest oddawany metodami rachunku prawdopodobieństwa.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04029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4E5415-7F4E-4F43-A740-BD97220B9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02151"/>
            <a:ext cx="10364451" cy="930301"/>
          </a:xfrm>
        </p:spPr>
        <p:txBody>
          <a:bodyPr/>
          <a:lstStyle/>
          <a:p>
            <a:r>
              <a:rPr lang="pl-PL" sz="3200" dirty="0"/>
              <a:t>Modelowanie</a:t>
            </a:r>
            <a:r>
              <a:rPr lang="pl-PL" sz="3600" dirty="0"/>
              <a:t> matematyczne (2)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A80093-B102-4753-BAA5-CBB2C42AC0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37038"/>
            <a:ext cx="10363826" cy="5359178"/>
          </a:xfrm>
        </p:spPr>
        <p:txBody>
          <a:bodyPr>
            <a:normAutofit lnSpcReduction="10000"/>
          </a:bodyPr>
          <a:lstStyle/>
          <a:p>
            <a:r>
              <a:rPr lang="pl-PL" dirty="0"/>
              <a:t>Układy elektromechaniczne są z reguły konstruowane tak, aby działały w sposób przewidywalny i powtarzalny – stąd do ich opisu stosuje się modele deterministyczne.</a:t>
            </a:r>
            <a:br>
              <a:rPr lang="pl-PL" dirty="0"/>
            </a:br>
            <a:r>
              <a:rPr lang="pl-PL" dirty="0"/>
              <a:t>Natomiast działania nieprzewidywalne układu elektromechanicznego – to awarie, i do częstości występowania awarii stosuje się metody i modele probabilistyczne – ale to jest poza zakresem tego wykładu.</a:t>
            </a:r>
          </a:p>
          <a:p>
            <a:r>
              <a:rPr lang="pl-PL" dirty="0"/>
              <a:t>W tym wykładzie zajmujemy się </a:t>
            </a:r>
            <a:r>
              <a:rPr lang="pl-PL" dirty="0">
                <a:solidFill>
                  <a:srgbClr val="FF0000"/>
                </a:solidFill>
              </a:rPr>
              <a:t>modelowanym dynamicznym</a:t>
            </a:r>
            <a:r>
              <a:rPr lang="pl-PL" dirty="0"/>
              <a:t>, to znaczy takim, w którym następuje zmiana stanu w czasie, pod wpływem czynników zewnętrznych, takich jak na przykład zmiana zasilania, obciążenia czy przełączeń – dlatego stosowane modele matematyczne,  to równania różniczkowe, w których zmienną niezależną jest czas </a:t>
            </a:r>
            <a:r>
              <a:rPr lang="pl-PL" cap="none" dirty="0"/>
              <a:t>t</a:t>
            </a:r>
            <a:r>
              <a:rPr lang="pl-PL" dirty="0"/>
              <a:t>.  </a:t>
            </a:r>
          </a:p>
          <a:p>
            <a:r>
              <a:rPr lang="pl-PL" dirty="0"/>
              <a:t>Ale na tym nie koniec zawężeń. Będziemy się zajmowali tzw. Układami o </a:t>
            </a:r>
            <a:r>
              <a:rPr lang="pl-PL" dirty="0">
                <a:solidFill>
                  <a:srgbClr val="FF0000"/>
                </a:solidFill>
              </a:rPr>
              <a:t>parametrach skupionych </a:t>
            </a:r>
            <a:r>
              <a:rPr lang="pl-PL" dirty="0"/>
              <a:t>(</a:t>
            </a:r>
            <a:r>
              <a:rPr lang="pl-PL" dirty="0" err="1"/>
              <a:t>lumped</a:t>
            </a:r>
            <a:r>
              <a:rPr lang="pl-PL" dirty="0"/>
              <a:t> </a:t>
            </a:r>
            <a:r>
              <a:rPr lang="pl-PL" dirty="0" err="1"/>
              <a:t>parameters</a:t>
            </a:r>
            <a:r>
              <a:rPr lang="pl-PL" dirty="0"/>
              <a:t>). Dotyczy to, najogólniej rzecz biorąc, układów dla których rozłożenie przestrzenne nie jest istotne.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5777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B5AC67-A766-4012-A7C7-AA86764C6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22637"/>
            <a:ext cx="10364451" cy="715617"/>
          </a:xfrm>
        </p:spPr>
        <p:txBody>
          <a:bodyPr/>
          <a:lstStyle/>
          <a:p>
            <a:r>
              <a:rPr lang="pl-PL" sz="3200" dirty="0"/>
              <a:t>Modelowanie</a:t>
            </a:r>
            <a:r>
              <a:rPr lang="pl-PL" sz="3600" dirty="0"/>
              <a:t> </a:t>
            </a:r>
            <a:r>
              <a:rPr lang="pl-PL" sz="3200" dirty="0"/>
              <a:t>matematyczne</a:t>
            </a:r>
            <a:r>
              <a:rPr lang="pl-PL" sz="3600" dirty="0"/>
              <a:t> (3)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3DD054-BCE6-4BC1-ADE1-AC10EE800B2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33044" y="1033669"/>
            <a:ext cx="10363826" cy="5601693"/>
          </a:xfrm>
        </p:spPr>
        <p:txBody>
          <a:bodyPr>
            <a:normAutofit fontScale="92500" lnSpcReduction="20000"/>
          </a:bodyPr>
          <a:lstStyle/>
          <a:p>
            <a:r>
              <a:rPr lang="pl-PL" sz="2200" dirty="0"/>
              <a:t>Układy o parametrach skupionych to układy, w których dla opisania ruchu poszczególnych elementów układu (jego części) należy zastosować jedną, kilka, lub co najwyżej kilkadziesiąt  zmiennych.</a:t>
            </a:r>
            <a:br>
              <a:rPr lang="pl-PL" sz="2200" dirty="0"/>
            </a:br>
            <a:r>
              <a:rPr lang="pl-PL" sz="2200" dirty="0"/>
              <a:t>I tak na przykład do opisania ruchu </a:t>
            </a:r>
            <a:r>
              <a:rPr lang="pl-PL" sz="2200" dirty="0">
                <a:solidFill>
                  <a:srgbClr val="FF0000"/>
                </a:solidFill>
              </a:rPr>
              <a:t>bryły sztywnej </a:t>
            </a:r>
            <a:r>
              <a:rPr lang="pl-PL" sz="2200" dirty="0"/>
              <a:t>w przestrzeni, która porusza się w sposób swobodny (bez więzów) wystarcza 6 zmiennych: na przykład położenie wybranego punktu bryły (wygodnie to zrobić dla środka masy) </a:t>
            </a:r>
            <a:br>
              <a:rPr lang="pl-PL" sz="2200" dirty="0"/>
            </a:br>
            <a:r>
              <a:rPr lang="pl-PL" sz="2200" dirty="0"/>
              <a:t>i trzech kątów obrotu bryły wokół tego punktu.</a:t>
            </a:r>
            <a:br>
              <a:rPr lang="pl-PL" sz="2200" dirty="0"/>
            </a:br>
            <a:r>
              <a:rPr lang="pl-PL" sz="2200" dirty="0"/>
              <a:t>Dla układu elektrycznego, w postaci </a:t>
            </a:r>
            <a:r>
              <a:rPr lang="pl-PL" sz="2200" dirty="0">
                <a:solidFill>
                  <a:srgbClr val="FF0000"/>
                </a:solidFill>
              </a:rPr>
              <a:t>sieci przewodów</a:t>
            </a:r>
            <a:r>
              <a:rPr lang="pl-PL" sz="2200" dirty="0"/>
              <a:t>, która ma </a:t>
            </a:r>
            <a:r>
              <a:rPr lang="pl-PL" sz="2200" cap="none" dirty="0"/>
              <a:t>g</a:t>
            </a:r>
            <a:r>
              <a:rPr lang="pl-PL" sz="2200" dirty="0"/>
              <a:t> gałęzi i </a:t>
            </a:r>
            <a:br>
              <a:rPr lang="pl-PL" sz="2200" dirty="0"/>
            </a:br>
            <a:r>
              <a:rPr lang="pl-PL" sz="2200" cap="none" dirty="0"/>
              <a:t>w</a:t>
            </a:r>
            <a:r>
              <a:rPr lang="pl-PL" sz="2200" dirty="0"/>
              <a:t> – węzłów, potrzeba                             zmiennych do opisu ruchu (prądów) w takiej sieci; mogą to być na przykład prądy w niezależnych oczkach tej sieci.</a:t>
            </a:r>
          </a:p>
          <a:p>
            <a:r>
              <a:rPr lang="pl-PL" sz="2200" dirty="0"/>
              <a:t>Układy o </a:t>
            </a:r>
            <a:r>
              <a:rPr lang="pl-PL" sz="2200" dirty="0">
                <a:solidFill>
                  <a:srgbClr val="FF0000"/>
                </a:solidFill>
              </a:rPr>
              <a:t>parametrach rozłożonych</a:t>
            </a:r>
            <a:r>
              <a:rPr lang="pl-PL" sz="2200" dirty="0"/>
              <a:t>, to układy, których ruch zmienia się od punktu do punktu i teoretycznie potrzeba nieskończenie wiele zmiennych do opisu ruchu takiego układu. Jednak w praktyce, stosuje się podział przestrzenny, na bardzo wielką liczbę „punktów praktycznych” – elementów skończonych – </a:t>
            </a:r>
            <a:br>
              <a:rPr lang="pl-PL" sz="2200" dirty="0"/>
            </a:br>
            <a:r>
              <a:rPr lang="pl-PL" sz="2200" dirty="0"/>
              <a:t>i w nich dana zmienna pewną wartość – zależną tylko od czasu.</a:t>
            </a:r>
            <a:br>
              <a:rPr lang="pl-PL" sz="2200" dirty="0"/>
            </a:br>
            <a:br>
              <a:rPr lang="pl-PL" dirty="0"/>
            </a:b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e tekstowe 4">
                <a:extLst>
                  <a:ext uri="{FF2B5EF4-FFF2-40B4-BE49-F238E27FC236}">
                    <a16:creationId xmlns:a16="http://schemas.microsoft.com/office/drawing/2014/main" id="{4439AFD5-EB68-4565-B792-71A9C645D86A}"/>
                  </a:ext>
                </a:extLst>
              </p:cNvPr>
              <p:cNvSpPr txBox="1"/>
              <p:nvPr/>
            </p:nvSpPr>
            <p:spPr>
              <a:xfrm>
                <a:off x="4281116" y="3502253"/>
                <a:ext cx="1602850" cy="4912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18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pl-PL" sz="18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pl-PL" sz="18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𝑔</m:t>
                      </m:r>
                      <m:r>
                        <a:rPr lang="pl-PL" sz="18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pl-PL" sz="18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𝑤</m:t>
                      </m:r>
                      <m:r>
                        <a:rPr lang="pl-PL" sz="18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+1</m:t>
                      </m:r>
                    </m:oMath>
                  </m:oMathPara>
                </a14:m>
                <a:endParaRPr lang="pl-PL" sz="18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pole tekstowe 4">
                <a:extLst>
                  <a:ext uri="{FF2B5EF4-FFF2-40B4-BE49-F238E27FC236}">
                    <a16:creationId xmlns:a16="http://schemas.microsoft.com/office/drawing/2014/main" id="{4439AFD5-EB68-4565-B792-71A9C645D8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116" y="3502253"/>
                <a:ext cx="1602850" cy="4912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2955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1F3968-341D-4407-84A5-2D0488022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26004"/>
            <a:ext cx="10364451" cy="740798"/>
          </a:xfrm>
        </p:spPr>
        <p:txBody>
          <a:bodyPr/>
          <a:lstStyle/>
          <a:p>
            <a:r>
              <a:rPr lang="pl-PL" sz="3200" dirty="0"/>
              <a:t>Modelowanie</a:t>
            </a:r>
            <a:r>
              <a:rPr lang="pl-PL" sz="4000" dirty="0"/>
              <a:t> </a:t>
            </a:r>
            <a:r>
              <a:rPr lang="pl-PL" sz="3600" dirty="0"/>
              <a:t>matematyczne</a:t>
            </a:r>
            <a:r>
              <a:rPr lang="pl-PL" sz="4000" dirty="0"/>
              <a:t> (4)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9F1AD1-3F22-48AA-BCCE-B1808B3E95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72210"/>
            <a:ext cx="10363826" cy="5259786"/>
          </a:xfrm>
        </p:spPr>
        <p:txBody>
          <a:bodyPr>
            <a:normAutofit/>
          </a:bodyPr>
          <a:lstStyle/>
          <a:p>
            <a:r>
              <a:rPr lang="pl-PL" dirty="0"/>
              <a:t>Przykłady takich obiektów, dla których istnieje istotna potrzeba stosowania modelu o parametrach rozłożonych to w mechanice: drgająca struna lub płyta, bryła o elastycznej strukturze, albo nawet złożona  struktura gazowa </a:t>
            </a:r>
            <a:br>
              <a:rPr lang="pl-PL" dirty="0"/>
            </a:br>
            <a:r>
              <a:rPr lang="pl-PL" dirty="0"/>
              <a:t>- jak atmosfera ziemska.</a:t>
            </a:r>
            <a:br>
              <a:rPr lang="pl-PL" dirty="0"/>
            </a:br>
            <a:r>
              <a:rPr lang="pl-PL" dirty="0"/>
              <a:t>W elektryce to na przykład pole elektromagnetyczne w przestrzeni (w próżni, w ferromagnetyku, w materiałach przewodzących).</a:t>
            </a:r>
          </a:p>
          <a:p>
            <a:r>
              <a:rPr lang="pl-PL" dirty="0"/>
              <a:t>Skuteczną formą modelu matematycznego o parametrach rozłożonych są </a:t>
            </a:r>
            <a:r>
              <a:rPr lang="pl-PL" dirty="0">
                <a:solidFill>
                  <a:srgbClr val="FF0000"/>
                </a:solidFill>
              </a:rPr>
              <a:t>równania różniczkowe cząstkowe </a:t>
            </a:r>
            <a:r>
              <a:rPr lang="pl-PL" dirty="0"/>
              <a:t>– zależne od czasu i położenia w przestrzeni</a:t>
            </a:r>
          </a:p>
          <a:p>
            <a:r>
              <a:rPr lang="pl-PL" dirty="0"/>
              <a:t>Skuteczną formą modelu matematycznego układu o parametrach skupionych są </a:t>
            </a:r>
            <a:r>
              <a:rPr lang="pl-PL" dirty="0">
                <a:solidFill>
                  <a:srgbClr val="FF0000"/>
                </a:solidFill>
              </a:rPr>
              <a:t>równania różniczkowe zwyczajne </a:t>
            </a:r>
            <a:r>
              <a:rPr lang="pl-PL" dirty="0"/>
              <a:t>– zależne od czasu, a zamiast przymiotu rozłożenia w przestrzeni, występuje w opisie skończona liczba zmiennych niezależnych zwana </a:t>
            </a:r>
            <a:r>
              <a:rPr lang="pl-PL" dirty="0">
                <a:solidFill>
                  <a:srgbClr val="FF0000"/>
                </a:solidFill>
              </a:rPr>
              <a:t>liczbą stopni swobody </a:t>
            </a:r>
            <a:r>
              <a:rPr lang="pl-PL" dirty="0"/>
              <a:t>układu  (</a:t>
            </a:r>
            <a:r>
              <a:rPr lang="pl-PL" dirty="0" err="1"/>
              <a:t>number</a:t>
            </a:r>
            <a:r>
              <a:rPr lang="pl-PL" dirty="0"/>
              <a:t> of </a:t>
            </a:r>
            <a:r>
              <a:rPr lang="pl-PL" dirty="0" err="1"/>
              <a:t>degrees</a:t>
            </a:r>
            <a:r>
              <a:rPr lang="pl-PL" dirty="0"/>
              <a:t> of </a:t>
            </a:r>
            <a:r>
              <a:rPr lang="pl-PL" dirty="0" err="1"/>
              <a:t>freedom</a:t>
            </a:r>
            <a:r>
              <a:rPr lang="pl-PL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135033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8EBF66-AE37-4FDD-B771-6E6F5D021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38539"/>
            <a:ext cx="10364451" cy="652007"/>
          </a:xfrm>
        </p:spPr>
        <p:txBody>
          <a:bodyPr/>
          <a:lstStyle/>
          <a:p>
            <a:r>
              <a:rPr lang="pl-PL" sz="3200" dirty="0"/>
              <a:t>Modelowanie</a:t>
            </a:r>
            <a:r>
              <a:rPr lang="pl-PL" sz="4000" dirty="0"/>
              <a:t> </a:t>
            </a:r>
            <a:r>
              <a:rPr lang="pl-PL" sz="3600" dirty="0"/>
              <a:t>matematyczne</a:t>
            </a:r>
            <a:r>
              <a:rPr lang="pl-PL" sz="4000" dirty="0"/>
              <a:t> (4)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>
                <a:extLst>
                  <a:ext uri="{FF2B5EF4-FFF2-40B4-BE49-F238E27FC236}">
                    <a16:creationId xmlns:a16="http://schemas.microsoft.com/office/drawing/2014/main" id="{DCAA7925-950A-4DE6-90C6-8023BA065840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913774" y="1049572"/>
                <a:ext cx="10363826" cy="5478449"/>
              </a:xfrm>
            </p:spPr>
            <p:txBody>
              <a:bodyPr>
                <a:normAutofit fontScale="92500"/>
              </a:bodyPr>
              <a:lstStyle/>
              <a:p>
                <a:r>
                  <a:rPr lang="pl-PL" dirty="0"/>
                  <a:t>Ponieważ w naszym przedmiocie zajmujemy się układami elektromechanicznymi o ustalonej strukturze, to modele matematyczne, które będą opisywały ruch </a:t>
                </a:r>
                <a:br>
                  <a:rPr lang="pl-PL" dirty="0"/>
                </a:br>
                <a:r>
                  <a:rPr lang="pl-PL" dirty="0"/>
                  <a:t>(I ewentualnie sterowanie) tych układów będą miały strukturę równań różniczkowych zwyczajnych (</a:t>
                </a:r>
                <a:r>
                  <a:rPr lang="pl-PL" dirty="0" err="1"/>
                  <a:t>ordinary</a:t>
                </a:r>
                <a:r>
                  <a:rPr lang="pl-PL" dirty="0"/>
                  <a:t> </a:t>
                </a:r>
                <a:r>
                  <a:rPr lang="pl-PL" dirty="0" err="1"/>
                  <a:t>differential</a:t>
                </a:r>
                <a:r>
                  <a:rPr lang="pl-PL" dirty="0"/>
                  <a:t> </a:t>
                </a:r>
                <a:r>
                  <a:rPr lang="pl-PL" dirty="0" err="1"/>
                  <a:t>equations</a:t>
                </a:r>
                <a:r>
                  <a:rPr lang="pl-PL" dirty="0"/>
                  <a:t> - </a:t>
                </a:r>
                <a:r>
                  <a:rPr lang="pl-PL" dirty="0" err="1"/>
                  <a:t>ODE</a:t>
                </a:r>
                <a:r>
                  <a:rPr lang="pl-PL" cap="none" dirty="0" err="1"/>
                  <a:t>s</a:t>
                </a:r>
                <a:r>
                  <a:rPr lang="pl-PL" dirty="0"/>
                  <a:t>), gdzie zmienną niezależną jest czas.</a:t>
                </a:r>
              </a:p>
              <a:p>
                <a:r>
                  <a:rPr lang="pl-PL" dirty="0"/>
                  <a:t>Liczba tych równań, stanowiących model matematyczny, jest równa liczbie stopni swobody układu (</a:t>
                </a:r>
                <a:r>
                  <a:rPr lang="pl-PL" dirty="0" err="1"/>
                  <a:t>degrees</a:t>
                </a:r>
                <a:r>
                  <a:rPr lang="pl-PL" dirty="0"/>
                  <a:t> of </a:t>
                </a:r>
                <a:r>
                  <a:rPr lang="pl-PL" dirty="0" err="1"/>
                  <a:t>freedom</a:t>
                </a:r>
                <a:r>
                  <a:rPr lang="pl-PL" dirty="0"/>
                  <a:t>). </a:t>
                </a:r>
              </a:p>
              <a:p>
                <a:r>
                  <a:rPr lang="pl-PL" dirty="0"/>
                  <a:t>Dla obwodów elektrycznych o ustalonych węzłach, ta liczba jak podano wcześniej, wynosi  </a:t>
                </a:r>
                <a14:m>
                  <m:oMath xmlns:m="http://schemas.openxmlformats.org/officeDocument/2006/math">
                    <m:r>
                      <a:rPr lang="pl-PL" sz="2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pl-PL" sz="2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pl-PL" sz="2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𝑔</m:t>
                    </m:r>
                    <m:r>
                      <a:rPr lang="pl-PL" sz="2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pl-PL" sz="2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𝑤</m:t>
                    </m:r>
                    <m:r>
                      <a:rPr lang="pl-PL" sz="2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pl-PL" sz="20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, </a:t>
                </a:r>
                <a:r>
                  <a:rPr lang="pl-PL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 wzór jest łatwy do sprawdzenia metodą indukcji matematycznej.  </a:t>
                </a:r>
              </a:p>
              <a:p>
                <a:r>
                  <a:rPr lang="pl-PL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Dla układów mechanicznych sprawdza się liczbę niezależnych ruchów danego układu, które są zgodne z więzami nałożonymi na układ (to znaczy nie zrywają tych więzów)</a:t>
                </a:r>
              </a:p>
              <a:p>
                <a:r>
                  <a:rPr lang="pl-PL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Dla obu tych systemów czyni się to jednakowo - metodą niezależnych przesunięć wirtualnych, która będzie wprowadzona później.</a:t>
                </a:r>
              </a:p>
              <a:p>
                <a:endParaRPr lang="pl-PL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pl-PL" dirty="0"/>
              </a:p>
            </p:txBody>
          </p:sp>
        </mc:Choice>
        <mc:Fallback xmlns="">
          <p:sp>
            <p:nvSpPr>
              <p:cNvPr id="3" name="Symbol zastępczy zawartości 2">
                <a:extLst>
                  <a:ext uri="{FF2B5EF4-FFF2-40B4-BE49-F238E27FC236}">
                    <a16:creationId xmlns:a16="http://schemas.microsoft.com/office/drawing/2014/main" id="{DCAA7925-950A-4DE6-90C6-8023BA0658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913774" y="1049572"/>
                <a:ext cx="10363826" cy="5478449"/>
              </a:xfrm>
              <a:blipFill>
                <a:blip r:embed="rId2"/>
                <a:stretch>
                  <a:fillRect l="-471" r="-294" b="-12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3287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97947A-0523-41C8-8274-1D0B80500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795131"/>
          </a:xfrm>
        </p:spPr>
        <p:txBody>
          <a:bodyPr>
            <a:normAutofit/>
          </a:bodyPr>
          <a:lstStyle/>
          <a:p>
            <a:r>
              <a:rPr lang="pl-PL" sz="3200" dirty="0"/>
              <a:t>Symulacja komputerowa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E119B2-5838-4988-9B04-2AD7FD7B51C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74643"/>
            <a:ext cx="10363826" cy="5899867"/>
          </a:xfrm>
        </p:spPr>
        <p:txBody>
          <a:bodyPr/>
          <a:lstStyle/>
          <a:p>
            <a:r>
              <a:rPr lang="pl-PL" dirty="0"/>
              <a:t>Model matematyczny układu staje się przydatny dopiero wtedy, gdy znajduje praktyczne zastosowanie. Podstawowe zastosowania to:</a:t>
            </a:r>
            <a:br>
              <a:rPr lang="pl-PL" dirty="0"/>
            </a:br>
            <a:r>
              <a:rPr lang="pl-PL" dirty="0"/>
              <a:t>- symulacja komputerowa</a:t>
            </a:r>
            <a:br>
              <a:rPr lang="pl-PL" dirty="0"/>
            </a:br>
            <a:r>
              <a:rPr lang="pl-PL" dirty="0"/>
              <a:t>- dobór nastaw sterowania</a:t>
            </a:r>
            <a:br>
              <a:rPr lang="pl-PL" dirty="0"/>
            </a:br>
            <a:r>
              <a:rPr lang="pl-PL" dirty="0"/>
              <a:t>- element procesorowego układu sterowania</a:t>
            </a:r>
          </a:p>
          <a:p>
            <a:r>
              <a:rPr lang="pl-PL" dirty="0">
                <a:solidFill>
                  <a:srgbClr val="FF0000"/>
                </a:solidFill>
              </a:rPr>
              <a:t>Symulacja komputerowa </a:t>
            </a:r>
            <a:r>
              <a:rPr lang="pl-PL" dirty="0"/>
              <a:t>polega na </a:t>
            </a:r>
            <a:r>
              <a:rPr lang="pl-PL" dirty="0">
                <a:solidFill>
                  <a:srgbClr val="FF0000"/>
                </a:solidFill>
              </a:rPr>
              <a:t>pozyskaniu wiedzy </a:t>
            </a:r>
            <a:r>
              <a:rPr lang="pl-PL" dirty="0"/>
              <a:t>o funkcjonowaniu badanego układu na podstawie obliczeń komputerowych. Pozwala też na „testowanie” w różnych warunkach eksploatacyjnych. składają się na to różne warunki zasilania i obciążenia, różne parametry samego układu, warunki początkowe ruchu układu, sterowanie i inne okoliczności - jak na przykład awarie. Rezultaty symulacji komputerowej są przydatne na etapie projektowania, służą szybkiemu prototypowaniu, doborowi nastaw sterowania, a także szkoleniu obsługi. </a:t>
            </a:r>
            <a:br>
              <a:rPr lang="pl-PL" dirty="0"/>
            </a:br>
            <a:r>
              <a:rPr lang="pl-PL" dirty="0"/>
              <a:t>Wystarczy tu wspomnieć o </a:t>
            </a:r>
            <a:r>
              <a:rPr lang="pl-PL" dirty="0">
                <a:solidFill>
                  <a:srgbClr val="FF0000"/>
                </a:solidFill>
              </a:rPr>
              <a:t>stosowaniu symulatorów </a:t>
            </a:r>
            <a:r>
              <a:rPr lang="pl-PL" dirty="0"/>
              <a:t>różnych istotnych urządzeń przemysłowych i komunikacyjnych do szkolenia załóg.</a:t>
            </a:r>
          </a:p>
        </p:txBody>
      </p:sp>
    </p:spTree>
    <p:extLst>
      <p:ext uri="{BB962C8B-B14F-4D97-AF65-F5344CB8AC3E}">
        <p14:creationId xmlns:p14="http://schemas.microsoft.com/office/powerpoint/2010/main" val="3336202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942838-FF0C-4FA6-BC1D-7ADAFA45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262" y="228903"/>
            <a:ext cx="10364451" cy="733205"/>
          </a:xfrm>
        </p:spPr>
        <p:txBody>
          <a:bodyPr>
            <a:normAutofit/>
          </a:bodyPr>
          <a:lstStyle/>
          <a:p>
            <a:r>
              <a:rPr lang="pl-PL" sz="3200" dirty="0"/>
              <a:t>Symulacja komputerowa (2)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0CDE73-7925-4710-B8C8-D51A68E3317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149" y="1248356"/>
            <a:ext cx="10363826" cy="5239908"/>
          </a:xfrm>
        </p:spPr>
        <p:txBody>
          <a:bodyPr/>
          <a:lstStyle/>
          <a:p>
            <a:r>
              <a:rPr lang="pl-PL" dirty="0"/>
              <a:t>Symulacja komputerowa wykorzystuje </a:t>
            </a:r>
            <a:r>
              <a:rPr lang="pl-PL" dirty="0">
                <a:solidFill>
                  <a:srgbClr val="FF0000"/>
                </a:solidFill>
              </a:rPr>
              <a:t>model symulacyjny </a:t>
            </a:r>
            <a:r>
              <a:rPr lang="pl-PL" dirty="0"/>
              <a:t>układu, który jest przekształceniem w </a:t>
            </a:r>
            <a:r>
              <a:rPr lang="pl-PL" dirty="0">
                <a:solidFill>
                  <a:srgbClr val="FF0000"/>
                </a:solidFill>
              </a:rPr>
              <a:t>algorytm obliczeniowy </a:t>
            </a:r>
            <a:r>
              <a:rPr lang="pl-PL" dirty="0"/>
              <a:t>modelu matematycznego oraz wielkości wejściowych i wyjściowych dotyczących ruchu układu.</a:t>
            </a:r>
            <a:br>
              <a:rPr lang="pl-PL" dirty="0"/>
            </a:br>
            <a:r>
              <a:rPr lang="pl-PL" dirty="0"/>
              <a:t>W szczególności wielkości wyjściowe mogą być w modelu symulacyjnym przekształcane i prezentowane w sposób odpowiadający oczekiwaniom użytkownika systemu.</a:t>
            </a:r>
          </a:p>
          <a:p>
            <a:r>
              <a:rPr lang="pl-PL" dirty="0"/>
              <a:t>Symulacja komputerowa może być wykonywana na podstawie własnego oprogramowania opracowanego od podstaw albo może korzystać z mniej lub bardziej wyspecjalizowanego oprogramowania profesjonalnego. </a:t>
            </a:r>
            <a:br>
              <a:rPr lang="pl-PL" dirty="0"/>
            </a:br>
            <a:r>
              <a:rPr lang="pl-PL" dirty="0"/>
              <a:t>W każdym razie, obecnie tworząc nawet własne oprogramowanie do symulacji komputerowej korzystamy z gotowych i sprawdzonych elementów – takich jak gotowe algorytmy rozwiązywania równań różniczkowych, operacji na macierzach czy prezentacji graficznej wyników symulacji</a:t>
            </a:r>
          </a:p>
        </p:txBody>
      </p:sp>
    </p:spTree>
    <p:extLst>
      <p:ext uri="{BB962C8B-B14F-4D97-AF65-F5344CB8AC3E}">
        <p14:creationId xmlns:p14="http://schemas.microsoft.com/office/powerpoint/2010/main" val="2152133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B51194-1E1C-42DB-BA30-0C9D2E656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82881"/>
            <a:ext cx="10364451" cy="883920"/>
          </a:xfrm>
        </p:spPr>
        <p:txBody>
          <a:bodyPr>
            <a:normAutofit/>
          </a:bodyPr>
          <a:lstStyle/>
          <a:p>
            <a:r>
              <a:rPr lang="pl-PL" sz="3200" dirty="0"/>
              <a:t>Symulacja komputerowa (2)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217005-952A-4311-98AC-741E09B959F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66802"/>
            <a:ext cx="10363826" cy="5421462"/>
          </a:xfrm>
        </p:spPr>
        <p:txBody>
          <a:bodyPr>
            <a:noAutofit/>
          </a:bodyPr>
          <a:lstStyle/>
          <a:p>
            <a:r>
              <a:rPr lang="pl-PL" sz="1800" dirty="0"/>
              <a:t>W ramach tego kursu, do symulacji komputerowej będziemy stosowali stosunkowo ogólne i uniwersalne narzędzia programowania, które jednocześnie mają te zalety, że dobrze służą symulacji komputerowej i są szeroko stosowane w kraju i na świecie. </a:t>
            </a:r>
            <a:br>
              <a:rPr lang="pl-PL" sz="1800" dirty="0"/>
            </a:br>
            <a:r>
              <a:rPr lang="pl-PL" sz="1800" dirty="0"/>
              <a:t>Są to programy:</a:t>
            </a:r>
            <a:br>
              <a:rPr lang="pl-PL" sz="1800" dirty="0"/>
            </a:br>
            <a:r>
              <a:rPr lang="pl-PL" sz="1800" dirty="0"/>
              <a:t>- </a:t>
            </a:r>
            <a:r>
              <a:rPr lang="pl-PL" sz="1800" dirty="0" err="1"/>
              <a:t>MATlab-Simulink</a:t>
            </a:r>
            <a:br>
              <a:rPr lang="pl-PL" sz="1800" dirty="0"/>
            </a:br>
            <a:r>
              <a:rPr lang="pl-PL" sz="1800" dirty="0"/>
              <a:t>- </a:t>
            </a:r>
            <a:r>
              <a:rPr lang="pl-PL" sz="1800" dirty="0" err="1"/>
              <a:t>maple</a:t>
            </a:r>
            <a:endParaRPr lang="pl-PL" sz="1800" dirty="0"/>
          </a:p>
          <a:p>
            <a:r>
              <a:rPr lang="pl-PL" sz="1800" cap="none" dirty="0"/>
              <a:t>MATLAB-SIMULINK</a:t>
            </a:r>
            <a:br>
              <a:rPr lang="pl-PL" sz="1800" cap="none" dirty="0"/>
            </a:br>
            <a:r>
              <a:rPr lang="pl-PL" sz="1800" cap="none" dirty="0"/>
              <a:t>MATLAB JEST BARDZO OBSZERNYM SYSTEMEM OPROGRAMOWANIA INŻYNIERSKIEGO OPRACOWANYM PRZEZ AMERYKAŃSKĄ FIRMĘ </a:t>
            </a:r>
            <a:r>
              <a:rPr lang="pl-PL" sz="1800" cap="none" dirty="0" err="1"/>
              <a:t>MathWorks</a:t>
            </a:r>
            <a:r>
              <a:rPr lang="pl-PL" sz="1800" cap="none" dirty="0"/>
              <a:t> Inc.  NAZWA MATLAB POCHODZI OD  TERMINÓW „</a:t>
            </a:r>
            <a:r>
              <a:rPr lang="pl-PL" sz="1800" cap="none" dirty="0">
                <a:solidFill>
                  <a:srgbClr val="FF0000"/>
                </a:solidFill>
              </a:rPr>
              <a:t>MATRIX LABORATORY</a:t>
            </a:r>
            <a:r>
              <a:rPr lang="pl-PL" sz="1800" cap="none" dirty="0"/>
              <a:t>” PONIEWAŻ ZGODNIE Z ZAŁOŻENIEM TWÓRCÓW WSZELKIE ZAPISY MATEMATYCZNE W TYM PROGRAMIE MAJĄ FORMATY MACIERZY.  MATLAB STOPNIOWO ROZBUDOWYWAŁ WYSPECJALIZOWANE PROGRAMY DLA POSZCZEGÓLNYCH DZIEDZIN I ZADAŃ PROGRAMOWANIA, KTÓRE NAZWAŁ „TOOLBOX” – CZYLI PROGRAMY NARZĘDZIOWE.</a:t>
            </a:r>
            <a:br>
              <a:rPr lang="pl-PL" sz="1800" cap="none" dirty="0"/>
            </a:br>
            <a:r>
              <a:rPr lang="pl-PL" sz="1800" cap="none" dirty="0"/>
              <a:t>NAJWIĘKSZYM I NAJBARDZIEJ ISTOTNYM JEST </a:t>
            </a:r>
            <a:r>
              <a:rPr lang="pl-PL" sz="1800" cap="none" dirty="0">
                <a:solidFill>
                  <a:srgbClr val="FF0000"/>
                </a:solidFill>
              </a:rPr>
              <a:t>SIMULINK</a:t>
            </a:r>
            <a:r>
              <a:rPr lang="pl-PL" sz="1800" cap="none" dirty="0"/>
              <a:t>, KTÓRY SŁUŻY DO SYMULACJI SYSTEMÓW I ZJAWISK I WYSTĘPUJE OBECNIE W NAZWIE OPROGRAMOWANIA.        </a:t>
            </a:r>
          </a:p>
          <a:p>
            <a:pPr marL="0" indent="0">
              <a:buNone/>
            </a:pPr>
            <a:r>
              <a:rPr lang="pl-PL" sz="1800" cap="non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5493533"/>
      </p:ext>
    </p:extLst>
  </p:cSld>
  <p:clrMapOvr>
    <a:masterClrMapping/>
  </p:clrMapOvr>
</p:sld>
</file>

<file path=ppt/theme/theme1.xml><?xml version="1.0" encoding="utf-8"?>
<a:theme xmlns:a="http://schemas.openxmlformats.org/drawingml/2006/main" name="Kropl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Kropla</Template>
  <TotalTime>540</TotalTime>
  <Words>1665</Words>
  <Application>Microsoft Office PowerPoint</Application>
  <PresentationFormat>Panoramiczny</PresentationFormat>
  <Paragraphs>50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futura-pt-n4</vt:lpstr>
      <vt:lpstr>lato</vt:lpstr>
      <vt:lpstr>Tw Cen MT</vt:lpstr>
      <vt:lpstr>Kropla</vt:lpstr>
      <vt:lpstr>Modelowanie Układów elektromechanicznych  – działy wybrane 20/21 Prof. Piotr wach</vt:lpstr>
      <vt:lpstr>2. Modelowanie matematyczne</vt:lpstr>
      <vt:lpstr>Modelowanie matematyczne (2)</vt:lpstr>
      <vt:lpstr>Modelowanie matematyczne (3)</vt:lpstr>
      <vt:lpstr>Modelowanie matematyczne (4)</vt:lpstr>
      <vt:lpstr>Modelowanie matematyczne (4)</vt:lpstr>
      <vt:lpstr>Symulacja komputerowa</vt:lpstr>
      <vt:lpstr>Symulacja komputerowa (2)</vt:lpstr>
      <vt:lpstr>Symulacja komputerowa (2)</vt:lpstr>
      <vt:lpstr>Symulacja komputerowa (3)</vt:lpstr>
      <vt:lpstr>Symulacja komputerowa (4)</vt:lpstr>
      <vt:lpstr>Symulacja komputerowa (5)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Modelowanie Układów dynamicznych – działy wybrane 20/21 Prof. Piotr wach</dc:title>
  <dc:creator>Piotr</dc:creator>
  <cp:lastModifiedBy>Piotr</cp:lastModifiedBy>
  <cp:revision>96</cp:revision>
  <dcterms:created xsi:type="dcterms:W3CDTF">2020-10-13T10:21:16Z</dcterms:created>
  <dcterms:modified xsi:type="dcterms:W3CDTF">2020-10-18T11:21:03Z</dcterms:modified>
</cp:coreProperties>
</file>