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86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8B40C"/>
    <a:srgbClr val="22384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1" autoAdjust="0"/>
    <p:restoredTop sz="94569" autoAdjust="0"/>
  </p:normalViewPr>
  <p:slideViewPr>
    <p:cSldViewPr>
      <p:cViewPr varScale="1">
        <p:scale>
          <a:sx n="33" d="100"/>
          <a:sy n="33" d="100"/>
        </p:scale>
        <p:origin x="-690" y="-78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A16CD-9CCD-4175-A052-E0FB87F25F5B}" type="datetimeFigureOut">
              <a:rPr lang="pl-PL" smtClean="0"/>
              <a:pPr/>
              <a:t>2021-03-23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5B0D6-E18C-40B6-8CC5-6F602782C3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3809124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664370" y="4049688"/>
            <a:ext cx="23042560" cy="1800200"/>
          </a:xfrm>
        </p:spPr>
        <p:txBody>
          <a:bodyPr/>
          <a:lstStyle>
            <a:lvl1pPr>
              <a:defRPr lang="pl-PL" sz="11200" b="1" i="0" u="none" strike="noStrike" cap="none" spc="0" baseline="0" dirty="0" smtClean="0">
                <a:ln>
                  <a:noFill/>
                </a:ln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16" name="Podtytuł 2"/>
          <p:cNvSpPr>
            <a:spLocks noGrp="1"/>
          </p:cNvSpPr>
          <p:nvPr>
            <p:ph type="subTitle" idx="1"/>
          </p:nvPr>
        </p:nvSpPr>
        <p:spPr>
          <a:xfrm>
            <a:off x="653654" y="6137920"/>
            <a:ext cx="23042560" cy="131445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22384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cxnSp>
        <p:nvCxnSpPr>
          <p:cNvPr id="17" name="Łącznik prosty 16"/>
          <p:cNvCxnSpPr/>
          <p:nvPr userDrawn="1"/>
        </p:nvCxnSpPr>
        <p:spPr>
          <a:xfrm>
            <a:off x="653654" y="5993904"/>
            <a:ext cx="23053276" cy="0"/>
          </a:xfrm>
          <a:prstGeom prst="line">
            <a:avLst/>
          </a:prstGeom>
          <a:noFill/>
          <a:ln w="25400" cap="flat">
            <a:solidFill>
              <a:srgbClr val="22384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18220530" y="7648994"/>
            <a:ext cx="5486400" cy="346447"/>
          </a:xfrm>
        </p:spPr>
        <p:txBody>
          <a:bodyPr/>
          <a:lstStyle>
            <a:lvl1pPr marL="0" indent="0" algn="r">
              <a:buNone/>
              <a:defRPr sz="1400">
                <a:solidFill>
                  <a:srgbClr val="22384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="" xmlns:p14="http://schemas.microsoft.com/office/powerpoint/2010/main" val="16541832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670720" y="2105472"/>
            <a:ext cx="23042560" cy="1800200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670720" y="4049688"/>
            <a:ext cx="23042560" cy="7632848"/>
          </a:xfrm>
        </p:spPr>
        <p:txBody>
          <a:bodyPr/>
          <a:lstStyle>
            <a:lvl1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9944332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670720" y="2321496"/>
            <a:ext cx="7488832" cy="1728192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8375576" y="2321496"/>
            <a:ext cx="15049672" cy="8928992"/>
          </a:xfrm>
        </p:spPr>
        <p:txBody>
          <a:bodyPr/>
          <a:lstStyle>
            <a:lvl1pPr>
              <a:defRPr sz="32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0720" y="4049688"/>
            <a:ext cx="7488832" cy="7200800"/>
          </a:xfr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="" xmlns:p14="http://schemas.microsoft.com/office/powerpoint/2010/main" val="24429331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zawartości 2"/>
          <p:cNvSpPr>
            <a:spLocks noGrp="1"/>
          </p:cNvSpPr>
          <p:nvPr>
            <p:ph sz="half" idx="1"/>
          </p:nvPr>
        </p:nvSpPr>
        <p:spPr>
          <a:xfrm>
            <a:off x="598712" y="4049688"/>
            <a:ext cx="11813558" cy="7128792"/>
          </a:xfrm>
        </p:spPr>
        <p:txBody>
          <a:bodyPr/>
          <a:lstStyle>
            <a:lvl1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8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840072" y="4049688"/>
            <a:ext cx="10716344" cy="7310586"/>
          </a:xfrm>
        </p:spPr>
        <p:txBody>
          <a:bodyPr/>
          <a:lstStyle>
            <a:lvl1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670720" y="2105472"/>
            <a:ext cx="23042560" cy="1800200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3548438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886744" y="2105472"/>
            <a:ext cx="22610512" cy="1721346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10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86744" y="3977680"/>
            <a:ext cx="22610512" cy="7560840"/>
          </a:xfrm>
        </p:spPr>
        <p:txBody>
          <a:bodyPr vert="eaVert"/>
          <a:lstStyle>
            <a:lvl1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4935432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Tytuł pionowy 1"/>
          <p:cNvSpPr>
            <a:spLocks noGrp="1"/>
          </p:cNvSpPr>
          <p:nvPr>
            <p:ph type="title" orient="vert"/>
          </p:nvPr>
        </p:nvSpPr>
        <p:spPr>
          <a:xfrm>
            <a:off x="19248784" y="2170560"/>
            <a:ext cx="3137520" cy="9295952"/>
          </a:xfrm>
        </p:spPr>
        <p:txBody>
          <a:bodyPr vert="eaVert">
            <a:normAutofit/>
          </a:bodyPr>
          <a:lstStyle>
            <a:lvl1pPr>
              <a:defRPr sz="10000" b="1">
                <a:solidFill>
                  <a:srgbClr val="22384F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58752" y="2170560"/>
            <a:ext cx="18106800" cy="9295952"/>
          </a:xfrm>
        </p:spPr>
        <p:txBody>
          <a:bodyPr vert="eaVert"/>
          <a:lstStyle>
            <a:lvl1pPr>
              <a:defRPr>
                <a:solidFill>
                  <a:srgbClr val="22384F"/>
                </a:solidFill>
              </a:defRPr>
            </a:lvl1pPr>
            <a:lvl2pPr>
              <a:defRPr>
                <a:solidFill>
                  <a:srgbClr val="22384F"/>
                </a:solidFill>
              </a:defRPr>
            </a:lvl2pPr>
            <a:lvl3pPr>
              <a:defRPr>
                <a:solidFill>
                  <a:srgbClr val="22384F"/>
                </a:solidFill>
              </a:defRPr>
            </a:lvl3pPr>
            <a:lvl4pPr>
              <a:defRPr>
                <a:solidFill>
                  <a:srgbClr val="22384F"/>
                </a:solidFill>
              </a:defRPr>
            </a:lvl4pPr>
            <a:lvl5pPr>
              <a:defRPr>
                <a:solidFill>
                  <a:srgbClr val="22384F"/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42791563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itechnika Opolska | Opole University of Technology | www.po.opole.pl…"/>
          <p:cNvSpPr txBox="1"/>
          <p:nvPr/>
        </p:nvSpPr>
        <p:spPr>
          <a:xfrm>
            <a:off x="4230121" y="12378774"/>
            <a:ext cx="15530056" cy="913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lnSpc>
                <a:spcPct val="120000"/>
              </a:lnSpc>
              <a:defRPr sz="2700" b="1" spc="67">
                <a:solidFill>
                  <a:srgbClr val="535353"/>
                </a:solidFill>
                <a:latin typeface="Myriad Pro"/>
                <a:ea typeface="Myriad Pro"/>
                <a:cs typeface="Myriad Pro"/>
                <a:sym typeface="Myriad Pro"/>
              </a:defRPr>
            </a:pPr>
            <a:r>
              <a:t>Politechnika Opolska | Opole University of Technology | www.po.opole.pl</a:t>
            </a:r>
          </a:p>
          <a:p>
            <a:pPr defTabSz="457200">
              <a:lnSpc>
                <a:spcPct val="120000"/>
              </a:lnSpc>
              <a:defRPr sz="2700" b="1" spc="67">
                <a:solidFill>
                  <a:srgbClr val="535353"/>
                </a:solidFill>
                <a:latin typeface="Myriad Pro"/>
                <a:ea typeface="Myriad Pro"/>
                <a:cs typeface="Myriad Pro"/>
                <a:sym typeface="Myriad Pro"/>
              </a:defRPr>
            </a:pPr>
            <a:r>
              <a:t>Wydział Ekonomii i Zarządzania | Faculty of Economics and Management | www.weiz.po.opole.pl</a:t>
            </a:r>
          </a:p>
        </p:txBody>
      </p:sp>
      <p:sp>
        <p:nvSpPr>
          <p:cNvPr id="3" name="Linia"/>
          <p:cNvSpPr/>
          <p:nvPr/>
        </p:nvSpPr>
        <p:spPr>
          <a:xfrm>
            <a:off x="2108442" y="11663229"/>
            <a:ext cx="20166809" cy="3"/>
          </a:xfrm>
          <a:prstGeom prst="line">
            <a:avLst/>
          </a:prstGeom>
          <a:ln w="12700">
            <a:solidFill>
              <a:srgbClr val="535353"/>
            </a:solidFill>
            <a:prstDash val="sysDot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4" name="poli.png" descr="poli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474145" y="95267"/>
            <a:ext cx="4913759" cy="1595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23.png" descr="23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21519525" y="107287"/>
            <a:ext cx="2278280" cy="21113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kst tytułowy"/>
          <p:cNvSpPr txBox="1">
            <a:spLocks noGrp="1"/>
          </p:cNvSpPr>
          <p:nvPr>
            <p:ph type="title"/>
          </p:nvPr>
        </p:nvSpPr>
        <p:spPr>
          <a:xfrm>
            <a:off x="1828800" y="831850"/>
            <a:ext cx="20726400" cy="6369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Tekst tytułowy</a:t>
            </a:r>
          </a:p>
        </p:txBody>
      </p:sp>
      <p:sp>
        <p:nvSpPr>
          <p:cNvPr id="7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3657600" y="7772400"/>
            <a:ext cx="17068800" cy="594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</p:sldLayoutIdLst>
  <p:transition spd="med"/>
  <p:timing>
    <p:tnLst>
      <p:par>
        <p:cTn id="1" dur="indefinite" restart="never" nodeType="tmRoot"/>
      </p:par>
    </p:tnLst>
  </p:timing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834419" marR="0" indent="-65942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469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104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739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0720" y="1745432"/>
            <a:ext cx="23042560" cy="1368152"/>
          </a:xfrm>
        </p:spPr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Setting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values</a:t>
            </a:r>
            <a:r>
              <a:rPr lang="pl-PL" sz="6600" dirty="0" smtClean="0">
                <a:solidFill>
                  <a:srgbClr val="FF0000"/>
                </a:solidFill>
              </a:rPr>
              <a:t> in public </a:t>
            </a:r>
            <a:r>
              <a:rPr lang="pl-PL" sz="6600" dirty="0" err="1" smtClean="0">
                <a:solidFill>
                  <a:srgbClr val="FF0000"/>
                </a:solidFill>
              </a:rPr>
              <a:t>administration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822848" y="4121696"/>
            <a:ext cx="20234248" cy="7560840"/>
          </a:xfrm>
        </p:spPr>
        <p:txBody>
          <a:bodyPr/>
          <a:lstStyle/>
          <a:p>
            <a:pPr algn="l"/>
            <a:r>
              <a:rPr lang="pl-PL" dirty="0" smtClean="0"/>
              <a:t>	Most </a:t>
            </a:r>
            <a:r>
              <a:rPr lang="pl-PL" dirty="0" err="1" smtClean="0"/>
              <a:t>common</a:t>
            </a:r>
            <a:r>
              <a:rPr lang="pl-PL" dirty="0" smtClean="0"/>
              <a:t> </a:t>
            </a:r>
            <a:r>
              <a:rPr lang="pl-PL" dirty="0" err="1" smtClean="0"/>
              <a:t>way</a:t>
            </a:r>
            <a:r>
              <a:rPr lang="pl-PL" dirty="0" smtClean="0"/>
              <a:t> of </a:t>
            </a:r>
            <a:r>
              <a:rPr lang="pl-PL" dirty="0" err="1" smtClean="0"/>
              <a:t>looking</a:t>
            </a:r>
            <a:r>
              <a:rPr lang="pl-PL" dirty="0" smtClean="0"/>
              <a:t> </a:t>
            </a:r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in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smtClean="0"/>
              <a:t>	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polarity</a:t>
            </a:r>
            <a:r>
              <a:rPr lang="pl-PL" dirty="0" smtClean="0"/>
              <a:t> </a:t>
            </a:r>
            <a:r>
              <a:rPr lang="pl-PL" dirty="0" err="1" smtClean="0"/>
              <a:t>between</a:t>
            </a:r>
            <a:r>
              <a:rPr lang="pl-PL" dirty="0" smtClean="0"/>
              <a:t>:</a:t>
            </a:r>
          </a:p>
          <a:p>
            <a:pPr algn="l"/>
            <a:r>
              <a:rPr lang="pl-PL" dirty="0" smtClean="0"/>
              <a:t> 	</a:t>
            </a:r>
            <a:r>
              <a:rPr lang="pl-PL" dirty="0" smtClean="0">
                <a:latin typeface="Times New Roman"/>
                <a:cs typeface="Times New Roman"/>
              </a:rPr>
              <a:t>″</a:t>
            </a:r>
            <a:r>
              <a:rPr lang="pl-PL" b="1" i="1" dirty="0" err="1" smtClean="0">
                <a:solidFill>
                  <a:schemeClr val="accent3">
                    <a:lumMod val="75000"/>
                  </a:schemeClr>
                </a:solidFill>
              </a:rPr>
              <a:t>Bureaucratic</a:t>
            </a:r>
            <a:r>
              <a:rPr lang="pl-PL" b="1" i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3">
                    <a:lumMod val="75000"/>
                  </a:schemeClr>
                </a:solidFill>
              </a:rPr>
              <a:t>ethos</a:t>
            </a:r>
            <a:r>
              <a:rPr lang="pl-PL" dirty="0" smtClean="0">
                <a:latin typeface="Times New Roman"/>
                <a:cs typeface="Times New Roman"/>
              </a:rPr>
              <a:t> </a:t>
            </a:r>
            <a:r>
              <a:rPr lang="pl-PL" dirty="0" smtClean="0">
                <a:latin typeface="Times New Roman"/>
                <a:cs typeface="Times New Roman"/>
              </a:rPr>
              <a:t>″ </a:t>
            </a:r>
            <a:r>
              <a:rPr lang="pl-PL" dirty="0" smtClean="0"/>
              <a:t>and,</a:t>
            </a:r>
          </a:p>
          <a:p>
            <a:pPr algn="l"/>
            <a:r>
              <a:rPr lang="pl-PL" dirty="0" smtClean="0"/>
              <a:t> 	</a:t>
            </a:r>
            <a:r>
              <a:rPr lang="pl-PL" dirty="0" smtClean="0">
                <a:latin typeface="Times New Roman"/>
                <a:cs typeface="Times New Roman"/>
              </a:rPr>
              <a:t>″</a:t>
            </a:r>
            <a:r>
              <a:rPr lang="pl-PL" b="1" i="1" dirty="0" err="1" smtClean="0">
                <a:solidFill>
                  <a:schemeClr val="accent3">
                    <a:lumMod val="75000"/>
                  </a:schemeClr>
                </a:solidFill>
              </a:rPr>
              <a:t>Democratic</a:t>
            </a:r>
            <a:r>
              <a:rPr lang="pl-PL" b="1" i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3">
                    <a:lumMod val="75000"/>
                  </a:schemeClr>
                </a:solidFill>
              </a:rPr>
              <a:t>ethos</a:t>
            </a:r>
            <a:r>
              <a:rPr lang="pl-PL" dirty="0" smtClean="0">
                <a:latin typeface="Times New Roman"/>
                <a:cs typeface="Times New Roman"/>
              </a:rPr>
              <a:t> </a:t>
            </a:r>
            <a:r>
              <a:rPr lang="pl-PL" dirty="0" smtClean="0">
                <a:latin typeface="Times New Roman"/>
                <a:cs typeface="Times New Roman"/>
              </a:rPr>
              <a:t>″</a:t>
            </a:r>
            <a:r>
              <a:rPr lang="pl-PL" dirty="0" smtClean="0"/>
              <a:t>. </a:t>
            </a:r>
          </a:p>
          <a:p>
            <a:pPr algn="l"/>
            <a:r>
              <a:rPr lang="pl-PL" dirty="0" smtClean="0"/>
              <a:t>	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two</a:t>
            </a:r>
            <a:r>
              <a:rPr lang="pl-PL" dirty="0" smtClean="0"/>
              <a:t> </a:t>
            </a:r>
            <a:r>
              <a:rPr lang="pl-PL" dirty="0" err="1" smtClean="0"/>
              <a:t>distinct</a:t>
            </a:r>
            <a:r>
              <a:rPr lang="pl-PL" dirty="0" smtClean="0"/>
              <a:t> </a:t>
            </a:r>
            <a:r>
              <a:rPr lang="pl-PL" dirty="0" err="1" smtClean="0"/>
              <a:t>intellectual</a:t>
            </a:r>
            <a:r>
              <a:rPr lang="pl-PL" dirty="0" smtClean="0"/>
              <a:t> </a:t>
            </a:r>
            <a:r>
              <a:rPr lang="pl-PL" dirty="0" err="1" smtClean="0"/>
              <a:t>frameworks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shaped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history</a:t>
            </a:r>
            <a:r>
              <a:rPr lang="pl-PL" dirty="0" smtClean="0"/>
              <a:t> </a:t>
            </a:r>
            <a:r>
              <a:rPr lang="pl-PL" dirty="0" smtClean="0"/>
              <a:t>	and </a:t>
            </a:r>
            <a:r>
              <a:rPr lang="pl-PL" dirty="0" smtClean="0"/>
              <a:t>modern </a:t>
            </a:r>
            <a:r>
              <a:rPr lang="pl-PL" dirty="0" err="1" smtClean="0"/>
              <a:t>practice</a:t>
            </a:r>
            <a:r>
              <a:rPr lang="pl-PL" dirty="0" smtClean="0"/>
              <a:t> of public </a:t>
            </a:r>
            <a:r>
              <a:rPr lang="pl-PL" dirty="0" err="1" smtClean="0"/>
              <a:t>administration</a:t>
            </a:r>
            <a:r>
              <a:rPr lang="pl-PL" dirty="0" smtClean="0"/>
              <a:t>.</a:t>
            </a:r>
          </a:p>
          <a:p>
            <a:pPr algn="l"/>
            <a:endParaRPr lang="pl-PL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0720" y="3257600"/>
            <a:ext cx="23042560" cy="8424936"/>
          </a:xfrm>
        </p:spPr>
        <p:txBody>
          <a:bodyPr/>
          <a:lstStyle/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principles</a:t>
            </a:r>
            <a:r>
              <a:rPr lang="pl-PL" dirty="0" smtClean="0"/>
              <a:t> of </a:t>
            </a:r>
            <a:r>
              <a:rPr lang="pl-PL" dirty="0" err="1" smtClean="0"/>
              <a:t>this</a:t>
            </a:r>
            <a:r>
              <a:rPr lang="pl-PL" dirty="0" smtClean="0"/>
              <a:t> </a:t>
            </a:r>
            <a:r>
              <a:rPr lang="pl-PL" dirty="0" err="1" smtClean="0"/>
              <a:t>approach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to be </a:t>
            </a:r>
            <a:r>
              <a:rPr lang="pl-PL" dirty="0" err="1" smtClean="0"/>
              <a:t>constitutionally</a:t>
            </a:r>
            <a:r>
              <a:rPr lang="pl-PL" dirty="0" smtClean="0"/>
              <a:t> </a:t>
            </a:r>
            <a:r>
              <a:rPr lang="pl-PL" dirty="0" err="1" smtClean="0"/>
              <a:t>competent</a:t>
            </a:r>
            <a:r>
              <a:rPr lang="pl-PL" dirty="0" smtClean="0"/>
              <a:t>, </a:t>
            </a:r>
            <a:r>
              <a:rPr lang="pl-PL" dirty="0" err="1" smtClean="0"/>
              <a:t>avoid</a:t>
            </a:r>
            <a:r>
              <a:rPr lang="pl-PL" dirty="0" smtClean="0"/>
              <a:t> </a:t>
            </a:r>
            <a:r>
              <a:rPr lang="pl-PL" dirty="0" err="1" smtClean="0"/>
              <a:t>illegal</a:t>
            </a:r>
            <a:r>
              <a:rPr lang="pl-PL" dirty="0" smtClean="0"/>
              <a:t> behavior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exercise</a:t>
            </a:r>
            <a:r>
              <a:rPr lang="pl-PL" dirty="0" smtClean="0"/>
              <a:t> of authority, be </a:t>
            </a:r>
            <a:r>
              <a:rPr lang="pl-PL" dirty="0" err="1" smtClean="0"/>
              <a:t>broadly</a:t>
            </a:r>
            <a:r>
              <a:rPr lang="pl-PL" dirty="0" smtClean="0"/>
              <a:t> </a:t>
            </a:r>
            <a:r>
              <a:rPr lang="pl-PL" dirty="0" err="1" smtClean="0"/>
              <a:t>aware</a:t>
            </a:r>
            <a:r>
              <a:rPr lang="pl-PL" dirty="0" smtClean="0"/>
              <a:t> of </a:t>
            </a:r>
            <a:r>
              <a:rPr lang="pl-PL" dirty="0" err="1" smtClean="0"/>
              <a:t>relevant</a:t>
            </a:r>
            <a:r>
              <a:rPr lang="pl-PL" dirty="0" smtClean="0"/>
              <a:t> </a:t>
            </a:r>
            <a:r>
              <a:rPr lang="pl-PL" dirty="0" err="1" smtClean="0"/>
              <a:t>laws</a:t>
            </a:r>
            <a:r>
              <a:rPr lang="pl-PL" dirty="0" smtClean="0"/>
              <a:t>, and </a:t>
            </a:r>
            <a:r>
              <a:rPr lang="pl-PL" dirty="0" err="1" smtClean="0"/>
              <a:t>interpret</a:t>
            </a:r>
            <a:r>
              <a:rPr lang="pl-PL" dirty="0" smtClean="0"/>
              <a:t> law in a </a:t>
            </a:r>
            <a:r>
              <a:rPr lang="pl-PL" dirty="0" err="1" smtClean="0"/>
              <a:t>reasonable</a:t>
            </a:r>
            <a:r>
              <a:rPr lang="pl-PL" dirty="0" smtClean="0"/>
              <a:t> </a:t>
            </a:r>
            <a:r>
              <a:rPr lang="pl-PL" dirty="0" err="1" smtClean="0"/>
              <a:t>fashion</a:t>
            </a:r>
            <a:r>
              <a:rPr lang="pl-PL" dirty="0" smtClean="0"/>
              <a:t>.</a:t>
            </a:r>
          </a:p>
          <a:p>
            <a:pPr algn="l"/>
            <a:r>
              <a:rPr lang="pl-PL" dirty="0" err="1" smtClean="0"/>
              <a:t>Although</a:t>
            </a:r>
            <a:r>
              <a:rPr lang="pl-PL" dirty="0" smtClean="0"/>
              <a:t> law </a:t>
            </a:r>
            <a:r>
              <a:rPr lang="pl-PL" dirty="0" err="1" smtClean="0"/>
              <a:t>often</a:t>
            </a:r>
            <a:r>
              <a:rPr lang="pl-PL" dirty="0" smtClean="0"/>
              <a:t> </a:t>
            </a:r>
            <a:r>
              <a:rPr lang="pl-PL" dirty="0" err="1" smtClean="0"/>
              <a:t>sets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parameters</a:t>
            </a:r>
            <a:r>
              <a:rPr lang="pl-PL" dirty="0" smtClean="0"/>
              <a:t> </a:t>
            </a:r>
            <a:r>
              <a:rPr lang="pl-PL" dirty="0" err="1" smtClean="0"/>
              <a:t>within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administrative</a:t>
            </a:r>
            <a:r>
              <a:rPr lang="pl-PL" dirty="0" smtClean="0"/>
              <a:t> action </a:t>
            </a:r>
            <a:r>
              <a:rPr lang="pl-PL" dirty="0" err="1" smtClean="0"/>
              <a:t>takes</a:t>
            </a:r>
            <a:r>
              <a:rPr lang="pl-PL" dirty="0" smtClean="0"/>
              <a:t> place, legal </a:t>
            </a:r>
            <a:r>
              <a:rPr lang="pl-PL" dirty="0" err="1" smtClean="0"/>
              <a:t>compliance</a:t>
            </a:r>
            <a:r>
              <a:rPr lang="pl-PL" dirty="0" smtClean="0"/>
              <a:t> </a:t>
            </a:r>
            <a:r>
              <a:rPr lang="pl-PL" dirty="0" err="1" smtClean="0"/>
              <a:t>tends</a:t>
            </a:r>
            <a:r>
              <a:rPr lang="pl-PL" dirty="0" smtClean="0"/>
              <a:t> to be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paramount</a:t>
            </a:r>
            <a:r>
              <a:rPr lang="pl-PL" dirty="0" smtClean="0"/>
              <a:t> </a:t>
            </a:r>
            <a:r>
              <a:rPr lang="pl-PL" dirty="0" err="1" smtClean="0"/>
              <a:t>concern</a:t>
            </a:r>
            <a:r>
              <a:rPr lang="pl-PL" dirty="0" smtClean="0"/>
              <a:t> for public </a:t>
            </a:r>
            <a:r>
              <a:rPr lang="pl-PL" dirty="0" err="1" smtClean="0"/>
              <a:t>administrators</a:t>
            </a:r>
            <a:r>
              <a:rPr lang="pl-PL" dirty="0" smtClean="0"/>
              <a:t>, </a:t>
            </a:r>
            <a:r>
              <a:rPr lang="pl-PL" dirty="0" err="1" smtClean="0"/>
              <a:t>rather</a:t>
            </a:r>
            <a:r>
              <a:rPr lang="pl-PL" dirty="0" smtClean="0"/>
              <a:t> </a:t>
            </a:r>
            <a:r>
              <a:rPr lang="pl-PL" dirty="0" err="1" smtClean="0"/>
              <a:t>than</a:t>
            </a:r>
            <a:r>
              <a:rPr lang="pl-PL" dirty="0" smtClean="0"/>
              <a:t> </a:t>
            </a:r>
            <a:r>
              <a:rPr lang="pl-PL" dirty="0" err="1" smtClean="0"/>
              <a:t>discovering</a:t>
            </a:r>
            <a:r>
              <a:rPr lang="pl-PL" dirty="0" smtClean="0"/>
              <a:t> and </a:t>
            </a:r>
            <a:r>
              <a:rPr lang="pl-PL" dirty="0" err="1" smtClean="0"/>
              <a:t>promoting</a:t>
            </a:r>
            <a:r>
              <a:rPr lang="pl-PL" dirty="0" smtClean="0"/>
              <a:t> </a:t>
            </a:r>
            <a:r>
              <a:rPr lang="pl-PL" dirty="0" err="1" smtClean="0"/>
              <a:t>higher</a:t>
            </a:r>
            <a:r>
              <a:rPr lang="pl-PL" dirty="0" smtClean="0"/>
              <a:t> order legal.</a:t>
            </a:r>
          </a:p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content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legal </a:t>
            </a:r>
            <a:r>
              <a:rPr lang="pl-PL" dirty="0" err="1" smtClean="0"/>
              <a:t>frame</a:t>
            </a:r>
            <a:r>
              <a:rPr lang="pl-PL" dirty="0" smtClean="0"/>
              <a:t> </a:t>
            </a:r>
            <a:r>
              <a:rPr lang="pl-PL" dirty="0" err="1" smtClean="0"/>
              <a:t>might</a:t>
            </a:r>
            <a:r>
              <a:rPr lang="pl-PL" dirty="0" smtClean="0"/>
              <a:t> be </a:t>
            </a:r>
            <a:r>
              <a:rPr lang="pl-PL" dirty="0" err="1" smtClean="0"/>
              <a:t>generally</a:t>
            </a:r>
            <a:r>
              <a:rPr lang="pl-PL" dirty="0" smtClean="0"/>
              <a:t> </a:t>
            </a:r>
            <a:r>
              <a:rPr lang="pl-PL" dirty="0" err="1" smtClean="0"/>
              <a:t>categorized</a:t>
            </a:r>
            <a:r>
              <a:rPr lang="pl-PL" dirty="0" smtClean="0"/>
              <a:t> as </a:t>
            </a:r>
            <a:r>
              <a:rPr lang="pl-PL" dirty="0" err="1" smtClean="0"/>
              <a:t>regime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proclaimed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Constitution</a:t>
            </a:r>
            <a:r>
              <a:rPr lang="pl-PL" dirty="0" smtClean="0"/>
              <a:t> and </a:t>
            </a:r>
            <a:r>
              <a:rPr lang="pl-PL" dirty="0" err="1" smtClean="0"/>
              <a:t>represent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populations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0720" y="2105472"/>
            <a:ext cx="23042560" cy="3096344"/>
          </a:xfrm>
        </p:spPr>
        <p:txBody>
          <a:bodyPr>
            <a:noAutofit/>
          </a:bodyPr>
          <a:lstStyle/>
          <a:p>
            <a:pPr algn="l"/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To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uphold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the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value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of legal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frame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in public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administration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we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use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the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legal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rationality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that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follows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a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particular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mode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of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reasoning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,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which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proceeds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through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 five </a:t>
            </a:r>
            <a:r>
              <a:rPr lang="pl-PL" sz="5400" b="0" i="1" dirty="0" err="1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steps</a:t>
            </a:r>
            <a:r>
              <a:rPr lang="pl-PL" sz="5400" b="0" i="1" dirty="0" smtClean="0">
                <a:solidFill>
                  <a:srgbClr val="00B050"/>
                </a:solidFill>
                <a:effectLst/>
                <a:latin typeface="Calibri" pitchFamily="34" charset="0"/>
                <a:cs typeface="Calibri" pitchFamily="34" charset="0"/>
              </a:rPr>
              <a:t>: </a:t>
            </a:r>
            <a:endParaRPr lang="pl-PL" sz="5400" b="0" i="1" dirty="0">
              <a:solidFill>
                <a:srgbClr val="00B05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0720" y="5705872"/>
            <a:ext cx="23042560" cy="5976664"/>
          </a:xfrm>
        </p:spPr>
        <p:txBody>
          <a:bodyPr/>
          <a:lstStyle/>
          <a:p>
            <a:pPr algn="l"/>
            <a:r>
              <a:rPr lang="pl-PL" dirty="0" smtClean="0">
                <a:solidFill>
                  <a:srgbClr val="FF0000"/>
                </a:solidFill>
              </a:rPr>
              <a:t>1)</a:t>
            </a:r>
            <a:r>
              <a:rPr lang="pl-PL" dirty="0" smtClean="0"/>
              <a:t> </a:t>
            </a:r>
            <a:r>
              <a:rPr lang="pl-PL" dirty="0" err="1" smtClean="0"/>
              <a:t>clarification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specific</a:t>
            </a:r>
            <a:r>
              <a:rPr lang="pl-PL" dirty="0" smtClean="0"/>
              <a:t> </a:t>
            </a:r>
            <a:r>
              <a:rPr lang="pl-PL" dirty="0" err="1" smtClean="0"/>
              <a:t>issue</a:t>
            </a:r>
            <a:r>
              <a:rPr lang="pl-PL" dirty="0" smtClean="0"/>
              <a:t> </a:t>
            </a:r>
            <a:r>
              <a:rPr lang="pl-PL" dirty="0" err="1" smtClean="0"/>
              <a:t>being</a:t>
            </a:r>
            <a:r>
              <a:rPr lang="pl-PL" dirty="0" smtClean="0"/>
              <a:t> </a:t>
            </a:r>
            <a:r>
              <a:rPr lang="pl-PL" dirty="0" err="1" smtClean="0"/>
              <a:t>debated</a:t>
            </a:r>
            <a:r>
              <a:rPr lang="pl-PL" dirty="0" smtClean="0"/>
              <a:t>; </a:t>
            </a:r>
          </a:p>
          <a:p>
            <a:pPr algn="l"/>
            <a:r>
              <a:rPr lang="pl-PL" dirty="0" smtClean="0">
                <a:solidFill>
                  <a:srgbClr val="FF0000"/>
                </a:solidFill>
              </a:rPr>
              <a:t>2)</a:t>
            </a:r>
            <a:r>
              <a:rPr lang="pl-PL" dirty="0" smtClean="0"/>
              <a:t> </a:t>
            </a:r>
            <a:r>
              <a:rPr lang="pl-PL" dirty="0" err="1" smtClean="0"/>
              <a:t>determination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legal </a:t>
            </a:r>
            <a:r>
              <a:rPr lang="pl-PL" dirty="0" err="1" smtClean="0"/>
              <a:t>rule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governs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issue</a:t>
            </a:r>
            <a:r>
              <a:rPr lang="pl-PL" dirty="0" smtClean="0"/>
              <a:t>; </a:t>
            </a:r>
          </a:p>
          <a:p>
            <a:pPr algn="l"/>
            <a:r>
              <a:rPr lang="pl-PL" dirty="0" smtClean="0">
                <a:solidFill>
                  <a:srgbClr val="FF0000"/>
                </a:solidFill>
              </a:rPr>
              <a:t>3)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elucidation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facts</a:t>
            </a:r>
            <a:r>
              <a:rPr lang="pl-PL" dirty="0" smtClean="0"/>
              <a:t> </a:t>
            </a:r>
            <a:r>
              <a:rPr lang="pl-PL" dirty="0" err="1" smtClean="0"/>
              <a:t>relevant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legal </a:t>
            </a:r>
            <a:r>
              <a:rPr lang="pl-PL" dirty="0" err="1" smtClean="0"/>
              <a:t>rule</a:t>
            </a:r>
            <a:r>
              <a:rPr lang="pl-PL" dirty="0" smtClean="0"/>
              <a:t>; </a:t>
            </a:r>
          </a:p>
          <a:p>
            <a:pPr algn="l"/>
            <a:r>
              <a:rPr lang="pl-PL" dirty="0" smtClean="0">
                <a:solidFill>
                  <a:srgbClr val="FF0000"/>
                </a:solidFill>
              </a:rPr>
              <a:t>4)</a:t>
            </a:r>
            <a:r>
              <a:rPr lang="pl-PL" dirty="0" smtClean="0"/>
              <a:t> </a:t>
            </a:r>
            <a:r>
              <a:rPr lang="pl-PL" dirty="0" err="1" smtClean="0"/>
              <a:t>analysis</a:t>
            </a:r>
            <a:r>
              <a:rPr lang="pl-PL" dirty="0" smtClean="0"/>
              <a:t> of </a:t>
            </a:r>
            <a:r>
              <a:rPr lang="pl-PL" dirty="0" err="1" smtClean="0"/>
              <a:t>how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rule</a:t>
            </a:r>
            <a:r>
              <a:rPr lang="pl-PL" dirty="0" smtClean="0"/>
              <a:t> </a:t>
            </a:r>
            <a:r>
              <a:rPr lang="pl-PL" dirty="0" err="1" smtClean="0"/>
              <a:t>applies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facts</a:t>
            </a:r>
            <a:r>
              <a:rPr lang="pl-PL" dirty="0" smtClean="0"/>
              <a:t>; and </a:t>
            </a:r>
          </a:p>
          <a:p>
            <a:pPr algn="l"/>
            <a:r>
              <a:rPr lang="pl-PL" dirty="0" smtClean="0">
                <a:solidFill>
                  <a:srgbClr val="FF0000"/>
                </a:solidFill>
              </a:rPr>
              <a:t>5)</a:t>
            </a:r>
            <a:r>
              <a:rPr lang="pl-PL" dirty="0" smtClean="0"/>
              <a:t> </a:t>
            </a:r>
            <a:r>
              <a:rPr lang="pl-PL" dirty="0" err="1" smtClean="0"/>
              <a:t>explanation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outcome</a:t>
            </a:r>
            <a:r>
              <a:rPr lang="pl-PL" dirty="0" smtClean="0"/>
              <a:t> </a:t>
            </a:r>
            <a:r>
              <a:rPr lang="pl-PL" dirty="0" smtClean="0"/>
              <a:t>in </a:t>
            </a:r>
            <a:r>
              <a:rPr lang="pl-PL" dirty="0" err="1" smtClean="0"/>
              <a:t>light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application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rule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facts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06824" y="4553744"/>
            <a:ext cx="21026336" cy="7128792"/>
          </a:xfrm>
        </p:spPr>
        <p:txBody>
          <a:bodyPr/>
          <a:lstStyle/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methodology</a:t>
            </a:r>
            <a:r>
              <a:rPr lang="pl-PL" dirty="0" smtClean="0"/>
              <a:t> by </a:t>
            </a:r>
            <a:r>
              <a:rPr lang="pl-PL" dirty="0" err="1" smtClean="0"/>
              <a:t>which</a:t>
            </a:r>
            <a:r>
              <a:rPr lang="pl-PL" dirty="0" smtClean="0"/>
              <a:t> legal </a:t>
            </a:r>
            <a:r>
              <a:rPr lang="pl-PL" dirty="0" err="1" smtClean="0"/>
              <a:t>rationality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applied in </a:t>
            </a:r>
            <a:r>
              <a:rPr lang="pl-PL" dirty="0" err="1" smtClean="0"/>
              <a:t>decision-making</a:t>
            </a:r>
            <a:r>
              <a:rPr lang="pl-PL" dirty="0" smtClean="0"/>
              <a:t> </a:t>
            </a:r>
            <a:r>
              <a:rPr lang="pl-PL" dirty="0" err="1" smtClean="0"/>
              <a:t>must</a:t>
            </a:r>
            <a:r>
              <a:rPr lang="pl-PL" dirty="0" smtClean="0"/>
              <a:t> be </a:t>
            </a:r>
            <a:r>
              <a:rPr lang="pl-PL" dirty="0" err="1" smtClean="0"/>
              <a:t>guided</a:t>
            </a:r>
            <a:r>
              <a:rPr lang="pl-PL" dirty="0" smtClean="0"/>
              <a:t> by an </a:t>
            </a:r>
            <a:r>
              <a:rPr lang="pl-PL" dirty="0" err="1" smtClean="0"/>
              <a:t>objective</a:t>
            </a:r>
            <a:r>
              <a:rPr lang="pl-PL" dirty="0" smtClean="0"/>
              <a:t> </a:t>
            </a:r>
            <a:r>
              <a:rPr lang="pl-PL" dirty="0" err="1" smtClean="0"/>
              <a:t>reasonableness</a:t>
            </a:r>
            <a:r>
              <a:rPr lang="pl-PL" dirty="0" smtClean="0"/>
              <a:t> </a:t>
            </a:r>
            <a:r>
              <a:rPr lang="pl-PL" dirty="0" err="1" smtClean="0"/>
              <a:t>when</a:t>
            </a:r>
            <a:r>
              <a:rPr lang="pl-PL" dirty="0" smtClean="0"/>
              <a:t> </a:t>
            </a:r>
            <a:r>
              <a:rPr lang="pl-PL" dirty="0" err="1" smtClean="0"/>
              <a:t>using</a:t>
            </a:r>
            <a:r>
              <a:rPr lang="pl-PL" dirty="0" smtClean="0"/>
              <a:t> instruments </a:t>
            </a:r>
            <a:r>
              <a:rPr lang="pl-PL" dirty="0" err="1" smtClean="0"/>
              <a:t>like</a:t>
            </a:r>
            <a:r>
              <a:rPr lang="pl-PL" dirty="0" smtClean="0"/>
              <a:t> </a:t>
            </a:r>
            <a:r>
              <a:rPr lang="pl-PL" b="1" dirty="0" smtClean="0">
                <a:solidFill>
                  <a:srgbClr val="FF0000"/>
                </a:solidFill>
              </a:rPr>
              <a:t>:</a:t>
            </a:r>
            <a:r>
              <a:rPr lang="pl-PL" dirty="0" smtClean="0"/>
              <a:t> independent and </a:t>
            </a:r>
            <a:r>
              <a:rPr lang="pl-PL" dirty="0" err="1" smtClean="0"/>
              <a:t>impartial</a:t>
            </a:r>
            <a:r>
              <a:rPr lang="pl-PL" dirty="0" smtClean="0"/>
              <a:t> </a:t>
            </a:r>
            <a:r>
              <a:rPr lang="pl-PL" dirty="0" err="1" smtClean="0"/>
              <a:t>adjudication</a:t>
            </a:r>
            <a:r>
              <a:rPr lang="pl-PL" dirty="0" smtClean="0"/>
              <a:t> by </a:t>
            </a:r>
            <a:r>
              <a:rPr lang="pl-PL" dirty="0" err="1" smtClean="0"/>
              <a:t>administrative</a:t>
            </a:r>
            <a:r>
              <a:rPr lang="pl-PL" dirty="0" smtClean="0"/>
              <a:t> law </a:t>
            </a:r>
            <a:r>
              <a:rPr lang="pl-PL" dirty="0" err="1" smtClean="0"/>
              <a:t>judges</a:t>
            </a:r>
            <a:r>
              <a:rPr lang="pl-PL" dirty="0" smtClean="0"/>
              <a:t>, </a:t>
            </a:r>
            <a:r>
              <a:rPr lang="pl-PL" dirty="0" err="1" smtClean="0"/>
              <a:t>hearing</a:t>
            </a:r>
            <a:r>
              <a:rPr lang="pl-PL" dirty="0" smtClean="0"/>
              <a:t> </a:t>
            </a:r>
            <a:r>
              <a:rPr lang="pl-PL" dirty="0" err="1" smtClean="0"/>
              <a:t>examiners</a:t>
            </a:r>
            <a:r>
              <a:rPr lang="pl-PL" dirty="0" smtClean="0"/>
              <a:t>, and regulatory </a:t>
            </a:r>
            <a:r>
              <a:rPr lang="pl-PL" dirty="0" err="1" smtClean="0"/>
              <a:t>commissions</a:t>
            </a:r>
            <a:r>
              <a:rPr lang="pl-PL" dirty="0" smtClean="0"/>
              <a:t>, </a:t>
            </a:r>
            <a:r>
              <a:rPr lang="pl-PL" dirty="0" err="1" smtClean="0"/>
              <a:t>investigating</a:t>
            </a:r>
            <a:r>
              <a:rPr lang="pl-PL" dirty="0" smtClean="0"/>
              <a:t>, </a:t>
            </a:r>
            <a:r>
              <a:rPr lang="pl-PL" dirty="0" err="1" smtClean="0"/>
              <a:t>prosecuting</a:t>
            </a:r>
            <a:r>
              <a:rPr lang="pl-PL" dirty="0" smtClean="0"/>
              <a:t>, </a:t>
            </a:r>
            <a:r>
              <a:rPr lang="pl-PL" dirty="0" err="1" smtClean="0"/>
              <a:t>negotiating</a:t>
            </a:r>
            <a:r>
              <a:rPr lang="pl-PL" dirty="0" smtClean="0"/>
              <a:t>, </a:t>
            </a:r>
            <a:r>
              <a:rPr lang="pl-PL" dirty="0" err="1" smtClean="0"/>
              <a:t>settling</a:t>
            </a:r>
            <a:r>
              <a:rPr lang="pl-PL" dirty="0" smtClean="0"/>
              <a:t>, and </a:t>
            </a:r>
            <a:r>
              <a:rPr lang="pl-PL" dirty="0" err="1" smtClean="0"/>
              <a:t>informally</a:t>
            </a:r>
            <a:r>
              <a:rPr lang="pl-PL" dirty="0" smtClean="0"/>
              <a:t> </a:t>
            </a:r>
            <a:r>
              <a:rPr lang="pl-PL" dirty="0" err="1" smtClean="0"/>
              <a:t>acting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0720" y="2105472"/>
            <a:ext cx="23042560" cy="1440160"/>
          </a:xfrm>
        </p:spPr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The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Organizational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Values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Frame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02768" y="4481736"/>
            <a:ext cx="22034448" cy="7200800"/>
          </a:xfrm>
        </p:spPr>
        <p:txBody>
          <a:bodyPr/>
          <a:lstStyle/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organizational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best</a:t>
            </a:r>
            <a:r>
              <a:rPr lang="pl-PL" dirty="0" smtClean="0"/>
              <a:t> </a:t>
            </a:r>
            <a:r>
              <a:rPr lang="pl-PL" dirty="0" err="1" smtClean="0"/>
              <a:t>known</a:t>
            </a:r>
            <a:r>
              <a:rPr lang="pl-PL" dirty="0" smtClean="0"/>
              <a:t> and most </a:t>
            </a:r>
            <a:r>
              <a:rPr lang="pl-PL" dirty="0" err="1" smtClean="0"/>
              <a:t>easily</a:t>
            </a:r>
            <a:r>
              <a:rPr lang="pl-PL" dirty="0" smtClean="0"/>
              <a:t> </a:t>
            </a:r>
            <a:r>
              <a:rPr lang="pl-PL" dirty="0" err="1" smtClean="0"/>
              <a:t>articulated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four</a:t>
            </a:r>
            <a:r>
              <a:rPr lang="pl-PL" dirty="0" smtClean="0"/>
              <a:t> </a:t>
            </a:r>
            <a:r>
              <a:rPr lang="pl-PL" dirty="0" err="1" smtClean="0"/>
              <a:t>presented</a:t>
            </a:r>
            <a:r>
              <a:rPr lang="pl-PL" dirty="0" smtClean="0"/>
              <a:t> </a:t>
            </a:r>
            <a:r>
              <a:rPr lang="pl-PL" dirty="0" err="1" smtClean="0"/>
              <a:t>frames</a:t>
            </a:r>
            <a:r>
              <a:rPr lang="pl-PL" dirty="0" smtClean="0"/>
              <a:t>.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most </a:t>
            </a:r>
            <a:r>
              <a:rPr lang="pl-PL" dirty="0" err="1" smtClean="0"/>
              <a:t>closely</a:t>
            </a:r>
            <a:r>
              <a:rPr lang="pl-PL" dirty="0" smtClean="0"/>
              <a:t> </a:t>
            </a:r>
            <a:r>
              <a:rPr lang="pl-PL" dirty="0" err="1" smtClean="0"/>
              <a:t>related</a:t>
            </a:r>
            <a:r>
              <a:rPr lang="pl-PL" dirty="0" smtClean="0"/>
              <a:t> to </a:t>
            </a:r>
            <a:r>
              <a:rPr lang="pl-PL" dirty="0" err="1" smtClean="0"/>
              <a:t>bureaucratic</a:t>
            </a:r>
            <a:r>
              <a:rPr lang="pl-PL" dirty="0" smtClean="0"/>
              <a:t> </a:t>
            </a:r>
            <a:r>
              <a:rPr lang="pl-PL" dirty="0" err="1" smtClean="0"/>
              <a:t>ethos</a:t>
            </a:r>
            <a:r>
              <a:rPr lang="pl-PL" dirty="0" smtClean="0"/>
              <a:t>.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core</a:t>
            </a:r>
            <a:r>
              <a:rPr lang="pl-PL" dirty="0" smtClean="0"/>
              <a:t> </a:t>
            </a:r>
            <a:r>
              <a:rPr lang="pl-PL" dirty="0" err="1" smtClean="0"/>
              <a:t>content</a:t>
            </a:r>
            <a:r>
              <a:rPr lang="pl-PL" dirty="0" smtClean="0"/>
              <a:t> </a:t>
            </a:r>
            <a:r>
              <a:rPr lang="pl-PL" dirty="0" err="1" smtClean="0"/>
              <a:t>value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organizational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administrative</a:t>
            </a:r>
            <a:r>
              <a:rPr lang="pl-PL" dirty="0" smtClean="0"/>
              <a:t> </a:t>
            </a:r>
            <a:r>
              <a:rPr lang="pl-PL" dirty="0" err="1" smtClean="0"/>
              <a:t>efficiency</a:t>
            </a:r>
            <a:r>
              <a:rPr lang="pl-PL" dirty="0" smtClean="0"/>
              <a:t>;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other</a:t>
            </a:r>
            <a:r>
              <a:rPr lang="pl-PL" dirty="0" smtClean="0"/>
              <a:t> </a:t>
            </a:r>
            <a:r>
              <a:rPr lang="pl-PL" dirty="0" err="1" smtClean="0"/>
              <a:t>content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 </a:t>
            </a:r>
            <a:r>
              <a:rPr lang="pl-PL" dirty="0" err="1" smtClean="0"/>
              <a:t>like</a:t>
            </a:r>
            <a:r>
              <a:rPr lang="pl-PL" dirty="0" smtClean="0"/>
              <a:t> </a:t>
            </a:r>
            <a:r>
              <a:rPr lang="pl-PL" dirty="0" err="1" smtClean="0"/>
              <a:t>specialization</a:t>
            </a:r>
            <a:r>
              <a:rPr lang="pl-PL" dirty="0" smtClean="0"/>
              <a:t> and </a:t>
            </a:r>
            <a:r>
              <a:rPr lang="pl-PL" dirty="0" err="1" smtClean="0"/>
              <a:t>expertise</a:t>
            </a:r>
            <a:r>
              <a:rPr lang="pl-PL" dirty="0" smtClean="0"/>
              <a:t>, authority of </a:t>
            </a:r>
            <a:r>
              <a:rPr lang="pl-PL" dirty="0" err="1" smtClean="0"/>
              <a:t>positions</a:t>
            </a:r>
            <a:r>
              <a:rPr lang="pl-PL" dirty="0" smtClean="0"/>
              <a:t>, </a:t>
            </a:r>
            <a:r>
              <a:rPr lang="pl-PL" dirty="0" err="1" smtClean="0"/>
              <a:t>merit</a:t>
            </a:r>
            <a:r>
              <a:rPr lang="pl-PL" dirty="0" smtClean="0"/>
              <a:t>, </a:t>
            </a:r>
            <a:r>
              <a:rPr lang="pl-PL" dirty="0" err="1" smtClean="0"/>
              <a:t>formalization</a:t>
            </a:r>
            <a:r>
              <a:rPr lang="pl-PL" dirty="0" smtClean="0"/>
              <a:t>, </a:t>
            </a:r>
            <a:r>
              <a:rPr lang="pl-PL" dirty="0" err="1" smtClean="0"/>
              <a:t>organizational</a:t>
            </a:r>
            <a:r>
              <a:rPr lang="pl-PL" dirty="0" smtClean="0"/>
              <a:t> </a:t>
            </a:r>
            <a:r>
              <a:rPr lang="pl-PL" dirty="0" err="1" smtClean="0"/>
              <a:t>loyalty</a:t>
            </a:r>
            <a:r>
              <a:rPr lang="pl-PL" dirty="0" smtClean="0"/>
              <a:t>, and </a:t>
            </a:r>
            <a:r>
              <a:rPr lang="pl-PL" dirty="0" err="1" smtClean="0"/>
              <a:t>political</a:t>
            </a:r>
            <a:r>
              <a:rPr lang="pl-PL" dirty="0" smtClean="0"/>
              <a:t> </a:t>
            </a:r>
            <a:r>
              <a:rPr lang="pl-PL" dirty="0" err="1" smtClean="0"/>
              <a:t>neutrality</a:t>
            </a:r>
            <a:r>
              <a:rPr lang="pl-PL" dirty="0" smtClean="0"/>
              <a:t> </a:t>
            </a:r>
            <a:r>
              <a:rPr lang="pl-PL" dirty="0" err="1" smtClean="0"/>
              <a:t>serve</a:t>
            </a:r>
            <a:r>
              <a:rPr lang="pl-PL" dirty="0" smtClean="0"/>
              <a:t> to </a:t>
            </a:r>
            <a:r>
              <a:rPr lang="pl-PL" dirty="0" err="1" smtClean="0"/>
              <a:t>reinforce</a:t>
            </a:r>
            <a:r>
              <a:rPr lang="pl-PL" dirty="0" smtClean="0"/>
              <a:t> </a:t>
            </a:r>
            <a:r>
              <a:rPr lang="pl-PL" dirty="0" err="1" smtClean="0"/>
              <a:t>administrative</a:t>
            </a:r>
            <a:r>
              <a:rPr lang="pl-PL" dirty="0" smtClean="0"/>
              <a:t> </a:t>
            </a:r>
            <a:r>
              <a:rPr lang="pl-PL" dirty="0" err="1" smtClean="0"/>
              <a:t>efficiency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0720" y="3329608"/>
            <a:ext cx="23042560" cy="8352928"/>
          </a:xfrm>
        </p:spPr>
        <p:txBody>
          <a:bodyPr/>
          <a:lstStyle/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organizational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 </a:t>
            </a:r>
            <a:r>
              <a:rPr lang="pl-PL" dirty="0" err="1" smtClean="0"/>
              <a:t>uses</a:t>
            </a:r>
            <a:r>
              <a:rPr lang="pl-PL" dirty="0" smtClean="0"/>
              <a:t> </a:t>
            </a:r>
            <a:r>
              <a:rPr lang="pl-PL" i="1" dirty="0" err="1" smtClean="0">
                <a:solidFill>
                  <a:srgbClr val="18B40C"/>
                </a:solidFill>
              </a:rPr>
              <a:t>technocratic</a:t>
            </a:r>
            <a:r>
              <a:rPr lang="pl-PL" i="1" dirty="0" smtClean="0">
                <a:solidFill>
                  <a:srgbClr val="18B40C"/>
                </a:solidFill>
              </a:rPr>
              <a:t> </a:t>
            </a:r>
            <a:r>
              <a:rPr lang="pl-PL" i="1" dirty="0" err="1" smtClean="0">
                <a:solidFill>
                  <a:srgbClr val="18B40C"/>
                </a:solidFill>
              </a:rPr>
              <a:t>rationality</a:t>
            </a:r>
            <a:r>
              <a:rPr lang="pl-PL" dirty="0" smtClean="0"/>
              <a:t>,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elevates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scientific </a:t>
            </a:r>
            <a:r>
              <a:rPr lang="pl-PL" dirty="0" err="1" smtClean="0"/>
              <a:t>analytical</a:t>
            </a:r>
            <a:r>
              <a:rPr lang="pl-PL" dirty="0" smtClean="0"/>
              <a:t> </a:t>
            </a:r>
            <a:r>
              <a:rPr lang="pl-PL" dirty="0" err="1" smtClean="0"/>
              <a:t>mindset</a:t>
            </a:r>
            <a:r>
              <a:rPr lang="pl-PL" dirty="0" smtClean="0"/>
              <a:t>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belief</a:t>
            </a:r>
            <a:r>
              <a:rPr lang="pl-PL" dirty="0" smtClean="0"/>
              <a:t> in </a:t>
            </a:r>
            <a:r>
              <a:rPr lang="pl-PL" dirty="0" err="1" smtClean="0"/>
              <a:t>technological</a:t>
            </a:r>
            <a:r>
              <a:rPr lang="pl-PL" dirty="0" smtClean="0"/>
              <a:t> </a:t>
            </a:r>
            <a:r>
              <a:rPr lang="pl-PL" dirty="0" err="1" smtClean="0"/>
              <a:t>progress</a:t>
            </a:r>
            <a:r>
              <a:rPr lang="pl-PL" dirty="0" smtClean="0"/>
              <a:t>. </a:t>
            </a:r>
            <a:r>
              <a:rPr lang="pl-PL" dirty="0" err="1" smtClean="0"/>
              <a:t>Utilitarianism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embraced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assessment</a:t>
            </a:r>
            <a:r>
              <a:rPr lang="pl-PL" dirty="0" smtClean="0"/>
              <a:t> of </a:t>
            </a:r>
            <a:r>
              <a:rPr lang="pl-PL" dirty="0" err="1" smtClean="0"/>
              <a:t>content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against</a:t>
            </a:r>
            <a:r>
              <a:rPr lang="pl-PL" dirty="0" smtClean="0"/>
              <a:t> </a:t>
            </a:r>
            <a:r>
              <a:rPr lang="pl-PL" dirty="0" err="1" smtClean="0"/>
              <a:t>rational</a:t>
            </a:r>
            <a:r>
              <a:rPr lang="pl-PL" dirty="0" smtClean="0"/>
              <a:t> </a:t>
            </a:r>
            <a:r>
              <a:rPr lang="pl-PL" dirty="0" err="1" smtClean="0"/>
              <a:t>goals</a:t>
            </a:r>
            <a:r>
              <a:rPr lang="pl-PL" dirty="0" smtClean="0"/>
              <a:t> and </a:t>
            </a:r>
            <a:r>
              <a:rPr lang="pl-PL" dirty="0" err="1" smtClean="0"/>
              <a:t>objectives</a:t>
            </a:r>
            <a:r>
              <a:rPr lang="pl-PL" dirty="0" smtClean="0"/>
              <a:t>, </a:t>
            </a:r>
            <a:r>
              <a:rPr lang="pl-PL" dirty="0" err="1" smtClean="0"/>
              <a:t>where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focus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on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finding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most </a:t>
            </a:r>
            <a:r>
              <a:rPr lang="pl-PL" dirty="0" err="1" smtClean="0"/>
              <a:t>efficient</a:t>
            </a:r>
            <a:r>
              <a:rPr lang="pl-PL" dirty="0" smtClean="0"/>
              <a:t> </a:t>
            </a:r>
            <a:r>
              <a:rPr lang="pl-PL" dirty="0" err="1" smtClean="0"/>
              <a:t>means</a:t>
            </a:r>
            <a:r>
              <a:rPr lang="pl-PL" dirty="0" smtClean="0"/>
              <a:t> to an </a:t>
            </a:r>
            <a:r>
              <a:rPr lang="pl-PL" dirty="0" err="1" smtClean="0"/>
              <a:t>end</a:t>
            </a:r>
            <a:r>
              <a:rPr lang="pl-PL" dirty="0" smtClean="0"/>
              <a:t>. </a:t>
            </a:r>
            <a:r>
              <a:rPr lang="pl-PL" dirty="0" err="1" smtClean="0"/>
              <a:t>The</a:t>
            </a:r>
            <a:r>
              <a:rPr lang="pl-PL" dirty="0" smtClean="0"/>
              <a:t> '</a:t>
            </a:r>
            <a:r>
              <a:rPr lang="pl-PL" dirty="0" err="1" smtClean="0"/>
              <a:t>goodness</a:t>
            </a:r>
            <a:r>
              <a:rPr lang="pl-PL" dirty="0" smtClean="0"/>
              <a:t>‘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badness</a:t>
            </a:r>
            <a:r>
              <a:rPr lang="pl-PL" dirty="0" smtClean="0"/>
              <a:t>‘ of a </a:t>
            </a:r>
            <a:r>
              <a:rPr lang="pl-PL" dirty="0" err="1" smtClean="0"/>
              <a:t>particular</a:t>
            </a:r>
            <a:r>
              <a:rPr lang="pl-PL" dirty="0" smtClean="0"/>
              <a:t> </a:t>
            </a:r>
            <a:r>
              <a:rPr lang="pl-PL" dirty="0" err="1" smtClean="0"/>
              <a:t>organizational</a:t>
            </a:r>
            <a:r>
              <a:rPr lang="pl-PL" dirty="0" smtClean="0"/>
              <a:t> </a:t>
            </a:r>
            <a:r>
              <a:rPr lang="pl-PL" dirty="0" err="1" smtClean="0"/>
              <a:t>pattern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a </a:t>
            </a:r>
            <a:r>
              <a:rPr lang="pl-PL" dirty="0" err="1" smtClean="0"/>
              <a:t>mathematical</a:t>
            </a:r>
            <a:r>
              <a:rPr lang="pl-PL" dirty="0" smtClean="0"/>
              <a:t> </a:t>
            </a:r>
            <a:r>
              <a:rPr lang="pl-PL" dirty="0" err="1" smtClean="0"/>
              <a:t>relationship</a:t>
            </a:r>
            <a:r>
              <a:rPr lang="pl-PL" dirty="0" smtClean="0"/>
              <a:t> of </a:t>
            </a:r>
            <a:r>
              <a:rPr lang="pl-PL" dirty="0" err="1" smtClean="0"/>
              <a:t>inputs</a:t>
            </a:r>
            <a:r>
              <a:rPr lang="pl-PL" dirty="0" smtClean="0"/>
              <a:t>‘ to </a:t>
            </a:r>
            <a:r>
              <a:rPr lang="pl-PL" dirty="0" err="1" smtClean="0"/>
              <a:t>outputs</a:t>
            </a:r>
            <a:r>
              <a:rPr lang="pl-PL" dirty="0" smtClean="0"/>
              <a:t>. </a:t>
            </a:r>
            <a:r>
              <a:rPr lang="pl-PL" dirty="0" err="1" smtClean="0"/>
              <a:t>Where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latter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maximized</a:t>
            </a:r>
            <a:r>
              <a:rPr lang="pl-PL" dirty="0" smtClean="0"/>
              <a:t>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former</a:t>
            </a:r>
            <a:r>
              <a:rPr lang="pl-PL" dirty="0" smtClean="0"/>
              <a:t> </a:t>
            </a:r>
            <a:r>
              <a:rPr lang="pl-PL" dirty="0" err="1" smtClean="0"/>
              <a:t>minimized</a:t>
            </a:r>
            <a:r>
              <a:rPr lang="pl-PL" dirty="0" smtClean="0"/>
              <a:t>, a </a:t>
            </a:r>
            <a:r>
              <a:rPr lang="pl-PL" dirty="0" err="1" smtClean="0"/>
              <a:t>moral</a:t>
            </a:r>
            <a:r>
              <a:rPr lang="pl-PL" dirty="0" smtClean="0"/>
              <a:t> </a:t>
            </a:r>
            <a:r>
              <a:rPr lang="pl-PL" dirty="0" err="1" smtClean="0"/>
              <a:t>good</a:t>
            </a:r>
            <a:r>
              <a:rPr lang="pl-PL" dirty="0" smtClean="0"/>
              <a:t> </a:t>
            </a:r>
            <a:r>
              <a:rPr lang="pl-PL" dirty="0" err="1" smtClean="0"/>
              <a:t>results</a:t>
            </a:r>
            <a:r>
              <a:rPr lang="pl-PL" dirty="0" smtClean="0"/>
              <a:t>. </a:t>
            </a:r>
            <a:r>
              <a:rPr lang="pl-PL" dirty="0" err="1" smtClean="0"/>
              <a:t>Virtue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goodness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therefore</a:t>
            </a:r>
            <a:r>
              <a:rPr lang="pl-PL" dirty="0" smtClean="0"/>
              <a:t> </a:t>
            </a:r>
            <a:r>
              <a:rPr lang="pl-PL" dirty="0" err="1" smtClean="0"/>
              <a:t>equated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relationship</a:t>
            </a:r>
            <a:r>
              <a:rPr lang="pl-PL" dirty="0" smtClean="0"/>
              <a:t> of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two</a:t>
            </a:r>
            <a:r>
              <a:rPr lang="pl-PL" dirty="0" smtClean="0"/>
              <a:t> </a:t>
            </a:r>
            <a:r>
              <a:rPr lang="pl-PL" dirty="0" err="1" smtClean="0"/>
              <a:t>factors</a:t>
            </a:r>
            <a:r>
              <a:rPr lang="pl-PL" dirty="0" smtClean="0"/>
              <a:t>,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efficiency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inefficiency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34816" y="4049688"/>
            <a:ext cx="21098344" cy="7632848"/>
          </a:xfrm>
        </p:spPr>
        <p:txBody>
          <a:bodyPr/>
          <a:lstStyle/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methodology</a:t>
            </a:r>
            <a:r>
              <a:rPr lang="pl-PL" dirty="0" smtClean="0"/>
              <a:t> </a:t>
            </a:r>
            <a:r>
              <a:rPr lang="pl-PL" dirty="0" err="1" smtClean="0"/>
              <a:t>behind</a:t>
            </a:r>
            <a:r>
              <a:rPr lang="pl-PL" dirty="0" smtClean="0"/>
              <a:t> </a:t>
            </a:r>
            <a:r>
              <a:rPr lang="pl-PL" dirty="0" err="1" smtClean="0"/>
              <a:t>technocratic</a:t>
            </a:r>
            <a:r>
              <a:rPr lang="pl-PL" dirty="0" smtClean="0"/>
              <a:t> and </a:t>
            </a:r>
            <a:r>
              <a:rPr lang="pl-PL" dirty="0" err="1" smtClean="0"/>
              <a:t>functional</a:t>
            </a:r>
            <a:r>
              <a:rPr lang="pl-PL" dirty="0" smtClean="0"/>
              <a:t> </a:t>
            </a:r>
            <a:r>
              <a:rPr lang="pl-PL" dirty="0" err="1" smtClean="0"/>
              <a:t>rationality</a:t>
            </a:r>
            <a:r>
              <a:rPr lang="pl-PL" dirty="0" smtClean="0"/>
              <a:t> </a:t>
            </a:r>
            <a:r>
              <a:rPr lang="pl-PL" dirty="0" err="1" smtClean="0"/>
              <a:t>focuses</a:t>
            </a:r>
            <a:r>
              <a:rPr lang="pl-PL" dirty="0" smtClean="0"/>
              <a:t> on </a:t>
            </a:r>
            <a:r>
              <a:rPr lang="pl-PL" dirty="0" err="1" smtClean="0"/>
              <a:t>solving</a:t>
            </a:r>
            <a:r>
              <a:rPr lang="pl-PL" dirty="0" smtClean="0"/>
              <a:t> </a:t>
            </a:r>
            <a:r>
              <a:rPr lang="pl-PL" dirty="0" err="1" smtClean="0"/>
              <a:t>problems</a:t>
            </a:r>
            <a:r>
              <a:rPr lang="pl-PL" dirty="0" smtClean="0"/>
              <a:t> by engineering, scientific </a:t>
            </a:r>
            <a:r>
              <a:rPr lang="pl-PL" dirty="0" err="1" smtClean="0"/>
              <a:t>method</a:t>
            </a:r>
            <a:r>
              <a:rPr lang="pl-PL" dirty="0" smtClean="0"/>
              <a:t>, </a:t>
            </a:r>
            <a:r>
              <a:rPr lang="pl-PL" dirty="0" err="1" smtClean="0"/>
              <a:t>rationally</a:t>
            </a:r>
            <a:r>
              <a:rPr lang="pl-PL" dirty="0" smtClean="0"/>
              <a:t> </a:t>
            </a:r>
            <a:r>
              <a:rPr lang="pl-PL" dirty="0" err="1" smtClean="0"/>
              <a:t>established</a:t>
            </a:r>
            <a:r>
              <a:rPr lang="pl-PL" dirty="0" smtClean="0"/>
              <a:t> </a:t>
            </a:r>
            <a:r>
              <a:rPr lang="pl-PL" dirty="0" err="1" smtClean="0"/>
              <a:t>procedures</a:t>
            </a:r>
            <a:r>
              <a:rPr lang="pl-PL" dirty="0" smtClean="0"/>
              <a:t>, and </a:t>
            </a:r>
            <a:r>
              <a:rPr lang="pl-PL" dirty="0" err="1" smtClean="0"/>
              <a:t>empiricism</a:t>
            </a:r>
            <a:r>
              <a:rPr lang="pl-PL" dirty="0" smtClean="0"/>
              <a:t>.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approaches</a:t>
            </a:r>
            <a:r>
              <a:rPr lang="pl-PL" dirty="0" smtClean="0"/>
              <a:t> </a:t>
            </a:r>
            <a:r>
              <a:rPr lang="pl-PL" dirty="0" err="1" smtClean="0"/>
              <a:t>assume</a:t>
            </a:r>
            <a:r>
              <a:rPr lang="pl-PL" dirty="0" smtClean="0"/>
              <a:t> </a:t>
            </a:r>
            <a:r>
              <a:rPr lang="pl-PL" dirty="0" err="1" smtClean="0"/>
              <a:t>predictable</a:t>
            </a:r>
            <a:r>
              <a:rPr lang="pl-PL" dirty="0" smtClean="0"/>
              <a:t> and </a:t>
            </a:r>
            <a:r>
              <a:rPr lang="pl-PL" dirty="0" err="1" smtClean="0"/>
              <a:t>stable</a:t>
            </a:r>
            <a:r>
              <a:rPr lang="pl-PL" dirty="0" smtClean="0"/>
              <a:t> </a:t>
            </a:r>
            <a:r>
              <a:rPr lang="pl-PL" dirty="0" err="1" smtClean="0"/>
              <a:t>cause-and-effect</a:t>
            </a:r>
            <a:r>
              <a:rPr lang="pl-PL" dirty="0" smtClean="0"/>
              <a:t> </a:t>
            </a:r>
            <a:r>
              <a:rPr lang="pl-PL" dirty="0" err="1" smtClean="0"/>
              <a:t>relationships</a:t>
            </a:r>
            <a:r>
              <a:rPr lang="pl-PL" dirty="0" smtClean="0"/>
              <a:t> and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specific</a:t>
            </a:r>
            <a:r>
              <a:rPr lang="pl-PL" dirty="0" smtClean="0"/>
              <a:t> </a:t>
            </a:r>
            <a:r>
              <a:rPr lang="pl-PL" dirty="0" err="1" smtClean="0"/>
              <a:t>problems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be </a:t>
            </a:r>
            <a:r>
              <a:rPr lang="pl-PL" dirty="0" err="1" smtClean="0"/>
              <a:t>identified</a:t>
            </a:r>
            <a:r>
              <a:rPr lang="pl-PL" dirty="0" smtClean="0"/>
              <a:t> and </a:t>
            </a:r>
            <a:r>
              <a:rPr lang="pl-PL" dirty="0" err="1" smtClean="0"/>
              <a:t>addressed</a:t>
            </a:r>
            <a:r>
              <a:rPr lang="pl-PL" dirty="0" smtClean="0"/>
              <a:t> </a:t>
            </a:r>
            <a:r>
              <a:rPr lang="pl-PL" dirty="0" err="1" smtClean="0"/>
              <a:t>according</a:t>
            </a:r>
            <a:r>
              <a:rPr lang="pl-PL" dirty="0" smtClean="0"/>
              <a:t> to </a:t>
            </a:r>
            <a:r>
              <a:rPr lang="pl-PL" dirty="0" err="1" smtClean="0"/>
              <a:t>known</a:t>
            </a:r>
            <a:r>
              <a:rPr lang="pl-PL" dirty="0" smtClean="0"/>
              <a:t> </a:t>
            </a:r>
            <a:r>
              <a:rPr lang="pl-PL" dirty="0" err="1" smtClean="0"/>
              <a:t>procedures</a:t>
            </a:r>
            <a:r>
              <a:rPr lang="pl-PL" dirty="0" smtClean="0"/>
              <a:t> by a </a:t>
            </a:r>
            <a:r>
              <a:rPr lang="pl-PL" dirty="0" err="1" smtClean="0"/>
              <a:t>dedicated</a:t>
            </a:r>
            <a:r>
              <a:rPr lang="pl-PL" dirty="0" smtClean="0"/>
              <a:t> </a:t>
            </a:r>
            <a:r>
              <a:rPr lang="pl-PL" dirty="0" err="1" smtClean="0"/>
              <a:t>workforce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The</a:t>
            </a:r>
            <a:r>
              <a:rPr lang="pl-PL" sz="6600" dirty="0" smtClean="0">
                <a:solidFill>
                  <a:srgbClr val="FF0000"/>
                </a:solidFill>
              </a:rPr>
              <a:t> Market </a:t>
            </a:r>
            <a:r>
              <a:rPr lang="pl-PL" sz="6600" dirty="0" err="1" smtClean="0">
                <a:solidFill>
                  <a:srgbClr val="FF0000"/>
                </a:solidFill>
              </a:rPr>
              <a:t>Values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Frame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74776" y="4697760"/>
            <a:ext cx="21890432" cy="6984776"/>
          </a:xfrm>
        </p:spPr>
        <p:txBody>
          <a:bodyPr/>
          <a:lstStyle/>
          <a:p>
            <a:pPr algn="l"/>
            <a:r>
              <a:rPr lang="pl-PL" dirty="0" smtClean="0"/>
              <a:t>As </a:t>
            </a:r>
            <a:r>
              <a:rPr lang="pl-PL" dirty="0" err="1" smtClean="0"/>
              <a:t>noted</a:t>
            </a:r>
            <a:r>
              <a:rPr lang="pl-PL" dirty="0" smtClean="0"/>
              <a:t> </a:t>
            </a:r>
            <a:r>
              <a:rPr lang="pl-PL" dirty="0" err="1" smtClean="0"/>
              <a:t>earlier</a:t>
            </a:r>
            <a:r>
              <a:rPr lang="pl-PL" dirty="0" smtClean="0"/>
              <a:t>, market </a:t>
            </a:r>
            <a:r>
              <a:rPr lang="pl-PL" dirty="0" err="1" smtClean="0"/>
              <a:t>values</a:t>
            </a:r>
            <a:r>
              <a:rPr lang="pl-PL" dirty="0" smtClean="0"/>
              <a:t> and </a:t>
            </a:r>
            <a:r>
              <a:rPr lang="pl-PL" dirty="0" err="1" smtClean="0"/>
              <a:t>organizational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generally</a:t>
            </a:r>
            <a:r>
              <a:rPr lang="pl-PL" dirty="0" smtClean="0"/>
              <a:t> </a:t>
            </a:r>
            <a:r>
              <a:rPr lang="pl-PL" dirty="0" err="1" smtClean="0"/>
              <a:t>conflated</a:t>
            </a:r>
            <a:r>
              <a:rPr lang="pl-PL" dirty="0" smtClean="0"/>
              <a:t> under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rubric</a:t>
            </a:r>
            <a:r>
              <a:rPr lang="pl-PL" dirty="0" smtClean="0"/>
              <a:t> of </a:t>
            </a:r>
            <a:r>
              <a:rPr lang="pl-PL" dirty="0" err="1" smtClean="0"/>
              <a:t>bureaucratic</a:t>
            </a:r>
            <a:r>
              <a:rPr lang="pl-PL" dirty="0" smtClean="0"/>
              <a:t> </a:t>
            </a:r>
            <a:r>
              <a:rPr lang="pl-PL" dirty="0" err="1" smtClean="0"/>
              <a:t>ethos</a:t>
            </a:r>
            <a:r>
              <a:rPr lang="pl-PL" dirty="0" smtClean="0"/>
              <a:t>. </a:t>
            </a:r>
            <a:r>
              <a:rPr lang="pl-PL" dirty="0" err="1" smtClean="0"/>
              <a:t>However</a:t>
            </a:r>
            <a:r>
              <a:rPr lang="pl-PL" dirty="0" smtClean="0"/>
              <a:t>, </a:t>
            </a:r>
            <a:r>
              <a:rPr lang="pl-PL" dirty="0" err="1" smtClean="0"/>
              <a:t>while</a:t>
            </a:r>
            <a:r>
              <a:rPr lang="pl-PL" dirty="0" smtClean="0"/>
              <a:t>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two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frames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often</a:t>
            </a:r>
            <a:r>
              <a:rPr lang="pl-PL" dirty="0" smtClean="0"/>
              <a:t> </a:t>
            </a:r>
            <a:r>
              <a:rPr lang="pl-PL" dirty="0" err="1" smtClean="0"/>
              <a:t>used</a:t>
            </a:r>
            <a:r>
              <a:rPr lang="pl-PL" dirty="0" smtClean="0"/>
              <a:t> in </a:t>
            </a:r>
            <a:r>
              <a:rPr lang="pl-PL" dirty="0" err="1" smtClean="0"/>
              <a:t>concert</a:t>
            </a:r>
            <a:r>
              <a:rPr lang="pl-PL" dirty="0" smtClean="0"/>
              <a:t>,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distinct</a:t>
            </a:r>
            <a:r>
              <a:rPr lang="pl-PL" dirty="0" smtClean="0"/>
              <a:t>. </a:t>
            </a:r>
            <a:r>
              <a:rPr lang="pl-PL" dirty="0" err="1" smtClean="0"/>
              <a:t>Certainly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roots</a:t>
            </a:r>
            <a:r>
              <a:rPr lang="pl-PL" dirty="0" smtClean="0"/>
              <a:t> of market </a:t>
            </a:r>
            <a:r>
              <a:rPr lang="pl-PL" dirty="0" err="1" smtClean="0"/>
              <a:t>values</a:t>
            </a:r>
            <a:r>
              <a:rPr lang="pl-PL" dirty="0" smtClean="0"/>
              <a:t> in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entangled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roots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organizational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, </a:t>
            </a:r>
            <a:r>
              <a:rPr lang="pl-PL" dirty="0" err="1" smtClean="0"/>
              <a:t>both</a:t>
            </a:r>
            <a:r>
              <a:rPr lang="pl-PL" dirty="0" smtClean="0"/>
              <a:t> of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be </a:t>
            </a:r>
            <a:r>
              <a:rPr lang="pl-PL" dirty="0" err="1" smtClean="0"/>
              <a:t>traced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field‘s</a:t>
            </a:r>
            <a:r>
              <a:rPr lang="pl-PL" dirty="0" smtClean="0"/>
              <a:t> </a:t>
            </a:r>
            <a:r>
              <a:rPr lang="pl-PL" dirty="0" err="1" smtClean="0"/>
              <a:t>search</a:t>
            </a:r>
            <a:r>
              <a:rPr lang="pl-PL" dirty="0" smtClean="0"/>
              <a:t> for a </a:t>
            </a:r>
            <a:r>
              <a:rPr lang="pl-PL" dirty="0" err="1" smtClean="0"/>
              <a:t>practical</a:t>
            </a:r>
            <a:r>
              <a:rPr lang="pl-PL" dirty="0" smtClean="0"/>
              <a:t> science of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based</a:t>
            </a:r>
            <a:r>
              <a:rPr lang="pl-PL" dirty="0" smtClean="0"/>
              <a:t> on general  business </a:t>
            </a:r>
            <a:r>
              <a:rPr lang="pl-PL" dirty="0" err="1" smtClean="0"/>
              <a:t>principles</a:t>
            </a:r>
            <a:r>
              <a:rPr lang="pl-PL" dirty="0" smtClean="0"/>
              <a:t>. 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06824" y="4049688"/>
            <a:ext cx="21242360" cy="7632848"/>
          </a:xfrm>
        </p:spPr>
        <p:txBody>
          <a:bodyPr/>
          <a:lstStyle/>
          <a:p>
            <a:pPr algn="l"/>
            <a:r>
              <a:rPr lang="pl-PL" dirty="0" err="1" smtClean="0"/>
              <a:t>The</a:t>
            </a:r>
            <a:r>
              <a:rPr lang="pl-PL" dirty="0" smtClean="0"/>
              <a:t> essence of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two</a:t>
            </a:r>
            <a:r>
              <a:rPr lang="pl-PL" dirty="0" smtClean="0"/>
              <a:t> </a:t>
            </a:r>
            <a:r>
              <a:rPr lang="pl-PL" dirty="0" err="1" smtClean="0"/>
              <a:t>frames</a:t>
            </a:r>
            <a:r>
              <a:rPr lang="pl-PL" dirty="0" smtClean="0"/>
              <a:t> </a:t>
            </a:r>
            <a:r>
              <a:rPr lang="pl-PL" dirty="0" err="1" smtClean="0"/>
              <a:t>lies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belief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there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something</a:t>
            </a:r>
            <a:r>
              <a:rPr lang="pl-PL" dirty="0" smtClean="0"/>
              <a:t> </a:t>
            </a:r>
            <a:r>
              <a:rPr lang="pl-PL" dirty="0" err="1" smtClean="0"/>
              <a:t>called</a:t>
            </a:r>
            <a:r>
              <a:rPr lang="pl-PL" dirty="0" smtClean="0"/>
              <a:t> management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an </a:t>
            </a:r>
            <a:r>
              <a:rPr lang="pl-PL" dirty="0" err="1" smtClean="0"/>
              <a:t>instrumental</a:t>
            </a:r>
            <a:r>
              <a:rPr lang="pl-PL" dirty="0" smtClean="0"/>
              <a:t> </a:t>
            </a:r>
            <a:r>
              <a:rPr lang="pl-PL" dirty="0" err="1" smtClean="0"/>
              <a:t>activity</a:t>
            </a:r>
            <a:r>
              <a:rPr lang="pl-PL" dirty="0" smtClean="0"/>
              <a:t>, </a:t>
            </a:r>
            <a:r>
              <a:rPr lang="pl-PL" dirty="0" err="1" smtClean="0"/>
              <a:t>embodying</a:t>
            </a:r>
            <a:r>
              <a:rPr lang="pl-PL" dirty="0" smtClean="0"/>
              <a:t> a set of </a:t>
            </a:r>
            <a:r>
              <a:rPr lang="pl-PL" dirty="0" err="1" smtClean="0"/>
              <a:t>principles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be applied to </a:t>
            </a:r>
            <a:r>
              <a:rPr lang="pl-PL" dirty="0" err="1" smtClean="0"/>
              <a:t>both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public and </a:t>
            </a:r>
            <a:r>
              <a:rPr lang="pl-PL" dirty="0" err="1" smtClean="0"/>
              <a:t>private</a:t>
            </a:r>
            <a:r>
              <a:rPr lang="pl-PL" dirty="0" smtClean="0"/>
              <a:t> sec tors. </a:t>
            </a:r>
            <a:endParaRPr lang="pl-PL" dirty="0" smtClean="0"/>
          </a:p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primary</a:t>
            </a:r>
            <a:r>
              <a:rPr lang="pl-PL" dirty="0" smtClean="0"/>
              <a:t> </a:t>
            </a:r>
            <a:r>
              <a:rPr lang="pl-PL" dirty="0" err="1" smtClean="0"/>
              <a:t>content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in </a:t>
            </a:r>
            <a:r>
              <a:rPr lang="pl-PL" dirty="0" err="1" smtClean="0"/>
              <a:t>this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cost-savings</a:t>
            </a:r>
            <a:r>
              <a:rPr lang="pl-PL" dirty="0" smtClean="0"/>
              <a:t> and </a:t>
            </a:r>
            <a:r>
              <a:rPr lang="pl-PL" dirty="0" err="1" smtClean="0"/>
              <a:t>cost-efficiency</a:t>
            </a:r>
            <a:r>
              <a:rPr lang="pl-PL" dirty="0" smtClean="0"/>
              <a:t>; </a:t>
            </a:r>
            <a:r>
              <a:rPr lang="pl-PL" dirty="0" err="1" smtClean="0"/>
              <a:t>other</a:t>
            </a:r>
            <a:r>
              <a:rPr lang="pl-PL" dirty="0" smtClean="0"/>
              <a:t> </a:t>
            </a:r>
            <a:r>
              <a:rPr lang="pl-PL" dirty="0" err="1" smtClean="0"/>
              <a:t>content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include</a:t>
            </a:r>
            <a:r>
              <a:rPr lang="pl-PL" dirty="0" smtClean="0"/>
              <a:t> </a:t>
            </a:r>
            <a:r>
              <a:rPr lang="pl-PL" dirty="0" err="1" smtClean="0"/>
              <a:t>productivity</a:t>
            </a:r>
            <a:r>
              <a:rPr lang="pl-PL" dirty="0" smtClean="0"/>
              <a:t>, </a:t>
            </a:r>
            <a:r>
              <a:rPr lang="pl-PL" dirty="0" err="1" smtClean="0"/>
              <a:t>flexibility</a:t>
            </a:r>
            <a:r>
              <a:rPr lang="pl-PL" dirty="0" smtClean="0"/>
              <a:t>, </a:t>
            </a:r>
            <a:r>
              <a:rPr lang="pl-PL" dirty="0" err="1" smtClean="0"/>
              <a:t>innovation</a:t>
            </a:r>
            <a:r>
              <a:rPr lang="pl-PL" dirty="0" smtClean="0"/>
              <a:t>, and </a:t>
            </a:r>
            <a:r>
              <a:rPr lang="pl-PL" dirty="0" err="1" smtClean="0"/>
              <a:t>customer</a:t>
            </a:r>
            <a:r>
              <a:rPr lang="pl-PL" dirty="0" smtClean="0"/>
              <a:t> service.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18792" y="4049688"/>
            <a:ext cx="21674408" cy="7632848"/>
          </a:xfrm>
        </p:spPr>
        <p:txBody>
          <a:bodyPr>
            <a:normAutofit/>
          </a:bodyPr>
          <a:lstStyle/>
          <a:p>
            <a:pPr algn="l"/>
            <a:r>
              <a:rPr lang="pl-PL" dirty="0" err="1" smtClean="0"/>
              <a:t>Such</a:t>
            </a:r>
            <a:r>
              <a:rPr lang="pl-PL" dirty="0" smtClean="0"/>
              <a:t> market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were</a:t>
            </a:r>
            <a:r>
              <a:rPr lang="pl-PL" dirty="0" smtClean="0"/>
              <a:t> </a:t>
            </a:r>
            <a:r>
              <a:rPr lang="pl-PL" dirty="0" err="1" smtClean="0"/>
              <a:t>reinforced</a:t>
            </a:r>
            <a:r>
              <a:rPr lang="pl-PL" dirty="0" smtClean="0"/>
              <a:t> </a:t>
            </a:r>
            <a:r>
              <a:rPr lang="pl-PL" dirty="0" err="1" smtClean="0"/>
              <a:t>during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FF0000"/>
                </a:solidFill>
              </a:rPr>
              <a:t>1980s</a:t>
            </a:r>
            <a:r>
              <a:rPr lang="pl-PL" dirty="0" smtClean="0"/>
              <a:t> by New </a:t>
            </a:r>
            <a:r>
              <a:rPr lang="pl-PL" dirty="0" err="1" smtClean="0"/>
              <a:t>Right</a:t>
            </a:r>
            <a:r>
              <a:rPr lang="pl-PL" dirty="0" smtClean="0"/>
              <a:t> </a:t>
            </a:r>
            <a:r>
              <a:rPr lang="pl-PL" dirty="0" err="1" smtClean="0"/>
              <a:t>politicians</a:t>
            </a:r>
            <a:r>
              <a:rPr lang="pl-PL" dirty="0" smtClean="0"/>
              <a:t> and public </a:t>
            </a:r>
            <a:r>
              <a:rPr lang="pl-PL" dirty="0" err="1" smtClean="0"/>
              <a:t>choice</a:t>
            </a:r>
            <a:r>
              <a:rPr lang="pl-PL" dirty="0" smtClean="0"/>
              <a:t> </a:t>
            </a:r>
            <a:r>
              <a:rPr lang="pl-PL" dirty="0" err="1" smtClean="0"/>
              <a:t>theorists</a:t>
            </a:r>
            <a:r>
              <a:rPr lang="pl-PL" dirty="0" smtClean="0"/>
              <a:t> </a:t>
            </a:r>
            <a:r>
              <a:rPr lang="pl-PL" dirty="0" err="1" smtClean="0"/>
              <a:t>who</a:t>
            </a:r>
            <a:r>
              <a:rPr lang="pl-PL" dirty="0" smtClean="0"/>
              <a:t> </a:t>
            </a:r>
            <a:r>
              <a:rPr lang="pl-PL" dirty="0" err="1" smtClean="0"/>
              <a:t>contributed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perception</a:t>
            </a:r>
            <a:r>
              <a:rPr lang="pl-PL" dirty="0" smtClean="0"/>
              <a:t> of </a:t>
            </a:r>
            <a:r>
              <a:rPr lang="pl-PL" dirty="0" err="1" smtClean="0"/>
              <a:t>failure</a:t>
            </a:r>
            <a:r>
              <a:rPr lang="pl-PL" dirty="0" smtClean="0"/>
              <a:t> in public </a:t>
            </a:r>
            <a:r>
              <a:rPr lang="pl-PL" dirty="0" err="1" smtClean="0"/>
              <a:t>bureaucratic</a:t>
            </a:r>
            <a:r>
              <a:rPr lang="pl-PL" dirty="0" smtClean="0"/>
              <a:t> </a:t>
            </a:r>
            <a:r>
              <a:rPr lang="pl-PL" dirty="0" err="1" smtClean="0"/>
              <a:t>institutions</a:t>
            </a:r>
            <a:r>
              <a:rPr lang="pl-PL" dirty="0" smtClean="0"/>
              <a:t>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delegitimation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public service, as </a:t>
            </a:r>
            <a:r>
              <a:rPr lang="pl-PL" dirty="0" err="1" smtClean="0"/>
              <a:t>well</a:t>
            </a:r>
            <a:r>
              <a:rPr lang="pl-PL" dirty="0" smtClean="0"/>
              <a:t> as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growing</a:t>
            </a:r>
            <a:r>
              <a:rPr lang="pl-PL" dirty="0" smtClean="0"/>
              <a:t> </a:t>
            </a:r>
            <a:r>
              <a:rPr lang="pl-PL" dirty="0" err="1" smtClean="0"/>
              <a:t>acceptance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claim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private</a:t>
            </a:r>
            <a:r>
              <a:rPr lang="pl-PL" dirty="0" smtClean="0"/>
              <a:t> business management was superior to public </a:t>
            </a:r>
            <a:r>
              <a:rPr lang="pl-PL" dirty="0" err="1" smtClean="0"/>
              <a:t>administration</a:t>
            </a:r>
            <a:r>
              <a:rPr lang="pl-PL" dirty="0" smtClean="0"/>
              <a:t> and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bureaucracies</a:t>
            </a:r>
            <a:r>
              <a:rPr lang="pl-PL" dirty="0" smtClean="0"/>
              <a:t> </a:t>
            </a:r>
            <a:r>
              <a:rPr lang="pl-PL" dirty="0" err="1" smtClean="0"/>
              <a:t>were</a:t>
            </a:r>
            <a:r>
              <a:rPr lang="pl-PL" dirty="0" smtClean="0"/>
              <a:t> </a:t>
            </a:r>
            <a:r>
              <a:rPr lang="pl-PL" dirty="0" err="1" smtClean="0"/>
              <a:t>inefficient</a:t>
            </a:r>
            <a:r>
              <a:rPr lang="pl-PL" dirty="0" smtClean="0"/>
              <a:t> and </a:t>
            </a:r>
            <a:r>
              <a:rPr lang="pl-PL" dirty="0" err="1" smtClean="0"/>
              <a:t>responsible</a:t>
            </a:r>
            <a:r>
              <a:rPr lang="pl-PL" dirty="0" smtClean="0"/>
              <a:t> for </a:t>
            </a:r>
            <a:r>
              <a:rPr lang="pl-PL" dirty="0" err="1" smtClean="0"/>
              <a:t>the</a:t>
            </a:r>
            <a:r>
              <a:rPr lang="pl-PL" dirty="0" smtClean="0"/>
              <a:t> economic </a:t>
            </a:r>
            <a:r>
              <a:rPr lang="pl-PL" dirty="0" err="1" smtClean="0"/>
              <a:t>problems</a:t>
            </a:r>
            <a:r>
              <a:rPr lang="pl-PL" dirty="0" smtClean="0"/>
              <a:t> of </a:t>
            </a:r>
            <a:r>
              <a:rPr lang="pl-PL" dirty="0" err="1" smtClean="0"/>
              <a:t>countries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pl-PL" dirty="0" err="1" smtClean="0"/>
              <a:t>Consequently</a:t>
            </a:r>
            <a:r>
              <a:rPr lang="pl-PL" dirty="0" smtClean="0"/>
              <a:t>, </a:t>
            </a:r>
            <a:r>
              <a:rPr lang="pl-PL" dirty="0" err="1" smtClean="0"/>
              <a:t>politicians</a:t>
            </a:r>
            <a:r>
              <a:rPr lang="pl-PL" dirty="0" smtClean="0"/>
              <a:t> </a:t>
            </a:r>
            <a:r>
              <a:rPr lang="pl-PL" dirty="0" err="1" smtClean="0"/>
              <a:t>pushed</a:t>
            </a:r>
            <a:r>
              <a:rPr lang="pl-PL" dirty="0" smtClean="0"/>
              <a:t> for </a:t>
            </a:r>
            <a:r>
              <a:rPr lang="pl-PL" dirty="0" err="1" smtClean="0"/>
              <a:t>reforms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would</a:t>
            </a:r>
            <a:r>
              <a:rPr lang="pl-PL" dirty="0" smtClean="0"/>
              <a:t> make </a:t>
            </a:r>
            <a:r>
              <a:rPr lang="pl-PL" dirty="0" err="1" smtClean="0"/>
              <a:t>bureaucracies</a:t>
            </a:r>
            <a:r>
              <a:rPr lang="pl-PL" dirty="0" smtClean="0"/>
              <a:t>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business-like</a:t>
            </a:r>
            <a:r>
              <a:rPr lang="pl-PL" dirty="0" smtClean="0"/>
              <a:t> and </a:t>
            </a:r>
            <a:r>
              <a:rPr lang="pl-PL" dirty="0" err="1" smtClean="0"/>
              <a:t>the</a:t>
            </a:r>
            <a:r>
              <a:rPr lang="pl-PL" dirty="0" smtClean="0"/>
              <a:t> role of </a:t>
            </a:r>
            <a:r>
              <a:rPr lang="pl-PL" dirty="0" err="1" smtClean="0"/>
              <a:t>the</a:t>
            </a:r>
            <a:r>
              <a:rPr lang="pl-PL" dirty="0" smtClean="0"/>
              <a:t> public administrator as a </a:t>
            </a:r>
            <a:r>
              <a:rPr lang="pl-PL" dirty="0" err="1" smtClean="0"/>
              <a:t>policy</a:t>
            </a:r>
            <a:r>
              <a:rPr lang="pl-PL" dirty="0" smtClean="0"/>
              <a:t> </a:t>
            </a:r>
            <a:r>
              <a:rPr lang="pl-PL" dirty="0" err="1" smtClean="0"/>
              <a:t>entrepreneur</a:t>
            </a:r>
            <a:r>
              <a:rPr lang="pl-PL" dirty="0" smtClean="0"/>
              <a:t>. </a:t>
            </a:r>
            <a:r>
              <a:rPr lang="pl-PL" dirty="0" err="1" smtClean="0"/>
              <a:t>Terms</a:t>
            </a:r>
            <a:r>
              <a:rPr lang="pl-PL" dirty="0" smtClean="0"/>
              <a:t> </a:t>
            </a:r>
            <a:r>
              <a:rPr lang="pl-PL" dirty="0" err="1" smtClean="0"/>
              <a:t>such</a:t>
            </a:r>
            <a:r>
              <a:rPr lang="pl-PL" dirty="0" smtClean="0"/>
              <a:t> as </a:t>
            </a:r>
            <a:r>
              <a:rPr lang="pl-PL" dirty="0" err="1" smtClean="0"/>
              <a:t>flexibility</a:t>
            </a:r>
            <a:r>
              <a:rPr lang="pl-PL" dirty="0" smtClean="0"/>
              <a:t>, </a:t>
            </a:r>
            <a:r>
              <a:rPr lang="pl-PL" dirty="0" err="1" smtClean="0"/>
              <a:t>deregulation</a:t>
            </a:r>
            <a:r>
              <a:rPr lang="pl-PL" dirty="0" smtClean="0"/>
              <a:t>, </a:t>
            </a:r>
            <a:r>
              <a:rPr lang="pl-PL" dirty="0" err="1" smtClean="0"/>
              <a:t>privatization</a:t>
            </a:r>
            <a:r>
              <a:rPr lang="pl-PL" dirty="0" smtClean="0"/>
              <a:t>, and </a:t>
            </a:r>
            <a:r>
              <a:rPr lang="pl-PL" dirty="0" err="1" smtClean="0"/>
              <a:t>reengineering</a:t>
            </a:r>
            <a:r>
              <a:rPr lang="pl-PL" dirty="0" smtClean="0"/>
              <a:t> </a:t>
            </a:r>
            <a:r>
              <a:rPr lang="pl-PL" dirty="0" err="1" smtClean="0"/>
              <a:t>became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lingua franca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day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i="1" dirty="0" err="1" smtClean="0">
                <a:solidFill>
                  <a:schemeClr val="accent3">
                    <a:lumMod val="75000"/>
                  </a:schemeClr>
                </a:solidFill>
              </a:rPr>
              <a:t>Bureaucratic</a:t>
            </a:r>
            <a:r>
              <a:rPr lang="pl-PL" sz="6600" i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pl-PL" sz="6600" i="1" dirty="0" err="1" smtClean="0">
                <a:solidFill>
                  <a:schemeClr val="accent3">
                    <a:lumMod val="75000"/>
                  </a:schemeClr>
                </a:solidFill>
              </a:rPr>
              <a:t>ethos</a:t>
            </a:r>
            <a:endParaRPr lang="pl-PL" sz="6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90800" y="4481736"/>
            <a:ext cx="21746416" cy="7200800"/>
          </a:xfrm>
        </p:spPr>
        <p:txBody>
          <a:bodyPr>
            <a:normAutofit/>
          </a:bodyPr>
          <a:lstStyle/>
          <a:p>
            <a:pPr algn="l"/>
            <a:r>
              <a:rPr lang="pl-PL" b="1" i="1" dirty="0" err="1" smtClean="0"/>
              <a:t>Bureaucratic</a:t>
            </a:r>
            <a:r>
              <a:rPr lang="pl-PL" b="1" i="1" dirty="0" smtClean="0"/>
              <a:t> </a:t>
            </a:r>
            <a:r>
              <a:rPr lang="pl-PL" b="1" i="1" dirty="0" err="1" smtClean="0"/>
              <a:t>ethos</a:t>
            </a:r>
            <a:r>
              <a:rPr lang="pl-PL" dirty="0" smtClean="0"/>
              <a:t>,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generally</a:t>
            </a:r>
            <a:r>
              <a:rPr lang="pl-PL" dirty="0" smtClean="0"/>
              <a:t> </a:t>
            </a:r>
            <a:r>
              <a:rPr lang="pl-PL" dirty="0" err="1" smtClean="0"/>
              <a:t>viewed</a:t>
            </a:r>
            <a:r>
              <a:rPr lang="pl-PL" dirty="0" smtClean="0"/>
              <a:t> as </a:t>
            </a:r>
            <a:r>
              <a:rPr lang="pl-PL" dirty="0" err="1" smtClean="0"/>
              <a:t>being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dominant </a:t>
            </a:r>
            <a:r>
              <a:rPr lang="pl-PL" dirty="0" err="1" smtClean="0"/>
              <a:t>framework</a:t>
            </a:r>
            <a:r>
              <a:rPr lang="pl-PL" dirty="0" smtClean="0"/>
              <a:t>, </a:t>
            </a:r>
            <a:r>
              <a:rPr lang="pl-PL" dirty="0" err="1" smtClean="0"/>
              <a:t>embraces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such</a:t>
            </a:r>
            <a:r>
              <a:rPr lang="pl-PL" dirty="0" smtClean="0"/>
              <a:t> as </a:t>
            </a:r>
            <a:r>
              <a:rPr lang="pl-PL" i="1" dirty="0" err="1" smtClean="0"/>
              <a:t>efficiency</a:t>
            </a:r>
            <a:r>
              <a:rPr lang="pl-PL" i="1" dirty="0" smtClean="0"/>
              <a:t>, </a:t>
            </a:r>
            <a:r>
              <a:rPr lang="pl-PL" i="1" dirty="0" err="1" smtClean="0"/>
              <a:t>efficacy</a:t>
            </a:r>
            <a:r>
              <a:rPr lang="pl-PL" i="1" dirty="0" smtClean="0"/>
              <a:t>, </a:t>
            </a:r>
            <a:r>
              <a:rPr lang="pl-PL" i="1" dirty="0" err="1" smtClean="0"/>
              <a:t>expertise</a:t>
            </a:r>
            <a:r>
              <a:rPr lang="pl-PL" i="1" dirty="0" smtClean="0"/>
              <a:t>, </a:t>
            </a:r>
            <a:r>
              <a:rPr lang="pl-PL" i="1" dirty="0" err="1" smtClean="0"/>
              <a:t>loyalty</a:t>
            </a:r>
            <a:r>
              <a:rPr lang="pl-PL" i="1" dirty="0" smtClean="0"/>
              <a:t>, and hierarchy</a:t>
            </a:r>
            <a:r>
              <a:rPr lang="pl-PL" dirty="0" smtClean="0"/>
              <a:t>;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ensures</a:t>
            </a:r>
            <a:r>
              <a:rPr lang="pl-PL" dirty="0" smtClean="0"/>
              <a:t> </a:t>
            </a:r>
            <a:r>
              <a:rPr lang="pl-PL" dirty="0" err="1" smtClean="0"/>
              <a:t>its</a:t>
            </a:r>
            <a:r>
              <a:rPr lang="pl-PL" dirty="0" smtClean="0"/>
              <a:t> </a:t>
            </a:r>
            <a:r>
              <a:rPr lang="pl-PL" dirty="0" err="1" smtClean="0"/>
              <a:t>continuity</a:t>
            </a:r>
            <a:r>
              <a:rPr lang="pl-PL" dirty="0" smtClean="0"/>
              <a:t> and </a:t>
            </a:r>
            <a:r>
              <a:rPr lang="pl-PL" dirty="0" err="1" smtClean="0"/>
              <a:t>consistency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a </a:t>
            </a:r>
            <a:r>
              <a:rPr lang="pl-PL" dirty="0" err="1" smtClean="0"/>
              <a:t>systematic</a:t>
            </a:r>
            <a:r>
              <a:rPr lang="pl-PL" dirty="0" smtClean="0"/>
              <a:t> </a:t>
            </a:r>
            <a:r>
              <a:rPr lang="pl-PL" dirty="0" err="1" smtClean="0"/>
              <a:t>methodology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assesses</a:t>
            </a:r>
            <a:r>
              <a:rPr lang="pl-PL" dirty="0" smtClean="0"/>
              <a:t> </a:t>
            </a:r>
            <a:r>
              <a:rPr lang="pl-PL" dirty="0" err="1" smtClean="0"/>
              <a:t>content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against</a:t>
            </a:r>
            <a:r>
              <a:rPr lang="pl-PL" dirty="0" smtClean="0"/>
              <a:t> </a:t>
            </a:r>
            <a:r>
              <a:rPr lang="pl-PL" dirty="0" err="1" smtClean="0"/>
              <a:t>rational</a:t>
            </a:r>
            <a:r>
              <a:rPr lang="pl-PL" dirty="0" smtClean="0"/>
              <a:t> </a:t>
            </a:r>
            <a:r>
              <a:rPr lang="pl-PL" dirty="0" err="1" smtClean="0"/>
              <a:t>goals</a:t>
            </a:r>
            <a:r>
              <a:rPr lang="pl-PL" dirty="0" smtClean="0"/>
              <a:t> and </a:t>
            </a:r>
            <a:r>
              <a:rPr lang="pl-PL" dirty="0" err="1" smtClean="0"/>
              <a:t>objectives</a:t>
            </a:r>
            <a:r>
              <a:rPr lang="pl-PL" dirty="0" smtClean="0"/>
              <a:t> </a:t>
            </a:r>
            <a:r>
              <a:rPr lang="pl-PL" dirty="0" err="1" smtClean="0"/>
              <a:t>using</a:t>
            </a:r>
            <a:r>
              <a:rPr lang="pl-PL" dirty="0" smtClean="0"/>
              <a:t> </a:t>
            </a:r>
            <a:r>
              <a:rPr lang="pl-PL" dirty="0" err="1" smtClean="0"/>
              <a:t>instrumentalism</a:t>
            </a:r>
            <a:r>
              <a:rPr lang="pl-PL" dirty="0" smtClean="0"/>
              <a:t>, </a:t>
            </a:r>
            <a:r>
              <a:rPr lang="pl-PL" dirty="0" err="1" smtClean="0"/>
              <a:t>utilitarianism</a:t>
            </a:r>
            <a:r>
              <a:rPr lang="pl-PL" dirty="0" smtClean="0"/>
              <a:t>, and market </a:t>
            </a:r>
            <a:r>
              <a:rPr lang="pl-PL" dirty="0" err="1" smtClean="0"/>
              <a:t>logic</a:t>
            </a:r>
            <a:r>
              <a:rPr lang="pl-PL" dirty="0" smtClean="0"/>
              <a:t> as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criteria</a:t>
            </a:r>
            <a:r>
              <a:rPr lang="pl-PL" dirty="0" smtClean="0"/>
              <a:t> for action</a:t>
            </a:r>
            <a:r>
              <a:rPr lang="pl-PL" dirty="0" smtClean="0"/>
              <a:t>.</a:t>
            </a:r>
          </a:p>
          <a:p>
            <a:pPr algn="l"/>
            <a:r>
              <a:rPr lang="pl-PL" sz="4400" i="1" dirty="0" smtClean="0">
                <a:solidFill>
                  <a:schemeClr val="accent3">
                    <a:lumMod val="75000"/>
                  </a:schemeClr>
                </a:solidFill>
              </a:rPr>
              <a:t>systematyczna metodologia, która ocenia wartości treści w porównaniu z racjonalnymi celami i zadaniami, wykorzystując instrumentalizm, utylitaryzm i logikę rynkową jako kryteria działania.</a:t>
            </a:r>
          </a:p>
          <a:p>
            <a:pPr algn="l"/>
            <a:endParaRPr lang="pl-PL"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822848" y="4049688"/>
            <a:ext cx="20594288" cy="7632848"/>
          </a:xfrm>
        </p:spPr>
        <p:txBody>
          <a:bodyPr/>
          <a:lstStyle/>
          <a:p>
            <a:pPr algn="l"/>
            <a:r>
              <a:rPr lang="pl-PL" dirty="0" err="1" smtClean="0"/>
              <a:t>Reasoning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market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guided</a:t>
            </a:r>
            <a:r>
              <a:rPr lang="pl-PL" dirty="0" smtClean="0"/>
              <a:t> by </a:t>
            </a:r>
            <a:r>
              <a:rPr lang="pl-PL" dirty="0" err="1" smtClean="0"/>
              <a:t>instrumental</a:t>
            </a:r>
            <a:r>
              <a:rPr lang="pl-PL" dirty="0" smtClean="0"/>
              <a:t> </a:t>
            </a:r>
            <a:r>
              <a:rPr lang="pl-PL" dirty="0" err="1" smtClean="0"/>
              <a:t>rationality</a:t>
            </a:r>
            <a:r>
              <a:rPr lang="pl-PL" dirty="0" smtClean="0"/>
              <a:t>,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focuses</a:t>
            </a:r>
            <a:r>
              <a:rPr lang="pl-PL" dirty="0" smtClean="0"/>
              <a:t> on </a:t>
            </a:r>
            <a:r>
              <a:rPr lang="pl-PL" dirty="0" err="1" smtClean="0"/>
              <a:t>the</a:t>
            </a:r>
            <a:r>
              <a:rPr lang="pl-PL" dirty="0" smtClean="0"/>
              <a:t> most </a:t>
            </a:r>
            <a:r>
              <a:rPr lang="pl-PL" dirty="0" err="1" smtClean="0"/>
              <a:t>efficient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cost-effective</a:t>
            </a:r>
            <a:r>
              <a:rPr lang="pl-PL" dirty="0" smtClean="0"/>
              <a:t> </a:t>
            </a:r>
            <a:r>
              <a:rPr lang="pl-PL" dirty="0" err="1" smtClean="0"/>
              <a:t>means</a:t>
            </a:r>
            <a:r>
              <a:rPr lang="pl-PL" dirty="0" smtClean="0"/>
              <a:t> to </a:t>
            </a:r>
            <a:r>
              <a:rPr lang="pl-PL" dirty="0" err="1" smtClean="0"/>
              <a:t>achieve</a:t>
            </a:r>
            <a:r>
              <a:rPr lang="pl-PL" dirty="0" smtClean="0"/>
              <a:t> a </a:t>
            </a:r>
            <a:r>
              <a:rPr lang="pl-PL" dirty="0" err="1" smtClean="0"/>
              <a:t>specific</a:t>
            </a:r>
            <a:r>
              <a:rPr lang="pl-PL" dirty="0" smtClean="0"/>
              <a:t> </a:t>
            </a:r>
            <a:r>
              <a:rPr lang="pl-PL" dirty="0" err="1" smtClean="0"/>
              <a:t>end</a:t>
            </a:r>
            <a:r>
              <a:rPr lang="pl-PL" dirty="0" smtClean="0"/>
              <a:t> </a:t>
            </a:r>
            <a:r>
              <a:rPr lang="pl-PL" dirty="0" err="1" smtClean="0"/>
              <a:t>without</a:t>
            </a:r>
            <a:r>
              <a:rPr lang="pl-PL" dirty="0" smtClean="0"/>
              <a:t> </a:t>
            </a:r>
            <a:r>
              <a:rPr lang="pl-PL" dirty="0" err="1" smtClean="0"/>
              <a:t>reflection</a:t>
            </a:r>
            <a:r>
              <a:rPr lang="pl-PL" dirty="0" smtClean="0"/>
              <a:t> on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value</a:t>
            </a:r>
            <a:r>
              <a:rPr lang="pl-PL" dirty="0" smtClean="0"/>
              <a:t> of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end</a:t>
            </a:r>
            <a:r>
              <a:rPr lang="pl-PL" dirty="0" smtClean="0"/>
              <a:t>. </a:t>
            </a:r>
            <a:r>
              <a:rPr lang="pl-PL" dirty="0" err="1" smtClean="0"/>
              <a:t>Instrumental</a:t>
            </a:r>
            <a:r>
              <a:rPr lang="pl-PL" dirty="0" smtClean="0"/>
              <a:t> </a:t>
            </a:r>
            <a:r>
              <a:rPr lang="pl-PL" dirty="0" err="1" smtClean="0"/>
              <a:t>rationality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prime</a:t>
            </a:r>
            <a:r>
              <a:rPr lang="pl-PL" dirty="0" smtClean="0"/>
              <a:t> </a:t>
            </a:r>
            <a:r>
              <a:rPr lang="pl-PL" dirty="0" err="1" smtClean="0"/>
              <a:t>mode</a:t>
            </a:r>
            <a:r>
              <a:rPr lang="pl-PL" dirty="0" smtClean="0"/>
              <a:t> of </a:t>
            </a:r>
            <a:r>
              <a:rPr lang="pl-PL" dirty="0" err="1" smtClean="0"/>
              <a:t>reasoning</a:t>
            </a:r>
            <a:r>
              <a:rPr lang="pl-PL" dirty="0" smtClean="0"/>
              <a:t> in economic </a:t>
            </a:r>
            <a:r>
              <a:rPr lang="pl-PL" dirty="0" err="1" smtClean="0"/>
              <a:t>liberalism</a:t>
            </a:r>
            <a:r>
              <a:rPr lang="pl-PL" dirty="0" smtClean="0"/>
              <a:t>,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favors</a:t>
            </a:r>
            <a:r>
              <a:rPr lang="pl-PL" dirty="0" smtClean="0"/>
              <a:t> </a:t>
            </a:r>
            <a:r>
              <a:rPr lang="pl-PL" dirty="0" err="1" smtClean="0"/>
              <a:t>markets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free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government</a:t>
            </a:r>
            <a:r>
              <a:rPr lang="pl-PL" dirty="0" smtClean="0"/>
              <a:t> </a:t>
            </a:r>
            <a:r>
              <a:rPr lang="pl-PL" dirty="0" err="1" smtClean="0"/>
              <a:t>intervention</a:t>
            </a:r>
            <a:r>
              <a:rPr lang="pl-PL" dirty="0" smtClean="0"/>
              <a:t>, </a:t>
            </a:r>
            <a:r>
              <a:rPr lang="pl-PL" dirty="0" err="1" smtClean="0"/>
              <a:t>although</a:t>
            </a:r>
            <a:r>
              <a:rPr lang="pl-PL" dirty="0" smtClean="0"/>
              <a:t>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recognizes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state </a:t>
            </a:r>
            <a:r>
              <a:rPr lang="pl-PL" dirty="0" err="1" smtClean="0"/>
              <a:t>has</a:t>
            </a:r>
            <a:r>
              <a:rPr lang="pl-PL" dirty="0" smtClean="0"/>
              <a:t> a </a:t>
            </a:r>
            <a:r>
              <a:rPr lang="pl-PL" dirty="0" err="1" smtClean="0"/>
              <a:t>legitimate</a:t>
            </a:r>
            <a:r>
              <a:rPr lang="pl-PL" dirty="0" smtClean="0"/>
              <a:t> role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provision</a:t>
            </a:r>
            <a:r>
              <a:rPr lang="pl-PL" dirty="0" smtClean="0"/>
              <a:t> of public goods.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10880" y="4049688"/>
            <a:ext cx="20234248" cy="7632848"/>
          </a:xfrm>
        </p:spPr>
        <p:txBody>
          <a:bodyPr/>
          <a:lstStyle/>
          <a:p>
            <a:pPr algn="l"/>
            <a:r>
              <a:rPr lang="pl-PL" dirty="0" err="1" smtClean="0"/>
              <a:t>Thus</a:t>
            </a:r>
            <a:r>
              <a:rPr lang="pl-PL" dirty="0" smtClean="0"/>
              <a:t>, economic </a:t>
            </a:r>
            <a:r>
              <a:rPr lang="pl-PL" dirty="0" err="1" smtClean="0"/>
              <a:t>individualism</a:t>
            </a:r>
            <a:r>
              <a:rPr lang="pl-PL" dirty="0" smtClean="0"/>
              <a:t>,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promotes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idea </a:t>
            </a:r>
            <a:r>
              <a:rPr lang="pl-PL" dirty="0" err="1" smtClean="0"/>
              <a:t>that</a:t>
            </a:r>
            <a:r>
              <a:rPr lang="pl-PL" dirty="0" smtClean="0"/>
              <a:t> economic </a:t>
            </a:r>
            <a:r>
              <a:rPr lang="pl-PL" dirty="0" err="1" smtClean="0"/>
              <a:t>man</a:t>
            </a:r>
            <a:r>
              <a:rPr lang="pl-PL" dirty="0" smtClean="0"/>
              <a:t>, </a:t>
            </a:r>
            <a:r>
              <a:rPr lang="pl-PL" dirty="0" err="1" smtClean="0"/>
              <a:t>using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virtues</a:t>
            </a:r>
            <a:r>
              <a:rPr lang="pl-PL" dirty="0" smtClean="0"/>
              <a:t> of </a:t>
            </a:r>
            <a:r>
              <a:rPr lang="pl-PL" dirty="0" err="1" smtClean="0"/>
              <a:t>self-reliance</a:t>
            </a:r>
            <a:r>
              <a:rPr lang="pl-PL" dirty="0" smtClean="0"/>
              <a:t> and </a:t>
            </a:r>
            <a:r>
              <a:rPr lang="pl-PL" dirty="0" err="1" smtClean="0"/>
              <a:t>independence</a:t>
            </a:r>
            <a:r>
              <a:rPr lang="pl-PL" dirty="0" smtClean="0"/>
              <a:t>, </a:t>
            </a:r>
            <a:r>
              <a:rPr lang="pl-PL" dirty="0" err="1" smtClean="0"/>
              <a:t>coupled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right</a:t>
            </a:r>
            <a:r>
              <a:rPr lang="pl-PL" dirty="0" smtClean="0"/>
              <a:t> to </a:t>
            </a:r>
            <a:r>
              <a:rPr lang="pl-PL" dirty="0" err="1" smtClean="0"/>
              <a:t>pursue</a:t>
            </a:r>
            <a:r>
              <a:rPr lang="pl-PL" dirty="0" smtClean="0"/>
              <a:t> property and </a:t>
            </a:r>
            <a:r>
              <a:rPr lang="pl-PL" dirty="0" err="1" smtClean="0"/>
              <a:t>material</a:t>
            </a:r>
            <a:r>
              <a:rPr lang="pl-PL" dirty="0" smtClean="0"/>
              <a:t> </a:t>
            </a:r>
            <a:r>
              <a:rPr lang="pl-PL" dirty="0" err="1" smtClean="0"/>
              <a:t>gain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free</a:t>
            </a:r>
            <a:r>
              <a:rPr lang="pl-PL" dirty="0" smtClean="0"/>
              <a:t> market, will </a:t>
            </a:r>
            <a:r>
              <a:rPr lang="pl-PL" dirty="0" err="1" smtClean="0"/>
              <a:t>contribute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common</a:t>
            </a:r>
            <a:r>
              <a:rPr lang="pl-PL" dirty="0" smtClean="0"/>
              <a:t> </a:t>
            </a:r>
            <a:r>
              <a:rPr lang="pl-PL" dirty="0" err="1" smtClean="0"/>
              <a:t>good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a </a:t>
            </a:r>
            <a:r>
              <a:rPr lang="pl-PL" dirty="0" err="1" smtClean="0"/>
              <a:t>strong</a:t>
            </a:r>
            <a:r>
              <a:rPr lang="pl-PL" dirty="0" smtClean="0"/>
              <a:t> </a:t>
            </a:r>
            <a:r>
              <a:rPr lang="pl-PL" dirty="0" err="1" smtClean="0"/>
              <a:t>force</a:t>
            </a:r>
            <a:r>
              <a:rPr lang="pl-PL" dirty="0" smtClean="0"/>
              <a:t> </a:t>
            </a:r>
            <a:r>
              <a:rPr lang="pl-PL" dirty="0" err="1" smtClean="0"/>
              <a:t>behind</a:t>
            </a:r>
            <a:r>
              <a:rPr lang="pl-PL" dirty="0" smtClean="0"/>
              <a:t> instrument al </a:t>
            </a:r>
            <a:r>
              <a:rPr lang="pl-PL" dirty="0" err="1" smtClean="0"/>
              <a:t>rationality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market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0720" y="2681536"/>
            <a:ext cx="23042560" cy="9001000"/>
          </a:xfrm>
        </p:spPr>
        <p:txBody>
          <a:bodyPr>
            <a:normAutofit/>
          </a:bodyPr>
          <a:lstStyle/>
          <a:p>
            <a:pPr algn="l"/>
            <a:r>
              <a:rPr lang="pl-PL" b="1" dirty="0" err="1" smtClean="0">
                <a:solidFill>
                  <a:srgbClr val="00B050"/>
                </a:solidFill>
              </a:rPr>
              <a:t>The</a:t>
            </a:r>
            <a:r>
              <a:rPr lang="pl-PL" b="1" dirty="0" smtClean="0">
                <a:solidFill>
                  <a:srgbClr val="00B050"/>
                </a:solidFill>
              </a:rPr>
              <a:t> </a:t>
            </a:r>
            <a:r>
              <a:rPr lang="pl-PL" b="1" dirty="0" err="1" smtClean="0">
                <a:solidFill>
                  <a:srgbClr val="00B050"/>
                </a:solidFill>
              </a:rPr>
              <a:t>methodology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market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be </a:t>
            </a:r>
            <a:r>
              <a:rPr lang="pl-PL" dirty="0" err="1" smtClean="0"/>
              <a:t>generally</a:t>
            </a:r>
            <a:r>
              <a:rPr lang="pl-PL" dirty="0" smtClean="0"/>
              <a:t> </a:t>
            </a:r>
            <a:r>
              <a:rPr lang="pl-PL" dirty="0" err="1" smtClean="0"/>
              <a:t>summed</a:t>
            </a:r>
            <a:r>
              <a:rPr lang="pl-PL" dirty="0" smtClean="0"/>
              <a:t> </a:t>
            </a:r>
            <a:r>
              <a:rPr lang="pl-PL" dirty="0" err="1" smtClean="0"/>
              <a:t>up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phrase</a:t>
            </a:r>
            <a:r>
              <a:rPr lang="pl-PL" dirty="0" smtClean="0"/>
              <a:t> : </a:t>
            </a:r>
            <a:r>
              <a:rPr lang="pl-PL" dirty="0" err="1" smtClean="0"/>
              <a:t>running</a:t>
            </a:r>
            <a:r>
              <a:rPr lang="pl-PL" dirty="0" smtClean="0"/>
              <a:t> </a:t>
            </a:r>
            <a:r>
              <a:rPr lang="pl-PL" dirty="0" err="1" smtClean="0"/>
              <a:t>government</a:t>
            </a:r>
            <a:r>
              <a:rPr lang="pl-PL" dirty="0" smtClean="0"/>
              <a:t> </a:t>
            </a:r>
            <a:r>
              <a:rPr lang="pl-PL" dirty="0" err="1" smtClean="0"/>
              <a:t>like</a:t>
            </a:r>
            <a:r>
              <a:rPr lang="pl-PL" dirty="0" smtClean="0"/>
              <a:t> a business.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principle</a:t>
            </a:r>
            <a:r>
              <a:rPr lang="pl-PL" dirty="0" smtClean="0"/>
              <a:t> </a:t>
            </a:r>
            <a:r>
              <a:rPr lang="pl-PL" dirty="0" err="1" smtClean="0"/>
              <a:t>themes</a:t>
            </a:r>
            <a:r>
              <a:rPr lang="pl-PL" dirty="0" smtClean="0"/>
              <a:t> of </a:t>
            </a:r>
            <a:r>
              <a:rPr lang="pl-PL" dirty="0" err="1" smtClean="0"/>
              <a:t>running</a:t>
            </a:r>
            <a:r>
              <a:rPr lang="pl-PL" dirty="0" smtClean="0"/>
              <a:t> </a:t>
            </a:r>
            <a:r>
              <a:rPr lang="pl-PL" dirty="0" err="1" smtClean="0"/>
              <a:t>government</a:t>
            </a:r>
            <a:r>
              <a:rPr lang="pl-PL" dirty="0" smtClean="0"/>
              <a:t> </a:t>
            </a:r>
            <a:r>
              <a:rPr lang="pl-PL" dirty="0" err="1" smtClean="0"/>
              <a:t>like</a:t>
            </a:r>
            <a:r>
              <a:rPr lang="pl-PL" dirty="0" smtClean="0"/>
              <a:t> a business, as </a:t>
            </a:r>
            <a:r>
              <a:rPr lang="pl-PL" dirty="0" err="1" smtClean="0"/>
              <a:t>espoused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New Public Management, </a:t>
            </a:r>
            <a:r>
              <a:rPr lang="pl-PL" dirty="0" err="1" smtClean="0"/>
              <a:t>include</a:t>
            </a:r>
            <a:r>
              <a:rPr lang="pl-PL" dirty="0" smtClean="0"/>
              <a:t> : a </a:t>
            </a:r>
            <a:r>
              <a:rPr lang="pl-PL" dirty="0" err="1" smtClean="0"/>
              <a:t>shift</a:t>
            </a:r>
            <a:r>
              <a:rPr lang="pl-PL" dirty="0" smtClean="0"/>
              <a:t> </a:t>
            </a:r>
            <a:r>
              <a:rPr lang="pl-PL" dirty="0" err="1" smtClean="0"/>
              <a:t>away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an </a:t>
            </a:r>
            <a:r>
              <a:rPr lang="pl-PL" dirty="0" err="1" smtClean="0"/>
              <a:t>emphasis</a:t>
            </a:r>
            <a:r>
              <a:rPr lang="pl-PL" dirty="0" smtClean="0"/>
              <a:t> on </a:t>
            </a:r>
            <a:r>
              <a:rPr lang="pl-PL" dirty="0" err="1" smtClean="0"/>
              <a:t>policy</a:t>
            </a:r>
            <a:r>
              <a:rPr lang="pl-PL" dirty="0" smtClean="0"/>
              <a:t> </a:t>
            </a:r>
            <a:r>
              <a:rPr lang="pl-PL" dirty="0" err="1" smtClean="0"/>
              <a:t>toward</a:t>
            </a:r>
            <a:r>
              <a:rPr lang="pl-PL" dirty="0" smtClean="0"/>
              <a:t> an </a:t>
            </a:r>
            <a:r>
              <a:rPr lang="pl-PL" dirty="0" err="1" smtClean="0"/>
              <a:t>emphasis</a:t>
            </a:r>
            <a:r>
              <a:rPr lang="pl-PL" dirty="0" smtClean="0"/>
              <a:t> on </a:t>
            </a:r>
            <a:r>
              <a:rPr lang="pl-PL" dirty="0" err="1" smtClean="0"/>
              <a:t>measurable</a:t>
            </a:r>
            <a:r>
              <a:rPr lang="pl-PL" dirty="0" smtClean="0"/>
              <a:t> performance; a </a:t>
            </a:r>
            <a:r>
              <a:rPr lang="pl-PL" dirty="0" err="1" smtClean="0"/>
              <a:t>shift</a:t>
            </a:r>
            <a:r>
              <a:rPr lang="pl-PL" dirty="0" smtClean="0"/>
              <a:t> </a:t>
            </a:r>
            <a:r>
              <a:rPr lang="pl-PL" dirty="0" err="1" smtClean="0"/>
              <a:t>away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reliance on </a:t>
            </a:r>
            <a:r>
              <a:rPr lang="pl-PL" dirty="0" err="1" smtClean="0"/>
              <a:t>traditional</a:t>
            </a:r>
            <a:r>
              <a:rPr lang="pl-PL" dirty="0" smtClean="0"/>
              <a:t> </a:t>
            </a:r>
            <a:r>
              <a:rPr lang="pl-PL" dirty="0" err="1" smtClean="0"/>
              <a:t>bureaucracies</a:t>
            </a:r>
            <a:r>
              <a:rPr lang="pl-PL" dirty="0" smtClean="0"/>
              <a:t> </a:t>
            </a:r>
            <a:r>
              <a:rPr lang="pl-PL" dirty="0" err="1" smtClean="0"/>
              <a:t>toward</a:t>
            </a:r>
            <a:r>
              <a:rPr lang="pl-PL" dirty="0" smtClean="0"/>
              <a:t> </a:t>
            </a:r>
            <a:r>
              <a:rPr lang="pl-PL" dirty="0" err="1" smtClean="0"/>
              <a:t>loosely</a:t>
            </a:r>
            <a:r>
              <a:rPr lang="pl-PL" dirty="0" smtClean="0"/>
              <a:t> </a:t>
            </a:r>
            <a:r>
              <a:rPr lang="pl-PL" dirty="0" err="1" smtClean="0"/>
              <a:t>coupled</a:t>
            </a:r>
            <a:r>
              <a:rPr lang="pl-PL" dirty="0" smtClean="0"/>
              <a:t>, </a:t>
            </a:r>
            <a:r>
              <a:rPr lang="pl-PL" dirty="0" err="1" smtClean="0"/>
              <a:t>quasi-autonomous</a:t>
            </a:r>
            <a:r>
              <a:rPr lang="pl-PL" dirty="0" smtClean="0"/>
              <a:t> </a:t>
            </a:r>
            <a:r>
              <a:rPr lang="pl-PL" dirty="0" err="1" smtClean="0"/>
              <a:t>units</a:t>
            </a:r>
            <a:r>
              <a:rPr lang="pl-PL" dirty="0" smtClean="0"/>
              <a:t> and </a:t>
            </a:r>
            <a:r>
              <a:rPr lang="pl-PL" dirty="0" err="1" smtClean="0"/>
              <a:t>competitively</a:t>
            </a:r>
            <a:r>
              <a:rPr lang="pl-PL" dirty="0" smtClean="0"/>
              <a:t> </a:t>
            </a:r>
            <a:r>
              <a:rPr lang="pl-PL" dirty="0" err="1" smtClean="0"/>
              <a:t>tendered</a:t>
            </a:r>
            <a:r>
              <a:rPr lang="pl-PL" dirty="0" smtClean="0"/>
              <a:t> services; a </a:t>
            </a:r>
            <a:r>
              <a:rPr lang="pl-PL" dirty="0" err="1" smtClean="0"/>
              <a:t>shift</a:t>
            </a:r>
            <a:r>
              <a:rPr lang="pl-PL" dirty="0" smtClean="0"/>
              <a:t> </a:t>
            </a:r>
            <a:r>
              <a:rPr lang="pl-PL" dirty="0" err="1" smtClean="0"/>
              <a:t>away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an </a:t>
            </a:r>
            <a:r>
              <a:rPr lang="pl-PL" dirty="0" err="1" smtClean="0"/>
              <a:t>emphasis</a:t>
            </a:r>
            <a:r>
              <a:rPr lang="pl-PL" dirty="0" smtClean="0"/>
              <a:t> on development and investment </a:t>
            </a:r>
            <a:r>
              <a:rPr lang="pl-PL" dirty="0" err="1" smtClean="0"/>
              <a:t>toward</a:t>
            </a:r>
            <a:r>
              <a:rPr lang="pl-PL" dirty="0" smtClean="0"/>
              <a:t> </a:t>
            </a:r>
            <a:r>
              <a:rPr lang="pl-PL" dirty="0" err="1" smtClean="0"/>
              <a:t>cost-cutting</a:t>
            </a:r>
            <a:r>
              <a:rPr lang="pl-PL" dirty="0" smtClean="0"/>
              <a:t>; </a:t>
            </a:r>
            <a:r>
              <a:rPr lang="pl-PL" dirty="0" err="1" smtClean="0"/>
              <a:t>allowing</a:t>
            </a:r>
            <a:r>
              <a:rPr lang="pl-PL" dirty="0" smtClean="0"/>
              <a:t> public management </a:t>
            </a:r>
            <a:r>
              <a:rPr lang="pl-PL" dirty="0" err="1" smtClean="0"/>
              <a:t>greater</a:t>
            </a:r>
            <a:r>
              <a:rPr lang="pl-PL" dirty="0" smtClean="0"/>
              <a:t> </a:t>
            </a:r>
            <a:r>
              <a:rPr lang="pl-PL" dirty="0" err="1" smtClean="0"/>
              <a:t>freedom</a:t>
            </a:r>
            <a:r>
              <a:rPr lang="pl-PL" dirty="0" smtClean="0"/>
              <a:t> to manage </a:t>
            </a:r>
            <a:r>
              <a:rPr lang="pl-PL" dirty="0" err="1" smtClean="0"/>
              <a:t>according</a:t>
            </a:r>
            <a:r>
              <a:rPr lang="pl-PL" dirty="0" smtClean="0"/>
              <a:t> to </a:t>
            </a:r>
            <a:r>
              <a:rPr lang="pl-PL" dirty="0" err="1" smtClean="0"/>
              <a:t>private</a:t>
            </a:r>
            <a:r>
              <a:rPr lang="pl-PL" dirty="0" smtClean="0"/>
              <a:t> </a:t>
            </a:r>
            <a:r>
              <a:rPr lang="pl-PL" dirty="0" err="1" smtClean="0"/>
              <a:t>sector</a:t>
            </a:r>
            <a:r>
              <a:rPr lang="pl-PL" dirty="0" smtClean="0"/>
              <a:t> corporate </a:t>
            </a:r>
            <a:r>
              <a:rPr lang="pl-PL" dirty="0" err="1" smtClean="0"/>
              <a:t>practice</a:t>
            </a:r>
            <a:r>
              <a:rPr lang="pl-PL" dirty="0" smtClean="0"/>
              <a:t>; and a </a:t>
            </a:r>
            <a:r>
              <a:rPr lang="pl-PL" dirty="0" err="1" smtClean="0"/>
              <a:t>shift</a:t>
            </a:r>
            <a:r>
              <a:rPr lang="pl-PL" dirty="0" smtClean="0"/>
              <a:t> </a:t>
            </a:r>
            <a:r>
              <a:rPr lang="pl-PL" dirty="0" err="1" smtClean="0"/>
              <a:t>away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classic</a:t>
            </a:r>
            <a:r>
              <a:rPr lang="pl-PL" dirty="0" smtClean="0"/>
              <a:t> </a:t>
            </a:r>
            <a:r>
              <a:rPr lang="pl-PL" dirty="0" err="1" smtClean="0"/>
              <a:t>command</a:t>
            </a:r>
            <a:r>
              <a:rPr lang="pl-PL" dirty="0" smtClean="0"/>
              <a:t> and </a:t>
            </a:r>
            <a:r>
              <a:rPr lang="pl-PL" dirty="0" err="1" smtClean="0"/>
              <a:t>control</a:t>
            </a:r>
            <a:r>
              <a:rPr lang="pl-PL" dirty="0" smtClean="0"/>
              <a:t> </a:t>
            </a:r>
            <a:r>
              <a:rPr lang="pl-PL" dirty="0" err="1" smtClean="0"/>
              <a:t>regulation</a:t>
            </a:r>
            <a:r>
              <a:rPr lang="pl-PL" dirty="0" smtClean="0"/>
              <a:t> </a:t>
            </a:r>
            <a:r>
              <a:rPr lang="pl-PL" dirty="0" err="1" smtClean="0"/>
              <a:t>toward</a:t>
            </a:r>
            <a:r>
              <a:rPr lang="pl-PL" dirty="0" smtClean="0"/>
              <a:t> </a:t>
            </a:r>
            <a:r>
              <a:rPr lang="pl-PL" dirty="0" err="1" smtClean="0"/>
              <a:t>self-regulation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i="1" dirty="0" err="1" smtClean="0">
                <a:solidFill>
                  <a:schemeClr val="accent3">
                    <a:lumMod val="75000"/>
                  </a:schemeClr>
                </a:solidFill>
              </a:rPr>
              <a:t>Democratic</a:t>
            </a:r>
            <a:r>
              <a:rPr lang="pl-PL" sz="6600" i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pl-PL" sz="6600" i="1" dirty="0" err="1" smtClean="0">
                <a:solidFill>
                  <a:schemeClr val="accent3">
                    <a:lumMod val="75000"/>
                  </a:schemeClr>
                </a:solidFill>
              </a:rPr>
              <a:t>ethos</a:t>
            </a:r>
            <a:endParaRPr lang="pl-PL" sz="6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74776" y="4481736"/>
            <a:ext cx="21890432" cy="7200800"/>
          </a:xfrm>
        </p:spPr>
        <p:txBody>
          <a:bodyPr/>
          <a:lstStyle/>
          <a:p>
            <a:pPr algn="l"/>
            <a:r>
              <a:rPr lang="pl-PL" b="1" i="1" dirty="0" err="1" smtClean="0"/>
              <a:t>Democratic</a:t>
            </a:r>
            <a:r>
              <a:rPr lang="pl-PL" b="1" i="1" dirty="0" smtClean="0"/>
              <a:t> </a:t>
            </a:r>
            <a:r>
              <a:rPr lang="pl-PL" b="1" i="1" dirty="0" err="1" smtClean="0"/>
              <a:t>ethos</a:t>
            </a:r>
            <a:r>
              <a:rPr lang="pl-PL" dirty="0" smtClean="0"/>
              <a:t> </a:t>
            </a:r>
            <a:r>
              <a:rPr lang="pl-PL" dirty="0" err="1" smtClean="0"/>
              <a:t>embraces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such</a:t>
            </a:r>
            <a:r>
              <a:rPr lang="pl-PL" dirty="0" smtClean="0"/>
              <a:t> as </a:t>
            </a:r>
            <a:r>
              <a:rPr lang="pl-PL" dirty="0" err="1" smtClean="0"/>
              <a:t>constitutionalism</a:t>
            </a:r>
            <a:r>
              <a:rPr lang="pl-PL" dirty="0" smtClean="0"/>
              <a:t> and </a:t>
            </a:r>
            <a:r>
              <a:rPr lang="pl-PL" dirty="0" err="1" smtClean="0"/>
              <a:t>regime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, </a:t>
            </a:r>
            <a:r>
              <a:rPr lang="pl-PL" dirty="0" err="1" smtClean="0"/>
              <a:t>citizenship</a:t>
            </a:r>
            <a:r>
              <a:rPr lang="pl-PL" dirty="0" smtClean="0"/>
              <a:t> and public </a:t>
            </a:r>
            <a:r>
              <a:rPr lang="pl-PL" dirty="0" err="1" smtClean="0"/>
              <a:t>interest</a:t>
            </a:r>
            <a:r>
              <a:rPr lang="pl-PL" dirty="0" smtClean="0"/>
              <a:t>, and </a:t>
            </a:r>
            <a:r>
              <a:rPr lang="pl-PL" dirty="0" err="1" smtClean="0"/>
              <a:t>social</a:t>
            </a:r>
            <a:r>
              <a:rPr lang="pl-PL" dirty="0" smtClean="0"/>
              <a:t> equity and </a:t>
            </a:r>
            <a:r>
              <a:rPr lang="pl-PL" dirty="0" err="1" smtClean="0"/>
              <a:t>justice</a:t>
            </a:r>
            <a:r>
              <a:rPr lang="pl-PL" dirty="0" smtClean="0"/>
              <a:t>, </a:t>
            </a:r>
            <a:r>
              <a:rPr lang="pl-PL" dirty="0" err="1" smtClean="0"/>
              <a:t>among</a:t>
            </a:r>
            <a:r>
              <a:rPr lang="pl-PL" dirty="0" smtClean="0"/>
              <a:t> </a:t>
            </a:r>
            <a:r>
              <a:rPr lang="pl-PL" dirty="0" err="1" smtClean="0"/>
              <a:t>others</a:t>
            </a:r>
            <a:r>
              <a:rPr lang="pl-PL" dirty="0" smtClean="0"/>
              <a:t>;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ensures</a:t>
            </a:r>
            <a:r>
              <a:rPr lang="pl-PL" dirty="0" smtClean="0"/>
              <a:t> </a:t>
            </a:r>
            <a:r>
              <a:rPr lang="pl-PL" dirty="0" err="1" smtClean="0"/>
              <a:t>its</a:t>
            </a:r>
            <a:r>
              <a:rPr lang="pl-PL" dirty="0" smtClean="0"/>
              <a:t> </a:t>
            </a:r>
            <a:r>
              <a:rPr lang="pl-PL" dirty="0" err="1" smtClean="0"/>
              <a:t>continuity</a:t>
            </a:r>
            <a:r>
              <a:rPr lang="pl-PL" dirty="0" smtClean="0"/>
              <a:t> and </a:t>
            </a:r>
            <a:r>
              <a:rPr lang="pl-PL" dirty="0" err="1" smtClean="0"/>
              <a:t>consistency</a:t>
            </a:r>
            <a:r>
              <a:rPr lang="pl-PL" dirty="0" smtClean="0"/>
              <a:t> </a:t>
            </a:r>
            <a:r>
              <a:rPr lang="pl-PL" dirty="0" err="1" smtClean="0"/>
              <a:t>through</a:t>
            </a:r>
            <a:r>
              <a:rPr lang="pl-PL" dirty="0" smtClean="0"/>
              <a:t> </a:t>
            </a:r>
            <a:r>
              <a:rPr lang="pl-PL" dirty="0" err="1" smtClean="0"/>
              <a:t>deductive</a:t>
            </a:r>
            <a:r>
              <a:rPr lang="pl-PL" dirty="0" smtClean="0"/>
              <a:t>, </a:t>
            </a:r>
            <a:r>
              <a:rPr lang="pl-PL" dirty="0" err="1" smtClean="0"/>
              <a:t>dialectic</a:t>
            </a:r>
            <a:r>
              <a:rPr lang="pl-PL" dirty="0" smtClean="0"/>
              <a:t>, </a:t>
            </a:r>
            <a:r>
              <a:rPr lang="pl-PL" dirty="0" err="1" smtClean="0"/>
              <a:t>deontological</a:t>
            </a:r>
            <a:r>
              <a:rPr lang="pl-PL" dirty="0" smtClean="0"/>
              <a:t> </a:t>
            </a:r>
            <a:r>
              <a:rPr lang="pl-PL" dirty="0" err="1" smtClean="0"/>
              <a:t>reasoning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grounded</a:t>
            </a:r>
            <a:r>
              <a:rPr lang="pl-PL" dirty="0" smtClean="0"/>
              <a:t> in </a:t>
            </a:r>
            <a:r>
              <a:rPr lang="pl-PL" dirty="0" err="1" smtClean="0"/>
              <a:t>history</a:t>
            </a:r>
            <a:r>
              <a:rPr lang="pl-PL" dirty="0" smtClean="0"/>
              <a:t> and </a:t>
            </a:r>
            <a:r>
              <a:rPr lang="pl-PL" dirty="0" err="1" smtClean="0"/>
              <a:t>political</a:t>
            </a:r>
            <a:r>
              <a:rPr lang="pl-PL" dirty="0" smtClean="0"/>
              <a:t> </a:t>
            </a:r>
            <a:r>
              <a:rPr lang="pl-PL" dirty="0" err="1" smtClean="0"/>
              <a:t>philosophy</a:t>
            </a:r>
            <a:r>
              <a:rPr lang="pl-PL" dirty="0" smtClean="0"/>
              <a:t>.</a:t>
            </a:r>
          </a:p>
          <a:p>
            <a:pPr algn="l"/>
            <a:endParaRPr lang="pl-PL" dirty="0" smtClean="0"/>
          </a:p>
          <a:p>
            <a:pPr algn="l"/>
            <a:r>
              <a:rPr lang="pl-PL" sz="4400" i="1" dirty="0" smtClean="0">
                <a:solidFill>
                  <a:schemeClr val="accent3">
                    <a:lumMod val="75000"/>
                  </a:schemeClr>
                </a:solidFill>
              </a:rPr>
              <a:t>Zapewnia </a:t>
            </a:r>
            <a:r>
              <a:rPr lang="pl-PL" sz="4400" i="1" dirty="0" smtClean="0">
                <a:solidFill>
                  <a:schemeClr val="accent3">
                    <a:lumMod val="75000"/>
                  </a:schemeClr>
                </a:solidFill>
              </a:rPr>
              <a:t>ciągłość i spójność poprzez rozumowanie dedukcyjne, dialektyczne, deontologiczne, które jest zakorzenione w historii i filozofii politycznej.</a:t>
            </a:r>
            <a:endParaRPr lang="pl-PL" sz="4400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Frames</a:t>
            </a:r>
            <a:r>
              <a:rPr lang="pl-PL" sz="6600" dirty="0" smtClean="0">
                <a:solidFill>
                  <a:srgbClr val="FF0000"/>
                </a:solidFill>
              </a:rPr>
              <a:t> of Public </a:t>
            </a:r>
            <a:r>
              <a:rPr lang="pl-PL" sz="6600" dirty="0" err="1" smtClean="0">
                <a:solidFill>
                  <a:srgbClr val="FF0000"/>
                </a:solidFill>
              </a:rPr>
              <a:t>Values</a:t>
            </a:r>
            <a:r>
              <a:rPr lang="pl-PL" sz="6600" dirty="0" smtClean="0">
                <a:solidFill>
                  <a:srgbClr val="FF0000"/>
                </a:solidFill>
              </a:rPr>
              <a:t> in Public </a:t>
            </a:r>
            <a:r>
              <a:rPr lang="pl-PL" sz="6600" dirty="0" err="1" smtClean="0">
                <a:solidFill>
                  <a:srgbClr val="FF0000"/>
                </a:solidFill>
              </a:rPr>
              <a:t>Administration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90800" y="4841776"/>
            <a:ext cx="21602400" cy="6840760"/>
          </a:xfrm>
        </p:spPr>
        <p:txBody>
          <a:bodyPr/>
          <a:lstStyle/>
          <a:p>
            <a:pPr algn="l"/>
            <a:r>
              <a:rPr lang="pl-PL" dirty="0" smtClean="0"/>
              <a:t>We </a:t>
            </a:r>
            <a:r>
              <a:rPr lang="pl-PL" dirty="0" err="1" smtClean="0"/>
              <a:t>can</a:t>
            </a:r>
            <a:r>
              <a:rPr lang="pl-PL" dirty="0" smtClean="0"/>
              <a:t> </a:t>
            </a:r>
            <a:r>
              <a:rPr lang="pl-PL" dirty="0" err="1" smtClean="0"/>
              <a:t>distinguish</a:t>
            </a:r>
            <a:r>
              <a:rPr lang="pl-PL" dirty="0" smtClean="0"/>
              <a:t> </a:t>
            </a:r>
            <a:r>
              <a:rPr lang="pl-PL" dirty="0" err="1" smtClean="0"/>
              <a:t>four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frames</a:t>
            </a:r>
            <a:r>
              <a:rPr lang="pl-PL" dirty="0" smtClean="0"/>
              <a:t> in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political</a:t>
            </a:r>
            <a:r>
              <a:rPr lang="pl-PL" dirty="0" smtClean="0"/>
              <a:t>, legal, </a:t>
            </a:r>
            <a:r>
              <a:rPr lang="pl-PL" dirty="0" err="1" smtClean="0"/>
              <a:t>organizational</a:t>
            </a:r>
            <a:r>
              <a:rPr lang="pl-PL" dirty="0" smtClean="0"/>
              <a:t>, and market. </a:t>
            </a:r>
            <a:r>
              <a:rPr lang="pl-PL" dirty="0" err="1" smtClean="0"/>
              <a:t>The</a:t>
            </a:r>
            <a:r>
              <a:rPr lang="pl-PL" dirty="0" smtClean="0"/>
              <a:t> first </a:t>
            </a:r>
            <a:r>
              <a:rPr lang="pl-PL" dirty="0" err="1" smtClean="0"/>
              <a:t>two</a:t>
            </a:r>
            <a:r>
              <a:rPr lang="pl-PL" dirty="0" smtClean="0"/>
              <a:t> </a:t>
            </a:r>
            <a:r>
              <a:rPr lang="pl-PL" dirty="0" err="1" smtClean="0"/>
              <a:t>frames</a:t>
            </a:r>
            <a:r>
              <a:rPr lang="pl-PL" dirty="0" smtClean="0"/>
              <a:t>, </a:t>
            </a:r>
            <a:r>
              <a:rPr lang="pl-PL" dirty="0" err="1" smtClean="0"/>
              <a:t>political</a:t>
            </a:r>
            <a:r>
              <a:rPr lang="pl-PL" dirty="0" smtClean="0"/>
              <a:t> and legal, </a:t>
            </a:r>
            <a:r>
              <a:rPr lang="pl-PL" dirty="0" err="1" smtClean="0"/>
              <a:t>might</a:t>
            </a:r>
            <a:r>
              <a:rPr lang="pl-PL" dirty="0" smtClean="0"/>
              <a:t> be </a:t>
            </a:r>
            <a:r>
              <a:rPr lang="pl-PL" dirty="0" err="1" smtClean="0"/>
              <a:t>considered</a:t>
            </a:r>
            <a:r>
              <a:rPr lang="pl-PL" dirty="0" smtClean="0"/>
              <a:t> </a:t>
            </a:r>
            <a:r>
              <a:rPr lang="pl-PL" dirty="0" err="1" smtClean="0"/>
              <a:t>subsets</a:t>
            </a:r>
            <a:r>
              <a:rPr lang="pl-PL" dirty="0" smtClean="0"/>
              <a:t> </a:t>
            </a:r>
            <a:r>
              <a:rPr lang="pl-PL" sz="4400" dirty="0" smtClean="0"/>
              <a:t>(podzbiory)</a:t>
            </a:r>
            <a:r>
              <a:rPr lang="pl-PL" dirty="0" smtClean="0"/>
              <a:t> </a:t>
            </a:r>
            <a:r>
              <a:rPr lang="pl-PL" dirty="0" smtClean="0"/>
              <a:t>of </a:t>
            </a:r>
            <a:r>
              <a:rPr lang="pl-PL" dirty="0" err="1" smtClean="0"/>
              <a:t>democratic</a:t>
            </a:r>
            <a:r>
              <a:rPr lang="pl-PL" dirty="0" smtClean="0"/>
              <a:t> </a:t>
            </a:r>
            <a:r>
              <a:rPr lang="pl-PL" dirty="0" err="1" smtClean="0"/>
              <a:t>ethos</a:t>
            </a:r>
            <a:r>
              <a:rPr lang="pl-PL" dirty="0" smtClean="0"/>
              <a:t>, </a:t>
            </a:r>
            <a:r>
              <a:rPr lang="pl-PL" dirty="0" err="1" smtClean="0"/>
              <a:t>while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latter</a:t>
            </a:r>
            <a:r>
              <a:rPr lang="pl-PL" dirty="0" smtClean="0"/>
              <a:t> </a:t>
            </a:r>
            <a:r>
              <a:rPr lang="pl-PL" dirty="0" err="1" smtClean="0"/>
              <a:t>two</a:t>
            </a:r>
            <a:r>
              <a:rPr lang="pl-PL" dirty="0" smtClean="0"/>
              <a:t> </a:t>
            </a:r>
            <a:r>
              <a:rPr lang="pl-PL" dirty="0" err="1" smtClean="0"/>
              <a:t>frames</a:t>
            </a:r>
            <a:r>
              <a:rPr lang="pl-PL" dirty="0" smtClean="0"/>
              <a:t>, </a:t>
            </a:r>
            <a:r>
              <a:rPr lang="pl-PL" dirty="0" err="1" smtClean="0"/>
              <a:t>organizational</a:t>
            </a:r>
            <a:r>
              <a:rPr lang="pl-PL" dirty="0" smtClean="0"/>
              <a:t> and market, </a:t>
            </a:r>
            <a:r>
              <a:rPr lang="pl-PL" dirty="0" err="1" smtClean="0"/>
              <a:t>might</a:t>
            </a:r>
            <a:r>
              <a:rPr lang="pl-PL" dirty="0" smtClean="0"/>
              <a:t> be </a:t>
            </a:r>
            <a:r>
              <a:rPr lang="pl-PL" dirty="0" err="1" smtClean="0"/>
              <a:t>considered</a:t>
            </a:r>
            <a:r>
              <a:rPr lang="pl-PL" dirty="0" smtClean="0"/>
              <a:t> </a:t>
            </a:r>
            <a:r>
              <a:rPr lang="pl-PL" dirty="0" err="1" smtClean="0"/>
              <a:t>subsets</a:t>
            </a:r>
            <a:r>
              <a:rPr lang="pl-PL" dirty="0" smtClean="0"/>
              <a:t> of </a:t>
            </a:r>
            <a:r>
              <a:rPr lang="pl-PL" dirty="0" err="1" smtClean="0"/>
              <a:t>bureaucratic</a:t>
            </a:r>
            <a:r>
              <a:rPr lang="pl-PL" dirty="0" smtClean="0"/>
              <a:t> </a:t>
            </a:r>
            <a:r>
              <a:rPr lang="pl-PL" dirty="0" err="1" smtClean="0"/>
              <a:t>ethos</a:t>
            </a:r>
            <a:r>
              <a:rPr lang="pl-PL" dirty="0" smtClean="0"/>
              <a:t>.</a:t>
            </a:r>
          </a:p>
          <a:p>
            <a:pPr algn="l"/>
            <a:endParaRPr lang="pl-PL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02768" y="4049688"/>
            <a:ext cx="22178464" cy="7632848"/>
          </a:xfrm>
        </p:spPr>
        <p:txBody>
          <a:bodyPr>
            <a:normAutofit lnSpcReduction="10000"/>
          </a:bodyPr>
          <a:lstStyle/>
          <a:p>
            <a:pPr algn="l"/>
            <a:r>
              <a:rPr lang="pl-PL" dirty="0" err="1" smtClean="0"/>
              <a:t>Each</a:t>
            </a:r>
            <a:r>
              <a:rPr lang="pl-PL" dirty="0" smtClean="0"/>
              <a:t> of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four</a:t>
            </a:r>
            <a:r>
              <a:rPr lang="pl-PL" dirty="0" smtClean="0"/>
              <a:t> </a:t>
            </a:r>
            <a:r>
              <a:rPr lang="pl-PL" dirty="0" err="1" smtClean="0"/>
              <a:t>frames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shaped</a:t>
            </a:r>
            <a:r>
              <a:rPr lang="pl-PL" dirty="0" smtClean="0"/>
              <a:t> by </a:t>
            </a:r>
            <a:r>
              <a:rPr lang="pl-PL" dirty="0" err="1" smtClean="0"/>
              <a:t>core</a:t>
            </a:r>
            <a:r>
              <a:rPr lang="pl-PL" dirty="0" smtClean="0"/>
              <a:t> </a:t>
            </a:r>
            <a:r>
              <a:rPr lang="pl-PL" dirty="0" err="1" smtClean="0"/>
              <a:t>content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, and </a:t>
            </a:r>
            <a:r>
              <a:rPr lang="pl-PL" dirty="0" err="1" smtClean="0"/>
              <a:t>guided</a:t>
            </a:r>
            <a:r>
              <a:rPr lang="pl-PL" dirty="0" smtClean="0"/>
              <a:t> by a </a:t>
            </a:r>
            <a:r>
              <a:rPr lang="pl-PL" dirty="0" err="1" smtClean="0"/>
              <a:t>particular</a:t>
            </a:r>
            <a:r>
              <a:rPr lang="pl-PL" dirty="0" smtClean="0"/>
              <a:t> </a:t>
            </a:r>
            <a:r>
              <a:rPr lang="pl-PL" dirty="0" err="1" smtClean="0"/>
              <a:t>methodology</a:t>
            </a:r>
            <a:r>
              <a:rPr lang="pl-PL" dirty="0" smtClean="0"/>
              <a:t> and </a:t>
            </a:r>
            <a:r>
              <a:rPr lang="pl-PL" dirty="0" err="1" smtClean="0"/>
              <a:t>mode</a:t>
            </a:r>
            <a:r>
              <a:rPr lang="pl-PL" dirty="0" smtClean="0"/>
              <a:t> of </a:t>
            </a:r>
            <a:r>
              <a:rPr lang="pl-PL" dirty="0" err="1" smtClean="0"/>
              <a:t>rationality</a:t>
            </a:r>
            <a:r>
              <a:rPr lang="pl-PL" dirty="0" smtClean="0"/>
              <a:t> </a:t>
            </a:r>
            <a:r>
              <a:rPr lang="pl-PL" dirty="0" smtClean="0"/>
              <a:t>:</a:t>
            </a:r>
          </a:p>
          <a:p>
            <a:pPr algn="l"/>
            <a:r>
              <a:rPr lang="pl-PL" b="1" dirty="0" smtClean="0">
                <a:solidFill>
                  <a:srgbClr val="FF0000"/>
                </a:solidFill>
              </a:rPr>
              <a:t>- </a:t>
            </a:r>
            <a:r>
              <a:rPr lang="pl-PL" b="1" i="1" dirty="0" err="1" smtClean="0">
                <a:solidFill>
                  <a:srgbClr val="FF0000"/>
                </a:solidFill>
              </a:rPr>
              <a:t>Content</a:t>
            </a:r>
            <a:r>
              <a:rPr lang="pl-PL" b="1" i="1" dirty="0" smtClean="0">
                <a:solidFill>
                  <a:srgbClr val="FF0000"/>
                </a:solidFill>
              </a:rPr>
              <a:t> </a:t>
            </a:r>
            <a:r>
              <a:rPr lang="pl-PL" b="1" i="1" dirty="0" err="1" smtClean="0">
                <a:solidFill>
                  <a:srgbClr val="FF0000"/>
                </a:solidFill>
              </a:rPr>
              <a:t>values</a:t>
            </a:r>
            <a:r>
              <a:rPr lang="pl-PL" b="1" i="1" dirty="0" smtClean="0">
                <a:solidFill>
                  <a:srgbClr val="FF0000"/>
                </a:solidFill>
              </a:rPr>
              <a:t>: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those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form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basis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 and </a:t>
            </a:r>
            <a:r>
              <a:rPr lang="pl-PL" dirty="0" err="1" smtClean="0"/>
              <a:t>provide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standards</a:t>
            </a:r>
            <a:r>
              <a:rPr lang="pl-PL" dirty="0" smtClean="0"/>
              <a:t> to be </a:t>
            </a:r>
            <a:r>
              <a:rPr lang="pl-PL" dirty="0" err="1" smtClean="0"/>
              <a:t>achieved</a:t>
            </a:r>
            <a:r>
              <a:rPr lang="pl-PL" dirty="0" smtClean="0"/>
              <a:t> in </a:t>
            </a:r>
            <a:r>
              <a:rPr lang="pl-PL" dirty="0" err="1" smtClean="0"/>
              <a:t>actions</a:t>
            </a:r>
            <a:r>
              <a:rPr lang="pl-PL" dirty="0" smtClean="0"/>
              <a:t>. </a:t>
            </a:r>
          </a:p>
          <a:p>
            <a:pPr algn="l"/>
            <a:r>
              <a:rPr lang="pl-PL" b="1" dirty="0" smtClean="0">
                <a:solidFill>
                  <a:srgbClr val="FF0000"/>
                </a:solidFill>
              </a:rPr>
              <a:t>- </a:t>
            </a:r>
            <a:r>
              <a:rPr lang="pl-PL" b="1" i="1" dirty="0" err="1" smtClean="0">
                <a:solidFill>
                  <a:srgbClr val="FF0000"/>
                </a:solidFill>
              </a:rPr>
              <a:t>Rationality</a:t>
            </a:r>
            <a:r>
              <a:rPr lang="pl-PL" b="1" i="1" dirty="0" smtClean="0">
                <a:solidFill>
                  <a:srgbClr val="FF0000"/>
                </a:solidFill>
              </a:rPr>
              <a:t>:</a:t>
            </a:r>
            <a:r>
              <a:rPr lang="pl-PL" dirty="0" smtClean="0"/>
              <a:t> </a:t>
            </a:r>
            <a:r>
              <a:rPr lang="pl-PL" dirty="0" err="1" smtClean="0"/>
              <a:t>refers</a:t>
            </a:r>
            <a:r>
              <a:rPr lang="pl-PL" dirty="0" smtClean="0"/>
              <a:t> to </a:t>
            </a:r>
            <a:r>
              <a:rPr lang="pl-PL" dirty="0" err="1" smtClean="0"/>
              <a:t>how</a:t>
            </a:r>
            <a:r>
              <a:rPr lang="pl-PL" dirty="0" smtClean="0"/>
              <a:t> </a:t>
            </a:r>
            <a:r>
              <a:rPr lang="pl-PL" dirty="0" err="1" smtClean="0"/>
              <a:t>reason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exercised</a:t>
            </a:r>
            <a:r>
              <a:rPr lang="pl-PL" dirty="0" smtClean="0"/>
              <a:t> so as to </a:t>
            </a:r>
            <a:r>
              <a:rPr lang="pl-PL" dirty="0" err="1" smtClean="0"/>
              <a:t>reach</a:t>
            </a:r>
            <a:r>
              <a:rPr lang="pl-PL" dirty="0" smtClean="0"/>
              <a:t> </a:t>
            </a:r>
            <a:r>
              <a:rPr lang="pl-PL" dirty="0" err="1" smtClean="0"/>
              <a:t>conclusions</a:t>
            </a:r>
            <a:r>
              <a:rPr lang="pl-PL" dirty="0" smtClean="0"/>
              <a:t> </a:t>
            </a:r>
            <a:r>
              <a:rPr lang="pl-PL" dirty="0" err="1" smtClean="0"/>
              <a:t>about</a:t>
            </a:r>
            <a:r>
              <a:rPr lang="pl-PL" dirty="0" smtClean="0"/>
              <a:t> an </a:t>
            </a:r>
            <a:r>
              <a:rPr lang="pl-PL" dirty="0" err="1" smtClean="0"/>
              <a:t>issue</a:t>
            </a:r>
            <a:r>
              <a:rPr lang="pl-PL" dirty="0" smtClean="0"/>
              <a:t> under </a:t>
            </a:r>
            <a:r>
              <a:rPr lang="pl-PL" dirty="0" err="1" smtClean="0"/>
              <a:t>consideration</a:t>
            </a:r>
            <a:r>
              <a:rPr lang="pl-PL" dirty="0" smtClean="0"/>
              <a:t>;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a </a:t>
            </a:r>
            <a:r>
              <a:rPr lang="pl-PL" dirty="0" err="1" smtClean="0"/>
              <a:t>systematic</a:t>
            </a:r>
            <a:r>
              <a:rPr lang="pl-PL" dirty="0" smtClean="0"/>
              <a:t> </a:t>
            </a:r>
            <a:r>
              <a:rPr lang="pl-PL" dirty="0" err="1" smtClean="0"/>
              <a:t>decision</a:t>
            </a:r>
            <a:r>
              <a:rPr lang="pl-PL" dirty="0" smtClean="0"/>
              <a:t> </a:t>
            </a:r>
            <a:r>
              <a:rPr lang="pl-PL" dirty="0" err="1" smtClean="0"/>
              <a:t>making</a:t>
            </a:r>
            <a:r>
              <a:rPr lang="pl-PL" dirty="0" smtClean="0"/>
              <a:t> </a:t>
            </a:r>
            <a:r>
              <a:rPr lang="pl-PL" dirty="0" err="1" smtClean="0"/>
              <a:t>processes</a:t>
            </a:r>
            <a:r>
              <a:rPr lang="pl-PL" dirty="0" smtClean="0"/>
              <a:t>.</a:t>
            </a:r>
          </a:p>
          <a:p>
            <a:pPr algn="l"/>
            <a:r>
              <a:rPr lang="pl-PL" b="1" dirty="0" smtClean="0">
                <a:solidFill>
                  <a:srgbClr val="FF0000"/>
                </a:solidFill>
              </a:rPr>
              <a:t>-</a:t>
            </a:r>
            <a:r>
              <a:rPr lang="pl-PL" b="1" i="1" dirty="0" err="1" smtClean="0">
                <a:solidFill>
                  <a:srgbClr val="FF0000"/>
                </a:solidFill>
              </a:rPr>
              <a:t>Methodology</a:t>
            </a:r>
            <a:r>
              <a:rPr lang="pl-PL" b="1" i="1" dirty="0" smtClean="0">
                <a:solidFill>
                  <a:srgbClr val="FF0000"/>
                </a:solidFill>
              </a:rPr>
              <a:t>:</a:t>
            </a:r>
            <a:r>
              <a:rPr lang="pl-PL" dirty="0" smtClean="0"/>
              <a:t> </a:t>
            </a:r>
            <a:r>
              <a:rPr lang="pl-PL" dirty="0" err="1" smtClean="0"/>
              <a:t>refers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specific</a:t>
            </a:r>
            <a:r>
              <a:rPr lang="pl-PL" dirty="0" smtClean="0"/>
              <a:t> </a:t>
            </a:r>
            <a:r>
              <a:rPr lang="pl-PL" dirty="0" err="1" smtClean="0"/>
              <a:t>tools</a:t>
            </a:r>
            <a:r>
              <a:rPr lang="pl-PL" dirty="0" smtClean="0"/>
              <a:t> </a:t>
            </a:r>
            <a:r>
              <a:rPr lang="pl-PL" dirty="0" err="1" smtClean="0"/>
              <a:t>used</a:t>
            </a:r>
            <a:r>
              <a:rPr lang="pl-PL" dirty="0" smtClean="0"/>
              <a:t> to </a:t>
            </a:r>
            <a:r>
              <a:rPr lang="pl-PL" dirty="0" err="1" smtClean="0"/>
              <a:t>enact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content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. </a:t>
            </a:r>
            <a:r>
              <a:rPr lang="pl-PL" dirty="0" err="1" smtClean="0"/>
              <a:t>Together</a:t>
            </a:r>
            <a:r>
              <a:rPr lang="pl-PL" dirty="0" smtClean="0"/>
              <a:t>, </a:t>
            </a:r>
            <a:r>
              <a:rPr lang="pl-PL" dirty="0" err="1" smtClean="0"/>
              <a:t>rationality</a:t>
            </a:r>
            <a:r>
              <a:rPr lang="pl-PL" dirty="0" smtClean="0"/>
              <a:t> and </a:t>
            </a:r>
            <a:r>
              <a:rPr lang="pl-PL" dirty="0" err="1" smtClean="0"/>
              <a:t>methodology</a:t>
            </a:r>
            <a:r>
              <a:rPr lang="pl-PL" dirty="0" smtClean="0"/>
              <a:t> help </a:t>
            </a:r>
            <a:r>
              <a:rPr lang="pl-PL" dirty="0" err="1" smtClean="0"/>
              <a:t>ensure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continuity</a:t>
            </a:r>
            <a:r>
              <a:rPr lang="pl-PL" dirty="0" smtClean="0"/>
              <a:t> and </a:t>
            </a:r>
            <a:r>
              <a:rPr lang="pl-PL" dirty="0" err="1" smtClean="0"/>
              <a:t>consistency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Political</a:t>
            </a:r>
            <a:r>
              <a:rPr lang="pl-PL" sz="6600" dirty="0" smtClean="0">
                <a:solidFill>
                  <a:srgbClr val="FF0000"/>
                </a:solidFill>
              </a:rPr>
              <a:t> Public </a:t>
            </a:r>
            <a:r>
              <a:rPr lang="pl-PL" sz="6600" dirty="0" err="1" smtClean="0">
                <a:solidFill>
                  <a:srgbClr val="FF0000"/>
                </a:solidFill>
              </a:rPr>
              <a:t>Values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62808" y="5201816"/>
            <a:ext cx="21242360" cy="6480720"/>
          </a:xfrm>
        </p:spPr>
        <p:txBody>
          <a:bodyPr/>
          <a:lstStyle/>
          <a:p>
            <a:pPr algn="l"/>
            <a:r>
              <a:rPr lang="pl-PL" dirty="0" err="1" smtClean="0"/>
              <a:t>Political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inseparably</a:t>
            </a:r>
            <a:r>
              <a:rPr lang="pl-PL" dirty="0" smtClean="0"/>
              <a:t> </a:t>
            </a:r>
            <a:r>
              <a:rPr lang="pl-PL" dirty="0" err="1" smtClean="0"/>
              <a:t>linked</a:t>
            </a:r>
            <a:r>
              <a:rPr lang="pl-PL" dirty="0" smtClean="0"/>
              <a:t> to </a:t>
            </a:r>
            <a:r>
              <a:rPr lang="pl-PL" dirty="0" err="1" smtClean="0"/>
              <a:t>democracy</a:t>
            </a:r>
            <a:r>
              <a:rPr lang="pl-PL" dirty="0" smtClean="0"/>
              <a:t>, </a:t>
            </a:r>
            <a:r>
              <a:rPr lang="pl-PL" dirty="0" err="1" smtClean="0"/>
              <a:t>whic</a:t>
            </a:r>
            <a:r>
              <a:rPr lang="pl-PL" dirty="0" smtClean="0"/>
              <a:t> h </a:t>
            </a:r>
            <a:r>
              <a:rPr lang="pl-PL" dirty="0" err="1" smtClean="0"/>
              <a:t>must</a:t>
            </a:r>
            <a:r>
              <a:rPr lang="pl-PL" dirty="0" smtClean="0"/>
              <a:t> be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cornerstone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political</a:t>
            </a:r>
            <a:r>
              <a:rPr lang="pl-PL" dirty="0" smtClean="0"/>
              <a:t> system. </a:t>
            </a:r>
            <a:endParaRPr lang="pl-PL" dirty="0" smtClean="0"/>
          </a:p>
          <a:p>
            <a:pPr algn="l"/>
            <a:r>
              <a:rPr lang="pl-PL" dirty="0" err="1" smtClean="0"/>
              <a:t>Scholars</a:t>
            </a:r>
            <a:r>
              <a:rPr lang="pl-PL" dirty="0" smtClean="0"/>
              <a:t> </a:t>
            </a:r>
            <a:r>
              <a:rPr lang="pl-PL" dirty="0" err="1" smtClean="0"/>
              <a:t>throughout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history</a:t>
            </a:r>
            <a:r>
              <a:rPr lang="pl-PL" dirty="0" smtClean="0"/>
              <a:t> of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examined</a:t>
            </a:r>
            <a:r>
              <a:rPr lang="pl-PL" dirty="0" smtClean="0"/>
              <a:t> </a:t>
            </a:r>
            <a:r>
              <a:rPr lang="pl-PL" dirty="0" err="1" smtClean="0"/>
              <a:t>problems</a:t>
            </a:r>
            <a:r>
              <a:rPr lang="pl-PL" dirty="0" smtClean="0"/>
              <a:t> </a:t>
            </a:r>
            <a:r>
              <a:rPr lang="pl-PL" dirty="0" err="1" smtClean="0"/>
              <a:t>related</a:t>
            </a:r>
            <a:r>
              <a:rPr lang="pl-PL" dirty="0" smtClean="0"/>
              <a:t> to </a:t>
            </a:r>
            <a:r>
              <a:rPr lang="pl-PL" dirty="0" err="1" smtClean="0"/>
              <a:t>discretionary</a:t>
            </a:r>
            <a:r>
              <a:rPr lang="pl-PL" dirty="0" smtClean="0"/>
              <a:t> </a:t>
            </a:r>
            <a:r>
              <a:rPr lang="pl-PL" dirty="0" err="1" smtClean="0"/>
              <a:t>administrative</a:t>
            </a:r>
            <a:r>
              <a:rPr lang="pl-PL" dirty="0" smtClean="0"/>
              <a:t> authority and </a:t>
            </a:r>
            <a:r>
              <a:rPr lang="pl-PL" dirty="0" err="1" smtClean="0"/>
              <a:t>democratic</a:t>
            </a:r>
            <a:r>
              <a:rPr lang="pl-PL" dirty="0" smtClean="0"/>
              <a:t> </a:t>
            </a:r>
            <a:r>
              <a:rPr lang="pl-PL" dirty="0" err="1" smtClean="0"/>
              <a:t>control</a:t>
            </a:r>
            <a:r>
              <a:rPr lang="pl-PL" dirty="0" smtClean="0"/>
              <a:t> and </a:t>
            </a:r>
            <a:r>
              <a:rPr lang="pl-PL" dirty="0" err="1" smtClean="0"/>
              <a:t>accountability</a:t>
            </a:r>
            <a:r>
              <a:rPr lang="pl-PL" dirty="0" smtClean="0"/>
              <a:t>, and </a:t>
            </a:r>
            <a:r>
              <a:rPr lang="pl-PL" dirty="0" err="1" smtClean="0"/>
              <a:t>sought</a:t>
            </a:r>
            <a:r>
              <a:rPr lang="pl-PL" dirty="0" smtClean="0"/>
              <a:t> to </a:t>
            </a:r>
            <a:r>
              <a:rPr lang="pl-PL" dirty="0" err="1" smtClean="0"/>
              <a:t>integrate</a:t>
            </a:r>
            <a:r>
              <a:rPr lang="pl-PL" dirty="0" smtClean="0"/>
              <a:t> </a:t>
            </a:r>
            <a:r>
              <a:rPr lang="pl-PL" dirty="0" err="1" smtClean="0"/>
              <a:t>administrative</a:t>
            </a:r>
            <a:r>
              <a:rPr lang="pl-PL" dirty="0" smtClean="0"/>
              <a:t> </a:t>
            </a:r>
            <a:r>
              <a:rPr lang="pl-PL" dirty="0" err="1" smtClean="0"/>
              <a:t>practices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democratic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. </a:t>
            </a:r>
          </a:p>
          <a:p>
            <a:pPr algn="l"/>
            <a:endParaRPr lang="pl-PL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822848" y="4049688"/>
            <a:ext cx="20810312" cy="7632848"/>
          </a:xfrm>
        </p:spPr>
        <p:txBody>
          <a:bodyPr/>
          <a:lstStyle/>
          <a:p>
            <a:pPr algn="l"/>
            <a:r>
              <a:rPr lang="pl-PL" dirty="0" err="1" smtClean="0"/>
              <a:t>Political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 in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means</a:t>
            </a:r>
            <a:r>
              <a:rPr lang="pl-PL" dirty="0" smtClean="0"/>
              <a:t>: </a:t>
            </a:r>
            <a:r>
              <a:rPr lang="pl-PL" dirty="0" err="1" smtClean="0"/>
              <a:t>participation</a:t>
            </a:r>
            <a:r>
              <a:rPr lang="pl-PL" dirty="0" smtClean="0"/>
              <a:t> (</a:t>
            </a:r>
            <a:r>
              <a:rPr lang="pl-PL" dirty="0" err="1" smtClean="0"/>
              <a:t>primarily</a:t>
            </a:r>
            <a:r>
              <a:rPr lang="pl-PL" dirty="0" smtClean="0"/>
              <a:t> </a:t>
            </a:r>
            <a:r>
              <a:rPr lang="pl-PL" dirty="0" err="1" smtClean="0"/>
              <a:t>indirectly</a:t>
            </a:r>
            <a:r>
              <a:rPr lang="pl-PL" dirty="0" smtClean="0"/>
              <a:t> </a:t>
            </a:r>
            <a:r>
              <a:rPr lang="pl-PL" dirty="0" err="1" smtClean="0"/>
              <a:t>through</a:t>
            </a:r>
            <a:r>
              <a:rPr lang="pl-PL" dirty="0" smtClean="0"/>
              <a:t> </a:t>
            </a:r>
            <a:r>
              <a:rPr lang="pl-PL" dirty="0" err="1" smtClean="0"/>
              <a:t>voting</a:t>
            </a:r>
            <a:r>
              <a:rPr lang="pl-PL" dirty="0" smtClean="0"/>
              <a:t>, but </a:t>
            </a:r>
            <a:r>
              <a:rPr lang="pl-PL" dirty="0" err="1" smtClean="0"/>
              <a:t>also</a:t>
            </a:r>
            <a:r>
              <a:rPr lang="pl-PL" dirty="0" smtClean="0"/>
              <a:t> </a:t>
            </a:r>
            <a:r>
              <a:rPr lang="pl-PL" dirty="0" err="1" smtClean="0"/>
              <a:t>through</a:t>
            </a:r>
            <a:r>
              <a:rPr lang="pl-PL" dirty="0" smtClean="0"/>
              <a:t> </a:t>
            </a:r>
            <a:r>
              <a:rPr lang="pl-PL" dirty="0" err="1" smtClean="0"/>
              <a:t>direct</a:t>
            </a:r>
            <a:r>
              <a:rPr lang="pl-PL" dirty="0" smtClean="0"/>
              <a:t> </a:t>
            </a:r>
            <a:r>
              <a:rPr lang="pl-PL" dirty="0" err="1" smtClean="0"/>
              <a:t>participatory</a:t>
            </a:r>
            <a:r>
              <a:rPr lang="pl-PL" dirty="0" smtClean="0"/>
              <a:t> </a:t>
            </a:r>
            <a:r>
              <a:rPr lang="pl-PL" dirty="0" err="1" smtClean="0"/>
              <a:t>processes</a:t>
            </a:r>
            <a:r>
              <a:rPr lang="pl-PL" dirty="0" smtClean="0"/>
              <a:t>), </a:t>
            </a:r>
            <a:r>
              <a:rPr lang="pl-PL" dirty="0" err="1" smtClean="0"/>
              <a:t>representation</a:t>
            </a:r>
            <a:r>
              <a:rPr lang="pl-PL" dirty="0" smtClean="0"/>
              <a:t>, </a:t>
            </a:r>
            <a:r>
              <a:rPr lang="pl-PL" dirty="0" err="1" smtClean="0"/>
              <a:t>political</a:t>
            </a:r>
            <a:r>
              <a:rPr lang="pl-PL" dirty="0" smtClean="0"/>
              <a:t> </a:t>
            </a:r>
            <a:r>
              <a:rPr lang="pl-PL" dirty="0" err="1" smtClean="0"/>
              <a:t>responsiveness</a:t>
            </a:r>
            <a:r>
              <a:rPr lang="pl-PL" dirty="0" smtClean="0"/>
              <a:t>, </a:t>
            </a:r>
            <a:r>
              <a:rPr lang="pl-PL" dirty="0" err="1" smtClean="0"/>
              <a:t>liberty</a:t>
            </a:r>
            <a:r>
              <a:rPr lang="pl-PL" dirty="0" smtClean="0"/>
              <a:t>, and </a:t>
            </a:r>
            <a:r>
              <a:rPr lang="pl-PL" dirty="0" err="1" smtClean="0"/>
              <a:t>equality</a:t>
            </a:r>
            <a:r>
              <a:rPr lang="pl-PL" dirty="0" smtClean="0"/>
              <a:t>. </a:t>
            </a:r>
            <a:r>
              <a:rPr lang="pl-PL" dirty="0" err="1" smtClean="0"/>
              <a:t>Interestingly</a:t>
            </a:r>
            <a:r>
              <a:rPr lang="pl-PL" dirty="0" smtClean="0"/>
              <a:t>, and </a:t>
            </a:r>
            <a:r>
              <a:rPr lang="pl-PL" dirty="0" err="1" smtClean="0"/>
              <a:t>unlike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other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frames</a:t>
            </a:r>
            <a:r>
              <a:rPr lang="pl-PL" dirty="0" smtClean="0"/>
              <a:t>, many of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content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also</a:t>
            </a:r>
            <a:r>
              <a:rPr lang="pl-PL" dirty="0" smtClean="0"/>
              <a:t> </a:t>
            </a:r>
            <a:r>
              <a:rPr lang="pl-PL" dirty="0" err="1" smtClean="0"/>
              <a:t>supply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methodology</a:t>
            </a:r>
            <a:r>
              <a:rPr lang="pl-PL" dirty="0" smtClean="0"/>
              <a:t> for </a:t>
            </a:r>
            <a:r>
              <a:rPr lang="pl-PL" dirty="0" err="1" smtClean="0"/>
              <a:t>decision</a:t>
            </a:r>
            <a:r>
              <a:rPr lang="pl-PL" dirty="0" smtClean="0"/>
              <a:t> </a:t>
            </a:r>
            <a:r>
              <a:rPr lang="pl-PL" dirty="0" err="1" smtClean="0"/>
              <a:t>making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political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,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content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both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ideal</a:t>
            </a:r>
            <a:r>
              <a:rPr lang="pl-PL" dirty="0" smtClean="0"/>
              <a:t>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method</a:t>
            </a:r>
            <a:r>
              <a:rPr lang="pl-PL" dirty="0" smtClean="0"/>
              <a:t>. 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74776" y="4049688"/>
            <a:ext cx="22106456" cy="7632848"/>
          </a:xfrm>
        </p:spPr>
        <p:txBody>
          <a:bodyPr/>
          <a:lstStyle/>
          <a:p>
            <a:pPr algn="l"/>
            <a:r>
              <a:rPr lang="pl-PL" dirty="0" smtClean="0"/>
              <a:t>In </a:t>
            </a:r>
            <a:r>
              <a:rPr lang="pl-PL" dirty="0" err="1" smtClean="0"/>
              <a:t>fact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crucial</a:t>
            </a:r>
            <a:r>
              <a:rPr lang="pl-PL" dirty="0" smtClean="0"/>
              <a:t> </a:t>
            </a:r>
            <a:r>
              <a:rPr lang="pl-PL" dirty="0" err="1" smtClean="0"/>
              <a:t>attribute</a:t>
            </a:r>
            <a:r>
              <a:rPr lang="pl-PL" dirty="0" smtClean="0"/>
              <a:t> of </a:t>
            </a:r>
            <a:r>
              <a:rPr lang="pl-PL" dirty="0" err="1" smtClean="0"/>
              <a:t>democracy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popular </a:t>
            </a:r>
            <a:r>
              <a:rPr lang="pl-PL" dirty="0" err="1" smtClean="0"/>
              <a:t>participation</a:t>
            </a:r>
            <a:r>
              <a:rPr lang="pl-PL" dirty="0" smtClean="0"/>
              <a:t> in </a:t>
            </a:r>
            <a:r>
              <a:rPr lang="pl-PL" dirty="0" err="1" smtClean="0"/>
              <a:t>government</a:t>
            </a:r>
            <a:r>
              <a:rPr lang="pl-PL" dirty="0" smtClean="0"/>
              <a:t> by </a:t>
            </a:r>
            <a:r>
              <a:rPr lang="pl-PL" dirty="0" err="1" smtClean="0"/>
              <a:t>those</a:t>
            </a:r>
            <a:r>
              <a:rPr lang="pl-PL" dirty="0" smtClean="0"/>
              <a:t> </a:t>
            </a:r>
            <a:r>
              <a:rPr lang="pl-PL" dirty="0" err="1" smtClean="0"/>
              <a:t>who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citizenship</a:t>
            </a:r>
            <a:r>
              <a:rPr lang="pl-PL" dirty="0" smtClean="0"/>
              <a:t> status and </a:t>
            </a:r>
            <a:r>
              <a:rPr lang="pl-PL" dirty="0" err="1" smtClean="0"/>
              <a:t>the</a:t>
            </a:r>
            <a:r>
              <a:rPr lang="pl-PL" dirty="0" smtClean="0"/>
              <a:t> most prominent form of popular </a:t>
            </a:r>
            <a:r>
              <a:rPr lang="pl-PL" dirty="0" err="1" smtClean="0"/>
              <a:t>participation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voting</a:t>
            </a:r>
            <a:r>
              <a:rPr lang="pl-PL" dirty="0" smtClean="0"/>
              <a:t>.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mode</a:t>
            </a:r>
            <a:r>
              <a:rPr lang="pl-PL" dirty="0" smtClean="0"/>
              <a:t> of </a:t>
            </a:r>
            <a:r>
              <a:rPr lang="pl-PL" dirty="0" err="1" smtClean="0"/>
              <a:t>rationality</a:t>
            </a:r>
            <a:r>
              <a:rPr lang="pl-PL" dirty="0" smtClean="0"/>
              <a:t> </a:t>
            </a:r>
            <a:r>
              <a:rPr lang="pl-PL" dirty="0" err="1" smtClean="0"/>
              <a:t>used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political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a </a:t>
            </a:r>
            <a:r>
              <a:rPr lang="pl-PL" dirty="0" err="1" smtClean="0"/>
              <a:t>direct</a:t>
            </a:r>
            <a:r>
              <a:rPr lang="pl-PL" dirty="0" smtClean="0"/>
              <a:t> </a:t>
            </a:r>
            <a:r>
              <a:rPr lang="pl-PL" dirty="0" err="1" smtClean="0"/>
              <a:t>result</a:t>
            </a:r>
            <a:r>
              <a:rPr lang="pl-PL" dirty="0" smtClean="0"/>
              <a:t> of </a:t>
            </a:r>
            <a:r>
              <a:rPr lang="pl-PL" dirty="0" err="1" smtClean="0"/>
              <a:t>political</a:t>
            </a:r>
            <a:r>
              <a:rPr lang="pl-PL" dirty="0" smtClean="0"/>
              <a:t> </a:t>
            </a:r>
            <a:r>
              <a:rPr lang="pl-PL" dirty="0" err="1" smtClean="0"/>
              <a:t>pluralism</a:t>
            </a:r>
            <a:r>
              <a:rPr lang="pl-PL" dirty="0" smtClean="0"/>
              <a:t> in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promoting</a:t>
            </a:r>
            <a:r>
              <a:rPr lang="pl-PL" dirty="0" smtClean="0"/>
              <a:t> and </a:t>
            </a:r>
            <a:r>
              <a:rPr lang="pl-PL" dirty="0" err="1" smtClean="0"/>
              <a:t>maintaining</a:t>
            </a:r>
            <a:r>
              <a:rPr lang="pl-PL" dirty="0" smtClean="0"/>
              <a:t> </a:t>
            </a:r>
            <a:r>
              <a:rPr lang="pl-PL" dirty="0" err="1" smtClean="0"/>
              <a:t>civic</a:t>
            </a:r>
            <a:r>
              <a:rPr lang="pl-PL" dirty="0" smtClean="0"/>
              <a:t> </a:t>
            </a:r>
            <a:r>
              <a:rPr lang="pl-PL" dirty="0" err="1" smtClean="0"/>
              <a:t>education</a:t>
            </a:r>
            <a:r>
              <a:rPr lang="pl-PL" dirty="0" smtClean="0"/>
              <a:t>. </a:t>
            </a:r>
            <a:r>
              <a:rPr lang="pl-PL" dirty="0" err="1" smtClean="0"/>
              <a:t>This</a:t>
            </a:r>
            <a:r>
              <a:rPr lang="pl-PL" dirty="0" smtClean="0"/>
              <a:t> </a:t>
            </a:r>
            <a:r>
              <a:rPr lang="pl-PL" dirty="0" err="1" smtClean="0"/>
              <a:t>frame</a:t>
            </a:r>
            <a:r>
              <a:rPr lang="pl-PL" dirty="0" smtClean="0"/>
              <a:t> </a:t>
            </a:r>
            <a:r>
              <a:rPr lang="pl-PL" dirty="0" err="1" smtClean="0"/>
              <a:t>tends</a:t>
            </a:r>
            <a:r>
              <a:rPr lang="pl-PL" dirty="0" smtClean="0"/>
              <a:t> to </a:t>
            </a:r>
            <a:r>
              <a:rPr lang="pl-PL" dirty="0" err="1" smtClean="0"/>
              <a:t>view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individual</a:t>
            </a:r>
            <a:r>
              <a:rPr lang="pl-PL" dirty="0" smtClean="0"/>
              <a:t> as part of an </a:t>
            </a:r>
            <a:r>
              <a:rPr lang="pl-PL" dirty="0" err="1" smtClean="0"/>
              <a:t>aggregate</a:t>
            </a:r>
            <a:r>
              <a:rPr lang="pl-PL" dirty="0" smtClean="0"/>
              <a:t> group and </a:t>
            </a:r>
            <a:r>
              <a:rPr lang="pl-PL" dirty="0" err="1" smtClean="0"/>
              <a:t>identifies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individual‘s</a:t>
            </a:r>
            <a:r>
              <a:rPr lang="pl-PL" dirty="0" smtClean="0"/>
              <a:t> </a:t>
            </a:r>
            <a:r>
              <a:rPr lang="pl-PL" dirty="0" err="1" smtClean="0"/>
              <a:t>interests</a:t>
            </a:r>
            <a:r>
              <a:rPr lang="pl-PL" dirty="0" smtClean="0"/>
              <a:t> as </a:t>
            </a:r>
            <a:r>
              <a:rPr lang="pl-PL" dirty="0" err="1" smtClean="0"/>
              <a:t>being</a:t>
            </a:r>
            <a:r>
              <a:rPr lang="pl-PL" dirty="0" smtClean="0"/>
              <a:t> </a:t>
            </a:r>
            <a:r>
              <a:rPr lang="pl-PL" dirty="0" err="1" smtClean="0"/>
              <a:t>similar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identical</a:t>
            </a:r>
            <a:r>
              <a:rPr lang="pl-PL" dirty="0" smtClean="0"/>
              <a:t> to </a:t>
            </a:r>
            <a:r>
              <a:rPr lang="pl-PL" dirty="0" err="1" smtClean="0"/>
              <a:t>those</a:t>
            </a:r>
            <a:r>
              <a:rPr lang="pl-PL" dirty="0" smtClean="0"/>
              <a:t> of </a:t>
            </a:r>
            <a:r>
              <a:rPr lang="pl-PL" dirty="0" err="1" smtClean="0"/>
              <a:t>others</a:t>
            </a:r>
            <a:r>
              <a:rPr lang="pl-PL" dirty="0" smtClean="0"/>
              <a:t> </a:t>
            </a:r>
            <a:r>
              <a:rPr lang="pl-PL" dirty="0" err="1" smtClean="0"/>
              <a:t>considered</a:t>
            </a:r>
            <a:r>
              <a:rPr lang="pl-PL" dirty="0" smtClean="0"/>
              <a:t> to be </a:t>
            </a:r>
            <a:r>
              <a:rPr lang="pl-PL" dirty="0" err="1" smtClean="0"/>
              <a:t>within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same group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category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The</a:t>
            </a:r>
            <a:r>
              <a:rPr lang="pl-PL" sz="6600" dirty="0" smtClean="0">
                <a:solidFill>
                  <a:srgbClr val="FF0000"/>
                </a:solidFill>
              </a:rPr>
              <a:t> Legal </a:t>
            </a:r>
            <a:r>
              <a:rPr lang="pl-PL" sz="6600" dirty="0" err="1" smtClean="0">
                <a:solidFill>
                  <a:srgbClr val="FF0000"/>
                </a:solidFill>
              </a:rPr>
              <a:t>Values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Frame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0760" y="4409728"/>
            <a:ext cx="22106456" cy="7272808"/>
          </a:xfrm>
        </p:spPr>
        <p:txBody>
          <a:bodyPr/>
          <a:lstStyle/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Constitution</a:t>
            </a:r>
            <a:r>
              <a:rPr lang="pl-PL" dirty="0" smtClean="0"/>
              <a:t>, </a:t>
            </a:r>
            <a:r>
              <a:rPr lang="pl-PL" dirty="0" err="1" smtClean="0"/>
              <a:t>legislation</a:t>
            </a:r>
            <a:r>
              <a:rPr lang="pl-PL" dirty="0" smtClean="0"/>
              <a:t>, </a:t>
            </a:r>
            <a:r>
              <a:rPr lang="pl-PL" dirty="0" err="1" smtClean="0"/>
              <a:t>court</a:t>
            </a:r>
            <a:r>
              <a:rPr lang="pl-PL" dirty="0" smtClean="0"/>
              <a:t> </a:t>
            </a:r>
            <a:r>
              <a:rPr lang="pl-PL" dirty="0" err="1" smtClean="0"/>
              <a:t>decisions</a:t>
            </a:r>
            <a:r>
              <a:rPr lang="pl-PL" dirty="0" smtClean="0"/>
              <a:t>, </a:t>
            </a:r>
            <a:r>
              <a:rPr lang="pl-PL" dirty="0" err="1" smtClean="0"/>
              <a:t>rulemaking</a:t>
            </a:r>
            <a:r>
              <a:rPr lang="pl-PL" dirty="0" smtClean="0"/>
              <a:t>, and </a:t>
            </a:r>
            <a:r>
              <a:rPr lang="pl-PL" dirty="0" err="1" smtClean="0"/>
              <a:t>other</a:t>
            </a:r>
            <a:r>
              <a:rPr lang="pl-PL" dirty="0" smtClean="0"/>
              <a:t> </a:t>
            </a:r>
            <a:r>
              <a:rPr lang="pl-PL" dirty="0" err="1" smtClean="0"/>
              <a:t>aspects</a:t>
            </a:r>
            <a:r>
              <a:rPr lang="pl-PL" dirty="0" smtClean="0"/>
              <a:t> of </a:t>
            </a:r>
            <a:r>
              <a:rPr lang="pl-PL" dirty="0" err="1" smtClean="0"/>
              <a:t>administrative</a:t>
            </a:r>
            <a:r>
              <a:rPr lang="pl-PL" dirty="0" smtClean="0"/>
              <a:t> law </a:t>
            </a:r>
            <a:r>
              <a:rPr lang="pl-PL" dirty="0" err="1" smtClean="0"/>
              <a:t>provides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formal</a:t>
            </a:r>
            <a:r>
              <a:rPr lang="pl-PL" dirty="0" smtClean="0"/>
              <a:t> </a:t>
            </a:r>
            <a:r>
              <a:rPr lang="pl-PL" dirty="0" err="1" smtClean="0"/>
              <a:t>rules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game</a:t>
            </a:r>
            <a:r>
              <a:rPr lang="pl-PL" dirty="0" smtClean="0"/>
              <a:t>, </a:t>
            </a:r>
            <a:r>
              <a:rPr lang="pl-PL" dirty="0" err="1" smtClean="0"/>
              <a:t>creating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legal </a:t>
            </a:r>
            <a:r>
              <a:rPr lang="pl-PL" dirty="0" err="1" smtClean="0"/>
              <a:t>zone</a:t>
            </a:r>
            <a:r>
              <a:rPr lang="pl-PL" dirty="0" smtClean="0"/>
              <a:t> of </a:t>
            </a:r>
            <a:r>
              <a:rPr lang="pl-PL" dirty="0" err="1" smtClean="0"/>
              <a:t>discretion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administrators</a:t>
            </a:r>
            <a:r>
              <a:rPr lang="pl-PL" dirty="0" smtClean="0"/>
              <a:t> </a:t>
            </a:r>
            <a:r>
              <a:rPr lang="pl-PL" dirty="0" err="1" smtClean="0"/>
              <a:t>work</a:t>
            </a:r>
            <a:r>
              <a:rPr lang="pl-PL" dirty="0" smtClean="0"/>
              <a:t> </a:t>
            </a:r>
            <a:r>
              <a:rPr lang="pl-PL" dirty="0" err="1" smtClean="0"/>
              <a:t>within</a:t>
            </a:r>
            <a:r>
              <a:rPr lang="pl-PL" dirty="0" smtClean="0"/>
              <a:t>. As </a:t>
            </a:r>
            <a:r>
              <a:rPr lang="pl-PL" dirty="0" err="1" smtClean="0"/>
              <a:t>this</a:t>
            </a:r>
            <a:r>
              <a:rPr lang="pl-PL" dirty="0" smtClean="0"/>
              <a:t> legal </a:t>
            </a:r>
            <a:r>
              <a:rPr lang="pl-PL" dirty="0" err="1" smtClean="0"/>
              <a:t>framework</a:t>
            </a:r>
            <a:r>
              <a:rPr lang="pl-PL" dirty="0" smtClean="0"/>
              <a:t> </a:t>
            </a:r>
            <a:r>
              <a:rPr lang="pl-PL" dirty="0" err="1" smtClean="0"/>
              <a:t>expands</a:t>
            </a:r>
            <a:r>
              <a:rPr lang="pl-PL" dirty="0" smtClean="0"/>
              <a:t>,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generally</a:t>
            </a:r>
            <a:r>
              <a:rPr lang="pl-PL" dirty="0" smtClean="0"/>
              <a:t> </a:t>
            </a:r>
            <a:r>
              <a:rPr lang="pl-PL" dirty="0" err="1" smtClean="0"/>
              <a:t>minimizes</a:t>
            </a:r>
            <a:r>
              <a:rPr lang="pl-PL" dirty="0" smtClean="0"/>
              <a:t> </a:t>
            </a:r>
            <a:r>
              <a:rPr lang="pl-PL" dirty="0" err="1" smtClean="0"/>
              <a:t>discretion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name</a:t>
            </a:r>
            <a:r>
              <a:rPr lang="pl-PL" dirty="0" smtClean="0"/>
              <a:t> of </a:t>
            </a:r>
            <a:r>
              <a:rPr lang="pl-PL" dirty="0" err="1" smtClean="0"/>
              <a:t>explicitly</a:t>
            </a:r>
            <a:r>
              <a:rPr lang="pl-PL" dirty="0" smtClean="0"/>
              <a:t> </a:t>
            </a:r>
            <a:r>
              <a:rPr lang="pl-PL" dirty="0" err="1" smtClean="0"/>
              <a:t>guiding</a:t>
            </a:r>
            <a:r>
              <a:rPr lang="pl-PL" dirty="0" smtClean="0"/>
              <a:t> behavior. </a:t>
            </a:r>
          </a:p>
          <a:p>
            <a:pPr algn="l"/>
            <a:r>
              <a:rPr lang="pl-PL" dirty="0" smtClean="0"/>
              <a:t>Law as a </a:t>
            </a:r>
            <a:r>
              <a:rPr lang="pl-PL" dirty="0" err="1" smtClean="0"/>
              <a:t>formal</a:t>
            </a:r>
            <a:r>
              <a:rPr lang="pl-PL" dirty="0" smtClean="0"/>
              <a:t> </a:t>
            </a:r>
            <a:r>
              <a:rPr lang="pl-PL" dirty="0" err="1" smtClean="0"/>
              <a:t>framework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intended</a:t>
            </a:r>
            <a:r>
              <a:rPr lang="pl-PL" dirty="0" smtClean="0"/>
              <a:t> to </a:t>
            </a:r>
            <a:r>
              <a:rPr lang="pl-PL" dirty="0" err="1" smtClean="0"/>
              <a:t>prevent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corruption</a:t>
            </a:r>
            <a:r>
              <a:rPr lang="pl-PL" dirty="0" smtClean="0"/>
              <a:t>, </a:t>
            </a:r>
            <a:r>
              <a:rPr lang="pl-PL" dirty="0" err="1" smtClean="0"/>
              <a:t>loss</a:t>
            </a:r>
            <a:r>
              <a:rPr lang="pl-PL" dirty="0" smtClean="0"/>
              <a:t> of </a:t>
            </a:r>
            <a:r>
              <a:rPr lang="pl-PL" dirty="0" err="1" smtClean="0"/>
              <a:t>rights</a:t>
            </a:r>
            <a:r>
              <a:rPr lang="pl-PL" dirty="0" smtClean="0"/>
              <a:t>, </a:t>
            </a:r>
            <a:r>
              <a:rPr lang="pl-PL" dirty="0" err="1" smtClean="0"/>
              <a:t>personalized</a:t>
            </a:r>
            <a:r>
              <a:rPr lang="pl-PL" dirty="0" smtClean="0"/>
              <a:t> authority, and </a:t>
            </a:r>
            <a:r>
              <a:rPr lang="pl-PL" dirty="0" err="1" smtClean="0"/>
              <a:t>other</a:t>
            </a:r>
            <a:r>
              <a:rPr lang="pl-PL" dirty="0" smtClean="0"/>
              <a:t> </a:t>
            </a:r>
            <a:r>
              <a:rPr lang="pl-PL" dirty="0" err="1" smtClean="0"/>
              <a:t>abuses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arise</a:t>
            </a:r>
            <a:r>
              <a:rPr lang="pl-PL" dirty="0" smtClean="0"/>
              <a:t> in </a:t>
            </a:r>
            <a:r>
              <a:rPr lang="pl-PL" dirty="0" err="1" smtClean="0"/>
              <a:t>insufficiently</a:t>
            </a:r>
            <a:r>
              <a:rPr lang="pl-PL" dirty="0" smtClean="0"/>
              <a:t> </a:t>
            </a:r>
            <a:r>
              <a:rPr lang="pl-PL" dirty="0" err="1" smtClean="0"/>
              <a:t>developed</a:t>
            </a:r>
            <a:r>
              <a:rPr lang="pl-PL" dirty="0" smtClean="0"/>
              <a:t> legal </a:t>
            </a:r>
            <a:r>
              <a:rPr lang="pl-PL" dirty="0" err="1" smtClean="0"/>
              <a:t>regimes</a:t>
            </a:r>
            <a:r>
              <a:rPr lang="pl-PL" dirty="0" smtClean="0"/>
              <a:t>. </a:t>
            </a:r>
            <a:endParaRPr lang="pl-PL"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1625</Words>
  <Application>Microsoft Office PowerPoint</Application>
  <PresentationFormat>Niestandardowy</PresentationFormat>
  <Paragraphs>49</Paragraphs>
  <Slides>22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3" baseType="lpstr">
      <vt:lpstr>White</vt:lpstr>
      <vt:lpstr>Setting values in public administration</vt:lpstr>
      <vt:lpstr>Bureaucratic ethos</vt:lpstr>
      <vt:lpstr>Democratic ethos</vt:lpstr>
      <vt:lpstr>Frames of Public Values in Public Administration</vt:lpstr>
      <vt:lpstr>Slajd 5</vt:lpstr>
      <vt:lpstr>Political Public Values</vt:lpstr>
      <vt:lpstr>Slajd 7</vt:lpstr>
      <vt:lpstr>Slajd 8</vt:lpstr>
      <vt:lpstr>The Legal Values Frame</vt:lpstr>
      <vt:lpstr>Slajd 10</vt:lpstr>
      <vt:lpstr>To uphold the value of legal frame in public administration we use  the legal rationality that follows a particular mode of reasoning, which proceeds through five steps: </vt:lpstr>
      <vt:lpstr>Slajd 12</vt:lpstr>
      <vt:lpstr>The Organizational Values Frame</vt:lpstr>
      <vt:lpstr>Slajd 14</vt:lpstr>
      <vt:lpstr>Slajd 15</vt:lpstr>
      <vt:lpstr>The Market Values Frame</vt:lpstr>
      <vt:lpstr>Slajd 17</vt:lpstr>
      <vt:lpstr>Slajd 18</vt:lpstr>
      <vt:lpstr>Slajd 19</vt:lpstr>
      <vt:lpstr>Slajd 20</vt:lpstr>
      <vt:lpstr>Slajd 21</vt:lpstr>
      <vt:lpstr>Slajd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Brydzia</dc:creator>
  <cp:lastModifiedBy>cenabiz008</cp:lastModifiedBy>
  <cp:revision>47</cp:revision>
  <dcterms:modified xsi:type="dcterms:W3CDTF">2021-03-23T20:36:51Z</dcterms:modified>
</cp:coreProperties>
</file>