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5"/>
  </p:notesMasterIdLst>
  <p:handoutMasterIdLst>
    <p:handoutMasterId r:id="rId166"/>
  </p:handoutMasterIdLst>
  <p:sldIdLst>
    <p:sldId id="670" r:id="rId2"/>
    <p:sldId id="671" r:id="rId3"/>
    <p:sldId id="717" r:id="rId4"/>
    <p:sldId id="718" r:id="rId5"/>
    <p:sldId id="719" r:id="rId6"/>
    <p:sldId id="720" r:id="rId7"/>
    <p:sldId id="721" r:id="rId8"/>
    <p:sldId id="722" r:id="rId9"/>
    <p:sldId id="723" r:id="rId10"/>
    <p:sldId id="724" r:id="rId11"/>
    <p:sldId id="726" r:id="rId12"/>
    <p:sldId id="479" r:id="rId13"/>
    <p:sldId id="482" r:id="rId14"/>
    <p:sldId id="483" r:id="rId15"/>
    <p:sldId id="679" r:id="rId16"/>
    <p:sldId id="680" r:id="rId17"/>
    <p:sldId id="682" r:id="rId18"/>
    <p:sldId id="683" r:id="rId19"/>
    <p:sldId id="684" r:id="rId20"/>
    <p:sldId id="681" r:id="rId21"/>
    <p:sldId id="484" r:id="rId22"/>
    <p:sldId id="485" r:id="rId23"/>
    <p:sldId id="672" r:id="rId24"/>
    <p:sldId id="673" r:id="rId25"/>
    <p:sldId id="674" r:id="rId26"/>
    <p:sldId id="486" r:id="rId27"/>
    <p:sldId id="487" r:id="rId28"/>
    <p:sldId id="678" r:id="rId29"/>
    <p:sldId id="489" r:id="rId30"/>
    <p:sldId id="490" r:id="rId31"/>
    <p:sldId id="491" r:id="rId32"/>
    <p:sldId id="492" r:id="rId33"/>
    <p:sldId id="493" r:id="rId34"/>
    <p:sldId id="496" r:id="rId35"/>
    <p:sldId id="497" r:id="rId36"/>
    <p:sldId id="498" r:id="rId37"/>
    <p:sldId id="499" r:id="rId38"/>
    <p:sldId id="500" r:id="rId39"/>
    <p:sldId id="501" r:id="rId40"/>
    <p:sldId id="579" r:id="rId41"/>
    <p:sldId id="584" r:id="rId42"/>
    <p:sldId id="585" r:id="rId43"/>
    <p:sldId id="586" r:id="rId44"/>
    <p:sldId id="587" r:id="rId45"/>
    <p:sldId id="588" r:id="rId46"/>
    <p:sldId id="589" r:id="rId47"/>
    <p:sldId id="590" r:id="rId48"/>
    <p:sldId id="502" r:id="rId49"/>
    <p:sldId id="504" r:id="rId50"/>
    <p:sldId id="503" r:id="rId51"/>
    <p:sldId id="505" r:id="rId52"/>
    <p:sldId id="506" r:id="rId53"/>
    <p:sldId id="507" r:id="rId54"/>
    <p:sldId id="508" r:id="rId55"/>
    <p:sldId id="509" r:id="rId56"/>
    <p:sldId id="510" r:id="rId57"/>
    <p:sldId id="511" r:id="rId58"/>
    <p:sldId id="512" r:id="rId59"/>
    <p:sldId id="513" r:id="rId60"/>
    <p:sldId id="514" r:id="rId61"/>
    <p:sldId id="515" r:id="rId62"/>
    <p:sldId id="516" r:id="rId63"/>
    <p:sldId id="517" r:id="rId64"/>
    <p:sldId id="518" r:id="rId65"/>
    <p:sldId id="519" r:id="rId66"/>
    <p:sldId id="520" r:id="rId67"/>
    <p:sldId id="521" r:id="rId68"/>
    <p:sldId id="522" r:id="rId69"/>
    <p:sldId id="523" r:id="rId70"/>
    <p:sldId id="524" r:id="rId71"/>
    <p:sldId id="529" r:id="rId72"/>
    <p:sldId id="534" r:id="rId73"/>
    <p:sldId id="535" r:id="rId74"/>
    <p:sldId id="536" r:id="rId75"/>
    <p:sldId id="537" r:id="rId76"/>
    <p:sldId id="538" r:id="rId77"/>
    <p:sldId id="539" r:id="rId78"/>
    <p:sldId id="540" r:id="rId79"/>
    <p:sldId id="541" r:id="rId80"/>
    <p:sldId id="542" r:id="rId81"/>
    <p:sldId id="543" r:id="rId82"/>
    <p:sldId id="544" r:id="rId83"/>
    <p:sldId id="545" r:id="rId84"/>
    <p:sldId id="546" r:id="rId85"/>
    <p:sldId id="689" r:id="rId86"/>
    <p:sldId id="690" r:id="rId87"/>
    <p:sldId id="691" r:id="rId88"/>
    <p:sldId id="692" r:id="rId89"/>
    <p:sldId id="693" r:id="rId90"/>
    <p:sldId id="694" r:id="rId91"/>
    <p:sldId id="695" r:id="rId92"/>
    <p:sldId id="696" r:id="rId93"/>
    <p:sldId id="697" r:id="rId94"/>
    <p:sldId id="698" r:id="rId95"/>
    <p:sldId id="699" r:id="rId96"/>
    <p:sldId id="701" r:id="rId97"/>
    <p:sldId id="702" r:id="rId98"/>
    <p:sldId id="703" r:id="rId99"/>
    <p:sldId id="704" r:id="rId100"/>
    <p:sldId id="705" r:id="rId101"/>
    <p:sldId id="714" r:id="rId102"/>
    <p:sldId id="707" r:id="rId103"/>
    <p:sldId id="708" r:id="rId104"/>
    <p:sldId id="709" r:id="rId105"/>
    <p:sldId id="710" r:id="rId106"/>
    <p:sldId id="711" r:id="rId107"/>
    <p:sldId id="712" r:id="rId108"/>
    <p:sldId id="713" r:id="rId109"/>
    <p:sldId id="715" r:id="rId110"/>
    <p:sldId id="716" r:id="rId111"/>
    <p:sldId id="567" r:id="rId112"/>
    <p:sldId id="553" r:id="rId113"/>
    <p:sldId id="554" r:id="rId114"/>
    <p:sldId id="555" r:id="rId115"/>
    <p:sldId id="556" r:id="rId116"/>
    <p:sldId id="557" r:id="rId117"/>
    <p:sldId id="558" r:id="rId118"/>
    <p:sldId id="559" r:id="rId119"/>
    <p:sldId id="560" r:id="rId120"/>
    <p:sldId id="561" r:id="rId121"/>
    <p:sldId id="562" r:id="rId122"/>
    <p:sldId id="688" r:id="rId123"/>
    <p:sldId id="569" r:id="rId124"/>
    <p:sldId id="570" r:id="rId125"/>
    <p:sldId id="571" r:id="rId126"/>
    <p:sldId id="572" r:id="rId127"/>
    <p:sldId id="573" r:id="rId128"/>
    <p:sldId id="576" r:id="rId129"/>
    <p:sldId id="574" r:id="rId130"/>
    <p:sldId id="575" r:id="rId131"/>
    <p:sldId id="577" r:id="rId132"/>
    <p:sldId id="578" r:id="rId133"/>
    <p:sldId id="580" r:id="rId134"/>
    <p:sldId id="581" r:id="rId135"/>
    <p:sldId id="582" r:id="rId136"/>
    <p:sldId id="583" r:id="rId137"/>
    <p:sldId id="591" r:id="rId138"/>
    <p:sldId id="613" r:id="rId139"/>
    <p:sldId id="614" r:id="rId140"/>
    <p:sldId id="615" r:id="rId141"/>
    <p:sldId id="616" r:id="rId142"/>
    <p:sldId id="617" r:id="rId143"/>
    <p:sldId id="618" r:id="rId144"/>
    <p:sldId id="619" r:id="rId145"/>
    <p:sldId id="620" r:id="rId146"/>
    <p:sldId id="621" r:id="rId147"/>
    <p:sldId id="631" r:id="rId148"/>
    <p:sldId id="632" r:id="rId149"/>
    <p:sldId id="633" r:id="rId150"/>
    <p:sldId id="634" r:id="rId151"/>
    <p:sldId id="635" r:id="rId152"/>
    <p:sldId id="636" r:id="rId153"/>
    <p:sldId id="637" r:id="rId154"/>
    <p:sldId id="638" r:id="rId155"/>
    <p:sldId id="639" r:id="rId156"/>
    <p:sldId id="640" r:id="rId157"/>
    <p:sldId id="641" r:id="rId158"/>
    <p:sldId id="642" r:id="rId159"/>
    <p:sldId id="643" r:id="rId160"/>
    <p:sldId id="644" r:id="rId161"/>
    <p:sldId id="645" r:id="rId162"/>
    <p:sldId id="646" r:id="rId163"/>
    <p:sldId id="687" r:id="rId16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50" autoAdjust="0"/>
    <p:restoredTop sz="91033" autoAdjust="0"/>
  </p:normalViewPr>
  <p:slideViewPr>
    <p:cSldViewPr snapToGrid="0">
      <p:cViewPr varScale="1">
        <p:scale>
          <a:sx n="85" d="100"/>
          <a:sy n="85" d="100"/>
        </p:scale>
        <p:origin x="45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194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C2431-B443-EF4B-9AA0-B5DF01E26D27}" type="datetimeFigureOut">
              <a:rPr lang="pl-PL" smtClean="0"/>
              <a:t>11.11.2020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95A59-DE0E-7E4C-BBED-01349CF57F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118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227D8-EA1B-4239-8824-0ED3D03E70EB}" type="datetimeFigureOut">
              <a:rPr lang="pl-PL" smtClean="0"/>
              <a:t>11.11.2020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2A489-C332-473E-8F29-99B1E98BE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125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6547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84038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100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851799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101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0978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102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67662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103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975671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104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905939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576240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106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28240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107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83156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108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121246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109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3655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865490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926678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735445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22588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952412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566219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802891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660341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95418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399704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702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537684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699895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220764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369457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7643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35870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15881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044163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63021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246460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8803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497994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361950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848733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367284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725432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807169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342329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168287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82843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10096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1608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217864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700133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060312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279161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845507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5089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937171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183732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480331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4967796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5182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536181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7062112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85887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740728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98447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226295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882813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6403478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6590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4284250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4300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3626022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0368257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92468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7068536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6176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6987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9296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5636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543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826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8328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196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6869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0993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00244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5197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174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2826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025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7667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436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8058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3238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22796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59473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8692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23398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70174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61532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2598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65211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8261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08357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48899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85356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3647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28291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19163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5263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72258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3804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52029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3310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77830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4927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10293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9558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30865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18774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13768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11582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5945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14631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9121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1184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4507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93320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05493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19990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50020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37326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9430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4451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1782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441468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29606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96480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83146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99626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145410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9942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9795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83399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697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07476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499752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67337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064853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132435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14601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0540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86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08719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307901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18637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89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5038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189891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601911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17927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92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515290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93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763584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99452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914188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540646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97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386132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083917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99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095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0" y="616530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rgbClr val="124A1B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24A1B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8" name="Prostokąt 7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>
            <a:off x="5652120" y="6525344"/>
            <a:ext cx="3491880" cy="332656"/>
          </a:xfrm>
          <a:prstGeom prst="rect">
            <a:avLst/>
          </a:prstGeom>
          <a:solidFill>
            <a:srgbClr val="124A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" y="260648"/>
            <a:ext cx="22145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84683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7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2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3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0" y="616530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rgbClr val="124A1B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24A1B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8" name="Prostokąt 7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>
            <a:off x="5652120" y="6525344"/>
            <a:ext cx="3491880" cy="332656"/>
          </a:xfrm>
          <a:prstGeom prst="rect">
            <a:avLst/>
          </a:prstGeom>
          <a:solidFill>
            <a:srgbClr val="124A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" y="260648"/>
            <a:ext cx="22145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77835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0" y="616530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rgbClr val="124A1B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24A1B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8" name="Prostokąt 7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>
            <a:off x="5652120" y="6525344"/>
            <a:ext cx="3491880" cy="332656"/>
          </a:xfrm>
          <a:prstGeom prst="rect">
            <a:avLst/>
          </a:prstGeom>
          <a:solidFill>
            <a:srgbClr val="124A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" y="260648"/>
            <a:ext cx="22145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961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5" y="332656"/>
            <a:ext cx="7416824" cy="850106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124A1B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1" y="1412776"/>
            <a:ext cx="8712968" cy="5112568"/>
          </a:xfrm>
        </p:spPr>
        <p:txBody>
          <a:bodyPr/>
          <a:lstStyle>
            <a:lvl1pPr>
              <a:defRPr>
                <a:solidFill>
                  <a:srgbClr val="124A1B"/>
                </a:solidFill>
              </a:defRPr>
            </a:lvl1pPr>
            <a:lvl2pPr>
              <a:defRPr>
                <a:solidFill>
                  <a:srgbClr val="124A1B"/>
                </a:solidFill>
              </a:defRPr>
            </a:lvl2pPr>
            <a:lvl3pPr>
              <a:defRPr>
                <a:solidFill>
                  <a:srgbClr val="124A1B"/>
                </a:solidFill>
              </a:defRPr>
            </a:lvl3pPr>
            <a:lvl4pPr>
              <a:defRPr>
                <a:solidFill>
                  <a:srgbClr val="124A1B"/>
                </a:solidFill>
              </a:defRPr>
            </a:lvl4pPr>
            <a:lvl5pPr>
              <a:defRPr>
                <a:solidFill>
                  <a:srgbClr val="124A1B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010400" y="6492877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1F5D2E-45DC-4640-A241-1996D7AD0BA5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32656"/>
            <a:ext cx="1512168" cy="81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8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2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2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1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1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9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bg1">
                <a:alpha val="0"/>
              </a:schemeClr>
            </a:gs>
            <a:gs pos="16000">
              <a:srgbClr val="92D050">
                <a:alpha val="61000"/>
              </a:srgbClr>
            </a:gs>
            <a:gs pos="0">
              <a:srgbClr val="124A1B">
                <a:alpha val="9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1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94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://isap.sejm.gov.pl/isap.nsf/download.xsp/WDU20031201134/O/D20031134.pdf" TargetMode="External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Prawo budowalne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110357" y="921714"/>
            <a:ext cx="8846391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SYSTEM ORGANIZACYJNY BUDOWNICTWA </a:t>
            </a:r>
            <a:br>
              <a:rPr lang="pl-PL" sz="3600" b="1" dirty="0">
                <a:solidFill>
                  <a:schemeClr val="tx1"/>
                </a:solidFill>
                <a:latin typeface="Calibri,Bold"/>
              </a:rPr>
            </a:br>
            <a:r>
              <a:rPr lang="pl-PL" sz="3600" b="1" dirty="0">
                <a:solidFill>
                  <a:schemeClr val="tx1"/>
                </a:solidFill>
                <a:latin typeface="Calibri,Bold"/>
              </a:rPr>
              <a:t>W POLSCE 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55A044C-097F-4B47-B331-3D7B535FC6CD}"/>
              </a:ext>
            </a:extLst>
          </p:cNvPr>
          <p:cNvSpPr/>
          <p:nvPr/>
        </p:nvSpPr>
        <p:spPr>
          <a:xfrm>
            <a:off x="110357" y="2362383"/>
            <a:ext cx="8846391" cy="17851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39700" indent="-139700" algn="just"/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BUDOWNICTWO – nauka, ale także działalność inwestycyjna, obejmująca teorię i praktykę projektowania, wykonawstwa i technicznej rewaloryzacji obiektów budowlanych. </a:t>
            </a:r>
          </a:p>
          <a:p>
            <a:pPr marL="482600" lvl="0" indent="-482600"/>
            <a:endParaRPr lang="pl-PL" sz="3200" b="1" dirty="0">
              <a:solidFill>
                <a:schemeClr val="tx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201E8CA-0D8A-B84E-B105-0B5D9720F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02" y="4517259"/>
            <a:ext cx="84709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5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82a kompetencje starosty, 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03028" y="562152"/>
            <a:ext cx="467081" cy="3703536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69645" y="845914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96CB0E4-BAF0-D44C-902C-F37C445D05A1}"/>
              </a:ext>
            </a:extLst>
          </p:cNvPr>
          <p:cNvSpPr/>
          <p:nvPr/>
        </p:nvSpPr>
        <p:spPr>
          <a:xfrm>
            <a:off x="334989" y="840743"/>
            <a:ext cx="8046759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82b. 1. Organy administracji architektoniczno-budowlanej: </a:t>
            </a: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F1D21242-0109-8F49-8E22-7DA2228DE3EB}"/>
              </a:ext>
            </a:extLst>
          </p:cNvPr>
          <p:cNvCxnSpPr>
            <a:cxnSpLocks/>
          </p:cNvCxnSpPr>
          <p:nvPr/>
        </p:nvCxnSpPr>
        <p:spPr>
          <a:xfrm>
            <a:off x="8203729" y="1291611"/>
            <a:ext cx="0" cy="67210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id="{6A10B2D3-79BC-1948-A341-273F6E5AA1D0}"/>
              </a:ext>
            </a:extLst>
          </p:cNvPr>
          <p:cNvSpPr/>
          <p:nvPr/>
        </p:nvSpPr>
        <p:spPr>
          <a:xfrm>
            <a:off x="361661" y="1306750"/>
            <a:ext cx="7273461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3) uczestniczą, na wezwanie organów nadzoru budowlanego, w czynnościach inspekcyjnych i kontrolnych oraz udostępniają wszelkie dokumenty i informacje związane z tymi czynnościami. </a:t>
            </a:r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761E5FA9-264B-C241-9536-C746A0EA3B82}"/>
              </a:ext>
            </a:extLst>
          </p:cNvPr>
          <p:cNvSpPr/>
          <p:nvPr/>
        </p:nvSpPr>
        <p:spPr>
          <a:xfrm rot="5400000">
            <a:off x="7692158" y="1526969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D7BC00D4-4DB6-8849-A4D8-98D9CD9C93DB}"/>
              </a:ext>
            </a:extLst>
          </p:cNvPr>
          <p:cNvSpPr/>
          <p:nvPr/>
        </p:nvSpPr>
        <p:spPr>
          <a:xfrm>
            <a:off x="379486" y="2320142"/>
            <a:ext cx="8023893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4a. W rejestrze zgłoszeń dotyczących budowy,   o której mowa w art.29ust.1 pkt1–3, zamieszcza się następujące dane: (</a:t>
            </a:r>
            <a:r>
              <a:rPr lang="pl-PL" sz="2000" b="1" dirty="0">
                <a:solidFill>
                  <a:schemeClr val="tx1"/>
                </a:solidFill>
              </a:rPr>
              <a:t>dane bez zmian</a:t>
            </a:r>
            <a:r>
              <a:rPr lang="pl-PL" b="1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E383A3FC-7D8A-6B48-A4C1-4F58CA9DC032}"/>
              </a:ext>
            </a:extLst>
          </p:cNvPr>
          <p:cNvSpPr/>
          <p:nvPr/>
        </p:nvSpPr>
        <p:spPr>
          <a:xfrm>
            <a:off x="379486" y="3139026"/>
            <a:ext cx="8051392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6. Rejestry wniosków o pozwolenie na budowę i decyzji o pozwoleniu na budowę oraz rejestr zgłoszeń dotyczących budowy, o której mowa w art. 29 ust. 1 pkt 1–3, są prowadzone w sposób uniemożliwiający zmianę  </a:t>
            </a:r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AF72AFF6-7B9A-8145-BFBF-6BABE1B840F1}"/>
              </a:ext>
            </a:extLst>
          </p:cNvPr>
          <p:cNvSpPr/>
          <p:nvPr/>
        </p:nvSpPr>
        <p:spPr>
          <a:xfrm rot="5400000">
            <a:off x="8384740" y="2422018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D03163D9-8659-8A45-A545-7B6A5CFE3395}"/>
              </a:ext>
            </a:extLst>
          </p:cNvPr>
          <p:cNvSpPr/>
          <p:nvPr/>
        </p:nvSpPr>
        <p:spPr>
          <a:xfrm>
            <a:off x="379486" y="4265687"/>
            <a:ext cx="8629602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8. Minister właściwy do spraw budownictwa, planowania i zagospodarowania przestrzennego oraz mieszkalnictwa określi, w drodze rozporządzenia, sposób prowadzenia rejestru wniosków o pozwolenie na budowę i decyzji o pozwoleniu na budowę oraz rejestru zgłoszeń dotyczących budowy, o której mowa w art. 29 ust. 1 pkt 1–3, uwzględniając konieczność zapewnienia spójności i kompletności danych i informacji </a:t>
            </a:r>
            <a:r>
              <a:rPr lang="pl-PL" sz="2000" b="1" dirty="0" err="1">
                <a:solidFill>
                  <a:srgbClr val="FF0000"/>
                </a:solidFill>
              </a:rPr>
              <a:t>podlegajaących</a:t>
            </a:r>
            <a:r>
              <a:rPr lang="pl-PL" sz="2000" b="1" dirty="0">
                <a:solidFill>
                  <a:srgbClr val="FF0000"/>
                </a:solidFill>
              </a:rPr>
              <a:t> wpisowi do rejestru </a:t>
            </a:r>
          </a:p>
        </p:txBody>
      </p:sp>
      <p:sp>
        <p:nvSpPr>
          <p:cNvPr id="27" name="Strzałka w dół 26">
            <a:extLst>
              <a:ext uri="{FF2B5EF4-FFF2-40B4-BE49-F238E27FC236}">
                <a16:creationId xmlns:a16="http://schemas.microsoft.com/office/drawing/2014/main" id="{F3B8070B-552F-5745-AE40-125799E4CF6C}"/>
              </a:ext>
            </a:extLst>
          </p:cNvPr>
          <p:cNvSpPr/>
          <p:nvPr/>
        </p:nvSpPr>
        <p:spPr>
          <a:xfrm rot="5400000">
            <a:off x="8440000" y="3391514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61509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architektoniczno-budowlany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16)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20. 1. Część opisowa projektu architektoniczno-budowlanego zawiera: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  <a:stCxn id="13" idx="3"/>
          </p:cNvCxnSpPr>
          <p:nvPr/>
        </p:nvCxnSpPr>
        <p:spPr>
          <a:xfrm flipH="1">
            <a:off x="8588011" y="1634124"/>
            <a:ext cx="9591" cy="359266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F783F7D-A5AF-5944-8EB9-95A0720F2E79}"/>
              </a:ext>
            </a:extLst>
          </p:cNvPr>
          <p:cNvSpPr/>
          <p:nvPr/>
        </p:nvSpPr>
        <p:spPr>
          <a:xfrm>
            <a:off x="343291" y="1657918"/>
            <a:ext cx="8077554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11) W stosunku do budynku </a:t>
            </a:r>
            <a:r>
              <a:rPr lang="pl-PL" b="1" dirty="0">
                <a:solidFill>
                  <a:schemeClr val="accent2"/>
                </a:solidFill>
              </a:rPr>
              <a:t>– analizę technicznych i ekonomicznych możliwości wykorzystania urządzeń, które automatycznie regulują temperaturę oddzielnie w poszczególnych pomieszczeniach lub w wyznaczonej strefie ogrzewanej</a:t>
            </a:r>
            <a:r>
              <a:rPr lang="pl-PL" b="1" dirty="0">
                <a:solidFill>
                  <a:schemeClr val="tx1"/>
                </a:solidFill>
              </a:rPr>
              <a:t>, zgodnie z § 135 ust. 7–10 i § 147 ust. 5–7 Rozporządzenia Ministra Infrastruktury z dnia 12 kwietnia 2002 r. w sprawie warunków technicznych, jakim powinny odpowiadać budynki i ich usytuowanie (Dz. U. z 2019 r. poz. 1065 oraz z 2020 r. poz. 1608);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8C29933-0720-A544-A8B6-62E46BB40774}"/>
              </a:ext>
            </a:extLst>
          </p:cNvPr>
          <p:cNvSpPr/>
          <p:nvPr/>
        </p:nvSpPr>
        <p:spPr>
          <a:xfrm>
            <a:off x="329268" y="3519273"/>
            <a:ext cx="8077554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12)  informacje o zasadniczych elementach wyposażenia budowlano-instalacyjnego, zapewniających użytkowanie obiektu budowlanego zgodnie z przeznaczeniem;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13)  dane dotyczące warunków ochrony przeciwpożarowej, stosownie do zakresu projektu.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6CB70EBA-1471-374C-BEE8-FCF0320BF870}"/>
              </a:ext>
            </a:extLst>
          </p:cNvPr>
          <p:cNvSpPr/>
          <p:nvPr/>
        </p:nvSpPr>
        <p:spPr>
          <a:xfrm rot="5400000">
            <a:off x="8120603" y="2395322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961333A-31E6-0D48-95B1-23C324B39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172" y="3716624"/>
            <a:ext cx="495300" cy="5715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364D362-6229-1145-917D-105647F9B095}"/>
              </a:ext>
            </a:extLst>
          </p:cNvPr>
          <p:cNvSpPr/>
          <p:nvPr/>
        </p:nvSpPr>
        <p:spPr>
          <a:xfrm>
            <a:off x="381426" y="5660583"/>
            <a:ext cx="8627661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2. Część opisowa projektu architektoniczno-budowlanego zawiera informację o zgodzie na odstępstwo, lub o zgodzie udzielonej  (o ochronie p.poż.), jeżeli zostały wydane. </a:t>
            </a:r>
            <a:endParaRPr lang="pl-PL" sz="2000" b="1" dirty="0">
              <a:solidFill>
                <a:schemeClr val="tx1"/>
              </a:solidFill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C6E96D66-0021-C64C-B662-D544770F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73972">
            <a:off x="8349951" y="5175578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518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architektoniczno-budowlany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17)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21. Część rysunkowa projektu architektoniczno-budowlanego zawiera: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8597602" y="1634124"/>
            <a:ext cx="0" cy="2095742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F783F7D-A5AF-5944-8EB9-95A0720F2E79}"/>
              </a:ext>
            </a:extLst>
          </p:cNvPr>
          <p:cNvSpPr/>
          <p:nvPr/>
        </p:nvSpPr>
        <p:spPr>
          <a:xfrm>
            <a:off x="329268" y="1663713"/>
            <a:ext cx="8077554" cy="507831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w przypadku zamierzenia budowlanego obejmującego budynki: </a:t>
            </a:r>
          </a:p>
          <a:p>
            <a:r>
              <a:rPr lang="pl-PL" b="1" dirty="0">
                <a:solidFill>
                  <a:schemeClr val="tx1"/>
                </a:solidFill>
              </a:rPr>
              <a:t>a)  rzuty wszystkich charakterystycznych poziomów w zakresie niezbędnym do przedstawienia układu funkcjonalno-przestrzennego i rozwiązań architektoniczno-budowlanych, </a:t>
            </a:r>
          </a:p>
          <a:p>
            <a:r>
              <a:rPr lang="pl-PL" b="1" dirty="0">
                <a:solidFill>
                  <a:schemeClr val="tx1"/>
                </a:solidFill>
              </a:rPr>
              <a:t>b)  charakterystyczne przekroje, w zakresie niezbędnym do przedstawienia układu funkcjonalno-przestrzennego, z nawiązaniem do poziomu terenu, ukazujące powiązanie z podłożem oraz przyległymi obiektami, </a:t>
            </a:r>
          </a:p>
          <a:p>
            <a:r>
              <a:rPr lang="pl-PL" b="1" dirty="0">
                <a:solidFill>
                  <a:schemeClr val="tx1"/>
                </a:solidFill>
              </a:rPr>
              <a:t>c)  widoki elewacji oraz dachu lub </a:t>
            </a:r>
            <a:r>
              <a:rPr lang="pl-PL" b="1" dirty="0" err="1">
                <a:solidFill>
                  <a:schemeClr val="tx1"/>
                </a:solidFill>
              </a:rPr>
              <a:t>przekrycia</a:t>
            </a:r>
            <a:r>
              <a:rPr lang="pl-PL" b="1" dirty="0">
                <a:solidFill>
                  <a:schemeClr val="tx1"/>
                </a:solidFill>
              </a:rPr>
              <a:t> w liczbie dostatecznej do wyjaśnienia formy architektonicznej obiektu budowlanego, w tym jego wyglądu zewnętrznego ze wszystkich widocznych stron, z naniesionym na rysunku określeniem graficznym lub opisowym charakterystycznych wyrobów wykończeniowych i kolorystyki;</a:t>
            </a:r>
          </a:p>
          <a:p>
            <a:r>
              <a:rPr lang="pl-PL" b="1" dirty="0">
                <a:solidFill>
                  <a:schemeClr val="tx1"/>
                </a:solidFill>
              </a:rPr>
              <a:t>2) W przypadku zamierzenia budowlanego obejmującego obiekty budowalne inne niż budynki: </a:t>
            </a:r>
          </a:p>
          <a:p>
            <a:r>
              <a:rPr lang="pl-PL" b="1" dirty="0">
                <a:solidFill>
                  <a:schemeClr val="tx1"/>
                </a:solidFill>
              </a:rPr>
              <a:t>a)  rzuty wszystkich charakterystycznych poziomów, </a:t>
            </a:r>
          </a:p>
          <a:p>
            <a:r>
              <a:rPr lang="pl-PL" b="1" dirty="0">
                <a:solidFill>
                  <a:schemeClr val="tx1"/>
                </a:solidFill>
              </a:rPr>
              <a:t>b)  charakterystyczne przekroje, </a:t>
            </a:r>
          </a:p>
          <a:p>
            <a:r>
              <a:rPr lang="pl-PL" b="1" dirty="0">
                <a:solidFill>
                  <a:schemeClr val="tx1"/>
                </a:solidFill>
              </a:rPr>
              <a:t>c)  widoki  – z nawiązaniem do poziomu terenu, z uwzględnieniem niezbędnych wymiarów, w tym zewnętrznych w rzucie pionowym i poziomym oraz z określeniem graficznym lub opisowym wyrobów wykończeniowych i kolorystyki.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6CB70EBA-1471-374C-BEE8-FCF0320BF870}"/>
              </a:ext>
            </a:extLst>
          </p:cNvPr>
          <p:cNvSpPr/>
          <p:nvPr/>
        </p:nvSpPr>
        <p:spPr>
          <a:xfrm rot="5400000">
            <a:off x="8120603" y="3262458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38735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techniczny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18)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23. Część opisowa projektu technicznego obejmuje co najmniej: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  <a:stCxn id="13" idx="3"/>
          </p:cNvCxnSpPr>
          <p:nvPr/>
        </p:nvCxnSpPr>
        <p:spPr>
          <a:xfrm flipH="1">
            <a:off x="8588011" y="1634124"/>
            <a:ext cx="9591" cy="359266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F783F7D-A5AF-5944-8EB9-95A0720F2E79}"/>
              </a:ext>
            </a:extLst>
          </p:cNvPr>
          <p:cNvSpPr/>
          <p:nvPr/>
        </p:nvSpPr>
        <p:spPr>
          <a:xfrm>
            <a:off x="343291" y="1657918"/>
            <a:ext cx="8077554" cy="258532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rozwiązania konstrukcyjne obiektu budowlanego, zastosowane schematy konstrukcyjne (statyczne), założenia przyjęte do obliczeń konstrukcji, w tym dotyczące obciążeń, oraz podstawowe wyniki tych obliczeń, a dla konstrukcji nowych, niesprawdzonych w krajowej praktyce – wyniki ewentualnych badań doświadczalnych, rozwiązania konstrukcyjno- -materiałowe podstawowych elementów konstrukcji obiektu, w zależności od potrzeb – informację o konieczności wykonania pomiarów geodezyjnych przemieszczeń i odkształceń,</a:t>
            </a:r>
          </a:p>
          <a:p>
            <a:r>
              <a:rPr lang="pl-PL" b="1" dirty="0">
                <a:solidFill>
                  <a:schemeClr val="tx1"/>
                </a:solidFill>
              </a:rPr>
              <a:t> a w przypadku przebudowy, rozbudowy lub nadbudowy obiektu budowlanego dołącza się ekspertyzę techniczną obiektu;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8C29933-0720-A544-A8B6-62E46BB40774}"/>
              </a:ext>
            </a:extLst>
          </p:cNvPr>
          <p:cNvSpPr/>
          <p:nvPr/>
        </p:nvSpPr>
        <p:spPr>
          <a:xfrm>
            <a:off x="343291" y="4411176"/>
            <a:ext cx="8077554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 w zależności od potrzeb – geotechniczne warunki i sposób posadowienia obiektu budowlanego, w formie dokumentacji badań podłoża gruntowego i projektu geotechnicznego, oraz sposób zabezpieczenia przed wpływami eksploatacji górniczej;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3)  w zależności od potrzeb – dokumentację geologiczno-inżynierską;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4)  rozwiązania konstrukcyjno-materiałowe wewnętrznych i zewnętrznych przegród budowlanych;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6CB70EBA-1471-374C-BEE8-FCF0320BF870}"/>
              </a:ext>
            </a:extLst>
          </p:cNvPr>
          <p:cNvSpPr/>
          <p:nvPr/>
        </p:nvSpPr>
        <p:spPr>
          <a:xfrm rot="5400000">
            <a:off x="8120603" y="2395322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C6E96D66-0021-C64C-B662-D544770F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635" y="4804417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021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techniczny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19)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23. Część opisowa projektu technicznego obejmuje co najmniej: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8597602" y="1634124"/>
            <a:ext cx="48335" cy="2963504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F783F7D-A5AF-5944-8EB9-95A0720F2E79}"/>
              </a:ext>
            </a:extLst>
          </p:cNvPr>
          <p:cNvSpPr/>
          <p:nvPr/>
        </p:nvSpPr>
        <p:spPr>
          <a:xfrm>
            <a:off x="343291" y="1657918"/>
            <a:ext cx="8077554" cy="286232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5)  podstawowe parametry technologiczne oraz współzależności urządzeń i wyposażenia związanego z przeznaczeniem obiektu i jego rozwiązaniami budowlanymi – w przypadku zamierzenia budowlanego dotyczącego obiektu budowlanego usługowego lub produkcyjnego; </a:t>
            </a:r>
          </a:p>
          <a:p>
            <a:r>
              <a:rPr lang="pl-PL" b="1" dirty="0">
                <a:solidFill>
                  <a:schemeClr val="tx1"/>
                </a:solidFill>
              </a:rPr>
              <a:t>6)  rozwiązania budowlane i techniczno-instalacyjne, nawiązujące do warunków terenu, występujące wzdłuż trasy obiektu budowlanego, oraz rozwiązania techniczno-budowlane w miejscach charakterystycznych lub o szczególnym znaczeniu dla funkcjonowania obiektu albo istotne ze względów bezpieczeństwa, z uwzględnieniem wymaganych stref ochronnych – w przypadku zamierzenia budowlanego dotyczącego obiektu budowlanego liniowego;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8C29933-0720-A544-A8B6-62E46BB40774}"/>
              </a:ext>
            </a:extLst>
          </p:cNvPr>
          <p:cNvSpPr/>
          <p:nvPr/>
        </p:nvSpPr>
        <p:spPr>
          <a:xfrm>
            <a:off x="311828" y="4597628"/>
            <a:ext cx="8680336" cy="215443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7)  rozwiązania niezbędnych elementów wyposażenia budowlano-instalacyjnego, w szczególności instalacji i urządzeń budowlanych: </a:t>
            </a:r>
          </a:p>
          <a:p>
            <a:r>
              <a:rPr lang="pl-PL" b="1" dirty="0">
                <a:solidFill>
                  <a:schemeClr val="tx1"/>
                </a:solidFill>
              </a:rPr>
              <a:t>a) ogrzewczych, b) chłodniczych, c) klimatyzacji  – </a:t>
            </a:r>
            <a:r>
              <a:rPr lang="pl-PL" sz="1600" b="1" dirty="0">
                <a:solidFill>
                  <a:schemeClr val="tx1"/>
                </a:solidFill>
              </a:rPr>
              <a:t>wyposażonych w urządzenia, które automatycznie regulują temperaturę oddzielnie w poszczególnych pomieszczeniach lub w wyznaczonej strefie ogrzewanej, w tym urządzenia z indywidualnym sterowaniem </a:t>
            </a:r>
            <a:r>
              <a:rPr lang="pl-PL" sz="1600" b="1" dirty="0" err="1">
                <a:solidFill>
                  <a:schemeClr val="tx1"/>
                </a:solidFill>
              </a:rPr>
              <a:t>pomieszczeniowym</a:t>
            </a:r>
            <a:r>
              <a:rPr lang="pl-PL" sz="1600" b="1" dirty="0">
                <a:solidFill>
                  <a:schemeClr val="tx1"/>
                </a:solidFill>
              </a:rPr>
              <a:t> (w szczególności termostatyczny zawór grzejnikowy, termostat pokojowy, termostat </a:t>
            </a:r>
            <a:r>
              <a:rPr lang="pl-PL" sz="1600" b="1" dirty="0" err="1">
                <a:solidFill>
                  <a:schemeClr val="tx1"/>
                </a:solidFill>
              </a:rPr>
              <a:t>klimakonwektora</a:t>
            </a:r>
            <a:r>
              <a:rPr lang="pl-PL" sz="1600" b="1" dirty="0">
                <a:solidFill>
                  <a:schemeClr val="tx1"/>
                </a:solidFill>
              </a:rPr>
              <a:t> wentylatorowego, pojedynczy termostat) lub komunikacją z systemem nadrzędnym oraz z funkcją sterowania zależną od zapotrzebowania, </a:t>
            </a:r>
            <a:endParaRPr lang="pl-PL" sz="1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6CB70EBA-1471-374C-BEE8-FCF0320BF870}"/>
              </a:ext>
            </a:extLst>
          </p:cNvPr>
          <p:cNvSpPr/>
          <p:nvPr/>
        </p:nvSpPr>
        <p:spPr>
          <a:xfrm rot="5400000">
            <a:off x="8120603" y="2395322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C6E96D66-0021-C64C-B662-D544770F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429715" y="4207606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010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techniczny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20)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23. Część opisowa projektu technicznego obejmuje co najmniej: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  <a:stCxn id="13" idx="3"/>
            <a:endCxn id="14" idx="0"/>
          </p:cNvCxnSpPr>
          <p:nvPr/>
        </p:nvCxnSpPr>
        <p:spPr>
          <a:xfrm>
            <a:off x="8597602" y="1634124"/>
            <a:ext cx="6300" cy="473101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8C29933-0720-A544-A8B6-62E46BB40774}"/>
              </a:ext>
            </a:extLst>
          </p:cNvPr>
          <p:cNvSpPr/>
          <p:nvPr/>
        </p:nvSpPr>
        <p:spPr>
          <a:xfrm>
            <a:off x="329268" y="1657091"/>
            <a:ext cx="7808559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>
                <a:solidFill>
                  <a:schemeClr val="tx1"/>
                </a:solidFill>
              </a:rPr>
              <a:t>7)  rozwiązania niezbędnych elementów wyposażenia budowlano-instalacyjnego, w szczególności instalacji i urządzeń budowlanych: </a:t>
            </a:r>
          </a:p>
          <a:p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6CB70EBA-1471-374C-BEE8-FCF0320BF870}"/>
              </a:ext>
            </a:extLst>
          </p:cNvPr>
          <p:cNvSpPr/>
          <p:nvPr/>
        </p:nvSpPr>
        <p:spPr>
          <a:xfrm rot="5400000">
            <a:off x="8136494" y="1882133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84BB0661-181B-FF4A-91A4-7BEBAAF31445}"/>
              </a:ext>
            </a:extLst>
          </p:cNvPr>
          <p:cNvSpPr/>
          <p:nvPr/>
        </p:nvSpPr>
        <p:spPr>
          <a:xfrm>
            <a:off x="338302" y="2349541"/>
            <a:ext cx="7799525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d)  wentylacji grawitacyjnej, grawitacyjnej wspomaganej i mechanicznej, </a:t>
            </a:r>
          </a:p>
          <a:p>
            <a:r>
              <a:rPr lang="pl-PL" b="1" dirty="0">
                <a:solidFill>
                  <a:schemeClr val="tx1"/>
                </a:solidFill>
              </a:rPr>
              <a:t>e)  wodociągowych i kanalizacyjnych, </a:t>
            </a:r>
          </a:p>
          <a:p>
            <a:r>
              <a:rPr lang="pl-PL" b="1" dirty="0">
                <a:solidFill>
                  <a:schemeClr val="tx1"/>
                </a:solidFill>
              </a:rPr>
              <a:t>f)  gazowych, </a:t>
            </a:r>
          </a:p>
          <a:p>
            <a:r>
              <a:rPr lang="pl-PL" b="1" dirty="0">
                <a:solidFill>
                  <a:schemeClr val="tx1"/>
                </a:solidFill>
              </a:rPr>
              <a:t>g)  elektroenergetycznych, </a:t>
            </a:r>
          </a:p>
          <a:p>
            <a:r>
              <a:rPr lang="pl-PL" b="1" dirty="0">
                <a:solidFill>
                  <a:schemeClr val="tx1"/>
                </a:solidFill>
              </a:rPr>
              <a:t>h)  telekomunikacyjnych, </a:t>
            </a:r>
          </a:p>
          <a:p>
            <a:r>
              <a:rPr lang="pl-PL" b="1" dirty="0">
                <a:solidFill>
                  <a:schemeClr val="tx1"/>
                </a:solidFill>
              </a:rPr>
              <a:t>i)  piorunochronnych, </a:t>
            </a:r>
          </a:p>
          <a:p>
            <a:r>
              <a:rPr lang="pl-PL" b="1" dirty="0">
                <a:solidFill>
                  <a:schemeClr val="tx1"/>
                </a:solidFill>
              </a:rPr>
              <a:t>j)  ochrony przeciwpożarowej;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2646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techniczny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21)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23. Część opisowa projektu technicznego obejmuje co najmniej: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8597602" y="1634124"/>
            <a:ext cx="48335" cy="2098427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6CB70EBA-1471-374C-BEE8-FCF0320BF870}"/>
              </a:ext>
            </a:extLst>
          </p:cNvPr>
          <p:cNvSpPr/>
          <p:nvPr/>
        </p:nvSpPr>
        <p:spPr>
          <a:xfrm rot="5400000">
            <a:off x="8148706" y="3374849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D764698-DFFE-0F4D-8696-19743F4DEFB6}"/>
              </a:ext>
            </a:extLst>
          </p:cNvPr>
          <p:cNvSpPr/>
          <p:nvPr/>
        </p:nvSpPr>
        <p:spPr>
          <a:xfrm>
            <a:off x="333819" y="1614782"/>
            <a:ext cx="7799525" cy="397031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8)  sposób powiązania instalacji i urządzeń budowlanych obiektu budowlanego, o których mowa w pkt 7, z sieciami zewnętrznymi wraz z punktami pomiarowymi, założeniami przyjętymi do obliczeń instalacji oraz podstawowe wyniki tych obliczeń, z doborem rodzaju i wielkości urządzeń, przy czym należy przedstawić: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dla instalacji ogrzewczych, wentylacyjnych, klimatyzacyjnych lub chłodniczych – założone parametry klimatu wewnętrznego na podstawie przepisów techniczno-budowlanych oraz przepisów dotyczących racjonalizacji użytkowania energii,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dobór i zwymiarowanie parametrów technicznych podstawowych urządzeń ogrzewczych, wentylacyjnych, klimatyzacyjnych i chłodniczych oraz określenie wartości mocy cieplnej i chłodniczej oraz mocy elektrycznej związanej z tymi urządzeniami; </a:t>
            </a:r>
          </a:p>
          <a:p>
            <a:endParaRPr lang="pl-PL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98821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techniczny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22)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23. Część opisowa projektu technicznego obejmuje co najmniej: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</p:cNvCxnSpPr>
          <p:nvPr/>
        </p:nvCxnSpPr>
        <p:spPr>
          <a:xfrm flipH="1">
            <a:off x="8604116" y="1549487"/>
            <a:ext cx="10710" cy="1769715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6CB70EBA-1471-374C-BEE8-FCF0320BF870}"/>
              </a:ext>
            </a:extLst>
          </p:cNvPr>
          <p:cNvSpPr/>
          <p:nvPr/>
        </p:nvSpPr>
        <p:spPr>
          <a:xfrm rot="5400000">
            <a:off x="8119484" y="3178747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D764698-DFFE-0F4D-8696-19743F4DEFB6}"/>
              </a:ext>
            </a:extLst>
          </p:cNvPr>
          <p:cNvSpPr/>
          <p:nvPr/>
        </p:nvSpPr>
        <p:spPr>
          <a:xfrm>
            <a:off x="319959" y="1634124"/>
            <a:ext cx="7799525" cy="35394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9)  rozwiązania i sposób funkcjonowania zasadniczych urządzeń instalacji technicznych, w tym przemysłowych i ich zespołów tworzących całość techniczno-użytkową, decydującą o podstawowym przeznaczeniu obiektu budowlanego, w tym charakterystykę i odnośne parametry instalacji i urządzeń technologicznych, mających wpływ na architekturę, konstrukcję, instalacje i urządzenia techniczne związane z tym obiektem; </a:t>
            </a:r>
          </a:p>
          <a:p>
            <a:endParaRPr lang="pl-PL" b="1" dirty="0">
              <a:solidFill>
                <a:schemeClr val="tx1"/>
              </a:solidFill>
            </a:endParaRPr>
          </a:p>
          <a:p>
            <a:r>
              <a:rPr lang="pl-PL" sz="2000" b="1" dirty="0">
                <a:solidFill>
                  <a:schemeClr val="tx1"/>
                </a:solidFill>
              </a:rPr>
              <a:t>10)  dane dotyczące warunków ochrony przeciwpożarowej, stosownie do zakresu projektu; </a:t>
            </a:r>
          </a:p>
          <a:p>
            <a:endParaRPr lang="pl-PL" sz="2000" b="1" dirty="0">
              <a:solidFill>
                <a:schemeClr val="tx1"/>
              </a:solidFill>
            </a:endParaRPr>
          </a:p>
          <a:p>
            <a:r>
              <a:rPr lang="pl-PL" sz="2000" b="1" dirty="0">
                <a:solidFill>
                  <a:schemeClr val="tx1"/>
                </a:solidFill>
              </a:rPr>
              <a:t>11)  charakterystykę energetyczną budynku. </a:t>
            </a:r>
          </a:p>
          <a:p>
            <a:endParaRPr lang="pl-PL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29400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techniczny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23)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24. Część rysunkowa projektu technicznego zawiera co najmniej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D764698-DFFE-0F4D-8696-19743F4DEFB6}"/>
              </a:ext>
            </a:extLst>
          </p:cNvPr>
          <p:cNvSpPr/>
          <p:nvPr/>
        </p:nvSpPr>
        <p:spPr>
          <a:xfrm>
            <a:off x="319959" y="1634124"/>
            <a:ext cx="8689129" cy="535531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rzuty wszystkich charakterystycznych poziomów obiektu budowlanego, w tym widok dachu lub </a:t>
            </a:r>
            <a:r>
              <a:rPr lang="pl-PL" b="1" dirty="0" err="1">
                <a:solidFill>
                  <a:schemeClr val="tx1"/>
                </a:solidFill>
              </a:rPr>
              <a:t>przekrycia</a:t>
            </a:r>
            <a:r>
              <a:rPr lang="pl-PL" b="1" dirty="0">
                <a:solidFill>
                  <a:schemeClr val="tx1"/>
                </a:solidFill>
              </a:rPr>
              <a:t> oraz przekroje i elewacje, a dla obiektu liniowego – przekroje poprzeczne i podłużne (profile), przeprowadzone w charakterystycznych miejscach obiektu budowlanego, niezawarte w części rysunkowej projektu zagospodarowania działki lub terenu lub projektu architektoniczno-budowlanego konieczne do przedstawienia: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rozwiązań budowlano-konstrukcyjnych oraz rozwiązań materiałowych obiektu budowlanego i jego powiązania z podłożem oraz przyległymi obiektami budowlanymi,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położenia sytuacyjno-wysokościowego i skrajnych parametrów instalacji i urządzeń technologicznych, związanych lub mających wpływ na konstrukcję obiektu budowlanego, funkcjonowanie instalacji i urządzeń oraz bezpieczeństwo ich użytkowania,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c)  budowli przemysłowych i innych tworzących samonośną całość techniczno-użytkową, jak komin, zbiornik, kolumna rafineryjna, </a:t>
            </a:r>
            <a:r>
              <a:rPr lang="pl-PL" sz="1600" b="1" dirty="0">
                <a:solidFill>
                  <a:schemeClr val="accent2"/>
                </a:solidFill>
              </a:rPr>
              <a:t>z uwzględnieniem niezbędnych wymiarów, w tym zewnętrznych w rzucie poziomym i pionowym – z nawiązaniem do poziomu terenu, przestrzeni wewnętrznych obiektu budowlanego, w szczególności pomieszczeń, rodzaju konstrukcji, przekrojów jego elementów, a także instalacji oraz gabarytów (obrysu) urządzeń technologicznych, o których mowa w lit. b;</a:t>
            </a:r>
            <a:endParaRPr lang="pl-PL" sz="1600" b="1" dirty="0"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53465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techniczny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24)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24. Część rysunkowa projektu technicznego zawiera co najmniej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D764698-DFFE-0F4D-8696-19743F4DEFB6}"/>
              </a:ext>
            </a:extLst>
          </p:cNvPr>
          <p:cNvSpPr/>
          <p:nvPr/>
        </p:nvSpPr>
        <p:spPr>
          <a:xfrm>
            <a:off x="319959" y="1634124"/>
            <a:ext cx="7894651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 rozwiązania konstrukcyjno-materiałowe przegród zewnętrznych wraz z niezbędnymi szczegółami budowlanymi, mającymi wpływ na właściwości cieplne i szczelność powietrzną przegród, jeżeli ich odwzorowanie nie było wystarczające na rysunkach, o których mowa w pkt 1 – w przypadku zamierzenia budowlanego obejmującego ogrzewane, wentylowane i klimatyzowane budynki; </a:t>
            </a:r>
          </a:p>
          <a:p>
            <a:r>
              <a:rPr lang="pl-PL" b="1" dirty="0">
                <a:solidFill>
                  <a:schemeClr val="tx1"/>
                </a:solidFill>
              </a:rPr>
              <a:t>3)  podstawowe urządzenia instalacji ogólnotechnicznych i technologicznych lub ich części, jeżeli ich odwzorowanie nie było wystarczające na rysunkach, o których mowa w pkt 1;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9498C603-4A95-A345-A7A0-7416DADE2481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511140" y="1550889"/>
            <a:ext cx="0" cy="311733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trzałka w dół 6">
            <a:extLst>
              <a:ext uri="{FF2B5EF4-FFF2-40B4-BE49-F238E27FC236}">
                <a16:creationId xmlns:a16="http://schemas.microsoft.com/office/drawing/2014/main" id="{17BFB5BA-03BF-9E41-9251-FFB86A7F1057}"/>
              </a:ext>
            </a:extLst>
          </p:cNvPr>
          <p:cNvSpPr/>
          <p:nvPr/>
        </p:nvSpPr>
        <p:spPr>
          <a:xfrm rot="5400000">
            <a:off x="8325874" y="1030129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D3FB2944-15FF-034B-8116-3C630F7A7ED6}"/>
              </a:ext>
            </a:extLst>
          </p:cNvPr>
          <p:cNvSpPr/>
          <p:nvPr/>
        </p:nvSpPr>
        <p:spPr>
          <a:xfrm rot="5400000">
            <a:off x="8043732" y="2452970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E9BFD07-1675-154B-B0A5-C437A7CD81A7}"/>
              </a:ext>
            </a:extLst>
          </p:cNvPr>
          <p:cNvSpPr/>
          <p:nvPr/>
        </p:nvSpPr>
        <p:spPr>
          <a:xfrm>
            <a:off x="329268" y="4025683"/>
            <a:ext cx="7894651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4)  zasadnicze elementy wyposażenia instalacyjno-budowlanego, umożliwiającego użytkowanie obiektu budowlanego zgodnie z jego przeznaczeniem, w tym: </a:t>
            </a:r>
          </a:p>
          <a:p>
            <a:r>
              <a:rPr lang="pl-PL" b="1" dirty="0">
                <a:solidFill>
                  <a:schemeClr val="tx1"/>
                </a:solidFill>
              </a:rPr>
              <a:t>a) instalacje i urządzenia budowlane: wodociągowe, kanalizacyjne, ogrzewcze, wentylacyjne, chłodnicze, klimatyzacyjne i gazowe</a:t>
            </a:r>
            <a:r>
              <a:rPr lang="pl-PL" dirty="0"/>
              <a:t>, 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09279006-15D4-1041-8B78-F7A367F710EB}"/>
              </a:ext>
            </a:extLst>
          </p:cNvPr>
          <p:cNvSpPr/>
          <p:nvPr/>
        </p:nvSpPr>
        <p:spPr>
          <a:xfrm rot="5400000">
            <a:off x="8043732" y="4443133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79321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techniczny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25)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24. Część rysunkowa projektu technicznego zawiera co najmniej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9498C603-4A95-A345-A7A0-7416DADE2481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8493521" y="1550889"/>
            <a:ext cx="17620" cy="232875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trzałka w dół 6">
            <a:extLst>
              <a:ext uri="{FF2B5EF4-FFF2-40B4-BE49-F238E27FC236}">
                <a16:creationId xmlns:a16="http://schemas.microsoft.com/office/drawing/2014/main" id="{17BFB5BA-03BF-9E41-9251-FFB86A7F1057}"/>
              </a:ext>
            </a:extLst>
          </p:cNvPr>
          <p:cNvSpPr/>
          <p:nvPr/>
        </p:nvSpPr>
        <p:spPr>
          <a:xfrm rot="5400000">
            <a:off x="8325874" y="1030129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E9BFD07-1675-154B-B0A5-C437A7CD81A7}"/>
              </a:ext>
            </a:extLst>
          </p:cNvPr>
          <p:cNvSpPr/>
          <p:nvPr/>
        </p:nvSpPr>
        <p:spPr>
          <a:xfrm>
            <a:off x="353476" y="1656633"/>
            <a:ext cx="7894651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4)  zasadnicze elementy wyposażenia instalacyjno-budowlanego, umożliwiającego użytkowanie obiektu budowlanego zgodnie z jego przeznaczeniem, w tym: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D2B5671-CD50-4F44-8C9A-7E21B89732B3}"/>
              </a:ext>
            </a:extLst>
          </p:cNvPr>
          <p:cNvSpPr/>
          <p:nvPr/>
        </p:nvSpPr>
        <p:spPr>
          <a:xfrm>
            <a:off x="353476" y="2690800"/>
            <a:ext cx="7894651" cy="286232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b)  instalacje i urządzenia budowlane: elektroenergetyczne, telekomunikacyjne oraz instalację piorunochronną, </a:t>
            </a:r>
          </a:p>
          <a:p>
            <a:r>
              <a:rPr lang="pl-PL" b="1" dirty="0">
                <a:solidFill>
                  <a:schemeClr val="tx1"/>
                </a:solidFill>
              </a:rPr>
              <a:t>c)  instalacje i urządzenia budowlane ochrony p.poż. określone w przepisach odrębnych </a:t>
            </a:r>
          </a:p>
          <a:p>
            <a:r>
              <a:rPr lang="pl-PL" b="1" dirty="0">
                <a:solidFill>
                  <a:schemeClr val="tx1"/>
                </a:solidFill>
              </a:rPr>
              <a:t>– wraz ze sposobem powiązania instalacji obiektu budowlanego bezpośrednio z sieciami (urządzeniami) zewnętrznymi albo z instalacjami zewnętrznymi na zagospodarowywanym terenie oraz związanymi z nimi urządzeniami technicznymi, uwidocznione na rzutach i przekrojach pionowych obiektu budowlanego, co najmniej w formie odpowiednio opisanych schematów lub przedstawione na odrębnych rysunkach.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CA5118DF-C55D-1A42-8E3F-D395E03D9B63}"/>
              </a:ext>
            </a:extLst>
          </p:cNvPr>
          <p:cNvSpPr/>
          <p:nvPr/>
        </p:nvSpPr>
        <p:spPr>
          <a:xfrm rot="5400000">
            <a:off x="8043732" y="1810430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785449A5-14FA-7D4F-8990-E7820A301990}"/>
              </a:ext>
            </a:extLst>
          </p:cNvPr>
          <p:cNvSpPr/>
          <p:nvPr/>
        </p:nvSpPr>
        <p:spPr>
          <a:xfrm rot="5400000">
            <a:off x="8026113" y="3654553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A7AE2BA-5435-8949-9FF7-7B57AD43D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8" y="5553122"/>
            <a:ext cx="7926409" cy="13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36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84 zadania nadzoru budowlanego 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03028" y="562152"/>
            <a:ext cx="467081" cy="140156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Do zadań organów nadzoru budowlanego należy: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90871" y="980219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F1D21242-0109-8F49-8E22-7DA2228DE3EB}"/>
              </a:ext>
            </a:extLst>
          </p:cNvPr>
          <p:cNvCxnSpPr>
            <a:cxnSpLocks/>
          </p:cNvCxnSpPr>
          <p:nvPr/>
        </p:nvCxnSpPr>
        <p:spPr>
          <a:xfrm>
            <a:off x="8239699" y="1270072"/>
            <a:ext cx="0" cy="80387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id="{6A10B2D3-79BC-1948-A341-273F6E5AA1D0}"/>
              </a:ext>
            </a:extLst>
          </p:cNvPr>
          <p:cNvSpPr/>
          <p:nvPr/>
        </p:nvSpPr>
        <p:spPr>
          <a:xfrm>
            <a:off x="345463" y="1361562"/>
            <a:ext cx="7273461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kontrola przestrzegania i stosowania przepisów prawa budowlanego;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kontrola działania organów administracji architektoniczno-budowlanej; </a:t>
            </a:r>
          </a:p>
          <a:p>
            <a:r>
              <a:rPr lang="pl-PL" b="1" dirty="0">
                <a:solidFill>
                  <a:schemeClr val="tx1"/>
                </a:solidFill>
              </a:rPr>
              <a:t>3)  badanie przyczyn powstawania katastrof budowlanych; </a:t>
            </a:r>
          </a:p>
          <a:p>
            <a:r>
              <a:rPr lang="pl-PL" b="1" dirty="0">
                <a:solidFill>
                  <a:schemeClr val="tx1"/>
                </a:solidFill>
              </a:rPr>
              <a:t>4)  współdziałanie z organami kontroli państwowej.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761E5FA9-264B-C241-9536-C746A0EA3B82}"/>
              </a:ext>
            </a:extLst>
          </p:cNvPr>
          <p:cNvSpPr/>
          <p:nvPr/>
        </p:nvSpPr>
        <p:spPr>
          <a:xfrm rot="5400000">
            <a:off x="7678182" y="1642262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BCDE9E68-660C-6946-A920-86D6B26FC167}"/>
              </a:ext>
            </a:extLst>
          </p:cNvPr>
          <p:cNvSpPr/>
          <p:nvPr/>
        </p:nvSpPr>
        <p:spPr>
          <a:xfrm rot="5400000">
            <a:off x="7685543" y="4067484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D7BC00D4-4DB6-8849-A4D8-98D9CD9C93DB}"/>
              </a:ext>
            </a:extLst>
          </p:cNvPr>
          <p:cNvSpPr/>
          <p:nvPr/>
        </p:nvSpPr>
        <p:spPr>
          <a:xfrm>
            <a:off x="376029" y="2686099"/>
            <a:ext cx="8005719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Organy nadzoru budowlanego są obowiązane do: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E383A3FC-7D8A-6B48-A4C1-4F58CA9DC032}"/>
              </a:ext>
            </a:extLst>
          </p:cNvPr>
          <p:cNvSpPr/>
          <p:nvPr/>
        </p:nvSpPr>
        <p:spPr>
          <a:xfrm>
            <a:off x="382698" y="3174047"/>
            <a:ext cx="7236226" cy="258532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bezzwłocznego przesyłania organom administracji architektoniczno-budowlanej kopii decyzji i postanowień wynikających z przepisów prawa budowlanego;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prowadzenia ewidencji decyzji, postanowień i zgłoszeń, o których mowa w art. 82b ust. 1 pkt 2; </a:t>
            </a:r>
          </a:p>
          <a:p>
            <a:r>
              <a:rPr lang="pl-PL" b="1" dirty="0">
                <a:solidFill>
                  <a:schemeClr val="tx1"/>
                </a:solidFill>
              </a:rPr>
              <a:t>3)  prowadzenia ewidencji rozpoczynanych i oddawanych do użytkowania obiektów budowlanych; </a:t>
            </a:r>
          </a:p>
          <a:p>
            <a:r>
              <a:rPr lang="pl-PL" b="1" dirty="0">
                <a:solidFill>
                  <a:schemeClr val="tx1"/>
                </a:solidFill>
              </a:rPr>
              <a:t>4)  prowadzenia ewidencji zawiadomień o kontrolach, o których mowa w art. 62 ust. 1 pkt 3.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45E44C3A-0054-B542-8607-06DADCC091FF}"/>
              </a:ext>
            </a:extLst>
          </p:cNvPr>
          <p:cNvCxnSpPr>
            <a:cxnSpLocks/>
          </p:cNvCxnSpPr>
          <p:nvPr/>
        </p:nvCxnSpPr>
        <p:spPr>
          <a:xfrm>
            <a:off x="8239699" y="3086209"/>
            <a:ext cx="0" cy="138049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98807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Art.35.1 </a:t>
            </a:r>
            <a:r>
              <a:rPr lang="pl-PL" sz="2800" b="1" dirty="0">
                <a:solidFill>
                  <a:srgbClr val="FF0000"/>
                </a:solidFill>
              </a:rPr>
              <a:t>Zatwierdzenie projektu bud. </a:t>
            </a:r>
            <a:r>
              <a:rPr lang="pl-PL" sz="2800" b="1" dirty="0" err="1">
                <a:solidFill>
                  <a:srgbClr val="FF0000"/>
                </a:solidFill>
              </a:rPr>
              <a:t>kompet</a:t>
            </a:r>
            <a:r>
              <a:rPr lang="pl-PL" sz="2800" b="1" dirty="0">
                <a:solidFill>
                  <a:srgbClr val="FF0000"/>
                </a:solidFill>
              </a:rPr>
              <a:t>. organu </a:t>
            </a:r>
            <a:r>
              <a:rPr lang="pl-PL" sz="2800" b="1" dirty="0" err="1">
                <a:solidFill>
                  <a:schemeClr val="tx1"/>
                </a:solidFill>
              </a:rPr>
              <a:t>aab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5"/>
            <a:ext cx="484632" cy="82859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11095" y="893940"/>
            <a:ext cx="7926682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 Przed wydaniem decyzji o pozwoleniu na budowę lub odrębnej decyzji o zatwierdzeniu projektu zagospodarowania działki lub terenu oraz projektu architektoniczno-budowlanego organ </a:t>
            </a:r>
            <a:r>
              <a:rPr lang="pl-PL" sz="2000" b="1" dirty="0" err="1">
                <a:solidFill>
                  <a:schemeClr val="tx1"/>
                </a:solidFill>
              </a:rPr>
              <a:t>aab</a:t>
            </a:r>
            <a:r>
              <a:rPr lang="pl-PL" sz="2000" b="1" dirty="0">
                <a:solidFill>
                  <a:schemeClr val="tx1"/>
                </a:solidFill>
              </a:rPr>
              <a:t> sprawdza: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282140" y="82120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F3FC299A-CC49-B542-9FE4-CF5F691A47DC}"/>
              </a:ext>
            </a:extLst>
          </p:cNvPr>
          <p:cNvCxnSpPr>
            <a:cxnSpLocks/>
          </p:cNvCxnSpPr>
          <p:nvPr/>
        </p:nvCxnSpPr>
        <p:spPr>
          <a:xfrm flipH="1">
            <a:off x="8219865" y="1920060"/>
            <a:ext cx="1" cy="4261139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A5A1E55E-9F78-9F4D-86B4-733AEDAC279E}"/>
              </a:ext>
            </a:extLst>
          </p:cNvPr>
          <p:cNvSpPr/>
          <p:nvPr/>
        </p:nvSpPr>
        <p:spPr>
          <a:xfrm>
            <a:off x="323995" y="2017660"/>
            <a:ext cx="7463597" cy="347787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zgodność projektu zagospodarowania działki lub terenu oraz projektu architektoniczno-budowlanego z: 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a)  ustaleniami miejscowego planu zagospodarowania przestrzennego i innymi aktami prawa miejscowego albo decyzji o warunkach zabudowy i zagospodarowania terenu w przypadku braku miejscowego planu,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b)  wymaganiami ochrony środowiska, w szczególności określonymi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w decyzji o środowiskowych uwarunkowaniach, o której mowa w art.71.1 ustawy OOŚ,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c) ustaleniami uchwały o ustaleniu lokalizacji inwestycji mieszkaniowej.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2CA422BC-4480-094D-8001-68427B4AE85E}"/>
              </a:ext>
            </a:extLst>
          </p:cNvPr>
          <p:cNvSpPr/>
          <p:nvPr/>
        </p:nvSpPr>
        <p:spPr>
          <a:xfrm>
            <a:off x="311095" y="5757930"/>
            <a:ext cx="7397829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2) zgodność projektu zagospodarowania działki lub terenu z przepisami, w tym techniczno-budowlanymi; </a:t>
            </a: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73236042-8998-144F-BF0B-CC48704EE148}"/>
              </a:ext>
            </a:extLst>
          </p:cNvPr>
          <p:cNvSpPr/>
          <p:nvPr/>
        </p:nvSpPr>
        <p:spPr>
          <a:xfrm rot="5400000">
            <a:off x="7727469" y="2612206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4FC8E801-E41D-3C47-8BE1-9966B760C3F9}"/>
              </a:ext>
            </a:extLst>
          </p:cNvPr>
          <p:cNvSpPr/>
          <p:nvPr/>
        </p:nvSpPr>
        <p:spPr>
          <a:xfrm rot="5400000">
            <a:off x="7720310" y="5895591"/>
            <a:ext cx="484632" cy="550302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82094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Art.36.a Istotne odstąpienia od proj. bud.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474064" y="1589295"/>
            <a:ext cx="2381854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Od projektu zag. dz. lub ter.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2A787A6-FE4D-A848-8AE2-123BBF54A5A0}"/>
              </a:ext>
            </a:extLst>
          </p:cNvPr>
          <p:cNvSpPr/>
          <p:nvPr/>
        </p:nvSpPr>
        <p:spPr>
          <a:xfrm>
            <a:off x="3416278" y="1614879"/>
            <a:ext cx="1957167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Od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pl-PL" sz="2400" b="1" dirty="0">
                <a:solidFill>
                  <a:srgbClr val="FF0000"/>
                </a:solidFill>
              </a:rPr>
              <a:t>projektu </a:t>
            </a:r>
            <a:br>
              <a:rPr lang="pl-PL" sz="2400" b="1" dirty="0">
                <a:solidFill>
                  <a:srgbClr val="FF0000"/>
                </a:solidFill>
              </a:rPr>
            </a:br>
            <a:r>
              <a:rPr lang="pl-PL" sz="2400" b="1" dirty="0">
                <a:solidFill>
                  <a:srgbClr val="FF0000"/>
                </a:solidFill>
              </a:rPr>
              <a:t>arch.-bud.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A13CECA-1B06-B144-B000-6F64D7CEE9E1}"/>
              </a:ext>
            </a:extLst>
          </p:cNvPr>
          <p:cNvSpPr/>
          <p:nvPr/>
        </p:nvSpPr>
        <p:spPr>
          <a:xfrm>
            <a:off x="1407428" y="2664915"/>
            <a:ext cx="3172387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</a:rPr>
              <a:t>Od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pl-PL" sz="2400" b="1" dirty="0">
                <a:solidFill>
                  <a:srgbClr val="0070C0"/>
                </a:solidFill>
              </a:rPr>
              <a:t>innych warunków </a:t>
            </a:r>
            <a:br>
              <a:rPr lang="pl-PL" sz="2400" b="1" dirty="0">
                <a:solidFill>
                  <a:srgbClr val="0070C0"/>
                </a:solidFill>
              </a:rPr>
            </a:br>
            <a:r>
              <a:rPr lang="pl-PL" sz="2400" b="1" dirty="0">
                <a:solidFill>
                  <a:srgbClr val="0070C0"/>
                </a:solidFill>
              </a:rPr>
              <a:t>decyzji o poz. na bud.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EF42507-ECEA-844D-B735-EF36819CDAF3}"/>
              </a:ext>
            </a:extLst>
          </p:cNvPr>
          <p:cNvSpPr/>
          <p:nvPr/>
        </p:nvSpPr>
        <p:spPr>
          <a:xfrm>
            <a:off x="447782" y="934175"/>
            <a:ext cx="4888716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Istotne odstąpienia 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94F7679-E496-3043-9F91-9D87AFEF3694}"/>
              </a:ext>
            </a:extLst>
          </p:cNvPr>
          <p:cNvSpPr/>
          <p:nvPr/>
        </p:nvSpPr>
        <p:spPr>
          <a:xfrm>
            <a:off x="5561457" y="944593"/>
            <a:ext cx="3365685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Nieistotne odstąpienia 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5D1B07A1-0839-E845-BEEA-0229DE33C77A}"/>
              </a:ext>
            </a:extLst>
          </p:cNvPr>
          <p:cNvSpPr/>
          <p:nvPr/>
        </p:nvSpPr>
        <p:spPr>
          <a:xfrm>
            <a:off x="4143241" y="1395840"/>
            <a:ext cx="436574" cy="24928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9827759F-24B2-8348-952B-C8DCA677D059}"/>
              </a:ext>
            </a:extLst>
          </p:cNvPr>
          <p:cNvSpPr/>
          <p:nvPr/>
        </p:nvSpPr>
        <p:spPr>
          <a:xfrm>
            <a:off x="1407428" y="1355583"/>
            <a:ext cx="436574" cy="27623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D58FE699-6CBE-134A-8D7E-7404CB415225}"/>
              </a:ext>
            </a:extLst>
          </p:cNvPr>
          <p:cNvSpPr/>
          <p:nvPr/>
        </p:nvSpPr>
        <p:spPr>
          <a:xfrm>
            <a:off x="329268" y="3868799"/>
            <a:ext cx="8597874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Działanie </a:t>
            </a:r>
            <a:r>
              <a:rPr lang="pl-PL" sz="2400" b="1" dirty="0">
                <a:solidFill>
                  <a:srgbClr val="FF0000"/>
                </a:solidFill>
              </a:rPr>
              <a:t>projektanta</a:t>
            </a:r>
            <a:r>
              <a:rPr lang="pl-PL" sz="2400" b="1" dirty="0">
                <a:solidFill>
                  <a:schemeClr val="tx1"/>
                </a:solidFill>
              </a:rPr>
              <a:t>; rysunki, opis, uzgodnienia, wpis do dz. bud.</a:t>
            </a:r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15461100-ECE4-9846-9F9C-83BEB33DD8FC}"/>
              </a:ext>
            </a:extLst>
          </p:cNvPr>
          <p:cNvSpPr/>
          <p:nvPr/>
        </p:nvSpPr>
        <p:spPr>
          <a:xfrm rot="10800000">
            <a:off x="728313" y="2405325"/>
            <a:ext cx="484632" cy="1463473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3427205F-BA42-E04C-8C16-5B52A5DA8A3A}"/>
              </a:ext>
            </a:extLst>
          </p:cNvPr>
          <p:cNvSpPr/>
          <p:nvPr/>
        </p:nvSpPr>
        <p:spPr>
          <a:xfrm>
            <a:off x="2884478" y="1493698"/>
            <a:ext cx="436574" cy="120388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7F98BE2B-03DF-974C-9E77-F4530D8295E5}"/>
              </a:ext>
            </a:extLst>
          </p:cNvPr>
          <p:cNvSpPr/>
          <p:nvPr/>
        </p:nvSpPr>
        <p:spPr>
          <a:xfrm rot="10800000">
            <a:off x="4807295" y="2433118"/>
            <a:ext cx="484632" cy="1463473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73CAA9C0-A518-5644-925F-2F67034F136E}"/>
              </a:ext>
            </a:extLst>
          </p:cNvPr>
          <p:cNvSpPr/>
          <p:nvPr/>
        </p:nvSpPr>
        <p:spPr>
          <a:xfrm rot="10800000">
            <a:off x="2676835" y="3495911"/>
            <a:ext cx="484632" cy="372886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733EADA9-EFE4-8F46-9310-697F303B4001}"/>
              </a:ext>
            </a:extLst>
          </p:cNvPr>
          <p:cNvSpPr/>
          <p:nvPr/>
        </p:nvSpPr>
        <p:spPr>
          <a:xfrm>
            <a:off x="329268" y="4588250"/>
            <a:ext cx="4718419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Przygotowanie dokumentacji.</a:t>
            </a:r>
          </a:p>
        </p:txBody>
      </p:sp>
      <p:sp>
        <p:nvSpPr>
          <p:cNvPr id="26" name="Strzałka w dół 25">
            <a:extLst>
              <a:ext uri="{FF2B5EF4-FFF2-40B4-BE49-F238E27FC236}">
                <a16:creationId xmlns:a16="http://schemas.microsoft.com/office/drawing/2014/main" id="{271E7619-ED00-064F-A779-8CB6C9066211}"/>
              </a:ext>
            </a:extLst>
          </p:cNvPr>
          <p:cNvSpPr/>
          <p:nvPr/>
        </p:nvSpPr>
        <p:spPr>
          <a:xfrm>
            <a:off x="2528684" y="4347841"/>
            <a:ext cx="484632" cy="29067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32E5312C-78AE-1146-A4D5-4837F6D21AA2}"/>
              </a:ext>
            </a:extLst>
          </p:cNvPr>
          <p:cNvSpPr/>
          <p:nvPr/>
        </p:nvSpPr>
        <p:spPr>
          <a:xfrm>
            <a:off x="1387998" y="5375608"/>
            <a:ext cx="3172387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Akceptacja Inwestora </a:t>
            </a:r>
          </a:p>
        </p:txBody>
      </p:sp>
      <p:sp>
        <p:nvSpPr>
          <p:cNvPr id="28" name="Strzałka w dół 27">
            <a:extLst>
              <a:ext uri="{FF2B5EF4-FFF2-40B4-BE49-F238E27FC236}">
                <a16:creationId xmlns:a16="http://schemas.microsoft.com/office/drawing/2014/main" id="{09DBEDD1-1086-9045-A5C4-7439F7E781B2}"/>
              </a:ext>
            </a:extLst>
          </p:cNvPr>
          <p:cNvSpPr/>
          <p:nvPr/>
        </p:nvSpPr>
        <p:spPr>
          <a:xfrm>
            <a:off x="2502584" y="5080182"/>
            <a:ext cx="484632" cy="29264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8A4C6AC9-6A02-F541-930E-95312FF326A6}"/>
              </a:ext>
            </a:extLst>
          </p:cNvPr>
          <p:cNvSpPr/>
          <p:nvPr/>
        </p:nvSpPr>
        <p:spPr>
          <a:xfrm>
            <a:off x="202660" y="6162966"/>
            <a:ext cx="5621312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Wystąpienie o zmianę </a:t>
            </a:r>
            <a:r>
              <a:rPr lang="pl-PL" sz="2400" b="1" dirty="0" err="1">
                <a:solidFill>
                  <a:schemeClr val="tx1"/>
                </a:solidFill>
              </a:rPr>
              <a:t>dec</a:t>
            </a:r>
            <a:r>
              <a:rPr lang="pl-PL" sz="2400" b="1" dirty="0">
                <a:solidFill>
                  <a:schemeClr val="tx1"/>
                </a:solidFill>
              </a:rPr>
              <a:t>. poz. na bud.</a:t>
            </a:r>
          </a:p>
        </p:txBody>
      </p:sp>
      <p:sp>
        <p:nvSpPr>
          <p:cNvPr id="30" name="Strzałka w dół 29">
            <a:extLst>
              <a:ext uri="{FF2B5EF4-FFF2-40B4-BE49-F238E27FC236}">
                <a16:creationId xmlns:a16="http://schemas.microsoft.com/office/drawing/2014/main" id="{6798B91E-C1AD-754F-865F-B18EE087FC2B}"/>
              </a:ext>
            </a:extLst>
          </p:cNvPr>
          <p:cNvSpPr/>
          <p:nvPr/>
        </p:nvSpPr>
        <p:spPr>
          <a:xfrm>
            <a:off x="2502584" y="5858606"/>
            <a:ext cx="484632" cy="29264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trzałka w dół 30">
            <a:extLst>
              <a:ext uri="{FF2B5EF4-FFF2-40B4-BE49-F238E27FC236}">
                <a16:creationId xmlns:a16="http://schemas.microsoft.com/office/drawing/2014/main" id="{B81E9B38-1756-AF48-9DBE-5EDF76BA0D0C}"/>
              </a:ext>
            </a:extLst>
          </p:cNvPr>
          <p:cNvSpPr/>
          <p:nvPr/>
        </p:nvSpPr>
        <p:spPr>
          <a:xfrm rot="10800000">
            <a:off x="5953318" y="1390620"/>
            <a:ext cx="484632" cy="2462540"/>
          </a:xfrm>
          <a:prstGeom prst="downArrow">
            <a:avLst>
              <a:gd name="adj1" fmla="val 58203"/>
              <a:gd name="adj2" fmla="val 50000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EE5533BD-E8FF-AC4B-9611-196171051AED}"/>
              </a:ext>
            </a:extLst>
          </p:cNvPr>
          <p:cNvSpPr/>
          <p:nvPr/>
        </p:nvSpPr>
        <p:spPr>
          <a:xfrm>
            <a:off x="6583659" y="2158896"/>
            <a:ext cx="2384135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Ocena, decyzja projektanta </a:t>
            </a:r>
          </a:p>
        </p:txBody>
      </p:sp>
      <p:sp>
        <p:nvSpPr>
          <p:cNvPr id="33" name="Strzałka w dół 32">
            <a:extLst>
              <a:ext uri="{FF2B5EF4-FFF2-40B4-BE49-F238E27FC236}">
                <a16:creationId xmlns:a16="http://schemas.microsoft.com/office/drawing/2014/main" id="{96F6187B-96DD-9A45-B7A6-5C01803E5303}"/>
              </a:ext>
            </a:extLst>
          </p:cNvPr>
          <p:cNvSpPr/>
          <p:nvPr/>
        </p:nvSpPr>
        <p:spPr>
          <a:xfrm rot="5400000">
            <a:off x="6294207" y="2349352"/>
            <a:ext cx="484632" cy="521082"/>
          </a:xfrm>
          <a:prstGeom prst="downArrow">
            <a:avLst>
              <a:gd name="adj1" fmla="val 58203"/>
              <a:gd name="adj2" fmla="val 50000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0E8B9D1F-D78B-324A-844D-AE19204A2C1A}"/>
              </a:ext>
            </a:extLst>
          </p:cNvPr>
          <p:cNvSpPr/>
          <p:nvPr/>
        </p:nvSpPr>
        <p:spPr>
          <a:xfrm>
            <a:off x="5226346" y="4618517"/>
            <a:ext cx="3700796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Dokumentowanie zmiany</a:t>
            </a:r>
          </a:p>
        </p:txBody>
      </p:sp>
      <p:sp>
        <p:nvSpPr>
          <p:cNvPr id="35" name="Strzałka w dół 34">
            <a:extLst>
              <a:ext uri="{FF2B5EF4-FFF2-40B4-BE49-F238E27FC236}">
                <a16:creationId xmlns:a16="http://schemas.microsoft.com/office/drawing/2014/main" id="{EB452A42-1ED0-B74E-BE5C-642706ED35BE}"/>
              </a:ext>
            </a:extLst>
          </p:cNvPr>
          <p:cNvSpPr/>
          <p:nvPr/>
        </p:nvSpPr>
        <p:spPr>
          <a:xfrm>
            <a:off x="6759667" y="4346103"/>
            <a:ext cx="484632" cy="363354"/>
          </a:xfrm>
          <a:prstGeom prst="downArrow">
            <a:avLst>
              <a:gd name="adj1" fmla="val 58203"/>
              <a:gd name="adj2" fmla="val 50000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38080A13-61F7-BB46-A597-6F1ED6E1FBB7}"/>
              </a:ext>
            </a:extLst>
          </p:cNvPr>
          <p:cNvSpPr/>
          <p:nvPr/>
        </p:nvSpPr>
        <p:spPr>
          <a:xfrm>
            <a:off x="5490550" y="5347054"/>
            <a:ext cx="3172387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Akceptacja Inwestora </a:t>
            </a:r>
          </a:p>
        </p:txBody>
      </p:sp>
      <p:sp>
        <p:nvSpPr>
          <p:cNvPr id="37" name="Strzałka w dół 36">
            <a:extLst>
              <a:ext uri="{FF2B5EF4-FFF2-40B4-BE49-F238E27FC236}">
                <a16:creationId xmlns:a16="http://schemas.microsoft.com/office/drawing/2014/main" id="{61643CF9-2CBE-9A45-ADB9-1B58CCE49A0C}"/>
              </a:ext>
            </a:extLst>
          </p:cNvPr>
          <p:cNvSpPr/>
          <p:nvPr/>
        </p:nvSpPr>
        <p:spPr>
          <a:xfrm>
            <a:off x="6797064" y="5089080"/>
            <a:ext cx="484632" cy="363354"/>
          </a:xfrm>
          <a:prstGeom prst="downArrow">
            <a:avLst>
              <a:gd name="adj1" fmla="val 58203"/>
              <a:gd name="adj2" fmla="val 50000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97199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Art.36.a </a:t>
            </a:r>
            <a:r>
              <a:rPr lang="pl-PL" sz="2800" b="1" dirty="0">
                <a:solidFill>
                  <a:srgbClr val="FF0000"/>
                </a:solidFill>
              </a:rPr>
              <a:t>Istotne odstąpienia od proj. bud.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6"/>
            <a:ext cx="484632" cy="2744647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11095" y="893940"/>
            <a:ext cx="7926682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1.Istotne odstąpienie od zatwierdzonego </a:t>
            </a:r>
            <a:r>
              <a:rPr lang="pl-PL" sz="2400" b="1" dirty="0">
                <a:solidFill>
                  <a:srgbClr val="FF0000"/>
                </a:solidFill>
              </a:rPr>
              <a:t>projektu zagospodarowania działki lub terenu oraz projektu architektoniczno-budowlanego</a:t>
            </a:r>
            <a:r>
              <a:rPr lang="pl-PL" sz="2400" b="1" dirty="0">
                <a:solidFill>
                  <a:schemeClr val="tx1"/>
                </a:solidFill>
              </a:rPr>
              <a:t> lub </a:t>
            </a:r>
            <a:r>
              <a:rPr lang="pl-PL" sz="2400" b="1" dirty="0">
                <a:solidFill>
                  <a:srgbClr val="0070C0"/>
                </a:solidFill>
              </a:rPr>
              <a:t>innych warunków decyzji o pozwoleniu na budowę </a:t>
            </a:r>
            <a:r>
              <a:rPr lang="pl-PL" sz="2400" b="1" dirty="0">
                <a:solidFill>
                  <a:schemeClr val="tx1"/>
                </a:solidFill>
              </a:rPr>
              <a:t>jest dopuszczalne jedynie po </a:t>
            </a:r>
            <a:r>
              <a:rPr lang="pl-PL" sz="2400" b="1" dirty="0">
                <a:solidFill>
                  <a:srgbClr val="FF0000"/>
                </a:solidFill>
              </a:rPr>
              <a:t>uzyskaniu decyzji o zmianie </a:t>
            </a:r>
            <a:r>
              <a:rPr lang="pl-PL" sz="2400" b="1" dirty="0">
                <a:solidFill>
                  <a:schemeClr val="tx1"/>
                </a:solidFill>
              </a:rPr>
              <a:t>pozwolenia na budowę wydanej przez organ </a:t>
            </a:r>
            <a:r>
              <a:rPr lang="pl-PL" sz="2400" b="1" dirty="0" err="1">
                <a:solidFill>
                  <a:srgbClr val="FF0000"/>
                </a:solidFill>
              </a:rPr>
              <a:t>aab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207656" y="975854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8" y="3334243"/>
            <a:ext cx="8679820" cy="304698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1a. Istotne odstąpienie od projektu zagospodarowania działki lub terenu lub projektu architektoniczno-budowlanego złożonego wraz ze zgłoszeniem budowy, o której mowa w art. 29 ust. 1 pkt 1–4, lub przebudowy, o której mowa w art. 29 ust. 3 pkt 1 lit. a, oraz instalowania, o którym mowa w art. 29 ust. 3 pkt 3 lit. d, wobec którego organ </a:t>
            </a:r>
            <a:r>
              <a:rPr lang="pl-PL" sz="2400" b="1" dirty="0" err="1">
                <a:solidFill>
                  <a:srgbClr val="FF0000"/>
                </a:solidFill>
              </a:rPr>
              <a:t>aab</a:t>
            </a:r>
            <a:r>
              <a:rPr lang="pl-PL" sz="2400" b="1" dirty="0">
                <a:solidFill>
                  <a:schemeClr val="tx1"/>
                </a:solidFill>
              </a:rPr>
              <a:t> nie wniósł sprzeciwu, jest dopuszczalne jedynie po uzyskaniu decyzji o pozwoleniu na budowę dla całego zamierzenia budowlanego albo </a:t>
            </a:r>
            <a:r>
              <a:rPr lang="pl-PL" sz="2400" b="1" dirty="0">
                <a:solidFill>
                  <a:srgbClr val="FF0000"/>
                </a:solidFill>
              </a:rPr>
              <a:t>dokonaniu ponownego zgłoszenia </a:t>
            </a:r>
          </a:p>
        </p:txBody>
      </p:sp>
    </p:spTree>
    <p:extLst>
      <p:ext uri="{BB962C8B-B14F-4D97-AF65-F5344CB8AC3E}">
        <p14:creationId xmlns:p14="http://schemas.microsoft.com/office/powerpoint/2010/main" val="36354790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Art.36.a,</a:t>
            </a:r>
            <a:r>
              <a:rPr lang="pl-PL" sz="2800" b="1" dirty="0">
                <a:solidFill>
                  <a:srgbClr val="FF0000"/>
                </a:solidFill>
              </a:rPr>
              <a:t>1a Istotne odstąpienia od proj. bud</a:t>
            </a:r>
            <a:r>
              <a:rPr lang="pl-PL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6"/>
            <a:ext cx="484632" cy="1509783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207656" y="975854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8" y="817512"/>
            <a:ext cx="7828322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1a. Istotne odstąpienie od projektu zagospodarowania działki lub terenu lub projektu architektoniczno-budowlanego złożonego wraz ze zgłoszeniem budowy: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A742ADC-C7CD-9441-9B18-9110C6E0FD92}"/>
              </a:ext>
            </a:extLst>
          </p:cNvPr>
          <p:cNvSpPr/>
          <p:nvPr/>
        </p:nvSpPr>
        <p:spPr>
          <a:xfrm>
            <a:off x="347294" y="2099380"/>
            <a:ext cx="8661794" cy="258532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29.1-4 1)  wolno stojących budynków mieszkalnych jednorodzinnych;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sieci: a)  elektroenergetycznych nie wyższe </a:t>
            </a:r>
            <a:r>
              <a:rPr lang="pl-PL" b="1" dirty="0" err="1">
                <a:solidFill>
                  <a:schemeClr val="tx1"/>
                </a:solidFill>
              </a:rPr>
              <a:t>niz</a:t>
            </a:r>
            <a:r>
              <a:rPr lang="pl-PL" b="1" dirty="0">
                <a:solidFill>
                  <a:schemeClr val="tx1"/>
                </a:solidFill>
              </a:rPr>
              <a:t>̇ 1 </a:t>
            </a:r>
            <a:r>
              <a:rPr lang="pl-PL" b="1" dirty="0" err="1">
                <a:solidFill>
                  <a:schemeClr val="tx1"/>
                </a:solidFill>
              </a:rPr>
              <a:t>kV</a:t>
            </a:r>
            <a:r>
              <a:rPr lang="pl-PL" b="1" dirty="0">
                <a:solidFill>
                  <a:schemeClr val="tx1"/>
                </a:solidFill>
              </a:rPr>
              <a:t>, b)  wodociągowych, c)  kanalizacyjnych, d)  cieplnych, e)  gazowych nie wyższym </a:t>
            </a:r>
            <a:r>
              <a:rPr lang="pl-PL" b="1" dirty="0" err="1">
                <a:solidFill>
                  <a:schemeClr val="tx1"/>
                </a:solidFill>
              </a:rPr>
              <a:t>niz</a:t>
            </a:r>
            <a:r>
              <a:rPr lang="pl-PL" b="1" dirty="0">
                <a:solidFill>
                  <a:schemeClr val="tx1"/>
                </a:solidFill>
              </a:rPr>
              <a:t>̇ 0,5 </a:t>
            </a:r>
            <a:r>
              <a:rPr lang="pl-PL" b="1" dirty="0" err="1">
                <a:solidFill>
                  <a:schemeClr val="tx1"/>
                </a:solidFill>
              </a:rPr>
              <a:t>MPa</a:t>
            </a:r>
            <a:r>
              <a:rPr lang="pl-PL" b="1" dirty="0">
                <a:solidFill>
                  <a:schemeClr val="tx1"/>
                </a:solidFill>
              </a:rPr>
              <a:t>; </a:t>
            </a:r>
          </a:p>
          <a:p>
            <a:r>
              <a:rPr lang="pl-PL" b="1" dirty="0">
                <a:solidFill>
                  <a:schemeClr val="tx1"/>
                </a:solidFill>
              </a:rPr>
              <a:t>3)  wolno stojących parterowych budynków stacji transformatorowych </a:t>
            </a:r>
          </a:p>
          <a:p>
            <a:r>
              <a:rPr lang="pl-PL" b="1" dirty="0">
                <a:solidFill>
                  <a:schemeClr val="tx1"/>
                </a:solidFill>
              </a:rPr>
              <a:t>i kontenerowych stacji transformatorowych o powierzchni zabudowy do 35 m2; </a:t>
            </a:r>
          </a:p>
          <a:p>
            <a:r>
              <a:rPr lang="pl-PL" b="1" dirty="0">
                <a:solidFill>
                  <a:schemeClr val="tx1"/>
                </a:solidFill>
              </a:rPr>
              <a:t>4)  obiektów budowlanych, niewymienionych w pkt 2, 3 i 5–30 oraz w ust. 2, usytuowanych na terenach zamkniętych MON lub ministra właściwego do spraw wewnętrznych, z wyłączeniem budynków mieszkalnych, zamieszkania zbiorowego oraz użyteczności publicznej;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BFE4166-5BAA-1B4B-B625-49779905CE3F}"/>
              </a:ext>
            </a:extLst>
          </p:cNvPr>
          <p:cNvSpPr/>
          <p:nvPr/>
        </p:nvSpPr>
        <p:spPr>
          <a:xfrm>
            <a:off x="329267" y="4904741"/>
            <a:ext cx="8679821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3.1, przebudowie: a)  przegród zewnętrznych oraz elementów konstrukcyjnych budynków mieszkalnych jednorodzinnych, o ile nie prowadzi ona do zwiększenia obszaru oddziaływania obiektu poza działkę, na której budynek jest usytuowany,</a:t>
            </a:r>
            <a:r>
              <a:rPr lang="pl-PL" dirty="0"/>
              <a:t>1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25A6261-8318-5D44-AF11-EA16C673E4D9}"/>
              </a:ext>
            </a:extLst>
          </p:cNvPr>
          <p:cNvSpPr/>
          <p:nvPr/>
        </p:nvSpPr>
        <p:spPr>
          <a:xfrm>
            <a:off x="347294" y="6048110"/>
            <a:ext cx="8661794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3.3d)  wewnątrz i na zewnątrz użytkowanego budynku instalacji gazowych,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21227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Art.36.a,1a </a:t>
            </a:r>
            <a:r>
              <a:rPr lang="pl-PL" sz="2800" b="1" dirty="0">
                <a:solidFill>
                  <a:srgbClr val="FF0000"/>
                </a:solidFill>
              </a:rPr>
              <a:t>Istotne odstąpienia od proj. bud.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6"/>
            <a:ext cx="484632" cy="1509783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207656" y="975854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8" y="817512"/>
            <a:ext cx="7828322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1a. Istotne odstąpienie od projektu zagospodarowania działki lub terenu lub projektu architektoniczno-budowlanego złożonego wraz ze zgłoszeniem budowy: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A742ADC-C7CD-9441-9B18-9110C6E0FD92}"/>
              </a:ext>
            </a:extLst>
          </p:cNvPr>
          <p:cNvSpPr/>
          <p:nvPr/>
        </p:nvSpPr>
        <p:spPr>
          <a:xfrm>
            <a:off x="347294" y="2099380"/>
            <a:ext cx="8661794" cy="258532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29.1-4 1)  wolno stojących budynków mieszkalnych jednorodzinnych;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sieci: a)  elektroenergetycznych nie wyższe </a:t>
            </a:r>
            <a:r>
              <a:rPr lang="pl-PL" b="1" dirty="0" err="1">
                <a:solidFill>
                  <a:schemeClr val="tx1"/>
                </a:solidFill>
              </a:rPr>
              <a:t>niz</a:t>
            </a:r>
            <a:r>
              <a:rPr lang="pl-PL" b="1" dirty="0">
                <a:solidFill>
                  <a:schemeClr val="tx1"/>
                </a:solidFill>
              </a:rPr>
              <a:t>̇ 1 </a:t>
            </a:r>
            <a:r>
              <a:rPr lang="pl-PL" b="1" dirty="0" err="1">
                <a:solidFill>
                  <a:schemeClr val="tx1"/>
                </a:solidFill>
              </a:rPr>
              <a:t>kV</a:t>
            </a:r>
            <a:r>
              <a:rPr lang="pl-PL" b="1" dirty="0">
                <a:solidFill>
                  <a:schemeClr val="tx1"/>
                </a:solidFill>
              </a:rPr>
              <a:t>, b)  wodociągowych, c)  kanalizacyjnych, d)  cieplnych, e)  gazowych nie wyższym </a:t>
            </a:r>
            <a:r>
              <a:rPr lang="pl-PL" b="1" dirty="0" err="1">
                <a:solidFill>
                  <a:schemeClr val="tx1"/>
                </a:solidFill>
              </a:rPr>
              <a:t>niz</a:t>
            </a:r>
            <a:r>
              <a:rPr lang="pl-PL" b="1" dirty="0">
                <a:solidFill>
                  <a:schemeClr val="tx1"/>
                </a:solidFill>
              </a:rPr>
              <a:t>̇ 0,5 </a:t>
            </a:r>
            <a:r>
              <a:rPr lang="pl-PL" b="1" dirty="0" err="1">
                <a:solidFill>
                  <a:schemeClr val="tx1"/>
                </a:solidFill>
              </a:rPr>
              <a:t>MPa</a:t>
            </a:r>
            <a:r>
              <a:rPr lang="pl-PL" b="1" dirty="0">
                <a:solidFill>
                  <a:schemeClr val="tx1"/>
                </a:solidFill>
              </a:rPr>
              <a:t>; </a:t>
            </a:r>
          </a:p>
          <a:p>
            <a:r>
              <a:rPr lang="pl-PL" b="1" dirty="0">
                <a:solidFill>
                  <a:schemeClr val="tx1"/>
                </a:solidFill>
              </a:rPr>
              <a:t>3)  wolno stojących parterowych budynków stacji transformatorowych </a:t>
            </a:r>
          </a:p>
          <a:p>
            <a:r>
              <a:rPr lang="pl-PL" b="1" dirty="0">
                <a:solidFill>
                  <a:schemeClr val="tx1"/>
                </a:solidFill>
              </a:rPr>
              <a:t>i kontenerowych stacji transformatorowych o powierzchni zabudowy do 35 m2; </a:t>
            </a:r>
          </a:p>
          <a:p>
            <a:r>
              <a:rPr lang="pl-PL" b="1" dirty="0">
                <a:solidFill>
                  <a:schemeClr val="tx1"/>
                </a:solidFill>
              </a:rPr>
              <a:t>4)  obiektów budowlanych, niewymienionych w pkt 2, 3 i 5–30 oraz w ust. 2, usytuowanych na terenach zamkniętych MON lub ministra właściwego do spraw wewnętrznych, z wyłączeniem budynków mieszkalnych, zamieszkania zbiorowego oraz użyteczności publicznej;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BFE4166-5BAA-1B4B-B625-49779905CE3F}"/>
              </a:ext>
            </a:extLst>
          </p:cNvPr>
          <p:cNvSpPr/>
          <p:nvPr/>
        </p:nvSpPr>
        <p:spPr>
          <a:xfrm>
            <a:off x="329267" y="4904741"/>
            <a:ext cx="8679821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3.1, przebudowie: a)  przegród zewnętrznych oraz elementów konstrukcyjnych budynków mieszkalnych jednorodzinnych, o ile nie prowadzi ona do zwiększenia obszaru oddziaływania obiektu poza działkę, na której budynek jest usytuowany,</a:t>
            </a:r>
            <a:r>
              <a:rPr lang="pl-PL" dirty="0"/>
              <a:t>1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25A6261-8318-5D44-AF11-EA16C673E4D9}"/>
              </a:ext>
            </a:extLst>
          </p:cNvPr>
          <p:cNvSpPr/>
          <p:nvPr/>
        </p:nvSpPr>
        <p:spPr>
          <a:xfrm>
            <a:off x="347294" y="6048110"/>
            <a:ext cx="8661794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3.3d)  wewnątrz i na zewnątrz użytkowanego budynku instalacji gazowych,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30138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Art.36.a,1a </a:t>
            </a:r>
            <a:r>
              <a:rPr lang="pl-PL" sz="2800" b="1" dirty="0">
                <a:solidFill>
                  <a:srgbClr val="FF0000"/>
                </a:solidFill>
              </a:rPr>
              <a:t>Istotne odstąpienia od proj. bud.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6"/>
            <a:ext cx="484632" cy="1509783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207656" y="975854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8" y="817512"/>
            <a:ext cx="7828322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1a. Istotne odstąpienie od projektu zagospodarowania działki lub terenu lub projektu architektoniczno-budowlanego złożonego wraz ze zgłoszeniem budowy: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A742ADC-C7CD-9441-9B18-9110C6E0FD92}"/>
              </a:ext>
            </a:extLst>
          </p:cNvPr>
          <p:cNvSpPr/>
          <p:nvPr/>
        </p:nvSpPr>
        <p:spPr>
          <a:xfrm>
            <a:off x="347294" y="2099380"/>
            <a:ext cx="8661794" cy="258532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29.1-4 1)  wolno stojących budynków mieszkalnych jednorodzinnych;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sieci: a)  elektroenergetycznych nie wyższe </a:t>
            </a:r>
            <a:r>
              <a:rPr lang="pl-PL" b="1" dirty="0" err="1">
                <a:solidFill>
                  <a:schemeClr val="tx1"/>
                </a:solidFill>
              </a:rPr>
              <a:t>niz</a:t>
            </a:r>
            <a:r>
              <a:rPr lang="pl-PL" b="1" dirty="0">
                <a:solidFill>
                  <a:schemeClr val="tx1"/>
                </a:solidFill>
              </a:rPr>
              <a:t>̇ 1 </a:t>
            </a:r>
            <a:r>
              <a:rPr lang="pl-PL" b="1" dirty="0" err="1">
                <a:solidFill>
                  <a:schemeClr val="tx1"/>
                </a:solidFill>
              </a:rPr>
              <a:t>kV</a:t>
            </a:r>
            <a:r>
              <a:rPr lang="pl-PL" b="1" dirty="0">
                <a:solidFill>
                  <a:schemeClr val="tx1"/>
                </a:solidFill>
              </a:rPr>
              <a:t>, b)  wodociągowych, c)  kanalizacyjnych, d)  cieplnych, e)  gazowych nie wyższym </a:t>
            </a:r>
            <a:r>
              <a:rPr lang="pl-PL" b="1" dirty="0" err="1">
                <a:solidFill>
                  <a:schemeClr val="tx1"/>
                </a:solidFill>
              </a:rPr>
              <a:t>niz</a:t>
            </a:r>
            <a:r>
              <a:rPr lang="pl-PL" b="1" dirty="0">
                <a:solidFill>
                  <a:schemeClr val="tx1"/>
                </a:solidFill>
              </a:rPr>
              <a:t>̇ 0,5 </a:t>
            </a:r>
            <a:r>
              <a:rPr lang="pl-PL" b="1" dirty="0" err="1">
                <a:solidFill>
                  <a:schemeClr val="tx1"/>
                </a:solidFill>
              </a:rPr>
              <a:t>MPa</a:t>
            </a:r>
            <a:r>
              <a:rPr lang="pl-PL" b="1" dirty="0">
                <a:solidFill>
                  <a:schemeClr val="tx1"/>
                </a:solidFill>
              </a:rPr>
              <a:t>; </a:t>
            </a:r>
          </a:p>
          <a:p>
            <a:r>
              <a:rPr lang="pl-PL" b="1" dirty="0">
                <a:solidFill>
                  <a:schemeClr val="tx1"/>
                </a:solidFill>
              </a:rPr>
              <a:t>3)  wolno stojących parterowych budynków stacji transformatorowych </a:t>
            </a:r>
          </a:p>
          <a:p>
            <a:r>
              <a:rPr lang="pl-PL" b="1" dirty="0">
                <a:solidFill>
                  <a:schemeClr val="tx1"/>
                </a:solidFill>
              </a:rPr>
              <a:t>i kontenerowych stacji transformatorowych o powierzchni zabudowy do 35 m2; </a:t>
            </a:r>
          </a:p>
          <a:p>
            <a:r>
              <a:rPr lang="pl-PL" b="1" dirty="0">
                <a:solidFill>
                  <a:schemeClr val="tx1"/>
                </a:solidFill>
              </a:rPr>
              <a:t>4)  obiektów budowlanych, niewymienionych w pkt 2, 3 i 5–30 oraz w ust. 2, usytuowanych na terenach zamkniętych MON lub ministra właściwego do spraw wewnętrznych, z wyłączeniem budynków mieszkalnych, zamieszkania zbiorowego oraz użyteczności publicznej;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BFE4166-5BAA-1B4B-B625-49779905CE3F}"/>
              </a:ext>
            </a:extLst>
          </p:cNvPr>
          <p:cNvSpPr/>
          <p:nvPr/>
        </p:nvSpPr>
        <p:spPr>
          <a:xfrm>
            <a:off x="329267" y="4904741"/>
            <a:ext cx="8679821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3.1, przebudowie: a)  przegród zewnętrznych oraz elementów konstrukcyjnych budynków mieszkalnych jednorodzinnych, o ile nie prowadzi ona do zwiększenia obszaru oddziaływania obiektu poza działkę, na której budynek jest usytuowany,</a:t>
            </a:r>
            <a:r>
              <a:rPr lang="pl-PL" dirty="0"/>
              <a:t>1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25A6261-8318-5D44-AF11-EA16C673E4D9}"/>
              </a:ext>
            </a:extLst>
          </p:cNvPr>
          <p:cNvSpPr/>
          <p:nvPr/>
        </p:nvSpPr>
        <p:spPr>
          <a:xfrm>
            <a:off x="347294" y="6048110"/>
            <a:ext cx="8661794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3.3d)  wewnątrz i na zewnątrz użytkowanego budynku instalacji gazowych,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20581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Art.36.2 </a:t>
            </a:r>
            <a:r>
              <a:rPr lang="pl-PL" sz="2800" b="1" dirty="0">
                <a:solidFill>
                  <a:srgbClr val="FF0000"/>
                </a:solidFill>
              </a:rPr>
              <a:t>Istotne odstąpienia od proj. bud</a:t>
            </a:r>
            <a:r>
              <a:rPr lang="pl-PL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6"/>
            <a:ext cx="484632" cy="5658506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207656" y="975854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8" y="817512"/>
            <a:ext cx="7828322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Organ administracji architektoniczno-budowlanej uchyla decyzje o pozwoleniu na budowę, w przypadku wydania decyzji, o której mowa w art. 51 ust. 1 pkt 3: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A742ADC-C7CD-9441-9B18-9110C6E0FD92}"/>
              </a:ext>
            </a:extLst>
          </p:cNvPr>
          <p:cNvSpPr/>
          <p:nvPr/>
        </p:nvSpPr>
        <p:spPr>
          <a:xfrm>
            <a:off x="329267" y="1948737"/>
            <a:ext cx="7585540" cy="34163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w przypadku istotnego odstąpienia od zatwierdzonego projektu zagospodarowania działki lub terenu, projektu architektoniczno- -budowlanego lub innych warunków decyzji o pozwoleniu na budowę – nakłada, określając termin wykonania, obowiązek sporządzenia i przedstawienia projektu zagospodarowania działki lub terenu lub projektu architektoniczno-budowlanego zamiennego uwzględniającego zmiany wynikające z dotychczas wykonanych robót budowlanych oraz – w razie potrzeby – wykonania określonych czynności lub robót budowlanych w celu doprowadzenia wykonywanych robót budowlanych do stanu zgodnego z prawem; przepisy dotyczące projektu zagospodarowania działki lub terenu oraz projektu architektoniczno-budowlanego stosuje się odpowiednio do zakresu tych zmian.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25A6261-8318-5D44-AF11-EA16C673E4D9}"/>
              </a:ext>
            </a:extLst>
          </p:cNvPr>
          <p:cNvSpPr/>
          <p:nvPr/>
        </p:nvSpPr>
        <p:spPr>
          <a:xfrm>
            <a:off x="329267" y="5480619"/>
            <a:ext cx="758554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3. W postępowaniu w sprawie zmiany decyzji o pozwoleniu na budowę, przepisy art. 32–35 stosuje się odpowiednio do zakresu tej zmiany. 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7F0CACF3-322F-4147-ADF3-B7F5D18A6A67}"/>
              </a:ext>
            </a:extLst>
          </p:cNvPr>
          <p:cNvSpPr/>
          <p:nvPr/>
        </p:nvSpPr>
        <p:spPr>
          <a:xfrm>
            <a:off x="329267" y="6248102"/>
            <a:ext cx="8661794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3a. W przypadku ponownego zgłoszenia o którym mowa w ust. 1a, przepisy art. 30 stosuje się odpowiednio do zakresu zamiany wynikającej z odstąpienia </a:t>
            </a:r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DDA55F98-7A90-3043-9B29-79678023D495}"/>
              </a:ext>
            </a:extLst>
          </p:cNvPr>
          <p:cNvSpPr/>
          <p:nvPr/>
        </p:nvSpPr>
        <p:spPr>
          <a:xfrm rot="5400000">
            <a:off x="8153719" y="3398099"/>
            <a:ext cx="436574" cy="9144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CEE544AF-6B18-B44B-857A-0D44E8029746}"/>
              </a:ext>
            </a:extLst>
          </p:cNvPr>
          <p:cNvSpPr/>
          <p:nvPr/>
        </p:nvSpPr>
        <p:spPr>
          <a:xfrm rot="5400000">
            <a:off x="8153720" y="5335305"/>
            <a:ext cx="436574" cy="9144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58980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Art.36.5 </a:t>
            </a:r>
            <a:r>
              <a:rPr lang="pl-PL" sz="2800" b="1" dirty="0">
                <a:solidFill>
                  <a:srgbClr val="FF0000"/>
                </a:solidFill>
              </a:rPr>
              <a:t>Istotne odstąpienia od proj. bud</a:t>
            </a:r>
            <a:r>
              <a:rPr lang="pl-PL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6"/>
            <a:ext cx="484632" cy="872898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522448" y="1053969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8" y="817512"/>
            <a:ext cx="8143114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5.Istotne odstąpienie od zatwierdzonego projektu zagospodarowania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działki lub terenu lub projektu architektoniczno-budowlanego lub innych warunków pozwolenia na budowę stanowi odstąpienie w zakresie: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A742ADC-C7CD-9441-9B18-9110C6E0FD92}"/>
              </a:ext>
            </a:extLst>
          </p:cNvPr>
          <p:cNvSpPr/>
          <p:nvPr/>
        </p:nvSpPr>
        <p:spPr>
          <a:xfrm>
            <a:off x="329267" y="1948737"/>
            <a:ext cx="7585540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projektu zagospodarowania działki lub terenu, w przypadku zwiększenia </a:t>
            </a:r>
          </a:p>
          <a:p>
            <a:r>
              <a:rPr lang="pl-PL" b="1" dirty="0">
                <a:solidFill>
                  <a:schemeClr val="tx1"/>
                </a:solidFill>
              </a:rPr>
              <a:t>obszaru oddziaływania obiektu poza działkę, na której obiekt budowlany </a:t>
            </a:r>
          </a:p>
          <a:p>
            <a:r>
              <a:rPr lang="pl-PL" b="1" dirty="0">
                <a:solidFill>
                  <a:schemeClr val="tx1"/>
                </a:solidFill>
              </a:rPr>
              <a:t>został zaprojektowany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25A6261-8318-5D44-AF11-EA16C673E4D9}"/>
              </a:ext>
            </a:extLst>
          </p:cNvPr>
          <p:cNvSpPr/>
          <p:nvPr/>
        </p:nvSpPr>
        <p:spPr>
          <a:xfrm>
            <a:off x="329267" y="2989828"/>
            <a:ext cx="7585540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 charakterystycznych parametrów obiektu budowlanego dotyczących: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powierzchni zabudowy w zakresie przekraczającym 5%,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wysokości, długości lub szerokości w zakresie przekraczającym 2%,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c)  liczby kondygnacji;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602903A-1F4D-544E-805A-66B6126F2E39}"/>
              </a:ext>
            </a:extLst>
          </p:cNvPr>
          <p:cNvSpPr/>
          <p:nvPr/>
        </p:nvSpPr>
        <p:spPr>
          <a:xfrm>
            <a:off x="329267" y="4307918"/>
            <a:ext cx="7585540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3)  warunków niezbędnych do korzystania z obiektu budowlanego przez osoby niepełnosprawne, o których mowa w art. 1 Konwencji o prawach osób niepełnosprawnych,  w tym osoby starsze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BD64DB69-9B48-F84B-9C62-BAA7BBE4994E}"/>
              </a:ext>
            </a:extLst>
          </p:cNvPr>
          <p:cNvSpPr/>
          <p:nvPr/>
        </p:nvSpPr>
        <p:spPr>
          <a:xfrm>
            <a:off x="329267" y="5349009"/>
            <a:ext cx="758554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4)  zmiany zamierzonego sposobu użytkowania obiektu budowlanego lub jego części;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03FEDFEB-1F22-2E48-913C-B0FDBFB50522}"/>
              </a:ext>
            </a:extLst>
          </p:cNvPr>
          <p:cNvCxnSpPr>
            <a:cxnSpLocks/>
          </p:cNvCxnSpPr>
          <p:nvPr/>
        </p:nvCxnSpPr>
        <p:spPr>
          <a:xfrm flipH="1">
            <a:off x="8425315" y="1827131"/>
            <a:ext cx="47067" cy="368118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B76A8BEE-D978-BE41-8121-BCBDA1036CEE}"/>
              </a:ext>
            </a:extLst>
          </p:cNvPr>
          <p:cNvSpPr/>
          <p:nvPr/>
        </p:nvSpPr>
        <p:spPr>
          <a:xfrm rot="5400000">
            <a:off x="7927255" y="2156737"/>
            <a:ext cx="484632" cy="50952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303A63D4-A2F4-884F-8560-1DA06532214E}"/>
              </a:ext>
            </a:extLst>
          </p:cNvPr>
          <p:cNvSpPr/>
          <p:nvPr/>
        </p:nvSpPr>
        <p:spPr>
          <a:xfrm rot="5400000">
            <a:off x="7958284" y="3184497"/>
            <a:ext cx="484632" cy="54356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707A701E-6C21-BA49-90DB-F562F6DA57FB}"/>
              </a:ext>
            </a:extLst>
          </p:cNvPr>
          <p:cNvSpPr/>
          <p:nvPr/>
        </p:nvSpPr>
        <p:spPr>
          <a:xfrm rot="5400000">
            <a:off x="7914224" y="4495539"/>
            <a:ext cx="484632" cy="50952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C4340A93-B3AB-2A44-997A-64A58D257FBD}"/>
              </a:ext>
            </a:extLst>
          </p:cNvPr>
          <p:cNvSpPr/>
          <p:nvPr/>
        </p:nvSpPr>
        <p:spPr>
          <a:xfrm rot="5400000">
            <a:off x="7958284" y="5415927"/>
            <a:ext cx="484632" cy="50952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60385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Art.36.5 </a:t>
            </a:r>
            <a:r>
              <a:rPr lang="pl-PL" sz="2800" b="1" dirty="0">
                <a:solidFill>
                  <a:srgbClr val="FF0000"/>
                </a:solidFill>
              </a:rPr>
              <a:t>Istotne odstąpienia od proj. bud.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6"/>
            <a:ext cx="484632" cy="872898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522448" y="1053969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8" y="817512"/>
            <a:ext cx="8143114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5.Istotne odstąpienie od zatwierdzonego projektu zagospodarowania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działki lub terenu lub projektu architektoniczno-budowlanego lub innych warunków pozwolenia na budowę stanowi odstąpienie w zakresie: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A742ADC-C7CD-9441-9B18-9110C6E0FD92}"/>
              </a:ext>
            </a:extLst>
          </p:cNvPr>
          <p:cNvSpPr/>
          <p:nvPr/>
        </p:nvSpPr>
        <p:spPr>
          <a:xfrm>
            <a:off x="329267" y="1948737"/>
            <a:ext cx="7585540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5)  ustaleń miejscowego planu zagospodarowania przestrzennego, innych aktów prawa miejscowego lub decyzji o warunkach zabudowy i zagospodarowania terenu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25A6261-8318-5D44-AF11-EA16C673E4D9}"/>
              </a:ext>
            </a:extLst>
          </p:cNvPr>
          <p:cNvSpPr/>
          <p:nvPr/>
        </p:nvSpPr>
        <p:spPr>
          <a:xfrm>
            <a:off x="329267" y="2989828"/>
            <a:ext cx="7585540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6)  wymagającym uzyskania lub zmiany decyzji, pozwoleń lub uzgodnień, które są wymagane do uzyskania decyzji o pozwoleniu na budowę lub do dokonania zgłoszenia: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budowy, o której mowa w art. 29 ust. 1 pkt 1–4, lub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przebudowy, o której mowa w art. 29 ust. 3 pkt 1 lit. a, oraz instalowania, o którym mowa w art. 29 ust. 3 pkt 3 lit. d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602903A-1F4D-544E-805A-66B6126F2E39}"/>
              </a:ext>
            </a:extLst>
          </p:cNvPr>
          <p:cNvSpPr/>
          <p:nvPr/>
        </p:nvSpPr>
        <p:spPr>
          <a:xfrm>
            <a:off x="343278" y="4842635"/>
            <a:ext cx="7585540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7)  zmiany źródła ciepła do ogrzewania lub przygotowania ciepłej wody użytkowej, ze źródła zasilanego paliwem ciekłym, gazowym, odnawialnym źródłem energii lub z sieci ciepłowniczej, na źródło opalane paliwem stałym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BD64DB69-9B48-F84B-9C62-BAA7BBE4994E}"/>
              </a:ext>
            </a:extLst>
          </p:cNvPr>
          <p:cNvSpPr/>
          <p:nvPr/>
        </p:nvSpPr>
        <p:spPr>
          <a:xfrm>
            <a:off x="316236" y="5864446"/>
            <a:ext cx="758554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4)  zmiany zamierzonego sposobu użytkowania obiektu budowlanego lub jego części;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03FEDFEB-1F22-2E48-913C-B0FDBFB50522}"/>
              </a:ext>
            </a:extLst>
          </p:cNvPr>
          <p:cNvCxnSpPr>
            <a:cxnSpLocks/>
          </p:cNvCxnSpPr>
          <p:nvPr/>
        </p:nvCxnSpPr>
        <p:spPr>
          <a:xfrm flipH="1">
            <a:off x="8472382" y="1827131"/>
            <a:ext cx="1" cy="455693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B76A8BEE-D978-BE41-8121-BCBDA1036CEE}"/>
              </a:ext>
            </a:extLst>
          </p:cNvPr>
          <p:cNvSpPr/>
          <p:nvPr/>
        </p:nvSpPr>
        <p:spPr>
          <a:xfrm rot="5400000">
            <a:off x="7927255" y="2156737"/>
            <a:ext cx="484632" cy="50952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303A63D4-A2F4-884F-8560-1DA06532214E}"/>
              </a:ext>
            </a:extLst>
          </p:cNvPr>
          <p:cNvSpPr/>
          <p:nvPr/>
        </p:nvSpPr>
        <p:spPr>
          <a:xfrm rot="5400000">
            <a:off x="7943225" y="3500101"/>
            <a:ext cx="484632" cy="54356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707A701E-6C21-BA49-90DB-F562F6DA57FB}"/>
              </a:ext>
            </a:extLst>
          </p:cNvPr>
          <p:cNvSpPr/>
          <p:nvPr/>
        </p:nvSpPr>
        <p:spPr>
          <a:xfrm rot="5400000">
            <a:off x="7914224" y="5049536"/>
            <a:ext cx="484632" cy="50952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C4340A93-B3AB-2A44-997A-64A58D257FBD}"/>
              </a:ext>
            </a:extLst>
          </p:cNvPr>
          <p:cNvSpPr/>
          <p:nvPr/>
        </p:nvSpPr>
        <p:spPr>
          <a:xfrm rot="5400000">
            <a:off x="7975302" y="5886981"/>
            <a:ext cx="484632" cy="50952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42191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Art.36.5b </a:t>
            </a:r>
            <a:r>
              <a:rPr lang="pl-PL" sz="2800" b="1" dirty="0">
                <a:solidFill>
                  <a:srgbClr val="FF0000"/>
                </a:solidFill>
              </a:rPr>
              <a:t>Istotne odstąpienia (nie stosuje się)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6"/>
            <a:ext cx="484632" cy="872898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522448" y="1053969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8" y="817512"/>
            <a:ext cx="8143114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5b.Istotne odstąpienie od zatwierdzonego projektu zagospodarowania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działki lub terenu lub projektu architektoniczno-budowlanego lub innych warunków pozwolenia na budowę stanowi odstąpienie w zakresie – </a:t>
            </a:r>
            <a:r>
              <a:rPr lang="pl-PL" sz="2000" b="1" dirty="0">
                <a:solidFill>
                  <a:srgbClr val="FF0000"/>
                </a:solidFill>
              </a:rPr>
              <a:t>nie stosuje się: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25A6261-8318-5D44-AF11-EA16C673E4D9}"/>
              </a:ext>
            </a:extLst>
          </p:cNvPr>
          <p:cNvSpPr/>
          <p:nvPr/>
        </p:nvSpPr>
        <p:spPr>
          <a:xfrm>
            <a:off x="313160" y="2239432"/>
            <a:ext cx="758554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pkt 1nie stosuje się do urządzeń budowlanych oraz obiektów małej </a:t>
            </a:r>
          </a:p>
          <a:p>
            <a:r>
              <a:rPr lang="pl-PL" b="1" dirty="0">
                <a:solidFill>
                  <a:schemeClr val="tx1"/>
                </a:solidFill>
              </a:rPr>
              <a:t>architektury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602903A-1F4D-544E-805A-66B6126F2E39}"/>
              </a:ext>
            </a:extLst>
          </p:cNvPr>
          <p:cNvSpPr/>
          <p:nvPr/>
        </p:nvSpPr>
        <p:spPr>
          <a:xfrm>
            <a:off x="297680" y="3090869"/>
            <a:ext cx="7585540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 pkt 6 nie stosuje się w zakresie odstąpienia od: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projektowanych warunków ochrony </a:t>
            </a:r>
            <a:r>
              <a:rPr lang="pl-PL" b="1" dirty="0" err="1">
                <a:solidFill>
                  <a:schemeClr val="tx1"/>
                </a:solidFill>
              </a:rPr>
              <a:t>ppoż</a:t>
            </a:r>
            <a:r>
              <a:rPr lang="pl-PL" b="1" dirty="0">
                <a:solidFill>
                  <a:schemeClr val="tx1"/>
                </a:solidFill>
              </a:rPr>
              <a:t>, jeżeli odstąpienie zostało uzgodnione pod względem ochrony ppoż.,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wymagań zawartych w pozwoleniu właściwego konserwatora zabytków wydanego na podstawie przepisów o ochronie zabytków i opiece nad zabytkami, jeżeli odstąpienie zostało uzgodnione z właściwym woj. konserwatorem zabytków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BD64DB69-9B48-F84B-9C62-BAA7BBE4994E}"/>
              </a:ext>
            </a:extLst>
          </p:cNvPr>
          <p:cNvSpPr/>
          <p:nvPr/>
        </p:nvSpPr>
        <p:spPr>
          <a:xfrm>
            <a:off x="297680" y="5218415"/>
            <a:ext cx="7601019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c) projektowanych warunków higienicznych i zdrowotnych, jeżeli </a:t>
            </a:r>
          </a:p>
          <a:p>
            <a:r>
              <a:rPr lang="pl-PL" b="1" dirty="0">
                <a:solidFill>
                  <a:schemeClr val="tx1"/>
                </a:solidFill>
              </a:rPr>
              <a:t>odstąpienie zostało uzgodnione z właściwym państwowym </a:t>
            </a:r>
          </a:p>
          <a:p>
            <a:r>
              <a:rPr lang="pl-PL" b="1" dirty="0">
                <a:solidFill>
                  <a:schemeClr val="tx1"/>
                </a:solidFill>
              </a:rPr>
              <a:t>wojewódzkim inspektorem sanitarnym 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03FEDFEB-1F22-2E48-913C-B0FDBFB50522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8472382" y="1827131"/>
            <a:ext cx="2" cy="3832474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B76A8BEE-D978-BE41-8121-BCBDA1036CEE}"/>
              </a:ext>
            </a:extLst>
          </p:cNvPr>
          <p:cNvSpPr/>
          <p:nvPr/>
        </p:nvSpPr>
        <p:spPr>
          <a:xfrm rot="5400000">
            <a:off x="7928029" y="2266279"/>
            <a:ext cx="484632" cy="50952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303A63D4-A2F4-884F-8560-1DA06532214E}"/>
              </a:ext>
            </a:extLst>
          </p:cNvPr>
          <p:cNvSpPr/>
          <p:nvPr/>
        </p:nvSpPr>
        <p:spPr>
          <a:xfrm rot="5400000">
            <a:off x="7928166" y="3939700"/>
            <a:ext cx="484632" cy="54356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707A701E-6C21-BA49-90DB-F562F6DA57FB}"/>
              </a:ext>
            </a:extLst>
          </p:cNvPr>
          <p:cNvSpPr/>
          <p:nvPr/>
        </p:nvSpPr>
        <p:spPr>
          <a:xfrm rot="5400000">
            <a:off x="7930597" y="5360136"/>
            <a:ext cx="484632" cy="598937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1609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713543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Prawo budowlane; Dz. U. 2020 POZ. 1333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231813" y="1054450"/>
            <a:ext cx="863255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OBIEKT BUDOWLANY art. 3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F21BE4D-2686-8C40-9E59-C68E195FAA91}"/>
              </a:ext>
            </a:extLst>
          </p:cNvPr>
          <p:cNvSpPr/>
          <p:nvPr/>
        </p:nvSpPr>
        <p:spPr>
          <a:xfrm>
            <a:off x="3123858" y="2758727"/>
            <a:ext cx="1956619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Budynek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639CF5D-B23E-5F41-9C63-4C97BF4AA16D}"/>
              </a:ext>
            </a:extLst>
          </p:cNvPr>
          <p:cNvSpPr/>
          <p:nvPr/>
        </p:nvSpPr>
        <p:spPr>
          <a:xfrm>
            <a:off x="5575427" y="3925555"/>
            <a:ext cx="3403439" cy="95410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Budynek mieszkalny jednorodzinny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9FD53EB-05D9-5C46-AD79-F62AF654762C}"/>
              </a:ext>
            </a:extLst>
          </p:cNvPr>
          <p:cNvSpPr/>
          <p:nvPr/>
        </p:nvSpPr>
        <p:spPr>
          <a:xfrm>
            <a:off x="149378" y="2728529"/>
            <a:ext cx="2187676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Budowla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3767380" y="1764590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D50011DC-276A-D046-8A54-E5A554ABB898}"/>
              </a:ext>
            </a:extLst>
          </p:cNvPr>
          <p:cNvSpPr/>
          <p:nvPr/>
        </p:nvSpPr>
        <p:spPr>
          <a:xfrm>
            <a:off x="839431" y="1750121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5AB775D9-E6D5-6C48-B434-E34880F103AE}"/>
              </a:ext>
            </a:extLst>
          </p:cNvPr>
          <p:cNvSpPr/>
          <p:nvPr/>
        </p:nvSpPr>
        <p:spPr>
          <a:xfrm>
            <a:off x="7671103" y="1725451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50E44D5E-FAAF-C04F-86D3-C4E6F3D3B588}"/>
              </a:ext>
            </a:extLst>
          </p:cNvPr>
          <p:cNvSpPr/>
          <p:nvPr/>
        </p:nvSpPr>
        <p:spPr>
          <a:xfrm>
            <a:off x="231813" y="3925556"/>
            <a:ext cx="2187676" cy="95410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Obiekt liniowy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29E9977-A943-8A42-ACEC-68F9C7B9794A}"/>
              </a:ext>
            </a:extLst>
          </p:cNvPr>
          <p:cNvSpPr/>
          <p:nvPr/>
        </p:nvSpPr>
        <p:spPr>
          <a:xfrm>
            <a:off x="250070" y="5082087"/>
            <a:ext cx="2187676" cy="138499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Obiekt nie będący budynkiem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503F75D4-73C3-7841-B8AE-AF931B087381}"/>
              </a:ext>
            </a:extLst>
          </p:cNvPr>
          <p:cNvSpPr/>
          <p:nvPr/>
        </p:nvSpPr>
        <p:spPr>
          <a:xfrm>
            <a:off x="6819581" y="2703859"/>
            <a:ext cx="2187676" cy="95410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Obiekt małej architektury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F8641FDF-8AE6-E54D-98E4-0A008A9C4264}"/>
              </a:ext>
            </a:extLst>
          </p:cNvPr>
          <p:cNvSpPr/>
          <p:nvPr/>
        </p:nvSpPr>
        <p:spPr>
          <a:xfrm>
            <a:off x="5867281" y="1750121"/>
            <a:ext cx="484632" cy="21754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99238CC9-7A7A-FF4D-9308-E66919D2C3E4}"/>
              </a:ext>
            </a:extLst>
          </p:cNvPr>
          <p:cNvCxnSpPr/>
          <p:nvPr/>
        </p:nvCxnSpPr>
        <p:spPr>
          <a:xfrm>
            <a:off x="2951672" y="3070815"/>
            <a:ext cx="0" cy="2882323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trzałka w prawo 18">
            <a:extLst>
              <a:ext uri="{FF2B5EF4-FFF2-40B4-BE49-F238E27FC236}">
                <a16:creationId xmlns:a16="http://schemas.microsoft.com/office/drawing/2014/main" id="{1C4E68C8-0FDA-084C-AC7B-FCD0EF1CDD5C}"/>
              </a:ext>
            </a:extLst>
          </p:cNvPr>
          <p:cNvSpPr/>
          <p:nvPr/>
        </p:nvSpPr>
        <p:spPr>
          <a:xfrm rot="10800000">
            <a:off x="2337053" y="4253927"/>
            <a:ext cx="574863" cy="484632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C96AE8A0-B731-DF47-8B8B-876D8D7F2A24}"/>
              </a:ext>
            </a:extLst>
          </p:cNvPr>
          <p:cNvSpPr/>
          <p:nvPr/>
        </p:nvSpPr>
        <p:spPr>
          <a:xfrm rot="5400000">
            <a:off x="2462733" y="5503862"/>
            <a:ext cx="484632" cy="572757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F9E3866C-B6C4-6F4F-9A6B-C21667255384}"/>
              </a:ext>
            </a:extLst>
          </p:cNvPr>
          <p:cNvSpPr/>
          <p:nvPr/>
        </p:nvSpPr>
        <p:spPr>
          <a:xfrm rot="16200000">
            <a:off x="2401901" y="2800326"/>
            <a:ext cx="484632" cy="61433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D205AD76-0E27-1C41-8258-9EB3AA89AF50}"/>
              </a:ext>
            </a:extLst>
          </p:cNvPr>
          <p:cNvSpPr/>
          <p:nvPr/>
        </p:nvSpPr>
        <p:spPr>
          <a:xfrm>
            <a:off x="3769755" y="5356346"/>
            <a:ext cx="3403439" cy="95410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Tymczasowy obiekt budowlany</a:t>
            </a: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23CC0228-BC27-F64D-84B5-2A69198A19DC}"/>
              </a:ext>
            </a:extLst>
          </p:cNvPr>
          <p:cNvSpPr/>
          <p:nvPr/>
        </p:nvSpPr>
        <p:spPr>
          <a:xfrm>
            <a:off x="5103534" y="1700780"/>
            <a:ext cx="484632" cy="37049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73252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Art.36.6 </a:t>
            </a:r>
            <a:r>
              <a:rPr lang="pl-PL" sz="2800" b="1" dirty="0">
                <a:solidFill>
                  <a:srgbClr val="FF0000"/>
                </a:solidFill>
              </a:rPr>
              <a:t>Istotne odstąpienia (kwalifikacja projektanta)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5"/>
            <a:ext cx="484632" cy="5211333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522448" y="1053969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8" y="817512"/>
            <a:ext cx="8143114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6. Projektant dokonuje kwalifikacji zamierzonego odstąpienia od zatwierdzonego projektu zagospodarowania działki lub terenu lub projektu architektoniczno-budowlanego, lub innych warunków decyzji o pozwoleniu na budowę.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BD64DB69-9B48-F84B-9C62-BAA7BBE4994E}"/>
              </a:ext>
            </a:extLst>
          </p:cNvPr>
          <p:cNvSpPr/>
          <p:nvPr/>
        </p:nvSpPr>
        <p:spPr>
          <a:xfrm>
            <a:off x="352172" y="2191169"/>
            <a:ext cx="7601019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a w przypadku </a:t>
            </a:r>
            <a:r>
              <a:rPr lang="pl-PL" b="1" dirty="0">
                <a:solidFill>
                  <a:srgbClr val="FF0000"/>
                </a:solidFill>
              </a:rPr>
              <a:t>uznania</a:t>
            </a:r>
            <a:r>
              <a:rPr lang="pl-PL" b="1" dirty="0">
                <a:solidFill>
                  <a:schemeClr val="tx1"/>
                </a:solidFill>
              </a:rPr>
              <a:t>, że jest ono nieistotne, jest obowiązany zamieścić w projekcie zagospodarowania działki lub terenu lub projekcie architektoniczno-budowlanym odpowiednie informacje (rysunek i opis) dotyczące tego odstąpienia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03FEDFEB-1F22-2E48-913C-B0FDBFB50522}"/>
              </a:ext>
            </a:extLst>
          </p:cNvPr>
          <p:cNvCxnSpPr>
            <a:cxnSpLocks/>
          </p:cNvCxnSpPr>
          <p:nvPr/>
        </p:nvCxnSpPr>
        <p:spPr>
          <a:xfrm flipH="1">
            <a:off x="8488845" y="2151307"/>
            <a:ext cx="1" cy="2060175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B76A8BEE-D978-BE41-8121-BCBDA1036CEE}"/>
              </a:ext>
            </a:extLst>
          </p:cNvPr>
          <p:cNvSpPr/>
          <p:nvPr/>
        </p:nvSpPr>
        <p:spPr>
          <a:xfrm rot="5400000">
            <a:off x="7965639" y="2555350"/>
            <a:ext cx="484632" cy="50952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303A63D4-A2F4-884F-8560-1DA06532214E}"/>
              </a:ext>
            </a:extLst>
          </p:cNvPr>
          <p:cNvSpPr/>
          <p:nvPr/>
        </p:nvSpPr>
        <p:spPr>
          <a:xfrm rot="5400000">
            <a:off x="7951456" y="3916409"/>
            <a:ext cx="484632" cy="59014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44AB5C9-8DFE-084A-A22F-0200C52A0ADE}"/>
              </a:ext>
            </a:extLst>
          </p:cNvPr>
          <p:cNvSpPr/>
          <p:nvPr/>
        </p:nvSpPr>
        <p:spPr>
          <a:xfrm>
            <a:off x="329590" y="3441716"/>
            <a:ext cx="7601019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Nieistotne odstąpienie od zatwierdzonego projektu zagospodarowania działki lub terenu lub projektu architektoniczno-budowlanego, lub innych warunków decyzji o pozwoleniu na budowę </a:t>
            </a:r>
            <a:r>
              <a:rPr lang="pl-PL" b="1" dirty="0">
                <a:solidFill>
                  <a:srgbClr val="FF0000"/>
                </a:solidFill>
              </a:rPr>
              <a:t>nie wymaga </a:t>
            </a:r>
            <a:r>
              <a:rPr lang="pl-PL" b="1" dirty="0">
                <a:solidFill>
                  <a:schemeClr val="tx1"/>
                </a:solidFill>
              </a:rPr>
              <a:t>uzyskania decyzji o zmianie pozwolenia na budowę oraz ponownego zgłoszenia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31028E3-1614-6C4B-B91C-C8BBE96290CE}"/>
              </a:ext>
            </a:extLst>
          </p:cNvPr>
          <p:cNvSpPr/>
          <p:nvPr/>
        </p:nvSpPr>
        <p:spPr>
          <a:xfrm>
            <a:off x="321676" y="4758047"/>
            <a:ext cx="7601019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36b. 1. Wprowadzanie zmian w </a:t>
            </a:r>
            <a:r>
              <a:rPr lang="pl-PL" b="1" dirty="0">
                <a:solidFill>
                  <a:srgbClr val="FF0000"/>
                </a:solidFill>
              </a:rPr>
              <a:t>projekcie technicznym </a:t>
            </a:r>
            <a:r>
              <a:rPr lang="pl-PL" b="1" dirty="0">
                <a:solidFill>
                  <a:schemeClr val="tx1"/>
                </a:solidFill>
              </a:rPr>
              <a:t>dotyczących rozwiązań, które podlegały uzgodnieniom, wymaga ponownego uzyskania tych uzgodnień. 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B7544CC2-8F0E-4D4B-8B65-1EF898DC9323}"/>
              </a:ext>
            </a:extLst>
          </p:cNvPr>
          <p:cNvSpPr/>
          <p:nvPr/>
        </p:nvSpPr>
        <p:spPr>
          <a:xfrm>
            <a:off x="312155" y="5797379"/>
            <a:ext cx="8696933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2. Odstąpienie </a:t>
            </a:r>
            <a:r>
              <a:rPr lang="pl-PL" b="1" dirty="0">
                <a:solidFill>
                  <a:srgbClr val="FF0000"/>
                </a:solidFill>
              </a:rPr>
              <a:t>od projektu technicznego </a:t>
            </a:r>
            <a:r>
              <a:rPr lang="pl-PL" b="1" dirty="0">
                <a:solidFill>
                  <a:schemeClr val="tx1"/>
                </a:solidFill>
              </a:rPr>
              <a:t>jest dopuszczalne po dokonaniu przez projektanta zmian w tym projekcie oraz sprawdzeniu tych zmian przez projektanta sprawdzającego, o ile to sprawdzenie jest wymagane </a:t>
            </a: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8902F243-F089-0047-8A5A-A42D06E356AC}"/>
              </a:ext>
            </a:extLst>
          </p:cNvPr>
          <p:cNvSpPr/>
          <p:nvPr/>
        </p:nvSpPr>
        <p:spPr>
          <a:xfrm rot="5400000">
            <a:off x="8254095" y="4690436"/>
            <a:ext cx="436574" cy="107341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920908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Art.37 </a:t>
            </a:r>
            <a:r>
              <a:rPr lang="pl-PL" sz="2800" b="1" dirty="0">
                <a:solidFill>
                  <a:srgbClr val="FF0000"/>
                </a:solidFill>
              </a:rPr>
              <a:t>Decyzja </a:t>
            </a:r>
            <a:r>
              <a:rPr lang="pl-PL" sz="2800" b="1" dirty="0" err="1">
                <a:solidFill>
                  <a:srgbClr val="FF0000"/>
                </a:solidFill>
              </a:rPr>
              <a:t>pozw</a:t>
            </a:r>
            <a:r>
              <a:rPr lang="pl-PL" sz="2800" b="1" dirty="0">
                <a:solidFill>
                  <a:srgbClr val="FF0000"/>
                </a:solidFill>
              </a:rPr>
              <a:t>. na bud. (wygasanie)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5"/>
            <a:ext cx="484632" cy="551353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522448" y="1053969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8" y="817512"/>
            <a:ext cx="8143114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</a:t>
            </a:r>
            <a:r>
              <a:rPr lang="pl-PL" sz="2000" b="1" dirty="0">
                <a:solidFill>
                  <a:srgbClr val="FF0000"/>
                </a:solidFill>
              </a:rPr>
              <a:t>. Decyzja o pozwoleniu na budowę wygasa, jeżeli budowa nie została rozpoczęta przed upływem 3 lat od dnia, w którym decyzja ta stała się ostateczna lub budowa została przerwana na czas dłuższy niż 3 lata.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BD64DB69-9B48-F84B-9C62-BAA7BBE4994E}"/>
              </a:ext>
            </a:extLst>
          </p:cNvPr>
          <p:cNvSpPr/>
          <p:nvPr/>
        </p:nvSpPr>
        <p:spPr>
          <a:xfrm>
            <a:off x="364524" y="1870265"/>
            <a:ext cx="8107858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</a:t>
            </a:r>
            <a:r>
              <a:rPr lang="pl-PL" b="1" dirty="0">
                <a:solidFill>
                  <a:srgbClr val="FF0000"/>
                </a:solidFill>
              </a:rPr>
              <a:t>. W przypadku: </a:t>
            </a:r>
          </a:p>
          <a:p>
            <a:r>
              <a:rPr lang="pl-PL" b="1" dirty="0">
                <a:solidFill>
                  <a:srgbClr val="FF0000"/>
                </a:solidFill>
              </a:rPr>
              <a:t>1)  określonym w ust. 1 albo </a:t>
            </a:r>
          </a:p>
          <a:p>
            <a:r>
              <a:rPr lang="pl-PL" b="1" dirty="0">
                <a:solidFill>
                  <a:srgbClr val="FF0000"/>
                </a:solidFill>
              </a:rPr>
              <a:t>2)  stwierdzenia nieważności albo uchylenia decyzji o pozwoleniu na budowę </a:t>
            </a:r>
          </a:p>
          <a:p>
            <a:r>
              <a:rPr lang="pl-PL" b="1" dirty="0">
                <a:solidFill>
                  <a:srgbClr val="FF0000"/>
                </a:solidFill>
              </a:rPr>
              <a:t>– rozpoczęcie albo wznowienie budowy może nastąpić po wydaniu decyzji o pozwoleniu na budowę, o której mowa w art</a:t>
            </a:r>
            <a:r>
              <a:rPr lang="pl-PL" dirty="0">
                <a:solidFill>
                  <a:srgbClr val="FF0000"/>
                </a:solidFill>
              </a:rPr>
              <a:t>. </a:t>
            </a:r>
            <a:r>
              <a:rPr lang="pl-PL" b="1" dirty="0">
                <a:solidFill>
                  <a:srgbClr val="FF0000"/>
                </a:solidFill>
              </a:rPr>
              <a:t>28 ust. 1.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44AB5C9-8DFE-084A-A22F-0200C52A0ADE}"/>
              </a:ext>
            </a:extLst>
          </p:cNvPr>
          <p:cNvSpPr/>
          <p:nvPr/>
        </p:nvSpPr>
        <p:spPr>
          <a:xfrm>
            <a:off x="329590" y="3441716"/>
            <a:ext cx="8142792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cd. Decyzję o pozwoleniu na budowę wydaje się również w przypadku zakończenia robót budowlanych. 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31028E3-1614-6C4B-B91C-C8BBE96290CE}"/>
              </a:ext>
            </a:extLst>
          </p:cNvPr>
          <p:cNvSpPr/>
          <p:nvPr/>
        </p:nvSpPr>
        <p:spPr>
          <a:xfrm>
            <a:off x="324507" y="4182170"/>
            <a:ext cx="8147875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3. W przypadku, o którym mowa w art. 36a ust. 2, wznowienie budowy może nastąpić </a:t>
            </a:r>
            <a:r>
              <a:rPr lang="pl-PL" b="1" dirty="0">
                <a:solidFill>
                  <a:srgbClr val="FF0000"/>
                </a:solidFill>
              </a:rPr>
              <a:t>po wydaniu decyzji o pozwoleniu na wznowienie robót budowlanych, o której mowa w art. 51 ust. 4. 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B7544CC2-8F0E-4D4B-8B65-1EF898DC9323}"/>
              </a:ext>
            </a:extLst>
          </p:cNvPr>
          <p:cNvSpPr/>
          <p:nvPr/>
        </p:nvSpPr>
        <p:spPr>
          <a:xfrm>
            <a:off x="324507" y="5279373"/>
            <a:ext cx="8147873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Art. 37b. 1. Nie stwierdza się nieważności decyzji o pozwoleniu na budowę, jeżeli od dnia jej doręczenia lub ogłoszenia upłynęło 5 lat.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B7AF6330-746D-BA46-8C76-474DFA2B38C1}"/>
              </a:ext>
            </a:extLst>
          </p:cNvPr>
          <p:cNvSpPr/>
          <p:nvPr/>
        </p:nvSpPr>
        <p:spPr>
          <a:xfrm rot="5400000">
            <a:off x="8522448" y="2344339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ABD07351-6EAB-7540-A6EB-084A55CC16F8}"/>
              </a:ext>
            </a:extLst>
          </p:cNvPr>
          <p:cNvSpPr/>
          <p:nvPr/>
        </p:nvSpPr>
        <p:spPr>
          <a:xfrm rot="5400000">
            <a:off x="8522447" y="3492011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3E8D25A1-EA2F-D441-8A7F-1366FB3BA2FD}"/>
              </a:ext>
            </a:extLst>
          </p:cNvPr>
          <p:cNvSpPr/>
          <p:nvPr/>
        </p:nvSpPr>
        <p:spPr>
          <a:xfrm rot="5400000">
            <a:off x="8522446" y="4344153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F2938B63-39E7-3548-B13C-C4C5FD5E36BF}"/>
              </a:ext>
            </a:extLst>
          </p:cNvPr>
          <p:cNvSpPr/>
          <p:nvPr/>
        </p:nvSpPr>
        <p:spPr>
          <a:xfrm>
            <a:off x="324506" y="6099577"/>
            <a:ext cx="868458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2. W przypadku, o którym mowa w ust. 1, przepis art. 158 § 2 KPA stosuje się odpowiednio </a:t>
            </a:r>
          </a:p>
        </p:txBody>
      </p:sp>
      <p:sp>
        <p:nvSpPr>
          <p:cNvPr id="26" name="Strzałka w dół 25">
            <a:extLst>
              <a:ext uri="{FF2B5EF4-FFF2-40B4-BE49-F238E27FC236}">
                <a16:creationId xmlns:a16="http://schemas.microsoft.com/office/drawing/2014/main" id="{7D75315C-C9A3-A74A-B821-9C6BE8B83E3F}"/>
              </a:ext>
            </a:extLst>
          </p:cNvPr>
          <p:cNvSpPr/>
          <p:nvPr/>
        </p:nvSpPr>
        <p:spPr>
          <a:xfrm rot="5400000">
            <a:off x="8522445" y="5361606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85352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Art.37 </a:t>
            </a:r>
            <a:r>
              <a:rPr lang="pl-PL" sz="2800" b="1" dirty="0">
                <a:solidFill>
                  <a:srgbClr val="FF0000"/>
                </a:solidFill>
              </a:rPr>
              <a:t>Decyzja </a:t>
            </a:r>
            <a:r>
              <a:rPr lang="pl-PL" sz="2800" b="1" dirty="0" err="1">
                <a:solidFill>
                  <a:srgbClr val="FF0000"/>
                </a:solidFill>
              </a:rPr>
              <a:t>pozw</a:t>
            </a:r>
            <a:r>
              <a:rPr lang="pl-PL" sz="2800" b="1" dirty="0">
                <a:solidFill>
                  <a:srgbClr val="FF0000"/>
                </a:solidFill>
              </a:rPr>
              <a:t>. na bud. (wygasanie)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474363"/>
            <a:ext cx="484632" cy="256864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522448" y="1053969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B7544CC2-8F0E-4D4B-8B65-1EF898DC9323}"/>
              </a:ext>
            </a:extLst>
          </p:cNvPr>
          <p:cNvSpPr/>
          <p:nvPr/>
        </p:nvSpPr>
        <p:spPr>
          <a:xfrm>
            <a:off x="324506" y="992227"/>
            <a:ext cx="8147873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Art. 37b. 1. Nie stwierdza się nieważności decyzji o pozwoleniu na budowę, jeżeli od dnia jej doręczenia lub ogłoszenia upłynęło 5 lat. </a:t>
            </a:r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ABD07351-6EAB-7540-A6EB-084A55CC16F8}"/>
              </a:ext>
            </a:extLst>
          </p:cNvPr>
          <p:cNvSpPr/>
          <p:nvPr/>
        </p:nvSpPr>
        <p:spPr>
          <a:xfrm rot="5400000">
            <a:off x="8576809" y="2672159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F2938B63-39E7-3548-B13C-C4C5FD5E36BF}"/>
              </a:ext>
            </a:extLst>
          </p:cNvPr>
          <p:cNvSpPr/>
          <p:nvPr/>
        </p:nvSpPr>
        <p:spPr>
          <a:xfrm>
            <a:off x="366354" y="1861295"/>
            <a:ext cx="8147873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Korzystne dla deweloperów rozwiązaniem, które wprowadza ustawa zmieniająca, to określenie terminu, po którym niemożliwie będzie stwierdzenie nieważności pozwolenia na budowę. Okres ten wynosi 5 lat od daty doręczenia lub ogłoszenia decyzji. 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Zdecydowanie zwiększy to pewność obrotu prawnego.</a:t>
            </a:r>
          </a:p>
        </p:txBody>
      </p:sp>
      <p:pic>
        <p:nvPicPr>
          <p:cNvPr id="16" name="Obraz 15" descr="C:\Adam Rak\Documents\DZMIUW WROC\bank śwaitowy\marta\WP_20160309_12_53_31_Pro.jpg">
            <a:extLst>
              <a:ext uri="{FF2B5EF4-FFF2-40B4-BE49-F238E27FC236}">
                <a16:creationId xmlns:a16="http://schemas.microsoft.com/office/drawing/2014/main" id="{1A07E6D6-A79F-7341-8F00-E2CE1F8F07F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354" y="4410233"/>
            <a:ext cx="3621030" cy="230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DDCBEDDE-5230-CE46-94BC-E1A611946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6716" y="4316504"/>
            <a:ext cx="3351636" cy="238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271754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Roz. 5 </a:t>
            </a:r>
            <a:r>
              <a:rPr lang="pl-PL" sz="2800" b="1" dirty="0">
                <a:solidFill>
                  <a:srgbClr val="FF0000"/>
                </a:solidFill>
              </a:rPr>
              <a:t>Rozpoczęcie i prowadzenie robót budowlanych </a:t>
            </a:r>
            <a:r>
              <a:rPr lang="pl-PL" sz="2800" b="1" dirty="0">
                <a:solidFill>
                  <a:schemeClr val="tx1"/>
                </a:solidFill>
              </a:rPr>
              <a:t>(</a:t>
            </a:r>
            <a:r>
              <a:rPr lang="pl-PL" sz="2800" b="1" dirty="0" err="1">
                <a:solidFill>
                  <a:schemeClr val="tx1"/>
                </a:solidFill>
              </a:rPr>
              <a:t>rb</a:t>
            </a:r>
            <a:r>
              <a:rPr lang="pl-PL" sz="2800" b="1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5"/>
            <a:ext cx="484632" cy="347628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8752" y="970304"/>
            <a:ext cx="8143114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41. 1. Rozpoczęcie budowy następuje z chwilą podjęcia prac </a:t>
            </a:r>
            <a:r>
              <a:rPr lang="pl-PL" sz="2000" b="1" dirty="0">
                <a:solidFill>
                  <a:srgbClr val="FF0000"/>
                </a:solidFill>
              </a:rPr>
              <a:t>przygotowawczych</a:t>
            </a:r>
            <a:r>
              <a:rPr lang="pl-PL" sz="2000" b="1" dirty="0">
                <a:solidFill>
                  <a:schemeClr val="tx1"/>
                </a:solidFill>
              </a:rPr>
              <a:t> na terenie budowy: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E0212B5-FE4D-7645-BDD5-292675B6DA20}"/>
              </a:ext>
            </a:extLst>
          </p:cNvPr>
          <p:cNvSpPr/>
          <p:nvPr/>
        </p:nvSpPr>
        <p:spPr>
          <a:xfrm>
            <a:off x="328752" y="1755134"/>
            <a:ext cx="7602415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wytyczenie geodezyjne obiektów w terenie; </a:t>
            </a:r>
            <a:endParaRPr lang="pl-PL" sz="24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2)  wykonanie niwelacji terenu; </a:t>
            </a:r>
            <a:endParaRPr lang="pl-PL" sz="24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3)  zagospodarowanie terenu budowy wraz z budową tymczasowych obiektów; </a:t>
            </a:r>
            <a:endParaRPr lang="pl-PL" sz="24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4)  wykonanie przyłączy do sieci infrastruktury technicznej na potrzeby budowy 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1094BCA6-C5F6-0C4A-B566-C5C07E80E197}"/>
              </a:ext>
            </a:extLst>
          </p:cNvPr>
          <p:cNvSpPr/>
          <p:nvPr/>
        </p:nvSpPr>
        <p:spPr>
          <a:xfrm rot="5400000">
            <a:off x="8441080" y="1063848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6F745C1C-79A9-B041-862C-476226220588}"/>
              </a:ext>
            </a:extLst>
          </p:cNvPr>
          <p:cNvSpPr/>
          <p:nvPr/>
        </p:nvSpPr>
        <p:spPr>
          <a:xfrm rot="5400000">
            <a:off x="8564428" y="3612836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6C540B5-CE81-AD4D-9358-EE4495108622}"/>
              </a:ext>
            </a:extLst>
          </p:cNvPr>
          <p:cNvSpPr/>
          <p:nvPr/>
        </p:nvSpPr>
        <p:spPr>
          <a:xfrm>
            <a:off x="328752" y="3582671"/>
            <a:ext cx="8161319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3. Prace przygotowawcze mogą być wykonywane tylko na terenie objętym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pozwoleniem na budowę lub zgłoszeniem</a:t>
            </a:r>
            <a:r>
              <a:rPr lang="pl-PL" dirty="0"/>
              <a:t>.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66B1402-203B-8046-9D22-26E8083E7B81}"/>
              </a:ext>
            </a:extLst>
          </p:cNvPr>
          <p:cNvSpPr/>
          <p:nvPr/>
        </p:nvSpPr>
        <p:spPr>
          <a:xfrm>
            <a:off x="353043" y="4363768"/>
            <a:ext cx="8656045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4</a:t>
            </a:r>
            <a:r>
              <a:rPr lang="pl-PL" sz="2000" b="1" dirty="0">
                <a:solidFill>
                  <a:srgbClr val="FF0000"/>
                </a:solidFill>
              </a:rPr>
              <a:t>. Inwestor jest obowiązany zawiadomić organ nadzoru budowlanego oraz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projektanta sprawującego nadzór nad zgodnością realizacji budowy z projektem o zamierzonym terminie rozpoczęcia robót budowlanych, dla których wymagane jest uzyskanie decyzji o pozwoleniu na budowę, dokonanie zgłoszenia budowy, o której mowa w art. 29 ust. 1 pkt 2–4, lub dokonanie zgłoszenia instalowania, o którym mowa w art. 29 ust. 3 pkt 3 lit. d. 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8F2668C-27ED-C947-A513-25D966223779}"/>
              </a:ext>
            </a:extLst>
          </p:cNvPr>
          <p:cNvCxnSpPr>
            <a:cxnSpLocks/>
          </p:cNvCxnSpPr>
          <p:nvPr/>
        </p:nvCxnSpPr>
        <p:spPr>
          <a:xfrm flipH="1">
            <a:off x="8295266" y="1678190"/>
            <a:ext cx="17414" cy="108996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7B8AD3E-3319-F542-B7BD-C2AAD1727695}"/>
              </a:ext>
            </a:extLst>
          </p:cNvPr>
          <p:cNvSpPr/>
          <p:nvPr/>
        </p:nvSpPr>
        <p:spPr>
          <a:xfrm rot="5400000">
            <a:off x="7888314" y="2458405"/>
            <a:ext cx="484632" cy="364099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37646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Roz. 5 Zawiadomienia rozpoczęcia (</a:t>
            </a:r>
            <a:r>
              <a:rPr lang="pl-PL" sz="2800" b="1" dirty="0" err="1">
                <a:solidFill>
                  <a:schemeClr val="tx1"/>
                </a:solidFill>
              </a:rPr>
              <a:t>rb</a:t>
            </a:r>
            <a:r>
              <a:rPr lang="pl-PL" sz="2800" b="1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5"/>
            <a:ext cx="484632" cy="512902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8752" y="970304"/>
            <a:ext cx="8143114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4a. Do zawiadomienia o zamierzonym terminie rozpoczęcia robót budowlanych inwestor dołącza: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E0212B5-FE4D-7645-BDD5-292675B6DA20}"/>
              </a:ext>
            </a:extLst>
          </p:cNvPr>
          <p:cNvSpPr/>
          <p:nvPr/>
        </p:nvSpPr>
        <p:spPr>
          <a:xfrm>
            <a:off x="328752" y="1769817"/>
            <a:ext cx="7602415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informację wskazującą imiona i nazwiska osób, które będą sprawować </a:t>
            </a:r>
          </a:p>
          <a:p>
            <a:r>
              <a:rPr lang="pl-PL" b="1" dirty="0">
                <a:solidFill>
                  <a:schemeClr val="tx1"/>
                </a:solidFill>
              </a:rPr>
              <a:t>funkcję: a)  kierownika budowy, b)  inspektora nadzoru inwestorskiego – jeżeli został on ustanowiony </a:t>
            </a:r>
          </a:p>
          <a:p>
            <a:r>
              <a:rPr lang="pl-PL" b="1" dirty="0">
                <a:solidFill>
                  <a:schemeClr val="tx1"/>
                </a:solidFill>
              </a:rPr>
              <a:t>– oraz w odniesieniu do tych osób dołącza kopie zaświadczeń, o których mowa w art. 12 ust. 7, wraz z kopiami decyzji o nadaniu uprawnień́ budowlanych w odpowiedniej specjalności; 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1094BCA6-C5F6-0C4A-B566-C5C07E80E197}"/>
              </a:ext>
            </a:extLst>
          </p:cNvPr>
          <p:cNvSpPr/>
          <p:nvPr/>
        </p:nvSpPr>
        <p:spPr>
          <a:xfrm rot="5400000">
            <a:off x="8441080" y="1063848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6F745C1C-79A9-B041-862C-476226220588}"/>
              </a:ext>
            </a:extLst>
          </p:cNvPr>
          <p:cNvSpPr/>
          <p:nvPr/>
        </p:nvSpPr>
        <p:spPr>
          <a:xfrm rot="5400000">
            <a:off x="8477031" y="4197366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6C540B5-CE81-AD4D-9358-EE4495108622}"/>
              </a:ext>
            </a:extLst>
          </p:cNvPr>
          <p:cNvSpPr/>
          <p:nvPr/>
        </p:nvSpPr>
        <p:spPr>
          <a:xfrm>
            <a:off x="328752" y="3650110"/>
            <a:ext cx="8092677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2) oświadczenie projektanta i projektanta sprawdzającego o sporządzeniu </a:t>
            </a:r>
            <a:r>
              <a:rPr lang="pl-PL" sz="2000" b="1" dirty="0">
                <a:solidFill>
                  <a:srgbClr val="FF0000"/>
                </a:solidFill>
              </a:rPr>
              <a:t>projektu technicznego</a:t>
            </a:r>
            <a:r>
              <a:rPr lang="pl-PL" sz="2000" b="1" dirty="0">
                <a:solidFill>
                  <a:schemeClr val="tx1"/>
                </a:solidFill>
              </a:rPr>
              <a:t>, dotyczącego zamierzenia budowlanego zgodnie zobowiązującymi przepisami, zasadami wiedzy technicznej, projektem zagospodarowania działki lub terenu oraz projektem arch.-bud. Oraz rozstrzygnięciami dotyczącymi zamierzenia budowlanego. 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8F2668C-27ED-C947-A513-25D966223779}"/>
              </a:ext>
            </a:extLst>
          </p:cNvPr>
          <p:cNvCxnSpPr>
            <a:cxnSpLocks/>
          </p:cNvCxnSpPr>
          <p:nvPr/>
        </p:nvCxnSpPr>
        <p:spPr>
          <a:xfrm flipH="1">
            <a:off x="8341019" y="1703445"/>
            <a:ext cx="17414" cy="108996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7B8AD3E-3319-F542-B7BD-C2AAD1727695}"/>
              </a:ext>
            </a:extLst>
          </p:cNvPr>
          <p:cNvSpPr/>
          <p:nvPr/>
        </p:nvSpPr>
        <p:spPr>
          <a:xfrm rot="5400000">
            <a:off x="7888314" y="2396742"/>
            <a:ext cx="484632" cy="364099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0CD7F34-F081-E34F-93C2-65BF7D09FF18}"/>
              </a:ext>
            </a:extLst>
          </p:cNvPr>
          <p:cNvSpPr/>
          <p:nvPr/>
        </p:nvSpPr>
        <p:spPr>
          <a:xfrm>
            <a:off x="328752" y="5715069"/>
            <a:ext cx="8680335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5. Rozpoczęcie dostaw energii, wody, ciepła lub gazu na potrzeby budowy może nastąpić jedynie po okazaniu wymaganego pozwolenia na budowę lub zgłoszenia </a:t>
            </a:r>
          </a:p>
        </p:txBody>
      </p:sp>
    </p:spTree>
    <p:extLst>
      <p:ext uri="{BB962C8B-B14F-4D97-AF65-F5344CB8AC3E}">
        <p14:creationId xmlns:p14="http://schemas.microsoft.com/office/powerpoint/2010/main" val="157239787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 42 Obowiązki inwestora przed rozpoczęciem (</a:t>
            </a:r>
            <a:r>
              <a:rPr lang="pl-PL" sz="2800" b="1" dirty="0" err="1">
                <a:solidFill>
                  <a:schemeClr val="tx1"/>
                </a:solidFill>
              </a:rPr>
              <a:t>rb</a:t>
            </a:r>
            <a:r>
              <a:rPr lang="pl-PL" sz="2800" b="1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5"/>
            <a:ext cx="484632" cy="78436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8752" y="970304"/>
            <a:ext cx="8143114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 Przed rozpoczęciem robót budowlanych inwestor jest obowiązany: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E0212B5-FE4D-7645-BDD5-292675B6DA20}"/>
              </a:ext>
            </a:extLst>
          </p:cNvPr>
          <p:cNvSpPr/>
          <p:nvPr/>
        </p:nvSpPr>
        <p:spPr>
          <a:xfrm>
            <a:off x="394077" y="1602613"/>
            <a:ext cx="7602415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1) zapewnić sporządzenie projektu technicznego, z zastrzeżeniem art. 34 ust. 3b, w przypadku</a:t>
            </a:r>
            <a:r>
              <a:rPr lang="pl-PL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1094BCA6-C5F6-0C4A-B566-C5C07E80E197}"/>
              </a:ext>
            </a:extLst>
          </p:cNvPr>
          <p:cNvSpPr/>
          <p:nvPr/>
        </p:nvSpPr>
        <p:spPr>
          <a:xfrm rot="5400000">
            <a:off x="8403550" y="902007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6C540B5-CE81-AD4D-9358-EE4495108622}"/>
              </a:ext>
            </a:extLst>
          </p:cNvPr>
          <p:cNvSpPr/>
          <p:nvPr/>
        </p:nvSpPr>
        <p:spPr>
          <a:xfrm>
            <a:off x="353906" y="2433610"/>
            <a:ext cx="7617303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3b. Przepisów ust. 3 pkt 2 i 3 nie stosuje się do projektu budowlanego budowy lub przebudowy urządzeń budowlanych oraz podziemnych sieci uzbrojenia terenu, jeżeli całość problematyki może być przedstawiona w projekcie zagospodarowania działki lub terenu. </a:t>
            </a:r>
            <a:endParaRPr lang="pl-PL" sz="2000" b="1" dirty="0">
              <a:solidFill>
                <a:schemeClr val="tx1"/>
              </a:solidFill>
            </a:endParaRP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8F2668C-27ED-C947-A513-25D966223779}"/>
              </a:ext>
            </a:extLst>
          </p:cNvPr>
          <p:cNvCxnSpPr>
            <a:cxnSpLocks/>
          </p:cNvCxnSpPr>
          <p:nvPr/>
        </p:nvCxnSpPr>
        <p:spPr>
          <a:xfrm>
            <a:off x="8388681" y="1411573"/>
            <a:ext cx="83185" cy="472656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7B8AD3E-3319-F542-B7BD-C2AAD1727695}"/>
              </a:ext>
            </a:extLst>
          </p:cNvPr>
          <p:cNvSpPr/>
          <p:nvPr/>
        </p:nvSpPr>
        <p:spPr>
          <a:xfrm rot="5400000">
            <a:off x="7961296" y="2197953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0CD7F34-F081-E34F-93C2-65BF7D09FF18}"/>
              </a:ext>
            </a:extLst>
          </p:cNvPr>
          <p:cNvSpPr/>
          <p:nvPr/>
        </p:nvSpPr>
        <p:spPr>
          <a:xfrm>
            <a:off x="328752" y="3714510"/>
            <a:ext cx="7761832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a)  robót budowlanych objętych decyzją o pozwoleniu na budowę, 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b)  </a:t>
            </a:r>
            <a:r>
              <a:rPr lang="pl-PL" sz="2400" b="1" dirty="0">
                <a:solidFill>
                  <a:srgbClr val="FF0000"/>
                </a:solidFill>
              </a:rPr>
              <a:t>budowy, o której mowa w art. 29 ust. 1 pkt 1–4, 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c)  przebudowy, o której mowa w art. 29 ust. 3 pkt 1 lit. a, 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d)  instalowania, o którym mowa w art. 29 ust. 3 pkt 3 lit. d</a:t>
            </a:r>
            <a:r>
              <a:rPr lang="pl-PL" sz="2400" b="1" dirty="0">
                <a:solidFill>
                  <a:schemeClr val="tx1"/>
                </a:solidFill>
              </a:rPr>
              <a:t>; 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8601FB39-434B-EF4D-A848-68E135FF7531}"/>
              </a:ext>
            </a:extLst>
          </p:cNvPr>
          <p:cNvSpPr/>
          <p:nvPr/>
        </p:nvSpPr>
        <p:spPr>
          <a:xfrm rot="5400000">
            <a:off x="7991776" y="4688548"/>
            <a:ext cx="484632" cy="475547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7988C4D9-9D93-8348-BD23-6ECA93D8A6C5}"/>
              </a:ext>
            </a:extLst>
          </p:cNvPr>
          <p:cNvSpPr/>
          <p:nvPr/>
        </p:nvSpPr>
        <p:spPr>
          <a:xfrm>
            <a:off x="314368" y="5734073"/>
            <a:ext cx="7761832" cy="76944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</a:t>
            </a:r>
            <a:r>
              <a:rPr lang="pl-PL" sz="2000" b="1" dirty="0">
                <a:solidFill>
                  <a:schemeClr val="tx1"/>
                </a:solidFill>
              </a:rPr>
              <a:t>)  przekazać kierownikowi budowy projekt budowlany, </a:t>
            </a:r>
            <a:r>
              <a:rPr lang="pl-PL" sz="2000" b="1" dirty="0">
                <a:solidFill>
                  <a:srgbClr val="FF0000"/>
                </a:solidFill>
              </a:rPr>
              <a:t>w tym projekt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techniczny, o ile jest wymagany</a:t>
            </a:r>
            <a:r>
              <a:rPr lang="pl-PL" sz="2400" b="1" dirty="0">
                <a:solidFill>
                  <a:srgbClr val="FF0000"/>
                </a:solidFill>
              </a:rPr>
              <a:t>; </a:t>
            </a:r>
            <a:endParaRPr lang="pl-PL" sz="24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9C62736B-2F4D-F243-9A99-AD65081AC217}"/>
              </a:ext>
            </a:extLst>
          </p:cNvPr>
          <p:cNvSpPr/>
          <p:nvPr/>
        </p:nvSpPr>
        <p:spPr>
          <a:xfrm rot="5400000">
            <a:off x="7998291" y="5887534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058059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 42 Obowiązki inwestora przed rozpoczęciem (</a:t>
            </a:r>
            <a:r>
              <a:rPr lang="pl-PL" sz="2800" b="1" dirty="0" err="1">
                <a:solidFill>
                  <a:schemeClr val="tx1"/>
                </a:solidFill>
              </a:rPr>
              <a:t>rb</a:t>
            </a:r>
            <a:r>
              <a:rPr lang="pl-PL" sz="2800" b="1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5"/>
            <a:ext cx="484632" cy="67312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E0212B5-FE4D-7645-BDD5-292675B6DA20}"/>
              </a:ext>
            </a:extLst>
          </p:cNvPr>
          <p:cNvSpPr/>
          <p:nvPr/>
        </p:nvSpPr>
        <p:spPr>
          <a:xfrm>
            <a:off x="394077" y="952072"/>
            <a:ext cx="7994604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zapewnić sporządzenie projektu technicznego, z zastrzeżeniem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art. 34 ust. 3b, w przypadku: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1094BCA6-C5F6-0C4A-B566-C5C07E80E197}"/>
              </a:ext>
            </a:extLst>
          </p:cNvPr>
          <p:cNvSpPr/>
          <p:nvPr/>
        </p:nvSpPr>
        <p:spPr>
          <a:xfrm rot="5400000">
            <a:off x="8403550" y="902007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8F2668C-27ED-C947-A513-25D966223779}"/>
              </a:ext>
            </a:extLst>
          </p:cNvPr>
          <p:cNvCxnSpPr>
            <a:cxnSpLocks/>
          </p:cNvCxnSpPr>
          <p:nvPr/>
        </p:nvCxnSpPr>
        <p:spPr>
          <a:xfrm flipH="1">
            <a:off x="8371267" y="1411573"/>
            <a:ext cx="17414" cy="108996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>
            <a:extLst>
              <a:ext uri="{FF2B5EF4-FFF2-40B4-BE49-F238E27FC236}">
                <a16:creationId xmlns:a16="http://schemas.microsoft.com/office/drawing/2014/main" id="{D9883883-4000-9B4F-A29E-DB9593BE6EB3}"/>
              </a:ext>
            </a:extLst>
          </p:cNvPr>
          <p:cNvSpPr/>
          <p:nvPr/>
        </p:nvSpPr>
        <p:spPr>
          <a:xfrm>
            <a:off x="398410" y="3146669"/>
            <a:ext cx="7598082" cy="138499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1)  wolno stojących budynków mieszkalnych jednorodzinnych, 2) sieci: a)  elektroenergetycznych mniej </a:t>
            </a:r>
            <a:r>
              <a:rPr lang="pl-PL" sz="1400" b="1" dirty="0" err="1">
                <a:solidFill>
                  <a:schemeClr val="tx1"/>
                </a:solidFill>
              </a:rPr>
              <a:t>niz</a:t>
            </a:r>
            <a:r>
              <a:rPr lang="pl-PL" sz="1400" b="1" dirty="0">
                <a:solidFill>
                  <a:schemeClr val="tx1"/>
                </a:solidFill>
              </a:rPr>
              <a:t>̇ 1 </a:t>
            </a:r>
            <a:r>
              <a:rPr lang="pl-PL" sz="1400" b="1" dirty="0" err="1">
                <a:solidFill>
                  <a:schemeClr val="tx1"/>
                </a:solidFill>
              </a:rPr>
              <a:t>kV</a:t>
            </a:r>
            <a:r>
              <a:rPr lang="pl-PL" sz="1400" b="1" dirty="0">
                <a:solidFill>
                  <a:schemeClr val="tx1"/>
                </a:solidFill>
              </a:rPr>
              <a:t>, b)  wodociągowych, c)  kanalizacyjnych, d)  cieplnych, e)  gazowych mniej </a:t>
            </a:r>
            <a:r>
              <a:rPr lang="pl-PL" sz="1400" b="1" dirty="0" err="1">
                <a:solidFill>
                  <a:schemeClr val="tx1"/>
                </a:solidFill>
              </a:rPr>
              <a:t>niz</a:t>
            </a:r>
            <a:r>
              <a:rPr lang="pl-PL" sz="1400" b="1" dirty="0">
                <a:solidFill>
                  <a:schemeClr val="tx1"/>
                </a:solidFill>
              </a:rPr>
              <a:t>̇ 0,5 </a:t>
            </a:r>
            <a:r>
              <a:rPr lang="pl-PL" sz="1400" b="1" dirty="0" err="1">
                <a:solidFill>
                  <a:schemeClr val="tx1"/>
                </a:solidFill>
              </a:rPr>
              <a:t>MPa</a:t>
            </a:r>
            <a:r>
              <a:rPr lang="pl-PL" sz="1400" b="1" dirty="0">
                <a:solidFill>
                  <a:schemeClr val="tx1"/>
                </a:solidFill>
              </a:rPr>
              <a:t>; 3)  wolno stojących parterowych budynków stacji transformatorowych i kontenerowych stacji transformatorowych o powierzchni zabudowy do 35 m2;  4)  obiektów budowlanych, niewymienionych w pkt 2, 3 i 5–30 oraz w ust. 2, usytuowanych na terenach zamkniętych z wyłączeniem budynków mieszkalnych, zamieszkania zbiorowego oraz użyteczności publicznej;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5DDE4AA2-363B-0748-A11C-E415CB00EDDA}"/>
              </a:ext>
            </a:extLst>
          </p:cNvPr>
          <p:cNvSpPr/>
          <p:nvPr/>
        </p:nvSpPr>
        <p:spPr>
          <a:xfrm>
            <a:off x="398410" y="4582522"/>
            <a:ext cx="7598082" cy="73866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przebudowie: a)  przegród zewnętrznych oraz elementów konstrukcyjnych budynków mieszkalnych jednorodzinnych, o ile nie prowadzi ona do zwiększenia obszaru oddziaływania obiektu poza działkę, na której budynek jest usytuowany,;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6D73E5F9-7642-9445-A5DE-4D121F0EEF18}"/>
              </a:ext>
            </a:extLst>
          </p:cNvPr>
          <p:cNvSpPr/>
          <p:nvPr/>
        </p:nvSpPr>
        <p:spPr>
          <a:xfrm>
            <a:off x="398410" y="5372044"/>
            <a:ext cx="7598082" cy="73866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przebudowie: a)  przegród zewnętrznych oraz elementów konstrukcyjnych budynków mieszkalnych jednorodzinnych, o ile nie prowadzi ona do zwiększenia obszaru oddziaływania obiektu poza działkę, na której budynek jest usytuowany,;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AA8FB76A-09F1-C74E-8D2C-10A4ADC80AB7}"/>
              </a:ext>
            </a:extLst>
          </p:cNvPr>
          <p:cNvSpPr/>
          <p:nvPr/>
        </p:nvSpPr>
        <p:spPr>
          <a:xfrm>
            <a:off x="394077" y="1710816"/>
            <a:ext cx="7761832" cy="138499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a)  robót budowlanych objętych decyzją o pozwoleniu na budowę,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b)  </a:t>
            </a:r>
            <a:r>
              <a:rPr lang="pl-PL" sz="2000" b="1" dirty="0">
                <a:solidFill>
                  <a:srgbClr val="FF0000"/>
                </a:solidFill>
              </a:rPr>
              <a:t>budowy, o której mowa w art. 29 ust. 1 pkt 1–4,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c)  przebudowy, o której mowa w art. 29 ust. 3 pkt 1 lit. a,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d)  instalowania, o którym mowa w art. 29 ust. 3 pkt 3 lit. d</a:t>
            </a:r>
            <a:r>
              <a:rPr lang="pl-PL" sz="2000" b="1" dirty="0">
                <a:solidFill>
                  <a:schemeClr val="tx1"/>
                </a:solidFill>
              </a:rPr>
              <a:t>;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041C71B2-DA20-C849-B257-89EE8E23CF32}"/>
              </a:ext>
            </a:extLst>
          </p:cNvPr>
          <p:cNvSpPr/>
          <p:nvPr/>
        </p:nvSpPr>
        <p:spPr>
          <a:xfrm rot="5400000">
            <a:off x="7934063" y="2253926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F3CEFADE-07AB-F44B-89B6-57E691C9D015}"/>
              </a:ext>
            </a:extLst>
          </p:cNvPr>
          <p:cNvSpPr/>
          <p:nvPr/>
        </p:nvSpPr>
        <p:spPr>
          <a:xfrm>
            <a:off x="409667" y="6161566"/>
            <a:ext cx="7598082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d)  wewnątrz i na zewnątrz użytkowanego budynku instalacji gazowych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8619203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 42 Obowiązki inwestora przed rozpoczęciem (</a:t>
            </a:r>
            <a:r>
              <a:rPr lang="pl-PL" sz="2800" b="1" dirty="0" err="1">
                <a:solidFill>
                  <a:schemeClr val="tx1"/>
                </a:solidFill>
              </a:rPr>
              <a:t>rb</a:t>
            </a:r>
            <a:r>
              <a:rPr lang="pl-PL" sz="2800" b="1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5"/>
            <a:ext cx="484632" cy="78436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8752" y="970304"/>
            <a:ext cx="8143114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 Przed rozpoczęciem robót budowlanych inwestor jest obowiązany: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E0212B5-FE4D-7645-BDD5-292675B6DA20}"/>
              </a:ext>
            </a:extLst>
          </p:cNvPr>
          <p:cNvSpPr/>
          <p:nvPr/>
        </p:nvSpPr>
        <p:spPr>
          <a:xfrm>
            <a:off x="328752" y="1475270"/>
            <a:ext cx="7602415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2) ustanowić kierownika budowy w przypadku: 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1094BCA6-C5F6-0C4A-B566-C5C07E80E197}"/>
              </a:ext>
            </a:extLst>
          </p:cNvPr>
          <p:cNvSpPr/>
          <p:nvPr/>
        </p:nvSpPr>
        <p:spPr>
          <a:xfrm rot="5400000">
            <a:off x="8403550" y="902007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8F2668C-27ED-C947-A513-25D966223779}"/>
              </a:ext>
            </a:extLst>
          </p:cNvPr>
          <p:cNvCxnSpPr>
            <a:cxnSpLocks/>
          </p:cNvCxnSpPr>
          <p:nvPr/>
        </p:nvCxnSpPr>
        <p:spPr>
          <a:xfrm>
            <a:off x="8401710" y="1406879"/>
            <a:ext cx="0" cy="2085829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7B8AD3E-3319-F542-B7BD-C2AAD1727695}"/>
              </a:ext>
            </a:extLst>
          </p:cNvPr>
          <p:cNvSpPr/>
          <p:nvPr/>
        </p:nvSpPr>
        <p:spPr>
          <a:xfrm rot="5400000">
            <a:off x="7913084" y="1460058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0CD7F34-F081-E34F-93C2-65BF7D09FF18}"/>
              </a:ext>
            </a:extLst>
          </p:cNvPr>
          <p:cNvSpPr/>
          <p:nvPr/>
        </p:nvSpPr>
        <p:spPr>
          <a:xfrm>
            <a:off x="349581" y="1980236"/>
            <a:ext cx="7581586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a)  robót budowlanych objętych decyzją o pozwoleniu na budowę, </a:t>
            </a:r>
            <a:endParaRPr lang="pl-PL" sz="24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b)  budowy, o której mowa w </a:t>
            </a:r>
            <a:r>
              <a:rPr lang="pl-PL" b="1" dirty="0">
                <a:solidFill>
                  <a:srgbClr val="FF0000"/>
                </a:solidFill>
              </a:rPr>
              <a:t>art. 29 ust. 1 pkt 1–4, </a:t>
            </a:r>
            <a:r>
              <a:rPr lang="pl-PL" b="1" dirty="0">
                <a:solidFill>
                  <a:schemeClr val="tx1"/>
                </a:solidFill>
              </a:rPr>
              <a:t>9, 27 i 30, oraz </a:t>
            </a:r>
            <a:endParaRPr lang="pl-PL" sz="24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instalowania, o którym mowa w art. 29 ust. 3 pkt 3 lit. d i e, c) przebudowy, o której mowa w art. 29 ust. 3 pkt 1 lit. a, </a:t>
            </a:r>
            <a:endParaRPr lang="pl-PL" sz="24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d)  robót budowlanych objętych decyzją o legalizacji budowy, o której </a:t>
            </a:r>
            <a:endParaRPr lang="pl-PL" sz="24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mowa w art. 49 ust. 4, </a:t>
            </a:r>
            <a:endParaRPr lang="pl-PL" sz="24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e)  robót budowlanych objętych decyzją o pozwoleniu na wznowienie </a:t>
            </a:r>
            <a:endParaRPr lang="pl-PL" sz="24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robót budowlanych, o której mowa w art. 51 ust. 4; 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22648A6-E9C0-3249-800E-DC4BD43A29C8}"/>
              </a:ext>
            </a:extLst>
          </p:cNvPr>
          <p:cNvSpPr/>
          <p:nvPr/>
        </p:nvSpPr>
        <p:spPr>
          <a:xfrm>
            <a:off x="424422" y="72074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8601FB39-434B-EF4D-A848-68E135FF7531}"/>
              </a:ext>
            </a:extLst>
          </p:cNvPr>
          <p:cNvSpPr/>
          <p:nvPr/>
        </p:nvSpPr>
        <p:spPr>
          <a:xfrm rot="5400000">
            <a:off x="7913084" y="3141607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D3C223D-BE04-574A-922D-A3864D2C2297}"/>
              </a:ext>
            </a:extLst>
          </p:cNvPr>
          <p:cNvSpPr/>
          <p:nvPr/>
        </p:nvSpPr>
        <p:spPr>
          <a:xfrm>
            <a:off x="576822" y="73598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1CE809BB-D812-9248-A243-0CDB7A35DC17}"/>
              </a:ext>
            </a:extLst>
          </p:cNvPr>
          <p:cNvSpPr/>
          <p:nvPr/>
        </p:nvSpPr>
        <p:spPr>
          <a:xfrm>
            <a:off x="370665" y="4393416"/>
            <a:ext cx="7581586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9)  instalacji zbiornikowych na gaz płynny z pojedynczym zbiornikiem o poj. do 7 m3, przeznaczonych do zasilania instalacji gazowych w budynkach mieszkalnych jednorodzinnych;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B7A78C44-8392-4D48-90C2-ACBE56D4F317}"/>
              </a:ext>
            </a:extLst>
          </p:cNvPr>
          <p:cNvSpPr/>
          <p:nvPr/>
        </p:nvSpPr>
        <p:spPr>
          <a:xfrm>
            <a:off x="370665" y="5404011"/>
            <a:ext cx="7581586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27)  podbudowy słupowej dla telekomunikacyjnych linii kablowych;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D78A74FF-94FF-B64C-A63D-122E930B6DD1}"/>
              </a:ext>
            </a:extLst>
          </p:cNvPr>
          <p:cNvSpPr/>
          <p:nvPr/>
        </p:nvSpPr>
        <p:spPr>
          <a:xfrm>
            <a:off x="370665" y="5849118"/>
            <a:ext cx="7581586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30) stacji </a:t>
            </a:r>
            <a:r>
              <a:rPr lang="pl-PL" b="1" dirty="0" err="1">
                <a:solidFill>
                  <a:schemeClr val="tx1"/>
                </a:solidFill>
              </a:rPr>
              <a:t>regazyfikacji</a:t>
            </a:r>
            <a:r>
              <a:rPr lang="pl-PL" b="1" dirty="0">
                <a:solidFill>
                  <a:schemeClr val="tx1"/>
                </a:solidFill>
              </a:rPr>
              <a:t> LNG o poj. zbiornika magazynowania gazu do 10 m3.;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23AE2003-44C4-E943-869F-FD40D81C1EBD}"/>
              </a:ext>
            </a:extLst>
          </p:cNvPr>
          <p:cNvSpPr/>
          <p:nvPr/>
        </p:nvSpPr>
        <p:spPr>
          <a:xfrm>
            <a:off x="414733" y="6245870"/>
            <a:ext cx="7581586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e)  </a:t>
            </a:r>
            <a:r>
              <a:rPr lang="pl-PL" b="1" dirty="0" err="1">
                <a:solidFill>
                  <a:schemeClr val="tx1"/>
                </a:solidFill>
              </a:rPr>
              <a:t>mikroinstalacji</a:t>
            </a:r>
            <a:r>
              <a:rPr lang="pl-PL" b="1" dirty="0">
                <a:solidFill>
                  <a:schemeClr val="tx1"/>
                </a:solidFill>
              </a:rPr>
              <a:t> biogazu rolniczego,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887222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 42 Obowiązki inwestora przed rozpoczęciem (</a:t>
            </a:r>
            <a:r>
              <a:rPr lang="pl-PL" sz="2800" b="1" dirty="0" err="1">
                <a:solidFill>
                  <a:schemeClr val="tx1"/>
                </a:solidFill>
              </a:rPr>
              <a:t>rb</a:t>
            </a:r>
            <a:r>
              <a:rPr lang="pl-PL" sz="2800" b="1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5"/>
            <a:ext cx="484632" cy="378773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8752" y="970304"/>
            <a:ext cx="8143114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 Przed rozpoczęciem robót budowlanych inwestor jest obowiązany: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E0212B5-FE4D-7645-BDD5-292675B6DA20}"/>
              </a:ext>
            </a:extLst>
          </p:cNvPr>
          <p:cNvSpPr/>
          <p:nvPr/>
        </p:nvSpPr>
        <p:spPr>
          <a:xfrm>
            <a:off x="363430" y="1993987"/>
            <a:ext cx="7602415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3. Organ administracji architektoniczno-budowlanej może wyłączyć, w drodze decyzji, obowiązek ustanawiania kierownika budowy, jeżeli jest to uzasadnione nieznacznym stopniem skomplikowania robót budowlanych lub innymi ważnymi względami 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1094BCA6-C5F6-0C4A-B566-C5C07E80E197}"/>
              </a:ext>
            </a:extLst>
          </p:cNvPr>
          <p:cNvSpPr/>
          <p:nvPr/>
        </p:nvSpPr>
        <p:spPr>
          <a:xfrm rot="5400000">
            <a:off x="8403550" y="902007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8F2668C-27ED-C947-A513-25D966223779}"/>
              </a:ext>
            </a:extLst>
          </p:cNvPr>
          <p:cNvCxnSpPr>
            <a:cxnSpLocks/>
          </p:cNvCxnSpPr>
          <p:nvPr/>
        </p:nvCxnSpPr>
        <p:spPr>
          <a:xfrm>
            <a:off x="8401710" y="1406879"/>
            <a:ext cx="0" cy="1389141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7B8AD3E-3319-F542-B7BD-C2AAD1727695}"/>
              </a:ext>
            </a:extLst>
          </p:cNvPr>
          <p:cNvSpPr/>
          <p:nvPr/>
        </p:nvSpPr>
        <p:spPr>
          <a:xfrm rot="5400000">
            <a:off x="7895650" y="2564761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22648A6-E9C0-3249-800E-DC4BD43A29C8}"/>
              </a:ext>
            </a:extLst>
          </p:cNvPr>
          <p:cNvSpPr/>
          <p:nvPr/>
        </p:nvSpPr>
        <p:spPr>
          <a:xfrm>
            <a:off x="424422" y="72074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D3C223D-BE04-574A-922D-A3864D2C2297}"/>
              </a:ext>
            </a:extLst>
          </p:cNvPr>
          <p:cNvSpPr/>
          <p:nvPr/>
        </p:nvSpPr>
        <p:spPr>
          <a:xfrm>
            <a:off x="576822" y="73598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E905C141-3650-2B4D-BC24-E5C23F74F38E}"/>
              </a:ext>
            </a:extLst>
          </p:cNvPr>
          <p:cNvSpPr/>
          <p:nvPr/>
        </p:nvSpPr>
        <p:spPr>
          <a:xfrm>
            <a:off x="400606" y="4373784"/>
            <a:ext cx="8608482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4. Przy prowadzeniu robót budowlanych, do kierowania którymi jest wymagane przygotowanie zawodowe w specjalności techniczno-budowlanej innej niż posiada kierownik budowy, inwestor jest obowiązany zapewnić ustanowienie </a:t>
            </a:r>
            <a:r>
              <a:rPr lang="pl-PL" sz="2000" b="1" dirty="0">
                <a:solidFill>
                  <a:srgbClr val="FF0000"/>
                </a:solidFill>
              </a:rPr>
              <a:t>kierownika robót </a:t>
            </a:r>
            <a:r>
              <a:rPr lang="pl-PL" sz="2000" b="1" dirty="0">
                <a:solidFill>
                  <a:schemeClr val="tx1"/>
                </a:solidFill>
              </a:rPr>
              <a:t>w danej specjalności </a:t>
            </a:r>
          </a:p>
        </p:txBody>
      </p:sp>
    </p:spTree>
    <p:extLst>
      <p:ext uri="{BB962C8B-B14F-4D97-AF65-F5344CB8AC3E}">
        <p14:creationId xmlns:p14="http://schemas.microsoft.com/office/powerpoint/2010/main" val="99419816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 42 Obowiązki inwestora przed rozpoczęciem (</a:t>
            </a:r>
            <a:r>
              <a:rPr lang="pl-PL" sz="2800" b="1" dirty="0" err="1">
                <a:solidFill>
                  <a:schemeClr val="tx1"/>
                </a:solidFill>
              </a:rPr>
              <a:t>rb</a:t>
            </a:r>
            <a:r>
              <a:rPr lang="pl-PL" sz="2800" b="1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5"/>
            <a:ext cx="484632" cy="78436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8752" y="970304"/>
            <a:ext cx="8143114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 Przed rozpoczęciem robót budowlanych inwestor jest obowiązany: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E0212B5-FE4D-7645-BDD5-292675B6DA20}"/>
              </a:ext>
            </a:extLst>
          </p:cNvPr>
          <p:cNvSpPr/>
          <p:nvPr/>
        </p:nvSpPr>
        <p:spPr>
          <a:xfrm>
            <a:off x="328752" y="1475270"/>
            <a:ext cx="7602415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3)  ustanowić inspektora nadzoru inwestorskiego w przypadku: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1094BCA6-C5F6-0C4A-B566-C5C07E80E197}"/>
              </a:ext>
            </a:extLst>
          </p:cNvPr>
          <p:cNvSpPr/>
          <p:nvPr/>
        </p:nvSpPr>
        <p:spPr>
          <a:xfrm rot="5400000">
            <a:off x="8403550" y="902007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8F2668C-27ED-C947-A513-25D966223779}"/>
              </a:ext>
            </a:extLst>
          </p:cNvPr>
          <p:cNvCxnSpPr>
            <a:cxnSpLocks/>
          </p:cNvCxnSpPr>
          <p:nvPr/>
        </p:nvCxnSpPr>
        <p:spPr>
          <a:xfrm>
            <a:off x="8401710" y="1406879"/>
            <a:ext cx="0" cy="1542853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7B8AD3E-3319-F542-B7BD-C2AAD1727695}"/>
              </a:ext>
            </a:extLst>
          </p:cNvPr>
          <p:cNvSpPr/>
          <p:nvPr/>
        </p:nvSpPr>
        <p:spPr>
          <a:xfrm rot="5400000">
            <a:off x="7913084" y="1460058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0CD7F34-F081-E34F-93C2-65BF7D09FF18}"/>
              </a:ext>
            </a:extLst>
          </p:cNvPr>
          <p:cNvSpPr/>
          <p:nvPr/>
        </p:nvSpPr>
        <p:spPr>
          <a:xfrm>
            <a:off x="349581" y="1980236"/>
            <a:ext cx="7581586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a)  gdy taki obowiązek wynika z decyzji o pozwoleniu na budowę,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b)  robót budowlanych objętych decyzją o legalizacji budowy,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c)  robót budowlanych objętych decyzją, o której mowa w art.51 ust. 4,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d)  obiektów budowlanych, określonych w przepisach wydanych na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podstawie art. 19 ust. 2;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22648A6-E9C0-3249-800E-DC4BD43A29C8}"/>
              </a:ext>
            </a:extLst>
          </p:cNvPr>
          <p:cNvSpPr/>
          <p:nvPr/>
        </p:nvSpPr>
        <p:spPr>
          <a:xfrm>
            <a:off x="424422" y="72074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8601FB39-434B-EF4D-A848-68E135FF7531}"/>
              </a:ext>
            </a:extLst>
          </p:cNvPr>
          <p:cNvSpPr/>
          <p:nvPr/>
        </p:nvSpPr>
        <p:spPr>
          <a:xfrm rot="5400000">
            <a:off x="7945891" y="2695242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D3C223D-BE04-574A-922D-A3864D2C2297}"/>
              </a:ext>
            </a:extLst>
          </p:cNvPr>
          <p:cNvSpPr/>
          <p:nvPr/>
        </p:nvSpPr>
        <p:spPr>
          <a:xfrm>
            <a:off x="576822" y="73598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1CE809BB-D812-9248-A243-0CDB7A35DC17}"/>
              </a:ext>
            </a:extLst>
          </p:cNvPr>
          <p:cNvSpPr/>
          <p:nvPr/>
        </p:nvSpPr>
        <p:spPr>
          <a:xfrm>
            <a:off x="375362" y="4049781"/>
            <a:ext cx="7581586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19.2 Minister właściwy do spraw budownictwa, planowania i zagospodarowania przestrzennego oraz mieszkalnictwa określi, w drodze rozporządzenia, rodzaje obiektów budowlanych, przy których realizacji jest wymagane ustanowienie inspektora nadzoru inwestorskiego, oraz listę obiektów budowlanych i kryteria techniczne, jakimi powinien kierować się organ administracji architektoniczno- budowlanej podczas nakładania na inwestora obowiązku ustanowienia inspektora nadzoru inwestorskiego. </a:t>
            </a:r>
          </a:p>
        </p:txBody>
      </p:sp>
    </p:spTree>
    <p:extLst>
      <p:ext uri="{BB962C8B-B14F-4D97-AF65-F5344CB8AC3E}">
        <p14:creationId xmlns:p14="http://schemas.microsoft.com/office/powerpoint/2010/main" val="4047842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713543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Prawo budowlane; Dz. U. 2020 POZ. 1333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F21BE4D-2686-8C40-9E59-C68E195FAA91}"/>
              </a:ext>
            </a:extLst>
          </p:cNvPr>
          <p:cNvSpPr/>
          <p:nvPr/>
        </p:nvSpPr>
        <p:spPr>
          <a:xfrm>
            <a:off x="3308567" y="1207900"/>
            <a:ext cx="4533719" cy="1200329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Wykonanie obiektu budowlanego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639CF5D-B23E-5F41-9C63-4C97BF4AA16D}"/>
              </a:ext>
            </a:extLst>
          </p:cNvPr>
          <p:cNvSpPr/>
          <p:nvPr/>
        </p:nvSpPr>
        <p:spPr>
          <a:xfrm>
            <a:off x="5024943" y="3308039"/>
            <a:ext cx="3403439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9FD53EB-05D9-5C46-AD79-F62AF654762C}"/>
              </a:ext>
            </a:extLst>
          </p:cNvPr>
          <p:cNvSpPr/>
          <p:nvPr/>
        </p:nvSpPr>
        <p:spPr>
          <a:xfrm>
            <a:off x="160908" y="1314723"/>
            <a:ext cx="2187676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Budowa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3254278" y="2408229"/>
            <a:ext cx="484632" cy="213365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D50011DC-276A-D046-8A54-E5A554ABB898}"/>
              </a:ext>
            </a:extLst>
          </p:cNvPr>
          <p:cNvSpPr/>
          <p:nvPr/>
        </p:nvSpPr>
        <p:spPr>
          <a:xfrm rot="16200000">
            <a:off x="4434847" y="3224204"/>
            <a:ext cx="484632" cy="72296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50E44D5E-FAAF-C04F-86D3-C4E6F3D3B588}"/>
              </a:ext>
            </a:extLst>
          </p:cNvPr>
          <p:cNvSpPr/>
          <p:nvPr/>
        </p:nvSpPr>
        <p:spPr>
          <a:xfrm>
            <a:off x="219026" y="2312732"/>
            <a:ext cx="2187676" cy="523220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Odbudowa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29E9977-A943-8A42-ACEC-68F9C7B9794A}"/>
              </a:ext>
            </a:extLst>
          </p:cNvPr>
          <p:cNvSpPr/>
          <p:nvPr/>
        </p:nvSpPr>
        <p:spPr>
          <a:xfrm>
            <a:off x="219026" y="3037957"/>
            <a:ext cx="2187676" cy="523220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Rozbudowa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503F75D4-73C3-7841-B8AE-AF931B087381}"/>
              </a:ext>
            </a:extLst>
          </p:cNvPr>
          <p:cNvSpPr/>
          <p:nvPr/>
        </p:nvSpPr>
        <p:spPr>
          <a:xfrm>
            <a:off x="3780243" y="2606529"/>
            <a:ext cx="4648140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Roboty budowlane</a:t>
            </a:r>
            <a:endParaRPr lang="pl-PL" sz="2800" b="1" dirty="0">
              <a:solidFill>
                <a:schemeClr val="tx1"/>
              </a:solidFill>
            </a:endParaRP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99238CC9-7A7A-FF4D-9308-E66919D2C3E4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2933262" y="1769354"/>
            <a:ext cx="11372" cy="2201198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trzałka w prawo 18">
            <a:extLst>
              <a:ext uri="{FF2B5EF4-FFF2-40B4-BE49-F238E27FC236}">
                <a16:creationId xmlns:a16="http://schemas.microsoft.com/office/drawing/2014/main" id="{1C4E68C8-0FDA-084C-AC7B-FCD0EF1CDD5C}"/>
              </a:ext>
            </a:extLst>
          </p:cNvPr>
          <p:cNvSpPr/>
          <p:nvPr/>
        </p:nvSpPr>
        <p:spPr>
          <a:xfrm rot="10800000">
            <a:off x="2371878" y="2386266"/>
            <a:ext cx="574863" cy="484632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C96AE8A0-B731-DF47-8B8B-876D8D7F2A24}"/>
              </a:ext>
            </a:extLst>
          </p:cNvPr>
          <p:cNvSpPr/>
          <p:nvPr/>
        </p:nvSpPr>
        <p:spPr>
          <a:xfrm rot="5400000">
            <a:off x="2383221" y="3018107"/>
            <a:ext cx="484632" cy="572757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F9E3866C-B6C4-6F4F-9A6B-C21667255384}"/>
              </a:ext>
            </a:extLst>
          </p:cNvPr>
          <p:cNvSpPr/>
          <p:nvPr/>
        </p:nvSpPr>
        <p:spPr>
          <a:xfrm rot="16200000">
            <a:off x="2600516" y="1207393"/>
            <a:ext cx="484632" cy="93146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D205AD76-0E27-1C41-8258-9EB3AA89AF50}"/>
              </a:ext>
            </a:extLst>
          </p:cNvPr>
          <p:cNvSpPr/>
          <p:nvPr/>
        </p:nvSpPr>
        <p:spPr>
          <a:xfrm>
            <a:off x="5038645" y="4018663"/>
            <a:ext cx="3403439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Przebudowa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4F8EE114-07AB-4F48-A05B-1F7E3A80F3F5}"/>
              </a:ext>
            </a:extLst>
          </p:cNvPr>
          <p:cNvSpPr/>
          <p:nvPr/>
        </p:nvSpPr>
        <p:spPr>
          <a:xfrm>
            <a:off x="230994" y="3757053"/>
            <a:ext cx="2187676" cy="523220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Nadbudowa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4808F22C-1A09-E849-9D86-A5F446A10158}"/>
              </a:ext>
            </a:extLst>
          </p:cNvPr>
          <p:cNvSpPr/>
          <p:nvPr/>
        </p:nvSpPr>
        <p:spPr>
          <a:xfrm rot="5400000">
            <a:off x="2415939" y="3684173"/>
            <a:ext cx="484632" cy="572757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BE870695-A93D-3146-B391-BA71E9D34A4D}"/>
              </a:ext>
            </a:extLst>
          </p:cNvPr>
          <p:cNvSpPr/>
          <p:nvPr/>
        </p:nvSpPr>
        <p:spPr>
          <a:xfrm>
            <a:off x="5024942" y="4820477"/>
            <a:ext cx="3403439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Montaż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62A0E849-2F8F-464F-9411-3465D1566631}"/>
              </a:ext>
            </a:extLst>
          </p:cNvPr>
          <p:cNvSpPr/>
          <p:nvPr/>
        </p:nvSpPr>
        <p:spPr>
          <a:xfrm>
            <a:off x="5038645" y="5622291"/>
            <a:ext cx="3403439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Remont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644DC8E7-2B6E-B54E-B918-15874E61FEEB}"/>
              </a:ext>
            </a:extLst>
          </p:cNvPr>
          <p:cNvSpPr/>
          <p:nvPr/>
        </p:nvSpPr>
        <p:spPr>
          <a:xfrm>
            <a:off x="5038645" y="6302292"/>
            <a:ext cx="3403439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Rozbiórka</a:t>
            </a:r>
          </a:p>
        </p:txBody>
      </p:sp>
      <p:cxnSp>
        <p:nvCxnSpPr>
          <p:cNvPr id="31" name="Łącznik prosty 30">
            <a:extLst>
              <a:ext uri="{FF2B5EF4-FFF2-40B4-BE49-F238E27FC236}">
                <a16:creationId xmlns:a16="http://schemas.microsoft.com/office/drawing/2014/main" id="{B2741D0F-4A4D-EA47-9412-EA6FC547CD08}"/>
              </a:ext>
            </a:extLst>
          </p:cNvPr>
          <p:cNvCxnSpPr>
            <a:cxnSpLocks/>
          </p:cNvCxnSpPr>
          <p:nvPr/>
        </p:nvCxnSpPr>
        <p:spPr>
          <a:xfrm flipH="1">
            <a:off x="4315681" y="3112269"/>
            <a:ext cx="596" cy="3451633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trzałka w dół 32">
            <a:extLst>
              <a:ext uri="{FF2B5EF4-FFF2-40B4-BE49-F238E27FC236}">
                <a16:creationId xmlns:a16="http://schemas.microsoft.com/office/drawing/2014/main" id="{7555A6CC-3136-B440-A86D-F4FE53A37540}"/>
              </a:ext>
            </a:extLst>
          </p:cNvPr>
          <p:cNvSpPr/>
          <p:nvPr/>
        </p:nvSpPr>
        <p:spPr>
          <a:xfrm rot="16200000">
            <a:off x="4421144" y="3972260"/>
            <a:ext cx="484632" cy="72296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Strzałka w dół 33">
            <a:extLst>
              <a:ext uri="{FF2B5EF4-FFF2-40B4-BE49-F238E27FC236}">
                <a16:creationId xmlns:a16="http://schemas.microsoft.com/office/drawing/2014/main" id="{A4EAF3EF-4E58-6143-8492-30675D41C449}"/>
              </a:ext>
            </a:extLst>
          </p:cNvPr>
          <p:cNvSpPr/>
          <p:nvPr/>
        </p:nvSpPr>
        <p:spPr>
          <a:xfrm rot="16200000">
            <a:off x="4428294" y="4771605"/>
            <a:ext cx="484632" cy="72296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trzałka w dół 34">
            <a:extLst>
              <a:ext uri="{FF2B5EF4-FFF2-40B4-BE49-F238E27FC236}">
                <a16:creationId xmlns:a16="http://schemas.microsoft.com/office/drawing/2014/main" id="{E0E6462B-905F-A744-A8E3-85FC4B8ED4E1}"/>
              </a:ext>
            </a:extLst>
          </p:cNvPr>
          <p:cNvSpPr/>
          <p:nvPr/>
        </p:nvSpPr>
        <p:spPr>
          <a:xfrm rot="16200000">
            <a:off x="4434847" y="5571011"/>
            <a:ext cx="484632" cy="72296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Strzałka w dół 35">
            <a:extLst>
              <a:ext uri="{FF2B5EF4-FFF2-40B4-BE49-F238E27FC236}">
                <a16:creationId xmlns:a16="http://schemas.microsoft.com/office/drawing/2014/main" id="{EAFF656B-F728-CB45-8270-2BDA41148016}"/>
              </a:ext>
            </a:extLst>
          </p:cNvPr>
          <p:cNvSpPr/>
          <p:nvPr/>
        </p:nvSpPr>
        <p:spPr>
          <a:xfrm rot="16200000">
            <a:off x="4434847" y="6247937"/>
            <a:ext cx="484632" cy="72296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4AB5579D-ECE0-6447-89C6-5F6F3FECA4ED}"/>
              </a:ext>
            </a:extLst>
          </p:cNvPr>
          <p:cNvSpPr/>
          <p:nvPr/>
        </p:nvSpPr>
        <p:spPr>
          <a:xfrm>
            <a:off x="230994" y="4545428"/>
            <a:ext cx="3403439" cy="95410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Urządzenia budowlane </a:t>
            </a: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D1D4F96C-D997-1147-9C8D-8E3C0636F2C5}"/>
              </a:ext>
            </a:extLst>
          </p:cNvPr>
          <p:cNvSpPr/>
          <p:nvPr/>
        </p:nvSpPr>
        <p:spPr>
          <a:xfrm>
            <a:off x="248413" y="5739358"/>
            <a:ext cx="3906144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Teren budowy </a:t>
            </a:r>
          </a:p>
        </p:txBody>
      </p:sp>
      <p:sp>
        <p:nvSpPr>
          <p:cNvPr id="39" name="Strzałka w dół 38">
            <a:extLst>
              <a:ext uri="{FF2B5EF4-FFF2-40B4-BE49-F238E27FC236}">
                <a16:creationId xmlns:a16="http://schemas.microsoft.com/office/drawing/2014/main" id="{6AA1CEBC-676C-E04C-8C65-F293304496A1}"/>
              </a:ext>
            </a:extLst>
          </p:cNvPr>
          <p:cNvSpPr/>
          <p:nvPr/>
        </p:nvSpPr>
        <p:spPr>
          <a:xfrm>
            <a:off x="3767652" y="3152881"/>
            <a:ext cx="484632" cy="258647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36489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 42 Obowiązki inwestora przed rozpoczęciem (</a:t>
            </a:r>
            <a:r>
              <a:rPr lang="pl-PL" sz="2800" b="1" dirty="0" err="1">
                <a:solidFill>
                  <a:schemeClr val="tx1"/>
                </a:solidFill>
              </a:rPr>
              <a:t>rb</a:t>
            </a:r>
            <a:r>
              <a:rPr lang="pl-PL" sz="2800" b="1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5"/>
            <a:ext cx="484632" cy="78436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8752" y="970304"/>
            <a:ext cx="8143114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 Przed rozpoczęciem robót budowlanych inwestor jest obowiązany: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E0212B5-FE4D-7645-BDD5-292675B6DA20}"/>
              </a:ext>
            </a:extLst>
          </p:cNvPr>
          <p:cNvSpPr/>
          <p:nvPr/>
        </p:nvSpPr>
        <p:spPr>
          <a:xfrm>
            <a:off x="328752" y="1475270"/>
            <a:ext cx="7602415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3)  ustanowić inspektora nadzoru inwestorskiego w przypadku: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1094BCA6-C5F6-0C4A-B566-C5C07E80E197}"/>
              </a:ext>
            </a:extLst>
          </p:cNvPr>
          <p:cNvSpPr/>
          <p:nvPr/>
        </p:nvSpPr>
        <p:spPr>
          <a:xfrm rot="5400000">
            <a:off x="8403550" y="902007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8F2668C-27ED-C947-A513-25D966223779}"/>
              </a:ext>
            </a:extLst>
          </p:cNvPr>
          <p:cNvCxnSpPr>
            <a:cxnSpLocks/>
          </p:cNvCxnSpPr>
          <p:nvPr/>
        </p:nvCxnSpPr>
        <p:spPr>
          <a:xfrm>
            <a:off x="8401710" y="1406879"/>
            <a:ext cx="0" cy="1542853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7B8AD3E-3319-F542-B7BD-C2AAD1727695}"/>
              </a:ext>
            </a:extLst>
          </p:cNvPr>
          <p:cNvSpPr/>
          <p:nvPr/>
        </p:nvSpPr>
        <p:spPr>
          <a:xfrm rot="5400000">
            <a:off x="7913084" y="1460058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0CD7F34-F081-E34F-93C2-65BF7D09FF18}"/>
              </a:ext>
            </a:extLst>
          </p:cNvPr>
          <p:cNvSpPr/>
          <p:nvPr/>
        </p:nvSpPr>
        <p:spPr>
          <a:xfrm>
            <a:off x="349581" y="1980236"/>
            <a:ext cx="7581586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a)  gdy taki obowiązek wynika z decyzji o pozwoleniu na budowę,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b)  robót budowlanych objętych decyzją o legalizacji budowy,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c)  robót budowlanych objętych decyzją, o której mowa w art.51 ust. 4,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d)  obiektów budowlanych, określonych w przepisach wydanych na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podstawie art. 19 ust. 2;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22648A6-E9C0-3249-800E-DC4BD43A29C8}"/>
              </a:ext>
            </a:extLst>
          </p:cNvPr>
          <p:cNvSpPr/>
          <p:nvPr/>
        </p:nvSpPr>
        <p:spPr>
          <a:xfrm>
            <a:off x="424422" y="72074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8601FB39-434B-EF4D-A848-68E135FF7531}"/>
              </a:ext>
            </a:extLst>
          </p:cNvPr>
          <p:cNvSpPr/>
          <p:nvPr/>
        </p:nvSpPr>
        <p:spPr>
          <a:xfrm rot="5400000">
            <a:off x="7945891" y="2695242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D3C223D-BE04-574A-922D-A3864D2C2297}"/>
              </a:ext>
            </a:extLst>
          </p:cNvPr>
          <p:cNvSpPr/>
          <p:nvPr/>
        </p:nvSpPr>
        <p:spPr>
          <a:xfrm>
            <a:off x="576822" y="73598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1CE809BB-D812-9248-A243-0CDB7A35DC17}"/>
              </a:ext>
            </a:extLst>
          </p:cNvPr>
          <p:cNvSpPr/>
          <p:nvPr/>
        </p:nvSpPr>
        <p:spPr>
          <a:xfrm>
            <a:off x="375362" y="4049781"/>
            <a:ext cx="7581586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19.2 Minister właściwy do spraw budownictwa, planowania i zagospodarowania przestrzennego oraz mieszkalnictwa określi, w drodze rozporządzenia, rodzaje obiektów budowlanych, przy których realizacji jest wymagane ustanowienie inspektora nadzoru inwestorskiego, oraz listę obiektów budowlanych i kryteria techniczne, jakimi powinien kierować się organ administracji architektoniczno- budowlanej podczas nakładania na inwestora obowiązku ustanowienia inspektora nadzoru inwestorskiego. </a:t>
            </a:r>
          </a:p>
        </p:txBody>
      </p:sp>
    </p:spTree>
    <p:extLst>
      <p:ext uri="{BB962C8B-B14F-4D97-AF65-F5344CB8AC3E}">
        <p14:creationId xmlns:p14="http://schemas.microsoft.com/office/powerpoint/2010/main" val="277101366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 43 </a:t>
            </a:r>
            <a:r>
              <a:rPr lang="pl-PL" sz="2800" b="1" dirty="0">
                <a:solidFill>
                  <a:srgbClr val="FF0000"/>
                </a:solidFill>
              </a:rPr>
              <a:t>Geodezyjna inwentaryzacja, obsługa budowy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5"/>
            <a:ext cx="484632" cy="78436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8752" y="970304"/>
            <a:ext cx="8024732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Geodezyjnemu wyznaczeniu w terenie, a po wybudowaniu – geodezyjnej inwentaryzacji powykonawczej, podlegają: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E0212B5-FE4D-7645-BDD5-292675B6DA20}"/>
              </a:ext>
            </a:extLst>
          </p:cNvPr>
          <p:cNvSpPr/>
          <p:nvPr/>
        </p:nvSpPr>
        <p:spPr>
          <a:xfrm>
            <a:off x="328752" y="1805375"/>
            <a:ext cx="7602415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obiekty budowlane wymagające decyzji o pozwoleniu na budowę;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1094BCA6-C5F6-0C4A-B566-C5C07E80E197}"/>
              </a:ext>
            </a:extLst>
          </p:cNvPr>
          <p:cNvSpPr/>
          <p:nvPr/>
        </p:nvSpPr>
        <p:spPr>
          <a:xfrm rot="5400000">
            <a:off x="8403550" y="902007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8F2668C-27ED-C947-A513-25D966223779}"/>
              </a:ext>
            </a:extLst>
          </p:cNvPr>
          <p:cNvCxnSpPr>
            <a:cxnSpLocks/>
          </p:cNvCxnSpPr>
          <p:nvPr/>
        </p:nvCxnSpPr>
        <p:spPr>
          <a:xfrm>
            <a:off x="8353484" y="1678190"/>
            <a:ext cx="0" cy="1154951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7B8AD3E-3319-F542-B7BD-C2AAD1727695}"/>
              </a:ext>
            </a:extLst>
          </p:cNvPr>
          <p:cNvSpPr/>
          <p:nvPr/>
        </p:nvSpPr>
        <p:spPr>
          <a:xfrm rot="5400000">
            <a:off x="7874962" y="2462148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0CD7F34-F081-E34F-93C2-65BF7D09FF18}"/>
              </a:ext>
            </a:extLst>
          </p:cNvPr>
          <p:cNvSpPr/>
          <p:nvPr/>
        </p:nvSpPr>
        <p:spPr>
          <a:xfrm>
            <a:off x="349581" y="2332670"/>
            <a:ext cx="7581586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2) Obiekty, o których mowa w art.29ust.1pkt1–4,10 i 23 oraz w ust.2 pkt 17 i 26. 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22648A6-E9C0-3249-800E-DC4BD43A29C8}"/>
              </a:ext>
            </a:extLst>
          </p:cNvPr>
          <p:cNvSpPr/>
          <p:nvPr/>
        </p:nvSpPr>
        <p:spPr>
          <a:xfrm>
            <a:off x="424422" y="72074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8601FB39-434B-EF4D-A848-68E135FF7531}"/>
              </a:ext>
            </a:extLst>
          </p:cNvPr>
          <p:cNvSpPr/>
          <p:nvPr/>
        </p:nvSpPr>
        <p:spPr>
          <a:xfrm rot="5400000">
            <a:off x="7879909" y="1788639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D3C223D-BE04-574A-922D-A3864D2C2297}"/>
              </a:ext>
            </a:extLst>
          </p:cNvPr>
          <p:cNvSpPr/>
          <p:nvPr/>
        </p:nvSpPr>
        <p:spPr>
          <a:xfrm>
            <a:off x="576822" y="73598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1CE809BB-D812-9248-A243-0CDB7A35DC17}"/>
              </a:ext>
            </a:extLst>
          </p:cNvPr>
          <p:cNvSpPr/>
          <p:nvPr/>
        </p:nvSpPr>
        <p:spPr>
          <a:xfrm>
            <a:off x="381386" y="3229433"/>
            <a:ext cx="7581586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10)  kanalizacji kablowej;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8E91EE0A-B91A-A844-AEA0-76C6E3DC5F4E}"/>
              </a:ext>
            </a:extLst>
          </p:cNvPr>
          <p:cNvSpPr/>
          <p:nvPr/>
        </p:nvSpPr>
        <p:spPr>
          <a:xfrm>
            <a:off x="349581" y="3695172"/>
            <a:ext cx="7581586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23)  przyłączy: a) elektroenergetycznych, b) wodociągowych, c) kanalizacyjnych, d) gazowych, e) cieplnych, f) telekomunikacyjnych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727743ED-8079-5046-8214-AF9FAB6D9D52}"/>
              </a:ext>
            </a:extLst>
          </p:cNvPr>
          <p:cNvSpPr/>
          <p:nvPr/>
        </p:nvSpPr>
        <p:spPr>
          <a:xfrm>
            <a:off x="328752" y="4477648"/>
            <a:ext cx="7638489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17)  telekomunikacyjnych linii kablowych;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DF1A1617-4FF7-0142-9E3D-0CE5879CC711}"/>
              </a:ext>
            </a:extLst>
          </p:cNvPr>
          <p:cNvSpPr/>
          <p:nvPr/>
        </p:nvSpPr>
        <p:spPr>
          <a:xfrm>
            <a:off x="352934" y="4928321"/>
            <a:ext cx="7638489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26)  punktów ładowania, w rozumieniu art. 2 pkt 17 ustawy z dnia 11 stycznia </a:t>
            </a:r>
          </a:p>
          <a:p>
            <a:r>
              <a:rPr lang="pl-PL" b="1" dirty="0">
                <a:solidFill>
                  <a:schemeClr val="tx1"/>
                </a:solidFill>
              </a:rPr>
              <a:t>2018 r. o </a:t>
            </a:r>
            <a:r>
              <a:rPr lang="pl-PL" b="1" dirty="0" err="1">
                <a:solidFill>
                  <a:schemeClr val="tx1"/>
                </a:solidFill>
              </a:rPr>
              <a:t>elektromobilności</a:t>
            </a:r>
            <a:r>
              <a:rPr lang="pl-PL" b="1" dirty="0">
                <a:solidFill>
                  <a:schemeClr val="tx1"/>
                </a:solidFill>
              </a:rPr>
              <a:t> i paliwach alternatywnych, z wyłączeniem infrastruktury ładowania drogowego transportu publicznego w rozumieniu art. 2 pkt 3 tej ustawy;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699676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 43 Geodezyjna inwentaryzacja, obsługa budowy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586045"/>
            <a:ext cx="484632" cy="461554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8752" y="970304"/>
            <a:ext cx="8024732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1a. Obowiązkowi geodezyjnego wyznaczenia, o którym mowa w ust. 1, nie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podlegają przyłącza, o których mowa w art. 29 ust. 1 pkt 23, jeżeli ich połączenie z siecią znajduje się na tej samej działce co przyłącza lub na działce do niej przyległej 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1094BCA6-C5F6-0C4A-B566-C5C07E80E197}"/>
              </a:ext>
            </a:extLst>
          </p:cNvPr>
          <p:cNvSpPr/>
          <p:nvPr/>
        </p:nvSpPr>
        <p:spPr>
          <a:xfrm rot="5400000">
            <a:off x="8403550" y="902007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22648A6-E9C0-3249-800E-DC4BD43A29C8}"/>
              </a:ext>
            </a:extLst>
          </p:cNvPr>
          <p:cNvSpPr/>
          <p:nvPr/>
        </p:nvSpPr>
        <p:spPr>
          <a:xfrm>
            <a:off x="424422" y="72074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D3C223D-BE04-574A-922D-A3864D2C2297}"/>
              </a:ext>
            </a:extLst>
          </p:cNvPr>
          <p:cNvSpPr/>
          <p:nvPr/>
        </p:nvSpPr>
        <p:spPr>
          <a:xfrm>
            <a:off x="576822" y="73598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1CE809BB-D812-9248-A243-0CDB7A35DC17}"/>
              </a:ext>
            </a:extLst>
          </p:cNvPr>
          <p:cNvSpPr/>
          <p:nvPr/>
        </p:nvSpPr>
        <p:spPr>
          <a:xfrm>
            <a:off x="326522" y="2399580"/>
            <a:ext cx="7978012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1aa. Obowiązkowi geodezyjnej inwentaryzacji powykonawczej, o której mowa w ust. 1, podlegają stacje ładowania, o których mowa w art. 29 ust. 1 pkt 25 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8E91EE0A-B91A-A844-AEA0-76C6E3DC5F4E}"/>
              </a:ext>
            </a:extLst>
          </p:cNvPr>
          <p:cNvSpPr/>
          <p:nvPr/>
        </p:nvSpPr>
        <p:spPr>
          <a:xfrm>
            <a:off x="326522" y="3545479"/>
            <a:ext cx="7978012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Organ administracji architektoniczno-budowlanej może nałożyć obowiązek stosowania przepisu ust. 1 również w stosunku do obiektów budowlanych wymagających zgłoszenia 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727743ED-8079-5046-8214-AF9FAB6D9D52}"/>
              </a:ext>
            </a:extLst>
          </p:cNvPr>
          <p:cNvSpPr/>
          <p:nvPr/>
        </p:nvSpPr>
        <p:spPr>
          <a:xfrm>
            <a:off x="326522" y="4689143"/>
            <a:ext cx="7978012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3.Obiekty lub elementy obiektów budowlanych, ulegające zakryciu, wymagające inwentaryzacji, o której mowa w ust. 1, podlegają inwentaryzacji przed ich zakryciem. </a:t>
            </a: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06D8541F-CA90-1E4B-BFDF-7FC96F63D9E6}"/>
              </a:ext>
            </a:extLst>
          </p:cNvPr>
          <p:cNvSpPr/>
          <p:nvPr/>
        </p:nvSpPr>
        <p:spPr>
          <a:xfrm rot="5400000">
            <a:off x="8392130" y="2616970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9F8E7B9D-868B-7449-8B4A-50BF9A21401E}"/>
              </a:ext>
            </a:extLst>
          </p:cNvPr>
          <p:cNvSpPr/>
          <p:nvPr/>
        </p:nvSpPr>
        <p:spPr>
          <a:xfrm rot="5400000">
            <a:off x="8392129" y="3784958"/>
            <a:ext cx="436574" cy="5367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6F608BA5-1907-014F-99AB-14395B50B80B}"/>
              </a:ext>
            </a:extLst>
          </p:cNvPr>
          <p:cNvSpPr/>
          <p:nvPr/>
        </p:nvSpPr>
        <p:spPr>
          <a:xfrm rot="5400000">
            <a:off x="8438524" y="4817669"/>
            <a:ext cx="436574" cy="70455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841760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 44 Zmiana Kier. bud. Proj. Insp. nadzoru.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48742" y="1431969"/>
            <a:ext cx="484632" cy="170097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8751" y="970304"/>
            <a:ext cx="8530435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W przypadku zmiany: 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22648A6-E9C0-3249-800E-DC4BD43A29C8}"/>
              </a:ext>
            </a:extLst>
          </p:cNvPr>
          <p:cNvSpPr/>
          <p:nvPr/>
        </p:nvSpPr>
        <p:spPr>
          <a:xfrm>
            <a:off x="424422" y="72074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D3C223D-BE04-574A-922D-A3864D2C2297}"/>
              </a:ext>
            </a:extLst>
          </p:cNvPr>
          <p:cNvSpPr/>
          <p:nvPr/>
        </p:nvSpPr>
        <p:spPr>
          <a:xfrm>
            <a:off x="576822" y="7359819"/>
            <a:ext cx="75980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d)  wewnątrz i na zewnątrz użytkowanego budynku instalacji gazowych, 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1CE809BB-D812-9248-A243-0CDB7A35DC17}"/>
              </a:ext>
            </a:extLst>
          </p:cNvPr>
          <p:cNvSpPr/>
          <p:nvPr/>
        </p:nvSpPr>
        <p:spPr>
          <a:xfrm>
            <a:off x="308270" y="1666300"/>
            <a:ext cx="7606537" cy="267765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1)  kierownika budowy lub kierownika robót, 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2)  inspektora nadzoru inwestorskiego, 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3)  projektanta sprawującego nadzór autorski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 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– inwestor dołącza do dokumentacji budowy oświadczenia o przejęciu obowiązków przez osoby wymienione </a:t>
            </a:r>
            <a:br>
              <a:rPr lang="pl-PL" sz="2400" b="1" dirty="0">
                <a:solidFill>
                  <a:schemeClr val="tx1"/>
                </a:solidFill>
              </a:rPr>
            </a:br>
            <a:r>
              <a:rPr lang="pl-PL" sz="2400" b="1" dirty="0">
                <a:solidFill>
                  <a:schemeClr val="tx1"/>
                </a:solidFill>
              </a:rPr>
              <a:t>w pkt 1–3.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3A6DB9DD-9E5B-8141-9D71-84A92C7985F8}"/>
              </a:ext>
            </a:extLst>
          </p:cNvPr>
          <p:cNvSpPr/>
          <p:nvPr/>
        </p:nvSpPr>
        <p:spPr>
          <a:xfrm rot="5400000">
            <a:off x="8090876" y="2575026"/>
            <a:ext cx="436574" cy="8602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80C8BB2-F660-434F-A328-E2C23D9A6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51" y="4496356"/>
            <a:ext cx="3694803" cy="227183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6285FFD-3940-BF45-B663-F51E7EFDE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83" y="4431433"/>
            <a:ext cx="3179677" cy="233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950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 45 Kier. bud. Prowadzi – dokumentacja budowy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752016"/>
            <a:ext cx="484632" cy="5056297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1CE809BB-D812-9248-A243-0CDB7A35DC17}"/>
              </a:ext>
            </a:extLst>
          </p:cNvPr>
          <p:cNvSpPr/>
          <p:nvPr/>
        </p:nvSpPr>
        <p:spPr>
          <a:xfrm>
            <a:off x="504667" y="888156"/>
            <a:ext cx="7927968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1. W przypadku robót budowlanych wymagających ustanowienia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kierownika budowy prowadzi się;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3A6DB9DD-9E5B-8141-9D71-84A92C7985F8}"/>
              </a:ext>
            </a:extLst>
          </p:cNvPr>
          <p:cNvSpPr/>
          <p:nvPr/>
        </p:nvSpPr>
        <p:spPr>
          <a:xfrm rot="5400000">
            <a:off x="8455987" y="1050319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AFDF8D0-CE0B-5A47-BC64-188223C9FDF4}"/>
              </a:ext>
            </a:extLst>
          </p:cNvPr>
          <p:cNvSpPr/>
          <p:nvPr/>
        </p:nvSpPr>
        <p:spPr>
          <a:xfrm>
            <a:off x="528124" y="2088622"/>
            <a:ext cx="6525667" cy="2246769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 dziennik budowy;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2)  dziennik rozbiórki – w przypadku robót budowlanych polegających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wyłącznie na rozbiórce;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3)  dziennik montażu – w przypadku robót budowlanych polegających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wyłącznie na montażu.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8985022-F005-3A45-AAB6-0DC1780C4E3D}"/>
              </a:ext>
            </a:extLst>
          </p:cNvPr>
          <p:cNvSpPr/>
          <p:nvPr/>
        </p:nvSpPr>
        <p:spPr>
          <a:xfrm>
            <a:off x="328751" y="4827971"/>
            <a:ext cx="8021989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2.Dziennik budowy stanowi urzędowy dokument przebiegu robót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budowlanych oraz zdarzeń i okoliczności zachodzących w toku wykonywania tych robót. 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8C42C15-D377-7B47-AEE9-EF843F985CD2}"/>
              </a:ext>
            </a:extLst>
          </p:cNvPr>
          <p:cNvSpPr/>
          <p:nvPr/>
        </p:nvSpPr>
        <p:spPr>
          <a:xfrm>
            <a:off x="308270" y="5808314"/>
            <a:ext cx="8680337" cy="95410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3. Za prowadzenie dziennika budowy odpowiada kierownik budowy. </a:t>
            </a:r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8A3FE604-D347-A04F-BAD0-8E2F9BA16736}"/>
              </a:ext>
            </a:extLst>
          </p:cNvPr>
          <p:cNvSpPr/>
          <p:nvPr/>
        </p:nvSpPr>
        <p:spPr>
          <a:xfrm rot="5400000">
            <a:off x="8359863" y="5062227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641165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 45 Kier. bud. Prowadzi – dokumentacja budowy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26151" y="752016"/>
            <a:ext cx="484632" cy="5056297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8751" y="970304"/>
            <a:ext cx="8119991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4.Przed rozpoczęciem robót budowlanych inwestor występuje do właściwego organu w celu: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3A6DB9DD-9E5B-8141-9D71-84A92C7985F8}"/>
              </a:ext>
            </a:extLst>
          </p:cNvPr>
          <p:cNvSpPr/>
          <p:nvPr/>
        </p:nvSpPr>
        <p:spPr>
          <a:xfrm rot="5400000">
            <a:off x="8369784" y="1158393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AFDF8D0-CE0B-5A47-BC64-188223C9FDF4}"/>
              </a:ext>
            </a:extLst>
          </p:cNvPr>
          <p:cNvSpPr/>
          <p:nvPr/>
        </p:nvSpPr>
        <p:spPr>
          <a:xfrm>
            <a:off x="337218" y="2017054"/>
            <a:ext cx="7542022" cy="707886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 ostemplowania przedłożonego dziennika budowy albo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2)  wydania i ostemplowania dziennika budowy. 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8985022-F005-3A45-AAB6-0DC1780C4E3D}"/>
              </a:ext>
            </a:extLst>
          </p:cNvPr>
          <p:cNvSpPr/>
          <p:nvPr/>
        </p:nvSpPr>
        <p:spPr>
          <a:xfrm>
            <a:off x="308270" y="2881632"/>
            <a:ext cx="8111524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5. Organem właściwym, o którym mowa w ust. 4, jest: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8C42C15-D377-7B47-AEE9-EF843F985CD2}"/>
              </a:ext>
            </a:extLst>
          </p:cNvPr>
          <p:cNvSpPr/>
          <p:nvPr/>
        </p:nvSpPr>
        <p:spPr>
          <a:xfrm>
            <a:off x="308270" y="5808314"/>
            <a:ext cx="8680337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6.Wydanie dziennika budowy następuje za opłatą stanowiącą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równowartość kosztów jego zakupu przez właściwy organ</a:t>
            </a:r>
            <a:endParaRPr lang="pl-PL" sz="2800" dirty="0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D386503B-0AD3-5747-8E7E-FC90D45E6E88}"/>
              </a:ext>
            </a:extLst>
          </p:cNvPr>
          <p:cNvSpPr/>
          <p:nvPr/>
        </p:nvSpPr>
        <p:spPr>
          <a:xfrm rot="5400000">
            <a:off x="8407863" y="2856416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3A456378-47F5-194A-A1A2-4EC0DB2F3DA8}"/>
              </a:ext>
            </a:extLst>
          </p:cNvPr>
          <p:cNvSpPr/>
          <p:nvPr/>
        </p:nvSpPr>
        <p:spPr>
          <a:xfrm rot="5400000">
            <a:off x="7902413" y="2200766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B1E1F590-A754-184A-9E59-BF98D8B99F64}"/>
              </a:ext>
            </a:extLst>
          </p:cNvPr>
          <p:cNvCxnSpPr>
            <a:cxnSpLocks/>
          </p:cNvCxnSpPr>
          <p:nvPr/>
        </p:nvCxnSpPr>
        <p:spPr>
          <a:xfrm>
            <a:off x="8360661" y="1801301"/>
            <a:ext cx="0" cy="64209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>
            <a:extLst>
              <a:ext uri="{FF2B5EF4-FFF2-40B4-BE49-F238E27FC236}">
                <a16:creationId xmlns:a16="http://schemas.microsoft.com/office/drawing/2014/main" id="{331397CF-F363-2B47-80F0-C4365D461FB3}"/>
              </a:ext>
            </a:extLst>
          </p:cNvPr>
          <p:cNvSpPr/>
          <p:nvPr/>
        </p:nvSpPr>
        <p:spPr>
          <a:xfrm>
            <a:off x="337218" y="3468659"/>
            <a:ext cx="7542022" cy="2246769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 organ administracji architektoniczno-budowlanej;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2)  organ nadzoru budowlanego – w przypadku robót budowlanych objętych decyzją o: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a) legalizacji budowy, o której mowa w art. 49 ust. 4,</a:t>
            </a:r>
            <a:br>
              <a:rPr lang="pl-PL" sz="2000" b="1" dirty="0">
                <a:solidFill>
                  <a:schemeClr val="tx1"/>
                </a:solidFill>
              </a:rPr>
            </a:br>
            <a:r>
              <a:rPr lang="pl-PL" sz="2000" b="1" dirty="0">
                <a:solidFill>
                  <a:schemeClr val="tx1"/>
                </a:solidFill>
              </a:rPr>
              <a:t>b) pozwoleniu na wznowienie robót budowlanych, o której mowa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w art. 51 ust. 4.</a:t>
            </a:r>
            <a:br>
              <a:rPr lang="pl-PL" sz="2000" b="1" dirty="0">
                <a:solidFill>
                  <a:schemeClr val="tx1"/>
                </a:solidFill>
              </a:rPr>
            </a:br>
            <a:endParaRPr lang="pl-PL" sz="2000" b="1" dirty="0">
              <a:solidFill>
                <a:schemeClr val="tx1"/>
              </a:solidFill>
            </a:endParaRP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FB885369-F31B-0E44-86A8-7A7FE45BB6DA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8325416" y="3302113"/>
            <a:ext cx="8171" cy="133183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E47A504F-DEC5-2844-935E-FDD7675CC8B2}"/>
              </a:ext>
            </a:extLst>
          </p:cNvPr>
          <p:cNvSpPr/>
          <p:nvPr/>
        </p:nvSpPr>
        <p:spPr>
          <a:xfrm rot="5400000">
            <a:off x="7860012" y="4402687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903288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 45 Wpis do dziennika budowy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26150" y="735973"/>
            <a:ext cx="484632" cy="4437347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08270" y="848683"/>
            <a:ext cx="8119991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7. Przed rozpoczęciem robót budowlanych należy dokonać w dzienniku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budowy wpisu </a:t>
            </a:r>
            <a:r>
              <a:rPr lang="pl-PL" sz="2000" b="1" dirty="0">
                <a:solidFill>
                  <a:srgbClr val="FF0000"/>
                </a:solidFill>
              </a:rPr>
              <a:t>osób, które pełnią funkcje kierownika budowy i inspektora nadzoru inwestorskiego</a:t>
            </a:r>
            <a:r>
              <a:rPr lang="pl-PL" sz="2000" b="1" dirty="0">
                <a:solidFill>
                  <a:schemeClr val="tx1"/>
                </a:solidFill>
              </a:rPr>
              <a:t>. Osoby te są obowiązane potwierdzić podpisem przyjęcie powierzonych im funkcji.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3A6DB9DD-9E5B-8141-9D71-84A92C7985F8}"/>
              </a:ext>
            </a:extLst>
          </p:cNvPr>
          <p:cNvSpPr/>
          <p:nvPr/>
        </p:nvSpPr>
        <p:spPr>
          <a:xfrm rot="5400000">
            <a:off x="8369784" y="1158393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8985022-F005-3A45-AAB6-0DC1780C4E3D}"/>
              </a:ext>
            </a:extLst>
          </p:cNvPr>
          <p:cNvSpPr/>
          <p:nvPr/>
        </p:nvSpPr>
        <p:spPr>
          <a:xfrm>
            <a:off x="287216" y="2281310"/>
            <a:ext cx="8111524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8. Uprawnionymi do dokonania wpisu w dzienniku budowy są: 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8C42C15-D377-7B47-AEE9-EF843F985CD2}"/>
              </a:ext>
            </a:extLst>
          </p:cNvPr>
          <p:cNvSpPr/>
          <p:nvPr/>
        </p:nvSpPr>
        <p:spPr>
          <a:xfrm>
            <a:off x="287216" y="4389035"/>
            <a:ext cx="8141045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Przepisy ust. 2–4, ust. 5 pkt 1 oraz ust. 6–8 stosuje się do prowadzenia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dzienników rozbiórki i montażu.</a:t>
            </a:r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D386503B-0AD3-5747-8E7E-FC90D45E6E88}"/>
              </a:ext>
            </a:extLst>
          </p:cNvPr>
          <p:cNvSpPr/>
          <p:nvPr/>
        </p:nvSpPr>
        <p:spPr>
          <a:xfrm rot="5400000">
            <a:off x="8422770" y="2272188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331397CF-F363-2B47-80F0-C4365D461FB3}"/>
              </a:ext>
            </a:extLst>
          </p:cNvPr>
          <p:cNvSpPr/>
          <p:nvPr/>
        </p:nvSpPr>
        <p:spPr>
          <a:xfrm>
            <a:off x="287216" y="2732403"/>
            <a:ext cx="7592320" cy="1477328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uczestnicy procesu budowlanego;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2)  osoby wykonujące czynności geodezyjne na terenie budowy;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3)  pracownicy organów nadzoru budowlanego i innych organów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uprawnionych do kontroli przestrzegania przepisów na budowie, w ramach dokonywanych czynności kontrolnych.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FB885369-F31B-0E44-86A8-7A7FE45BB6DA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8338206" y="2717885"/>
            <a:ext cx="22456" cy="73909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E47A504F-DEC5-2844-935E-FDD7675CC8B2}"/>
              </a:ext>
            </a:extLst>
          </p:cNvPr>
          <p:cNvSpPr/>
          <p:nvPr/>
        </p:nvSpPr>
        <p:spPr>
          <a:xfrm rot="5400000">
            <a:off x="7864631" y="3225724"/>
            <a:ext cx="484632" cy="46251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F1C657F2-CB9E-864C-B530-7C1C2CEA2735}"/>
              </a:ext>
            </a:extLst>
          </p:cNvPr>
          <p:cNvSpPr/>
          <p:nvPr/>
        </p:nvSpPr>
        <p:spPr>
          <a:xfrm>
            <a:off x="287216" y="5173320"/>
            <a:ext cx="8679820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10. Minister właściwy do spraw budownictwa, planowania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i zagospodarowania przestrzennego oraz mieszkalnictwa określi, w drodze rozporządzenia, sposób prowadzenia dzienników budowy, montażu i rozbiórki, mając na celu zapewnienie przejrzystości oraz chronologii prowadzenia w nim wpisów. </a:t>
            </a:r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04C3EF2F-2510-7B43-8C99-AFECF04DC66C}"/>
              </a:ext>
            </a:extLst>
          </p:cNvPr>
          <p:cNvSpPr/>
          <p:nvPr/>
        </p:nvSpPr>
        <p:spPr>
          <a:xfrm rot="5400000">
            <a:off x="8446663" y="4489102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230197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Rozdz. 5a Postępowanie w sprawie rozpoczęcia i prowadzenia robót budowlanych z naruszeniem ustaw Art. 48.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26150" y="735973"/>
            <a:ext cx="484632" cy="313148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36396" y="1165996"/>
            <a:ext cx="811999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1. Organ nadzoru budowlanego wydaje postanowienie o wstrzymaniu budowy w przypadku obiektu budowlanego lub jego części będącego w budowie albo wybudowanego: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3A6DB9DD-9E5B-8141-9D71-84A92C7985F8}"/>
              </a:ext>
            </a:extLst>
          </p:cNvPr>
          <p:cNvSpPr/>
          <p:nvPr/>
        </p:nvSpPr>
        <p:spPr>
          <a:xfrm rot="5400000">
            <a:off x="8457241" y="1579128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8C42C15-D377-7B47-AEE9-EF843F985CD2}"/>
              </a:ext>
            </a:extLst>
          </p:cNvPr>
          <p:cNvSpPr/>
          <p:nvPr/>
        </p:nvSpPr>
        <p:spPr>
          <a:xfrm>
            <a:off x="343743" y="3323546"/>
            <a:ext cx="8141045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Jeżeli w wyniku budowy występuje stan zagrożenia życia lub zdrowia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ludzi, w postanowieniu o wstrzymaniu budowy organ nadzoru budowlanego nakazuje bezzwłoczne: </a:t>
            </a:r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D386503B-0AD3-5747-8E7E-FC90D45E6E88}"/>
              </a:ext>
            </a:extLst>
          </p:cNvPr>
          <p:cNvSpPr/>
          <p:nvPr/>
        </p:nvSpPr>
        <p:spPr>
          <a:xfrm rot="5400000">
            <a:off x="8493910" y="3565216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331397CF-F363-2B47-80F0-C4365D461FB3}"/>
              </a:ext>
            </a:extLst>
          </p:cNvPr>
          <p:cNvSpPr/>
          <p:nvPr/>
        </p:nvSpPr>
        <p:spPr>
          <a:xfrm>
            <a:off x="340747" y="2232823"/>
            <a:ext cx="7592320" cy="1015663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 bez wymaganej decyzji o pozwoleniu na budowę albo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2)  bez wymaganego zgłoszenia albo pomimo wniesienia sprzeciwu do tego zgłoszenia.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FB885369-F31B-0E44-86A8-7A7FE45BB6DA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8339595" y="2154107"/>
            <a:ext cx="0" cy="54784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E47A504F-DEC5-2844-935E-FDD7675CC8B2}"/>
              </a:ext>
            </a:extLst>
          </p:cNvPr>
          <p:cNvSpPr/>
          <p:nvPr/>
        </p:nvSpPr>
        <p:spPr>
          <a:xfrm rot="5400000">
            <a:off x="7863486" y="2468260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A4BD776-76EA-CF4D-9EE6-B495A1EBC6E0}"/>
              </a:ext>
            </a:extLst>
          </p:cNvPr>
          <p:cNvSpPr/>
          <p:nvPr/>
        </p:nvSpPr>
        <p:spPr>
          <a:xfrm>
            <a:off x="358218" y="4450236"/>
            <a:ext cx="7592320" cy="1015663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 zabezpieczenie obiektu budowlanego lub terenu, na którym prowadzona jest budowa, oraz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2)  usunięcie stanu zagrożenia</a:t>
            </a:r>
            <a:r>
              <a:rPr lang="pl-PL" b="1" dirty="0">
                <a:solidFill>
                  <a:schemeClr val="tx1"/>
                </a:solidFill>
              </a:rPr>
              <a:t>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72228EE5-B691-AE41-AB0E-E3B7008A328F}"/>
              </a:ext>
            </a:extLst>
          </p:cNvPr>
          <p:cNvSpPr/>
          <p:nvPr/>
        </p:nvSpPr>
        <p:spPr>
          <a:xfrm rot="5400000">
            <a:off x="7876550" y="4672584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0B5277E7-D5E0-B849-AFCF-123944A6CAFF}"/>
              </a:ext>
            </a:extLst>
          </p:cNvPr>
          <p:cNvCxnSpPr>
            <a:cxnSpLocks/>
          </p:cNvCxnSpPr>
          <p:nvPr/>
        </p:nvCxnSpPr>
        <p:spPr>
          <a:xfrm>
            <a:off x="8375211" y="4339209"/>
            <a:ext cx="0" cy="54784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94025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Roz. 5b Zakończenie budowy art.54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674418"/>
            <a:ext cx="484632" cy="4433218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8" y="773638"/>
            <a:ext cx="8160597" cy="224676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1. Do użytkowania obiektu budowlanego, na budowę którego wymagana jest decyzja o pozwoleniu na budowę albo zgłoszenie budowy, o której mowa w art. 29 ust. 1 pkt 1 i 2, można przystąpić, z zastrzeżeniem art. 55 i art. 57, po zawiadomieniu organu nadzoru budowlanego o zakończeniu budowy, jeżeli organ ten, w terminie 14 dni od dnia doręczenia zawiadomienia, nie zgłosi sprzeciwu w drodze decyzji. Przepis art. 30 ust. 6a stosuje się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3A6DB9DD-9E5B-8141-9D71-84A92C7985F8}"/>
              </a:ext>
            </a:extLst>
          </p:cNvPr>
          <p:cNvSpPr/>
          <p:nvPr/>
        </p:nvSpPr>
        <p:spPr>
          <a:xfrm rot="5400000">
            <a:off x="8498987" y="1669613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AE1DDCC-D66C-5D47-9423-72001014298C}"/>
              </a:ext>
            </a:extLst>
          </p:cNvPr>
          <p:cNvSpPr/>
          <p:nvPr/>
        </p:nvSpPr>
        <p:spPr>
          <a:xfrm>
            <a:off x="337462" y="3069692"/>
            <a:ext cx="7427444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29.1,1)  wolno stojących budynków mieszkalnych jednorodzinnych</a:t>
            </a:r>
          </a:p>
          <a:p>
            <a:r>
              <a:rPr lang="pl-PL" b="1" dirty="0">
                <a:solidFill>
                  <a:schemeClr val="tx1"/>
                </a:solidFill>
              </a:rPr>
              <a:t>2)  sieci: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7DD0048-B3AD-F54B-BD68-17D534DB97AF}"/>
              </a:ext>
            </a:extLst>
          </p:cNvPr>
          <p:cNvSpPr/>
          <p:nvPr/>
        </p:nvSpPr>
        <p:spPr>
          <a:xfrm>
            <a:off x="337461" y="3838990"/>
            <a:ext cx="7427445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art. 55 i art. 57 (wykaz obiektów i dokumenty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B2CBB73-F9B7-0B4A-8E59-EDF49187CA59}"/>
              </a:ext>
            </a:extLst>
          </p:cNvPr>
          <p:cNvSpPr/>
          <p:nvPr/>
        </p:nvSpPr>
        <p:spPr>
          <a:xfrm>
            <a:off x="333021" y="4331289"/>
            <a:ext cx="7429874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30.6a. Za dzień wniesienia sprzeciwu uznaje się dzień nadania decyzji w placówce pocztowej operatora wyznaczonego </a:t>
            </a: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A4BAAF4E-6111-404B-9949-D896B305FF9F}"/>
              </a:ext>
            </a:extLst>
          </p:cNvPr>
          <p:cNvSpPr/>
          <p:nvPr/>
        </p:nvSpPr>
        <p:spPr>
          <a:xfrm rot="5400000">
            <a:off x="7736028" y="3196006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A6790ADC-C60F-F245-9E4B-B7B78AE21E22}"/>
              </a:ext>
            </a:extLst>
          </p:cNvPr>
          <p:cNvSpPr/>
          <p:nvPr/>
        </p:nvSpPr>
        <p:spPr>
          <a:xfrm rot="5400000">
            <a:off x="7754172" y="3812944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6CA165D2-FCD1-7745-B915-9EFAD12A1D13}"/>
              </a:ext>
            </a:extLst>
          </p:cNvPr>
          <p:cNvSpPr/>
          <p:nvPr/>
        </p:nvSpPr>
        <p:spPr>
          <a:xfrm rot="5400000">
            <a:off x="7742634" y="4429882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56BE7FD-3B4A-7A45-80D3-35BB8D34EC2F}"/>
              </a:ext>
            </a:extLst>
          </p:cNvPr>
          <p:cNvCxnSpPr>
            <a:cxnSpLocks/>
          </p:cNvCxnSpPr>
          <p:nvPr/>
        </p:nvCxnSpPr>
        <p:spPr>
          <a:xfrm flipH="1">
            <a:off x="8248273" y="3020407"/>
            <a:ext cx="24092" cy="172992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24">
            <a:extLst>
              <a:ext uri="{FF2B5EF4-FFF2-40B4-BE49-F238E27FC236}">
                <a16:creationId xmlns:a16="http://schemas.microsoft.com/office/drawing/2014/main" id="{BC551CDB-809F-0744-A452-01A7CDB622E9}"/>
              </a:ext>
            </a:extLst>
          </p:cNvPr>
          <p:cNvSpPr/>
          <p:nvPr/>
        </p:nvSpPr>
        <p:spPr>
          <a:xfrm>
            <a:off x="337460" y="5107636"/>
            <a:ext cx="8671627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Organ nadzoru budowlanego może z urzędu przed upływem terminu, o którym mowa w ust. 1, wydać zaświadczenie o braku podstaw do wniesienia sprzeciwu. Wydanie zaświadczenia wyłącza możliwość wniesienia sprzeciwu, o którym mowa w ust. 1, oraz uprawnia inwestora do rozpoczęcia użytkowania obiektu, o którym mowa w ust. 1. </a:t>
            </a:r>
          </a:p>
        </p:txBody>
      </p:sp>
    </p:spTree>
    <p:extLst>
      <p:ext uri="{BB962C8B-B14F-4D97-AF65-F5344CB8AC3E}">
        <p14:creationId xmlns:p14="http://schemas.microsoft.com/office/powerpoint/2010/main" val="199900385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Pozwolenie na użytkowanie art. 55 wykaz obiektów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674418"/>
            <a:ext cx="484632" cy="569766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8" y="773638"/>
            <a:ext cx="8160597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55. 1. Przed przystąpieniem do użytkowania obiektu budowlanego należy uzyskać decyzję o pozwoleniu na użytkowanie, jeżeli: 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AE1DDCC-D66C-5D47-9423-72001014298C}"/>
              </a:ext>
            </a:extLst>
          </p:cNvPr>
          <p:cNvSpPr/>
          <p:nvPr/>
        </p:nvSpPr>
        <p:spPr>
          <a:xfrm>
            <a:off x="323912" y="1604491"/>
            <a:ext cx="7427444" cy="313932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1</a:t>
            </a:r>
            <a:r>
              <a:rPr lang="pl-PL" b="1" dirty="0">
                <a:solidFill>
                  <a:schemeClr val="tx1"/>
                </a:solidFill>
              </a:rPr>
              <a:t>)  na budowę obiektu budowlanego jest wymagane pozwolenie na budowę i jest on zaliczony do kategorii: a)  V, IX–XVI, b)  XVII – z wyjątkiem warsztatów rzemieślniczych, stacji obsługi pojazdów, myjni samochodowych i garaży do pięciu stanowisk włącznie,  c)  XVIII – z wyjątkiem obiektów magazynowych: budynki składowe, chłodnie, hangary i wiaty, a także budynków kolejowych: nastawnie, podstacje trakcyjne, lokomotywownie, wagonownie, strażnice przejazdowe i myjnie taboru kolejowego, d)  XX, e)  XXII – z wyjątkiem placów składowych, postojowych i parkingów, f)  XXIV – z wyjątkiem stawów rybnych, g)  XXVII – z wyjątkiem jazów, wałów przeciwpowodziowych, opasek i ostróg brzegowych oraz rowów melioracyjnych, h)  XXVIII–XXX – o których mowa w załączniku do ustawy;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A4BAAF4E-6111-404B-9949-D896B305FF9F}"/>
              </a:ext>
            </a:extLst>
          </p:cNvPr>
          <p:cNvSpPr/>
          <p:nvPr/>
        </p:nvSpPr>
        <p:spPr>
          <a:xfrm rot="5400000">
            <a:off x="7763168" y="2763422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6CA165D2-FCD1-7745-B915-9EFAD12A1D13}"/>
              </a:ext>
            </a:extLst>
          </p:cNvPr>
          <p:cNvSpPr/>
          <p:nvPr/>
        </p:nvSpPr>
        <p:spPr>
          <a:xfrm rot="5400000">
            <a:off x="7776214" y="5086120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56BE7FD-3B4A-7A45-80D3-35BB8D34EC2F}"/>
              </a:ext>
            </a:extLst>
          </p:cNvPr>
          <p:cNvCxnSpPr>
            <a:cxnSpLocks/>
          </p:cNvCxnSpPr>
          <p:nvPr/>
        </p:nvCxnSpPr>
        <p:spPr>
          <a:xfrm flipH="1">
            <a:off x="8311982" y="1481524"/>
            <a:ext cx="681" cy="408070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44446" y="4875918"/>
            <a:ext cx="7427444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 zachodzą okoliczności, o których mowa w art. 49 ust. 5 albo art. 51 ust. 4; </a:t>
            </a:r>
          </a:p>
          <a:p>
            <a:r>
              <a:rPr lang="pl-PL" b="1" dirty="0">
                <a:solidFill>
                  <a:schemeClr val="tx1"/>
                </a:solidFill>
              </a:rPr>
              <a:t>3)  przystąpienie do użytkowania obiektu budowlanego ma nastąpić przed </a:t>
            </a:r>
          </a:p>
          <a:p>
            <a:r>
              <a:rPr lang="pl-PL" b="1" dirty="0">
                <a:solidFill>
                  <a:schemeClr val="tx1"/>
                </a:solidFill>
              </a:rPr>
              <a:t>wykonaniem wszystkich robót budowlanych.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F566DBB7-FCE5-8548-B8CA-780355373741}"/>
              </a:ext>
            </a:extLst>
          </p:cNvPr>
          <p:cNvSpPr/>
          <p:nvPr/>
        </p:nvSpPr>
        <p:spPr>
          <a:xfrm rot="5400000">
            <a:off x="8390873" y="908674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559D6E53-AF9F-464D-B322-AF9299C2387D}"/>
              </a:ext>
            </a:extLst>
          </p:cNvPr>
          <p:cNvSpPr/>
          <p:nvPr/>
        </p:nvSpPr>
        <p:spPr>
          <a:xfrm>
            <a:off x="357492" y="6120053"/>
            <a:ext cx="7427444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49.5 legalizacja, z OOŚ; .  51.4 zmiana decyzji </a:t>
            </a:r>
            <a:r>
              <a:rPr lang="pl-PL" b="1" dirty="0" err="1">
                <a:solidFill>
                  <a:schemeClr val="tx1"/>
                </a:solidFill>
              </a:rPr>
              <a:t>pozw</a:t>
            </a:r>
            <a:r>
              <a:rPr lang="pl-PL" b="1" dirty="0">
                <a:solidFill>
                  <a:schemeClr val="tx1"/>
                </a:solidFill>
              </a:rPr>
              <a:t>. na bud. z obowiązkiem poz. na użytkowanie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6" name="Strzałka w dół 25">
            <a:extLst>
              <a:ext uri="{FF2B5EF4-FFF2-40B4-BE49-F238E27FC236}">
                <a16:creationId xmlns:a16="http://schemas.microsoft.com/office/drawing/2014/main" id="{AC53F407-E6C2-ED49-BC4C-92D8B96C38D9}"/>
              </a:ext>
            </a:extLst>
          </p:cNvPr>
          <p:cNvSpPr/>
          <p:nvPr/>
        </p:nvSpPr>
        <p:spPr>
          <a:xfrm>
            <a:off x="3795218" y="5799248"/>
            <a:ext cx="484831" cy="355077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0694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713543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Prawo budowlane; Dz. U. 2020 POZ. 1333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231813" y="1054450"/>
            <a:ext cx="777912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OBIEKT BUDOWLANY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F21BE4D-2686-8C40-9E59-C68E195FAA91}"/>
              </a:ext>
            </a:extLst>
          </p:cNvPr>
          <p:cNvSpPr/>
          <p:nvPr/>
        </p:nvSpPr>
        <p:spPr>
          <a:xfrm>
            <a:off x="231813" y="2410738"/>
            <a:ext cx="8534499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Obszar oddziaływania obiektu art. 3/20 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3734199" y="1723591"/>
            <a:ext cx="484632" cy="66914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527E84A-3AC4-1541-B917-F64BE4CA06D9}"/>
              </a:ext>
            </a:extLst>
          </p:cNvPr>
          <p:cNvSpPr/>
          <p:nvPr/>
        </p:nvSpPr>
        <p:spPr>
          <a:xfrm>
            <a:off x="63900" y="3767026"/>
            <a:ext cx="8973983" cy="2862322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FF0000"/>
                </a:solidFill>
                <a:latin typeface="Calibri,Bold"/>
              </a:rPr>
              <a:t>Teren wyznaczony w otoczeniu obiektu budowlanego na podstawie przepisów odrębnych, wprowadzających związane </a:t>
            </a:r>
            <a:br>
              <a:rPr lang="pl-PL" sz="3600" b="1" dirty="0">
                <a:solidFill>
                  <a:srgbClr val="FF0000"/>
                </a:solidFill>
                <a:latin typeface="Calibri,Bold"/>
              </a:rPr>
            </a:br>
            <a:r>
              <a:rPr lang="pl-PL" sz="3600" b="1" dirty="0">
                <a:solidFill>
                  <a:srgbClr val="FF0000"/>
                </a:solidFill>
                <a:latin typeface="Calibri,Bold"/>
              </a:rPr>
              <a:t>z tym obiektem ograniczenia </a:t>
            </a:r>
            <a:br>
              <a:rPr lang="pl-PL" sz="3600" b="1" dirty="0">
                <a:solidFill>
                  <a:srgbClr val="FF0000"/>
                </a:solidFill>
                <a:latin typeface="Calibri,Bold"/>
              </a:rPr>
            </a:br>
            <a:r>
              <a:rPr lang="pl-PL" sz="3600" b="1" dirty="0">
                <a:solidFill>
                  <a:srgbClr val="FF0000"/>
                </a:solidFill>
                <a:latin typeface="Calibri,Bold"/>
              </a:rPr>
              <a:t>w zabudowie tego terenu</a:t>
            </a:r>
            <a:endParaRPr lang="pl-PL" sz="3600" b="1" dirty="0">
              <a:solidFill>
                <a:srgbClr val="FF0000"/>
              </a:solidFill>
            </a:endParaRP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4E1E281-F285-624F-A400-8C6DC90DA2B4}"/>
              </a:ext>
            </a:extLst>
          </p:cNvPr>
          <p:cNvSpPr/>
          <p:nvPr/>
        </p:nvSpPr>
        <p:spPr>
          <a:xfrm>
            <a:off x="3734199" y="3075075"/>
            <a:ext cx="484632" cy="69195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852667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Pozwolenie na użytkowanie art. Zawiadomienie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674417"/>
            <a:ext cx="484632" cy="3692247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9" y="773638"/>
            <a:ext cx="8052482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1a. Decyzja, o której mowa w ust. 1 pkt 3, może obejmować: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1)  obiekt budowlany lub jego część;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2)  niektóre z obiektów budowlanych objętych jedną decyzją o pozwoleniu na budowę lub zgłoszeniem budowy, o którym mowa w art. 29 ust. 1 pkt 1 i 2 </a:t>
            </a:r>
            <a:endParaRPr lang="pl-PL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AE1DDCC-D66C-5D47-9423-72001014298C}"/>
              </a:ext>
            </a:extLst>
          </p:cNvPr>
          <p:cNvSpPr/>
          <p:nvPr/>
        </p:nvSpPr>
        <p:spPr>
          <a:xfrm>
            <a:off x="308078" y="2504074"/>
            <a:ext cx="8073671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1b. Decyzja, o której mowa w ust. 1 pkt 3, może być wydana, jeżeli </a:t>
            </a:r>
          </a:p>
          <a:p>
            <a:r>
              <a:rPr lang="pl-PL" b="1" dirty="0">
                <a:solidFill>
                  <a:srgbClr val="FF0000"/>
                </a:solidFill>
              </a:rPr>
              <a:t>oddawane do użytkowania obiekty budowlane lub ich części mogą samodzielnie funkcjonować zgodnie z przeznaczeniem </a:t>
            </a: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56BE7FD-3B4A-7A45-80D3-35BB8D34EC2F}"/>
              </a:ext>
            </a:extLst>
          </p:cNvPr>
          <p:cNvCxnSpPr>
            <a:cxnSpLocks/>
          </p:cNvCxnSpPr>
          <p:nvPr/>
        </p:nvCxnSpPr>
        <p:spPr>
          <a:xfrm>
            <a:off x="8883026" y="5457235"/>
            <a:ext cx="0" cy="99177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7" y="3567326"/>
            <a:ext cx="8052481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2. Inwestor zamiast dokonania zawiadomienia o zakończeniu budowy może wystąpić z wnioskiem o wydanie decyzji o pozwoleniu na użytkowanie. </a:t>
            </a:r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F566DBB7-FCE5-8548-B8CA-780355373741}"/>
              </a:ext>
            </a:extLst>
          </p:cNvPr>
          <p:cNvSpPr/>
          <p:nvPr/>
        </p:nvSpPr>
        <p:spPr>
          <a:xfrm rot="5400000">
            <a:off x="8390873" y="1319292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559D6E53-AF9F-464D-B322-AF9299C2387D}"/>
              </a:ext>
            </a:extLst>
          </p:cNvPr>
          <p:cNvSpPr/>
          <p:nvPr/>
        </p:nvSpPr>
        <p:spPr>
          <a:xfrm>
            <a:off x="340230" y="4366664"/>
            <a:ext cx="8668858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56. 1. Inwestor, w stosunku do którego nałożono obowiązek uzyskania pozwolenia na użytkowanie obiektu budowlanego, jest obowiązany zawiadomić, zgodnie z właściwością wynikającą z przepisów szczególnych, organy:</a:t>
            </a:r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B263124B-3F75-904E-92B3-CD9894C262EE}"/>
              </a:ext>
            </a:extLst>
          </p:cNvPr>
          <p:cNvSpPr/>
          <p:nvPr/>
        </p:nvSpPr>
        <p:spPr>
          <a:xfrm rot="5400000">
            <a:off x="8398236" y="2738330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EC9687A0-2A2F-4D45-848D-AA32D4EC9B01}"/>
              </a:ext>
            </a:extLst>
          </p:cNvPr>
          <p:cNvSpPr/>
          <p:nvPr/>
        </p:nvSpPr>
        <p:spPr>
          <a:xfrm rot="5400000">
            <a:off x="8440399" y="3685015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614FFC5-56D7-4245-9BD0-EECD21F51505}"/>
              </a:ext>
            </a:extLst>
          </p:cNvPr>
          <p:cNvSpPr/>
          <p:nvPr/>
        </p:nvSpPr>
        <p:spPr>
          <a:xfrm>
            <a:off x="367189" y="5457235"/>
            <a:ext cx="8014560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Państwowej Inspekcji Sanitarnej, 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52227EFF-8A40-564D-B666-F44585389BB7}"/>
              </a:ext>
            </a:extLst>
          </p:cNvPr>
          <p:cNvSpPr/>
          <p:nvPr/>
        </p:nvSpPr>
        <p:spPr>
          <a:xfrm>
            <a:off x="374553" y="5912434"/>
            <a:ext cx="8014560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4) Państwowej Straży Pożarnej – o zakończeniu budowy obiektu budowlanego i zamiarze przystąpienia do jego użytkowania. Organy zajmują stanowisko w sprawie zgodności wykonania obiektu budowlanego z projektem budowlanym </a:t>
            </a: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6E4C490-4D49-1741-84D3-FBAEE4F28E7F}"/>
              </a:ext>
            </a:extLst>
          </p:cNvPr>
          <p:cNvSpPr/>
          <p:nvPr/>
        </p:nvSpPr>
        <p:spPr>
          <a:xfrm rot="5400000">
            <a:off x="8367824" y="5436326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dół 26">
            <a:extLst>
              <a:ext uri="{FF2B5EF4-FFF2-40B4-BE49-F238E27FC236}">
                <a16:creationId xmlns:a16="http://schemas.microsoft.com/office/drawing/2014/main" id="{DDAC4795-03AA-044E-BAE6-30AF66559C4C}"/>
              </a:ext>
            </a:extLst>
          </p:cNvPr>
          <p:cNvSpPr/>
          <p:nvPr/>
        </p:nvSpPr>
        <p:spPr>
          <a:xfrm rot="5400000">
            <a:off x="8360461" y="6087894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297504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Pozwolenie na użytkowanie art. 56 zawiadomienie, 57 dokument.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674417"/>
            <a:ext cx="484632" cy="458645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68B81C9-3C4D-504B-8AC1-03A222167F31}"/>
              </a:ext>
            </a:extLst>
          </p:cNvPr>
          <p:cNvSpPr/>
          <p:nvPr/>
        </p:nvSpPr>
        <p:spPr>
          <a:xfrm>
            <a:off x="329269" y="773638"/>
            <a:ext cx="8052482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1a. Przepisy ust. 1 stosuje się również w przypadku, gdy projekt budowlany obiektu budowlanego nieobjętego obowiązkiem uzyskania pozwolenia na użytkowanie wymagał uzgodnienia pod względem ochrony przeciwpożarowej lub wymagań higienicznych i zdrowotnych. 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AE1DDCC-D66C-5D47-9423-72001014298C}"/>
              </a:ext>
            </a:extLst>
          </p:cNvPr>
          <p:cNvSpPr/>
          <p:nvPr/>
        </p:nvSpPr>
        <p:spPr>
          <a:xfrm>
            <a:off x="340274" y="2231540"/>
            <a:ext cx="807367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Niezajęcie stanowiska przez organy, wymienione w ust. 1, w terminie 14 dni od dnia otrzymania zawiadomienia, traktuje się jak niezgłoszenie sprzeciwu lub uwag. </a:t>
            </a: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56BE7FD-3B4A-7A45-80D3-35BB8D34EC2F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8136150" y="4467497"/>
            <a:ext cx="50328" cy="185911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44057" y="3421944"/>
            <a:ext cx="805248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57. 1. Do zawiadomienia o zakończeniu budowy obiektu budowlanego lub wniosku o udzielenie pozwolenia na użytkowanie inwestor jest obowiązany dołączyć: </a:t>
            </a:r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F566DBB7-FCE5-8548-B8CA-780355373741}"/>
              </a:ext>
            </a:extLst>
          </p:cNvPr>
          <p:cNvSpPr/>
          <p:nvPr/>
        </p:nvSpPr>
        <p:spPr>
          <a:xfrm rot="5400000">
            <a:off x="8423269" y="1184031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B263124B-3F75-904E-92B3-CD9894C262EE}"/>
              </a:ext>
            </a:extLst>
          </p:cNvPr>
          <p:cNvSpPr/>
          <p:nvPr/>
        </p:nvSpPr>
        <p:spPr>
          <a:xfrm rot="5400000">
            <a:off x="8455987" y="2588962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EC9687A0-2A2F-4D45-848D-AA32D4EC9B01}"/>
              </a:ext>
            </a:extLst>
          </p:cNvPr>
          <p:cNvSpPr/>
          <p:nvPr/>
        </p:nvSpPr>
        <p:spPr>
          <a:xfrm rot="5400000">
            <a:off x="8441077" y="3795263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614FFC5-56D7-4245-9BD0-EECD21F51505}"/>
              </a:ext>
            </a:extLst>
          </p:cNvPr>
          <p:cNvSpPr/>
          <p:nvPr/>
        </p:nvSpPr>
        <p:spPr>
          <a:xfrm>
            <a:off x="329067" y="4563273"/>
            <a:ext cx="7360887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oryginał dziennika budowy</a:t>
            </a:r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52227EFF-8A40-564D-B666-F44585389BB7}"/>
              </a:ext>
            </a:extLst>
          </p:cNvPr>
          <p:cNvSpPr/>
          <p:nvPr/>
        </p:nvSpPr>
        <p:spPr>
          <a:xfrm>
            <a:off x="313876" y="5087200"/>
            <a:ext cx="7376078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1a) projekt techniczny, z uwzględnieniem zmian, o których mowa w art. 36b ust. 2 </a:t>
            </a: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6E4C490-4D49-1741-84D3-FBAEE4F28E7F}"/>
              </a:ext>
            </a:extLst>
          </p:cNvPr>
          <p:cNvSpPr/>
          <p:nvPr/>
        </p:nvSpPr>
        <p:spPr>
          <a:xfrm rot="5400000">
            <a:off x="7710368" y="4539865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dół 26">
            <a:extLst>
              <a:ext uri="{FF2B5EF4-FFF2-40B4-BE49-F238E27FC236}">
                <a16:creationId xmlns:a16="http://schemas.microsoft.com/office/drawing/2014/main" id="{DDAC4795-03AA-044E-BAE6-30AF66559C4C}"/>
              </a:ext>
            </a:extLst>
          </p:cNvPr>
          <p:cNvSpPr/>
          <p:nvPr/>
        </p:nvSpPr>
        <p:spPr>
          <a:xfrm rot="5400000">
            <a:off x="7660042" y="5225576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41D6AEF-B46A-F34D-AF6E-8F8B7172E464}"/>
              </a:ext>
            </a:extLst>
          </p:cNvPr>
          <p:cNvSpPr/>
          <p:nvPr/>
        </p:nvSpPr>
        <p:spPr>
          <a:xfrm>
            <a:off x="329067" y="5902564"/>
            <a:ext cx="7376078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36b.2. Odstąpienie od projektu technicznego jest dopuszczalne po dokonaniu przez projektanta zmian w tym projekcie oraz sprawdzeniu tych zmian, o ile to sprawdzenie jest wymagane. 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71AE0439-F6FF-7249-9CDD-C5EA6F677BC3}"/>
              </a:ext>
            </a:extLst>
          </p:cNvPr>
          <p:cNvSpPr/>
          <p:nvPr/>
        </p:nvSpPr>
        <p:spPr>
          <a:xfrm rot="5400000">
            <a:off x="7722897" y="6092913"/>
            <a:ext cx="359119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315375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Pozwolenie na użytkowanie art. 57 dokumenty.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674417"/>
            <a:ext cx="484632" cy="828973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56BE7FD-3B4A-7A45-80D3-35BB8D34EC2F}"/>
              </a:ext>
            </a:extLst>
          </p:cNvPr>
          <p:cNvCxnSpPr>
            <a:cxnSpLocks/>
          </p:cNvCxnSpPr>
          <p:nvPr/>
        </p:nvCxnSpPr>
        <p:spPr>
          <a:xfrm>
            <a:off x="8228668" y="1797559"/>
            <a:ext cx="5692" cy="275945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48776" y="781896"/>
            <a:ext cx="805248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57. 1. Do zawiadomienia o zakończeniu budowy obiektu budowlanego lub wniosku o udzielenie pozwolenia na użytkowanie inwestor jest obowiązany dołączyć: </a:t>
            </a:r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F566DBB7-FCE5-8548-B8CA-780355373741}"/>
              </a:ext>
            </a:extLst>
          </p:cNvPr>
          <p:cNvSpPr/>
          <p:nvPr/>
        </p:nvSpPr>
        <p:spPr>
          <a:xfrm rot="5400000">
            <a:off x="8428450" y="1057693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614FFC5-56D7-4245-9BD0-EECD21F51505}"/>
              </a:ext>
            </a:extLst>
          </p:cNvPr>
          <p:cNvSpPr/>
          <p:nvPr/>
        </p:nvSpPr>
        <p:spPr>
          <a:xfrm>
            <a:off x="372276" y="1879146"/>
            <a:ext cx="7360887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 oświadczenie kierownika budowy: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o zgodności wykonania obiektu budowlanego z projektem budowlanym lub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warunkami pozwolenia na budowę oraz przepisami,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o doprowadzeniu do należytego stanu i porządku terenu budowy, a także – w razie korzystania – drogi, ulicy, sąsiedniej nieruchomości, budynku lub lokalu;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52227EFF-8A40-564D-B666-F44585389BB7}"/>
              </a:ext>
            </a:extLst>
          </p:cNvPr>
          <p:cNvSpPr/>
          <p:nvPr/>
        </p:nvSpPr>
        <p:spPr>
          <a:xfrm>
            <a:off x="410677" y="3992334"/>
            <a:ext cx="7376078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3)  oświadczenie o właściwym zagospodarowaniu terenów przyległych, jeżeli eksploatacja wybudowanego obiektu jest uzależniona od ich odpowiedniego zagospodarowania;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6E4C490-4D49-1741-84D3-FBAEE4F28E7F}"/>
              </a:ext>
            </a:extLst>
          </p:cNvPr>
          <p:cNvSpPr/>
          <p:nvPr/>
        </p:nvSpPr>
        <p:spPr>
          <a:xfrm rot="5400000">
            <a:off x="7741346" y="2665031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dół 26">
            <a:extLst>
              <a:ext uri="{FF2B5EF4-FFF2-40B4-BE49-F238E27FC236}">
                <a16:creationId xmlns:a16="http://schemas.microsoft.com/office/drawing/2014/main" id="{DDAC4795-03AA-044E-BAE6-30AF66559C4C}"/>
              </a:ext>
            </a:extLst>
          </p:cNvPr>
          <p:cNvSpPr/>
          <p:nvPr/>
        </p:nvSpPr>
        <p:spPr>
          <a:xfrm rot="5400000">
            <a:off x="7720157" y="4220306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41D6AEF-B46A-F34D-AF6E-8F8B7172E464}"/>
              </a:ext>
            </a:extLst>
          </p:cNvPr>
          <p:cNvSpPr/>
          <p:nvPr/>
        </p:nvSpPr>
        <p:spPr>
          <a:xfrm>
            <a:off x="410676" y="4980914"/>
            <a:ext cx="8598411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4) protokoły badań i sprawdzeń: </a:t>
            </a:r>
          </a:p>
          <a:p>
            <a:r>
              <a:rPr lang="pl-PL" b="1" dirty="0">
                <a:solidFill>
                  <a:srgbClr val="FF0000"/>
                </a:solidFill>
              </a:rPr>
              <a:t>a)  przyłączy i instalacji, zapewniających użytkowanie obiektu budowlanego zgodnie z przeznaczeniem, sporządzone przez osoby posiadające uprawnienia budowlane w odpowiedniej specjalności lub osoby, o których mowa w art. 62 ust. 6, </a:t>
            </a:r>
          </a:p>
          <a:p>
            <a:r>
              <a:rPr lang="pl-PL" b="1" dirty="0">
                <a:solidFill>
                  <a:srgbClr val="FF0000"/>
                </a:solidFill>
              </a:rPr>
              <a:t>b)  o których mowa w art. 14 ustawy z dnia 21 grudnia 2000 r. o dozorze technicznym (Dz. U. z 2019 r. poz. 667), o ile dotyczy; </a:t>
            </a:r>
            <a:endParaRPr lang="pl-PL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13EFDAEF-4B33-7D49-9037-D7745AE15AAA}"/>
              </a:ext>
            </a:extLst>
          </p:cNvPr>
          <p:cNvSpPr/>
          <p:nvPr/>
        </p:nvSpPr>
        <p:spPr>
          <a:xfrm>
            <a:off x="7986252" y="4513528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62661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Pozwolenie na użytkowanie art. 57 dokumenty.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674417"/>
            <a:ext cx="484632" cy="828973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56BE7FD-3B4A-7A45-80D3-35BB8D34EC2F}"/>
              </a:ext>
            </a:extLst>
          </p:cNvPr>
          <p:cNvCxnSpPr>
            <a:cxnSpLocks/>
          </p:cNvCxnSpPr>
          <p:nvPr/>
        </p:nvCxnSpPr>
        <p:spPr>
          <a:xfrm>
            <a:off x="8364653" y="1826602"/>
            <a:ext cx="12044" cy="415447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48776" y="781896"/>
            <a:ext cx="805248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57. 1. Do zawiadomienia o zakończeniu budowy obiektu budowlanego lub wniosku o udzielenie pozwolenia na użytkowanie inwestor jest obowiązany dołączyć: </a:t>
            </a:r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F566DBB7-FCE5-8548-B8CA-780355373741}"/>
              </a:ext>
            </a:extLst>
          </p:cNvPr>
          <p:cNvSpPr/>
          <p:nvPr/>
        </p:nvSpPr>
        <p:spPr>
          <a:xfrm rot="5400000">
            <a:off x="8428450" y="1057693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614FFC5-56D7-4245-9BD0-EECD21F51505}"/>
              </a:ext>
            </a:extLst>
          </p:cNvPr>
          <p:cNvSpPr/>
          <p:nvPr/>
        </p:nvSpPr>
        <p:spPr>
          <a:xfrm>
            <a:off x="372276" y="1879146"/>
            <a:ext cx="7542250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4a) decyzję zezwalającą na eksploatację urządzenia technicznego, o której mowa w art. 14 ust. 1 ustawy z dnia 21 grudnia 2000 r. o dozorze technicznym, o ile dotyczy 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52227EFF-8A40-564D-B666-F44585389BB7}"/>
              </a:ext>
            </a:extLst>
          </p:cNvPr>
          <p:cNvSpPr/>
          <p:nvPr/>
        </p:nvSpPr>
        <p:spPr>
          <a:xfrm>
            <a:off x="364680" y="2876774"/>
            <a:ext cx="7549846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5)  dokumentację geodezyjną, zawierającą wyniki geodezyjnej inwentaryzacji powykonawczej, w tym mapę,  oraz informację o zgodności usytuowania obiektu budowlanego z projektem zagospodarowania działki lub terenu lub odstępstwach od tego projektu sporządzone przez osobę posiadającą odpowiednie uprawnienia zawodowe w dziedzinie geodezji i kartografii.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6E4C490-4D49-1741-84D3-FBAEE4F28E7F}"/>
              </a:ext>
            </a:extLst>
          </p:cNvPr>
          <p:cNvSpPr/>
          <p:nvPr/>
        </p:nvSpPr>
        <p:spPr>
          <a:xfrm rot="5400000">
            <a:off x="7857383" y="2183021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dół 26">
            <a:extLst>
              <a:ext uri="{FF2B5EF4-FFF2-40B4-BE49-F238E27FC236}">
                <a16:creationId xmlns:a16="http://schemas.microsoft.com/office/drawing/2014/main" id="{DDAC4795-03AA-044E-BAE6-30AF66559C4C}"/>
              </a:ext>
            </a:extLst>
          </p:cNvPr>
          <p:cNvSpPr/>
          <p:nvPr/>
        </p:nvSpPr>
        <p:spPr>
          <a:xfrm rot="5400000">
            <a:off x="7816312" y="3520244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41D6AEF-B46A-F34D-AF6E-8F8B7172E464}"/>
              </a:ext>
            </a:extLst>
          </p:cNvPr>
          <p:cNvSpPr/>
          <p:nvPr/>
        </p:nvSpPr>
        <p:spPr>
          <a:xfrm>
            <a:off x="379444" y="4428400"/>
            <a:ext cx="7520317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6)  potwierdzenie, zgodnie z odrębnymi przepisami, odbioru wykonanych przyłączy;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13EFDAEF-4B33-7D49-9037-D7745AE15AAA}"/>
              </a:ext>
            </a:extLst>
          </p:cNvPr>
          <p:cNvSpPr/>
          <p:nvPr/>
        </p:nvSpPr>
        <p:spPr>
          <a:xfrm rot="5400000">
            <a:off x="7872964" y="4755943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9CCBE74-9A58-3047-B4B4-4A703EB27FF4}"/>
              </a:ext>
            </a:extLst>
          </p:cNvPr>
          <p:cNvSpPr/>
          <p:nvPr/>
        </p:nvSpPr>
        <p:spPr>
          <a:xfrm>
            <a:off x="379444" y="5111924"/>
            <a:ext cx="7529866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7a) zaświadczenie wójta, burmistrza albo prezydenta miasta, potwierdzające spełnienie warunków, o których mowa w art. 37i ust. 8 ustawy o plan. i </a:t>
            </a:r>
            <a:r>
              <a:rPr lang="pl-PL" b="1" dirty="0" err="1">
                <a:solidFill>
                  <a:schemeClr val="tx1"/>
                </a:solidFill>
              </a:rPr>
              <a:t>zagosp</a:t>
            </a:r>
            <a:r>
              <a:rPr lang="pl-PL" b="1" dirty="0">
                <a:solidFill>
                  <a:schemeClr val="tx1"/>
                </a:solidFill>
              </a:rPr>
              <a:t>. </a:t>
            </a:r>
            <a:r>
              <a:rPr lang="pl-PL" b="1" dirty="0" err="1">
                <a:solidFill>
                  <a:schemeClr val="tx1"/>
                </a:solidFill>
              </a:rPr>
              <a:t>przestrz</a:t>
            </a:r>
            <a:r>
              <a:rPr lang="pl-PL" b="1" dirty="0">
                <a:solidFill>
                  <a:schemeClr val="tx1"/>
                </a:solidFill>
              </a:rPr>
              <a:t>., o ile jest wymagane;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7259F89-8427-4E4A-A1AB-25C6EC4C042D}"/>
              </a:ext>
            </a:extLst>
          </p:cNvPr>
          <p:cNvSpPr/>
          <p:nvPr/>
        </p:nvSpPr>
        <p:spPr>
          <a:xfrm>
            <a:off x="354380" y="6055373"/>
            <a:ext cx="8717333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tx1"/>
                </a:solidFill>
              </a:rPr>
              <a:t>8) w przypadku drogi w transeuropejskiej sieci drogowej: a)  wynik audytu bezpieczeństwa ruchu drogowego, b)  uzasadnienie zarządcy drogi, o którym mowa w art. 24l ust. 4 ustawy o drogach publicznych </a:t>
            </a:r>
            <a:endParaRPr lang="pl-PL" sz="1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4F9B56EE-4669-DD4D-9E8F-80F0AF2E9786}"/>
              </a:ext>
            </a:extLst>
          </p:cNvPr>
          <p:cNvSpPr/>
          <p:nvPr/>
        </p:nvSpPr>
        <p:spPr>
          <a:xfrm rot="5400000">
            <a:off x="7905804" y="5538592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8C42C627-81EE-EA48-9A0E-1F37FF9CB87D}"/>
              </a:ext>
            </a:extLst>
          </p:cNvPr>
          <p:cNvSpPr/>
          <p:nvPr/>
        </p:nvSpPr>
        <p:spPr>
          <a:xfrm rot="21403844">
            <a:off x="8176910" y="5650756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424604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Pozwolenie na użytkowanie art. 59, 59a  wydanie, kontrola.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674417"/>
            <a:ext cx="484632" cy="310310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56BE7FD-3B4A-7A45-80D3-35BB8D34EC2F}"/>
              </a:ext>
            </a:extLst>
          </p:cNvPr>
          <p:cNvCxnSpPr>
            <a:cxnSpLocks/>
          </p:cNvCxnSpPr>
          <p:nvPr/>
        </p:nvCxnSpPr>
        <p:spPr>
          <a:xfrm>
            <a:off x="8389235" y="3930554"/>
            <a:ext cx="6022" cy="131768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48776" y="781896"/>
            <a:ext cx="805248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Organ nadzoru budowlanego wydaje decyzję w sprawie pozwolenia na użytkowanie obiektu budowlanego po przeprowadzeniu obowiązkowej kontroli, o której mowa w art. 59a. </a:t>
            </a:r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F566DBB7-FCE5-8548-B8CA-780355373741}"/>
              </a:ext>
            </a:extLst>
          </p:cNvPr>
          <p:cNvSpPr/>
          <p:nvPr/>
        </p:nvSpPr>
        <p:spPr>
          <a:xfrm rot="5400000">
            <a:off x="8428450" y="1057693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41D6AEF-B46A-F34D-AF6E-8F8B7172E464}"/>
              </a:ext>
            </a:extLst>
          </p:cNvPr>
          <p:cNvSpPr/>
          <p:nvPr/>
        </p:nvSpPr>
        <p:spPr>
          <a:xfrm>
            <a:off x="384660" y="3468889"/>
            <a:ext cx="8010597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2. Kontrola, o której mowa w ust. 1, obejmuje sprawdzenie:</a:t>
            </a:r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13EFDAEF-4B33-7D49-9037-D7745AE15AAA}"/>
              </a:ext>
            </a:extLst>
          </p:cNvPr>
          <p:cNvSpPr/>
          <p:nvPr/>
        </p:nvSpPr>
        <p:spPr>
          <a:xfrm rot="5400000">
            <a:off x="7891921" y="4171035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9CCBE74-9A58-3047-B4B4-4A703EB27FF4}"/>
              </a:ext>
            </a:extLst>
          </p:cNvPr>
          <p:cNvSpPr/>
          <p:nvPr/>
        </p:nvSpPr>
        <p:spPr>
          <a:xfrm>
            <a:off x="384660" y="4056124"/>
            <a:ext cx="7529866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1) zgodności obiektu budowlanego z projektem zagospodarowania działki lub terenu 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7259F89-8427-4E4A-A1AB-25C6EC4C042D}"/>
              </a:ext>
            </a:extLst>
          </p:cNvPr>
          <p:cNvSpPr/>
          <p:nvPr/>
        </p:nvSpPr>
        <p:spPr>
          <a:xfrm>
            <a:off x="384660" y="4878902"/>
            <a:ext cx="7576050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2) zgodności obiektu architektoniczno-budowlanym i technicznym, w zakresie: </a:t>
            </a:r>
            <a:endParaRPr lang="pl-PL" sz="1600" b="1" dirty="0">
              <a:solidFill>
                <a:srgbClr val="FF0000"/>
              </a:solidFill>
            </a:endParaRP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4F9B56EE-4669-DD4D-9E8F-80F0AF2E9786}"/>
              </a:ext>
            </a:extLst>
          </p:cNvPr>
          <p:cNvSpPr/>
          <p:nvPr/>
        </p:nvSpPr>
        <p:spPr>
          <a:xfrm rot="5400000">
            <a:off x="7943218" y="4829875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6E8CC0D0-D7E0-674B-A2A7-2FB0C985BBA3}"/>
              </a:ext>
            </a:extLst>
          </p:cNvPr>
          <p:cNvSpPr/>
          <p:nvPr/>
        </p:nvSpPr>
        <p:spPr>
          <a:xfrm>
            <a:off x="348776" y="1894812"/>
            <a:ext cx="8052481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59.a1. Organ nadzoru budowlanego przeprowadza, na wezwanie inwestora, obowiązkową kontrolę budowy w zakresie jej zgodności z ustaleniami i warunkami określonymi w decyzji o pozwoleniu na budowę oraz z projektem budowlanym</a:t>
            </a:r>
            <a:r>
              <a:rPr lang="pl-PL" dirty="0"/>
              <a:t>. </a:t>
            </a:r>
            <a:endParaRPr lang="pl-PL" sz="2000" dirty="0"/>
          </a:p>
        </p:txBody>
      </p:sp>
      <p:sp>
        <p:nvSpPr>
          <p:cNvPr id="26" name="Strzałka w dół 25">
            <a:extLst>
              <a:ext uri="{FF2B5EF4-FFF2-40B4-BE49-F238E27FC236}">
                <a16:creationId xmlns:a16="http://schemas.microsoft.com/office/drawing/2014/main" id="{2DB451B3-1B9A-994E-8B75-B7345673EFF4}"/>
              </a:ext>
            </a:extLst>
          </p:cNvPr>
          <p:cNvSpPr/>
          <p:nvPr/>
        </p:nvSpPr>
        <p:spPr>
          <a:xfrm rot="5400000">
            <a:off x="8398357" y="2268197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trzałka w dół 27">
            <a:extLst>
              <a:ext uri="{FF2B5EF4-FFF2-40B4-BE49-F238E27FC236}">
                <a16:creationId xmlns:a16="http://schemas.microsoft.com/office/drawing/2014/main" id="{20FE3189-A7FF-9E40-B742-283979155A4E}"/>
              </a:ext>
            </a:extLst>
          </p:cNvPr>
          <p:cNvSpPr/>
          <p:nvPr/>
        </p:nvSpPr>
        <p:spPr>
          <a:xfrm rot="5400000">
            <a:off x="8443185" y="3458012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07237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Pozwolenie na użytkowanie art. 59a  kontrola.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59368" y="674417"/>
            <a:ext cx="484632" cy="104890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56BE7FD-3B4A-7A45-80D3-35BB8D34EC2F}"/>
              </a:ext>
            </a:extLst>
          </p:cNvPr>
          <p:cNvCxnSpPr>
            <a:cxnSpLocks/>
          </p:cNvCxnSpPr>
          <p:nvPr/>
        </p:nvCxnSpPr>
        <p:spPr>
          <a:xfrm>
            <a:off x="8345900" y="1735086"/>
            <a:ext cx="41969" cy="358009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F566DBB7-FCE5-8548-B8CA-780355373741}"/>
              </a:ext>
            </a:extLst>
          </p:cNvPr>
          <p:cNvSpPr/>
          <p:nvPr/>
        </p:nvSpPr>
        <p:spPr>
          <a:xfrm rot="5400000">
            <a:off x="8361045" y="823629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41D6AEF-B46A-F34D-AF6E-8F8B7172E464}"/>
              </a:ext>
            </a:extLst>
          </p:cNvPr>
          <p:cNvSpPr/>
          <p:nvPr/>
        </p:nvSpPr>
        <p:spPr>
          <a:xfrm>
            <a:off x="343430" y="783371"/>
            <a:ext cx="8010597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2. Kontrola, o której mowa w ust. 1, obejmuje sprawdzenie:</a:t>
            </a:r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13EFDAEF-4B33-7D49-9037-D7745AE15AAA}"/>
              </a:ext>
            </a:extLst>
          </p:cNvPr>
          <p:cNvSpPr/>
          <p:nvPr/>
        </p:nvSpPr>
        <p:spPr>
          <a:xfrm rot="5400000">
            <a:off x="7877918" y="1936931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7259F89-8427-4E4A-A1AB-25C6EC4C042D}"/>
              </a:ext>
            </a:extLst>
          </p:cNvPr>
          <p:cNvSpPr/>
          <p:nvPr/>
        </p:nvSpPr>
        <p:spPr>
          <a:xfrm>
            <a:off x="375890" y="1353989"/>
            <a:ext cx="7992140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zgodności obiektu architektoniczno-budowlanym i technicznym, w zakresie: </a:t>
            </a:r>
            <a:endParaRPr lang="pl-PL" sz="1600" b="1" dirty="0">
              <a:solidFill>
                <a:schemeClr val="tx1"/>
              </a:solidFill>
            </a:endParaRP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4F9B56EE-4669-DD4D-9E8F-80F0AF2E9786}"/>
              </a:ext>
            </a:extLst>
          </p:cNvPr>
          <p:cNvSpPr/>
          <p:nvPr/>
        </p:nvSpPr>
        <p:spPr>
          <a:xfrm rot="5400000">
            <a:off x="7911760" y="4185479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A696870-26AE-364E-B3A7-14D968F66E56}"/>
              </a:ext>
            </a:extLst>
          </p:cNvPr>
          <p:cNvSpPr/>
          <p:nvPr/>
        </p:nvSpPr>
        <p:spPr>
          <a:xfrm>
            <a:off x="343430" y="1832274"/>
            <a:ext cx="757605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a) charakterystycznych parametrów technicznych w zakresie powierzchni zabudowy, długości, szerokości i liczby kondygnacji</a:t>
            </a: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E5322690-ADEC-5C4B-9BF8-C589B6961A44}"/>
              </a:ext>
            </a:extLst>
          </p:cNvPr>
          <p:cNvSpPr/>
          <p:nvPr/>
        </p:nvSpPr>
        <p:spPr>
          <a:xfrm rot="5400000">
            <a:off x="8361045" y="1305437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2E977762-9D87-BD4D-8CDB-938C0434C2DC}"/>
              </a:ext>
            </a:extLst>
          </p:cNvPr>
          <p:cNvSpPr/>
          <p:nvPr/>
        </p:nvSpPr>
        <p:spPr>
          <a:xfrm>
            <a:off x="329268" y="2574197"/>
            <a:ext cx="7576050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b)  wykonania widocznych elementów nośnych układu konstrukcyjnego obiektu budowlanego, </a:t>
            </a:r>
          </a:p>
          <a:p>
            <a:r>
              <a:rPr lang="pl-PL" b="1" dirty="0">
                <a:solidFill>
                  <a:schemeClr val="tx1"/>
                </a:solidFill>
              </a:rPr>
              <a:t>c)  geometrii dachu (kąt nachylenia, wysokość kalenicy i układ połaci dachowych), </a:t>
            </a:r>
          </a:p>
          <a:p>
            <a:r>
              <a:rPr lang="pl-PL" b="1" dirty="0">
                <a:solidFill>
                  <a:schemeClr val="tx1"/>
                </a:solidFill>
              </a:rPr>
              <a:t>d)  wykonania urządzeń budowlanych,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91BC86DD-AA9E-B44F-8A7B-4DC4989B7FCF}"/>
              </a:ext>
            </a:extLst>
          </p:cNvPr>
          <p:cNvSpPr/>
          <p:nvPr/>
        </p:nvSpPr>
        <p:spPr>
          <a:xfrm>
            <a:off x="299595" y="4127779"/>
            <a:ext cx="757605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e) wykonania instalacji zapewniających użytkowanie obiektu budowlanego zgodnie z przeznaczeniem 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1997C61B-059C-9D47-B7CE-E369310329ED}"/>
              </a:ext>
            </a:extLst>
          </p:cNvPr>
          <p:cNvSpPr/>
          <p:nvPr/>
        </p:nvSpPr>
        <p:spPr>
          <a:xfrm>
            <a:off x="310590" y="4853516"/>
            <a:ext cx="7576050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f) zapewnienia warunków niezbędnych do korzystania z tego obiektu przez osoby niepełnosprawne, w tym osoby starsze – w stosunku do obiektu użyteczności publicznej i budynku mieszkalnego wielorodzinnego </a:t>
            </a:r>
          </a:p>
        </p:txBody>
      </p:sp>
      <p:sp>
        <p:nvSpPr>
          <p:cNvPr id="29" name="Strzałka w dół 28">
            <a:extLst>
              <a:ext uri="{FF2B5EF4-FFF2-40B4-BE49-F238E27FC236}">
                <a16:creationId xmlns:a16="http://schemas.microsoft.com/office/drawing/2014/main" id="{A2D55855-9F53-274F-9AC0-83CD2D401EFE}"/>
              </a:ext>
            </a:extLst>
          </p:cNvPr>
          <p:cNvSpPr/>
          <p:nvPr/>
        </p:nvSpPr>
        <p:spPr>
          <a:xfrm rot="5400000">
            <a:off x="7867686" y="3061205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dół 29">
            <a:extLst>
              <a:ext uri="{FF2B5EF4-FFF2-40B4-BE49-F238E27FC236}">
                <a16:creationId xmlns:a16="http://schemas.microsoft.com/office/drawing/2014/main" id="{13BD5931-481B-074D-8BC4-6495C8CCAAED}"/>
              </a:ext>
            </a:extLst>
          </p:cNvPr>
          <p:cNvSpPr/>
          <p:nvPr/>
        </p:nvSpPr>
        <p:spPr>
          <a:xfrm rot="5400000">
            <a:off x="7896595" y="5081488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522195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Pozwolenie na użytkowanie art. 59a  kontrola.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13429" y="526586"/>
            <a:ext cx="484632" cy="71845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56BE7FD-3B4A-7A45-80D3-35BB8D34EC2F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8322809" y="1245036"/>
            <a:ext cx="20984" cy="334970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F566DBB7-FCE5-8548-B8CA-780355373741}"/>
              </a:ext>
            </a:extLst>
          </p:cNvPr>
          <p:cNvSpPr/>
          <p:nvPr/>
        </p:nvSpPr>
        <p:spPr>
          <a:xfrm rot="5400000">
            <a:off x="8361045" y="823629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41D6AEF-B46A-F34D-AF6E-8F8B7172E464}"/>
              </a:ext>
            </a:extLst>
          </p:cNvPr>
          <p:cNvSpPr/>
          <p:nvPr/>
        </p:nvSpPr>
        <p:spPr>
          <a:xfrm>
            <a:off x="343430" y="783371"/>
            <a:ext cx="8010597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2. Kontrola, o której mowa w ust. 1, obejmuje sprawdzenie:</a:t>
            </a: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4F9B56EE-4669-DD4D-9E8F-80F0AF2E9786}"/>
              </a:ext>
            </a:extLst>
          </p:cNvPr>
          <p:cNvSpPr/>
          <p:nvPr/>
        </p:nvSpPr>
        <p:spPr>
          <a:xfrm rot="5400000">
            <a:off x="7882025" y="2468049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1997C61B-059C-9D47-B7CE-E369310329ED}"/>
              </a:ext>
            </a:extLst>
          </p:cNvPr>
          <p:cNvSpPr/>
          <p:nvPr/>
        </p:nvSpPr>
        <p:spPr>
          <a:xfrm>
            <a:off x="300358" y="1353989"/>
            <a:ext cx="7576050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2a) spełnienia warunków wskazanych w art. 55 ust. 1b, jeżeli przystąpienie do użytkowania obiektu budowlanego ma nastąpić przed wykonaniem wszystkich robót budowlanych </a:t>
            </a:r>
          </a:p>
        </p:txBody>
      </p:sp>
      <p:sp>
        <p:nvSpPr>
          <p:cNvPr id="29" name="Strzałka w dół 28">
            <a:extLst>
              <a:ext uri="{FF2B5EF4-FFF2-40B4-BE49-F238E27FC236}">
                <a16:creationId xmlns:a16="http://schemas.microsoft.com/office/drawing/2014/main" id="{A2D55855-9F53-274F-9AC0-83CD2D401EFE}"/>
              </a:ext>
            </a:extLst>
          </p:cNvPr>
          <p:cNvSpPr/>
          <p:nvPr/>
        </p:nvSpPr>
        <p:spPr>
          <a:xfrm rot="5400000">
            <a:off x="7867685" y="1541430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dół 29">
            <a:extLst>
              <a:ext uri="{FF2B5EF4-FFF2-40B4-BE49-F238E27FC236}">
                <a16:creationId xmlns:a16="http://schemas.microsoft.com/office/drawing/2014/main" id="{13BD5931-481B-074D-8BC4-6495C8CCAAED}"/>
              </a:ext>
            </a:extLst>
          </p:cNvPr>
          <p:cNvSpPr/>
          <p:nvPr/>
        </p:nvSpPr>
        <p:spPr>
          <a:xfrm rot="5400000">
            <a:off x="7866643" y="3414546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D2266C37-BE19-0545-82A7-8603D1974ECC}"/>
              </a:ext>
            </a:extLst>
          </p:cNvPr>
          <p:cNvSpPr/>
          <p:nvPr/>
        </p:nvSpPr>
        <p:spPr>
          <a:xfrm>
            <a:off x="300358" y="2378577"/>
            <a:ext cx="757605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3)  wyrobów budowlanych szczególnie istotnych dla bezpieczeństwa konstrukcji i bezpieczeństwa pożarowego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ACD2D5CD-CB43-D74E-86AF-F389DC46B3B2}"/>
              </a:ext>
            </a:extLst>
          </p:cNvPr>
          <p:cNvSpPr/>
          <p:nvPr/>
        </p:nvSpPr>
        <p:spPr>
          <a:xfrm>
            <a:off x="329268" y="3112919"/>
            <a:ext cx="7576050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4)  w przypadku nałożenia w pozwoleniu na budowę obowiązku rozbiórki istniejących obiektów budowlanych nieprzewidzianych do dalszego użytkowania lub tymczasowych obiektów budowlanych – wykonania tego obowiązku, jeżeli upłynął termin rozbiórki określony w pozwoleniu;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92A29CA1-4D8E-7A4D-AF61-D847E4A0DBB0}"/>
              </a:ext>
            </a:extLst>
          </p:cNvPr>
          <p:cNvSpPr/>
          <p:nvPr/>
        </p:nvSpPr>
        <p:spPr>
          <a:xfrm>
            <a:off x="329268" y="4401259"/>
            <a:ext cx="7576050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5)  uporządkowania terenu budowy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8" name="Strzałka w dół 27">
            <a:extLst>
              <a:ext uri="{FF2B5EF4-FFF2-40B4-BE49-F238E27FC236}">
                <a16:creationId xmlns:a16="http://schemas.microsoft.com/office/drawing/2014/main" id="{0521900D-79EC-4E42-B247-E4BA02EAEFE3}"/>
              </a:ext>
            </a:extLst>
          </p:cNvPr>
          <p:cNvSpPr/>
          <p:nvPr/>
        </p:nvSpPr>
        <p:spPr>
          <a:xfrm rot="5400000">
            <a:off x="7867684" y="4361043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3D5D3FA-CDA8-8944-9280-C5EA213239D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430" y="4865886"/>
            <a:ext cx="2754514" cy="1895385"/>
          </a:xfrm>
          <a:prstGeom prst="rect">
            <a:avLst/>
          </a:prstGeom>
          <a:noFill/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0392423-2CC2-4C49-9CED-B3B40265017B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8254" y="4819531"/>
            <a:ext cx="3357064" cy="1976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319015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62 Kontrole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25145" y="582606"/>
            <a:ext cx="484632" cy="72037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Obiekty budowlane powinny być w czasie ich użytkowania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poddawane przez właściciela lub zarządcę kontroli: </a:t>
            </a: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63EF8323-6758-8544-8B87-617DBD29089F}"/>
              </a:ext>
            </a:extLst>
          </p:cNvPr>
          <p:cNvSpPr/>
          <p:nvPr/>
        </p:nvSpPr>
        <p:spPr>
          <a:xfrm rot="5400000">
            <a:off x="8390871" y="1017627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2DE147C-A5FA-3C47-B2A5-D9357E77B5D8}"/>
              </a:ext>
            </a:extLst>
          </p:cNvPr>
          <p:cNvSpPr/>
          <p:nvPr/>
        </p:nvSpPr>
        <p:spPr>
          <a:xfrm>
            <a:off x="329268" y="1645726"/>
            <a:ext cx="7467215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okresowej, </a:t>
            </a:r>
            <a:r>
              <a:rPr lang="pl-PL" b="1" dirty="0">
                <a:solidFill>
                  <a:schemeClr val="accent2"/>
                </a:solidFill>
              </a:rPr>
              <a:t>co najmniej raz w roku</a:t>
            </a:r>
            <a:r>
              <a:rPr lang="pl-PL" b="1" dirty="0">
                <a:solidFill>
                  <a:schemeClr val="tx1"/>
                </a:solidFill>
              </a:rPr>
              <a:t>, polegającej na sprawdzeniu stanu </a:t>
            </a:r>
          </a:p>
          <a:p>
            <a:r>
              <a:rPr lang="pl-PL" b="1" dirty="0">
                <a:solidFill>
                  <a:schemeClr val="tx1"/>
                </a:solidFill>
              </a:rPr>
              <a:t>technicznego: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elementów budynku, budowli i instalacji narażonych na szkodliwe wpływy  atmosferyczne i niszczące działania czynników występujących podczas użytkowania obiektu,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instalacji i urządzeń służących ochronie środowiska,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c)  instalacji gazowych oraz przewodów kominowych (dymowych,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spalinowych i wentylacyjnych);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103DF3FB-EEA3-ED4A-B857-017862AD6D0E}"/>
              </a:ext>
            </a:extLst>
          </p:cNvPr>
          <p:cNvCxnSpPr>
            <a:cxnSpLocks/>
          </p:cNvCxnSpPr>
          <p:nvPr/>
        </p:nvCxnSpPr>
        <p:spPr>
          <a:xfrm>
            <a:off x="8296607" y="1566728"/>
            <a:ext cx="0" cy="366664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trzałka w dół 8">
            <a:extLst>
              <a:ext uri="{FF2B5EF4-FFF2-40B4-BE49-F238E27FC236}">
                <a16:creationId xmlns:a16="http://schemas.microsoft.com/office/drawing/2014/main" id="{C627118A-46E8-E94C-B3D8-B0CDCCC6D46A}"/>
              </a:ext>
            </a:extLst>
          </p:cNvPr>
          <p:cNvSpPr/>
          <p:nvPr/>
        </p:nvSpPr>
        <p:spPr>
          <a:xfrm rot="5400000">
            <a:off x="7787760" y="2366930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763F88B1-438A-844D-96CE-F5362EF99FE5}"/>
              </a:ext>
            </a:extLst>
          </p:cNvPr>
          <p:cNvSpPr/>
          <p:nvPr/>
        </p:nvSpPr>
        <p:spPr>
          <a:xfrm>
            <a:off x="329268" y="4033048"/>
            <a:ext cx="7467215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 okresowej, co najmniej raz na 5lat, polegającej na sprawdzeniu stanu </a:t>
            </a:r>
          </a:p>
          <a:p>
            <a:r>
              <a:rPr lang="pl-PL" b="1" dirty="0">
                <a:solidFill>
                  <a:schemeClr val="tx1"/>
                </a:solidFill>
              </a:rPr>
              <a:t>technicznego i przydatności do użytkowania obiektu budowlanego, estetyki obiektu budowlanego oraz jego otoczenia; kontrolą tą powinno być objęte również badanie instalacji elektrycznej i piorunochronnej w zakresie stanu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C183CE49-2F54-FB44-997A-1DB3FF19C5F7}"/>
              </a:ext>
            </a:extLst>
          </p:cNvPr>
          <p:cNvSpPr/>
          <p:nvPr/>
        </p:nvSpPr>
        <p:spPr>
          <a:xfrm>
            <a:off x="329268" y="5233377"/>
            <a:ext cx="7467215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sprawności połączeń, osprzętu, zabezpieczeń i środków ochrony od porażeń, </a:t>
            </a:r>
          </a:p>
          <a:p>
            <a:r>
              <a:rPr lang="pl-PL" b="1" dirty="0">
                <a:solidFill>
                  <a:schemeClr val="tx1"/>
                </a:solidFill>
              </a:rPr>
              <a:t>oporności izolacji przewodów oraz uziemień instalacji i aparatów; </a:t>
            </a:r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5AE38E2B-3ED9-8141-A714-E3B7ED57B530}"/>
              </a:ext>
            </a:extLst>
          </p:cNvPr>
          <p:cNvSpPr/>
          <p:nvPr/>
        </p:nvSpPr>
        <p:spPr>
          <a:xfrm rot="5400000">
            <a:off x="7787759" y="4988566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968501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62 Kontrole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25145" y="582606"/>
            <a:ext cx="484632" cy="72037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Obiekty budowlane powinny być w czasie ich użytkowania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poddawane przez właściciela lub zarządcę kontroli: </a:t>
            </a: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63EF8323-6758-8544-8B87-617DBD29089F}"/>
              </a:ext>
            </a:extLst>
          </p:cNvPr>
          <p:cNvSpPr/>
          <p:nvPr/>
        </p:nvSpPr>
        <p:spPr>
          <a:xfrm rot="5400000">
            <a:off x="8390871" y="1017627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2DE147C-A5FA-3C47-B2A5-D9357E77B5D8}"/>
              </a:ext>
            </a:extLst>
          </p:cNvPr>
          <p:cNvSpPr/>
          <p:nvPr/>
        </p:nvSpPr>
        <p:spPr>
          <a:xfrm>
            <a:off x="329268" y="1645726"/>
            <a:ext cx="7467215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3)  okresowej w zakresie, o którym mowa w pkt 1, </a:t>
            </a:r>
            <a:r>
              <a:rPr lang="pl-PL" b="1" dirty="0">
                <a:solidFill>
                  <a:schemeClr val="accent2"/>
                </a:solidFill>
              </a:rPr>
              <a:t>co najmniej dwa razy </a:t>
            </a:r>
            <a:r>
              <a:rPr lang="pl-PL" b="1" dirty="0">
                <a:solidFill>
                  <a:schemeClr val="tx1"/>
                </a:solidFill>
              </a:rPr>
              <a:t>w roku, w terminach do 31 maja oraz do 30 listopada, w przypadku budynków o powierzchni zabudowy przekraczającej 2000 m2 oraz innych obiektów budowlanych o powierzchni dachu przekraczającej 1000 m2; osoba dokonująca kontroli jest obowiązana bezzwłocznie pisemnie zawiadomić organ nadzoru budowlanego o przeprowadzonej kontroli;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103DF3FB-EEA3-ED4A-B857-017862AD6D0E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8280238" y="1566728"/>
            <a:ext cx="16370" cy="291195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trzałka w dół 8">
            <a:extLst>
              <a:ext uri="{FF2B5EF4-FFF2-40B4-BE49-F238E27FC236}">
                <a16:creationId xmlns:a16="http://schemas.microsoft.com/office/drawing/2014/main" id="{C627118A-46E8-E94C-B3D8-B0CDCCC6D46A}"/>
              </a:ext>
            </a:extLst>
          </p:cNvPr>
          <p:cNvSpPr/>
          <p:nvPr/>
        </p:nvSpPr>
        <p:spPr>
          <a:xfrm rot="5400000">
            <a:off x="7787760" y="2366930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763F88B1-438A-844D-96CE-F5362EF99FE5}"/>
              </a:ext>
            </a:extLst>
          </p:cNvPr>
          <p:cNvSpPr/>
          <p:nvPr/>
        </p:nvSpPr>
        <p:spPr>
          <a:xfrm>
            <a:off x="329268" y="3463016"/>
            <a:ext cx="7467215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4)  bezpiecznego użytkowania obiektu każdorazowo w przypadku wystąpienia  okoliczności, o których mowa w art. 61 pkt 2; </a:t>
            </a:r>
          </a:p>
          <a:p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4a) w przypadku zgłoszenia przez osoby zamieszkujące lokal mieszkalny znajdujący się w obiekcie budowlanym o dokonaniu nieuzasadnionych względami technicznymi lub użytkowymi ingerencji lub naruszeń, powodujących, że nie są spełnione warunki określone w art. 5 ust. 2 </a:t>
            </a:r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5AE38E2B-3ED9-8141-A714-E3B7ED57B530}"/>
              </a:ext>
            </a:extLst>
          </p:cNvPr>
          <p:cNvSpPr/>
          <p:nvPr/>
        </p:nvSpPr>
        <p:spPr>
          <a:xfrm rot="5400000">
            <a:off x="7804129" y="4244985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02979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62 Kontrole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25145" y="582606"/>
            <a:ext cx="484632" cy="430533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1a. W trakcie kontroli, o której mowa w ust. 1, należy dokonać sprawdzenia wykonania zaleceń z poprzedniej kontroli. </a:t>
            </a: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63EF8323-6758-8544-8B87-617DBD29089F}"/>
              </a:ext>
            </a:extLst>
          </p:cNvPr>
          <p:cNvSpPr/>
          <p:nvPr/>
        </p:nvSpPr>
        <p:spPr>
          <a:xfrm rot="5400000">
            <a:off x="8390871" y="1017627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2DE147C-A5FA-3C47-B2A5-D9357E77B5D8}"/>
              </a:ext>
            </a:extLst>
          </p:cNvPr>
          <p:cNvSpPr/>
          <p:nvPr/>
        </p:nvSpPr>
        <p:spPr>
          <a:xfrm>
            <a:off x="345636" y="1731143"/>
            <a:ext cx="8036112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2.Obowiązek kontroli, o której mowa wust.1 pkt1 </a:t>
            </a:r>
            <a:r>
              <a:rPr lang="pl-PL" sz="2000" b="1" dirty="0" err="1">
                <a:solidFill>
                  <a:schemeClr val="tx1"/>
                </a:solidFill>
              </a:rPr>
              <a:t>lit.a</a:t>
            </a:r>
            <a:r>
              <a:rPr lang="pl-PL" sz="2000" b="1" dirty="0">
                <a:solidFill>
                  <a:schemeClr val="tx1"/>
                </a:solidFill>
              </a:rPr>
              <a:t>, </a:t>
            </a:r>
            <a:r>
              <a:rPr lang="pl-PL" sz="2000" b="1" dirty="0">
                <a:solidFill>
                  <a:schemeClr val="accent2"/>
                </a:solidFill>
              </a:rPr>
              <a:t>nie obejmuje </a:t>
            </a:r>
            <a:r>
              <a:rPr lang="pl-PL" sz="2000" b="1" dirty="0">
                <a:solidFill>
                  <a:schemeClr val="tx1"/>
                </a:solidFill>
              </a:rPr>
              <a:t>właścicieli i zarządców: 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103DF3FB-EEA3-ED4A-B857-017862AD6D0E}"/>
              </a:ext>
            </a:extLst>
          </p:cNvPr>
          <p:cNvCxnSpPr>
            <a:cxnSpLocks/>
          </p:cNvCxnSpPr>
          <p:nvPr/>
        </p:nvCxnSpPr>
        <p:spPr>
          <a:xfrm flipH="1">
            <a:off x="8280238" y="2439029"/>
            <a:ext cx="16233" cy="120358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trzałka w dół 8">
            <a:extLst>
              <a:ext uri="{FF2B5EF4-FFF2-40B4-BE49-F238E27FC236}">
                <a16:creationId xmlns:a16="http://schemas.microsoft.com/office/drawing/2014/main" id="{C627118A-46E8-E94C-B3D8-B0CDCCC6D46A}"/>
              </a:ext>
            </a:extLst>
          </p:cNvPr>
          <p:cNvSpPr/>
          <p:nvPr/>
        </p:nvSpPr>
        <p:spPr>
          <a:xfrm rot="5400000">
            <a:off x="7804129" y="2619122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763F88B1-438A-844D-96CE-F5362EF99FE5}"/>
              </a:ext>
            </a:extLst>
          </p:cNvPr>
          <p:cNvSpPr/>
          <p:nvPr/>
        </p:nvSpPr>
        <p:spPr>
          <a:xfrm>
            <a:off x="329268" y="2603444"/>
            <a:ext cx="7467215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b="1" dirty="0">
                <a:solidFill>
                  <a:schemeClr val="tx1"/>
                </a:solidFill>
              </a:rPr>
              <a:t>1)  budynków mieszkalnych jednorodzinnych;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5AE38E2B-3ED9-8141-A714-E3B7ED57B530}"/>
              </a:ext>
            </a:extLst>
          </p:cNvPr>
          <p:cNvSpPr/>
          <p:nvPr/>
        </p:nvSpPr>
        <p:spPr>
          <a:xfrm rot="5400000">
            <a:off x="7804129" y="3286359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14CE841-58FF-2D40-96DD-23846D90401E}"/>
              </a:ext>
            </a:extLst>
          </p:cNvPr>
          <p:cNvSpPr/>
          <p:nvPr/>
        </p:nvSpPr>
        <p:spPr>
          <a:xfrm>
            <a:off x="329268" y="3058387"/>
            <a:ext cx="7467215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b="1" dirty="0">
                <a:solidFill>
                  <a:schemeClr val="tx1"/>
                </a:solidFill>
              </a:rPr>
              <a:t>2)  obiektów budowlanych: </a:t>
            </a:r>
          </a:p>
          <a:p>
            <a:r>
              <a:rPr lang="pl-PL" b="1" dirty="0">
                <a:solidFill>
                  <a:schemeClr val="tx1"/>
                </a:solidFill>
              </a:rPr>
              <a:t>a) budownictwa zagrodowego i letniskowego, </a:t>
            </a:r>
          </a:p>
          <a:p>
            <a:r>
              <a:rPr lang="pl-PL" b="1" dirty="0">
                <a:solidFill>
                  <a:srgbClr val="FF0000"/>
                </a:solidFill>
              </a:rPr>
              <a:t>b) wymienionych w art. 29 ust. 1 i 2, z wyłączeniem sieci gazowych;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F573FE2-7B5F-7A41-AC9C-AAF1DAB1B8F9}"/>
              </a:ext>
            </a:extLst>
          </p:cNvPr>
          <p:cNvSpPr/>
          <p:nvPr/>
        </p:nvSpPr>
        <p:spPr>
          <a:xfrm>
            <a:off x="329267" y="4067328"/>
            <a:ext cx="8052481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 2a.Kontrolę, o której mowa w ust. 1 pkt4a, właściciel lub zarządca jest zobowiązany przeprowadzić w terminie 3 dni od otrzymania zgłoszenia.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8B0BA2C-3F97-AD4A-8389-DC8CE9310F73}"/>
              </a:ext>
            </a:extLst>
          </p:cNvPr>
          <p:cNvSpPr/>
          <p:nvPr/>
        </p:nvSpPr>
        <p:spPr>
          <a:xfrm>
            <a:off x="345636" y="4887945"/>
            <a:ext cx="8663452" cy="150810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 </a:t>
            </a:r>
            <a:r>
              <a:rPr lang="pl-PL" b="1" dirty="0">
                <a:solidFill>
                  <a:schemeClr val="tx1"/>
                </a:solidFill>
              </a:rPr>
              <a:t>3. Organ nadzoru budowlanego – w razie stwierdzenia nieodpowiedniego stanu technicznego obiektu budowlanego lub jego części, mogącego spowodować zagrożenie: życia lub zdrowia ludzi, bezpieczeństwa mienia bądź środowiska – nakazuje przeprowadzenie kontroli, o której mowa w ust. 1, a także może żądać przedstawienia ekspertyzy stanu technicznego obiektu lub jego części. 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F51179B6-55AD-A740-9E8B-F049E1E84F1C}"/>
              </a:ext>
            </a:extLst>
          </p:cNvPr>
          <p:cNvSpPr/>
          <p:nvPr/>
        </p:nvSpPr>
        <p:spPr>
          <a:xfrm rot="5400000">
            <a:off x="8406856" y="1857677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746B8255-180F-9541-B247-6E3BD377190C}"/>
              </a:ext>
            </a:extLst>
          </p:cNvPr>
          <p:cNvSpPr/>
          <p:nvPr/>
        </p:nvSpPr>
        <p:spPr>
          <a:xfrm rot="5400000">
            <a:off x="8406856" y="4193862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0449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713543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Prawo budowlane; Dz. U. 2020 POZ. 1333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F21BE4D-2686-8C40-9E59-C68E195FAA91}"/>
              </a:ext>
            </a:extLst>
          </p:cNvPr>
          <p:cNvSpPr/>
          <p:nvPr/>
        </p:nvSpPr>
        <p:spPr>
          <a:xfrm>
            <a:off x="283641" y="726994"/>
            <a:ext cx="8534499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Obszar oddziaływania obiektu art. 3/20 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527E84A-3AC4-1541-B917-F64BE4CA06D9}"/>
              </a:ext>
            </a:extLst>
          </p:cNvPr>
          <p:cNvSpPr/>
          <p:nvPr/>
        </p:nvSpPr>
        <p:spPr>
          <a:xfrm>
            <a:off x="283641" y="2133565"/>
            <a:ext cx="8534499" cy="3046988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Zmia­na brzmie­nia de­fi­ni­cji „ob­sza­ru od­dzia­ły­wa­nia obiek­tu” po­przez skre­śle­nie wy­ra­że­nia „</a:t>
            </a:r>
            <a:r>
              <a:rPr lang="pl-PL" sz="2400" b="1" strike="sngStrike" dirty="0">
                <a:solidFill>
                  <a:srgbClr val="FF0000"/>
                </a:solidFill>
              </a:rPr>
              <a:t>w za­go­spo­da­ro­wa­ni</a:t>
            </a:r>
            <a:r>
              <a:rPr lang="pl-PL" sz="2400" b="1" dirty="0">
                <a:solidFill>
                  <a:schemeClr val="tx1"/>
                </a:solidFill>
              </a:rPr>
              <a:t>u” ma uła­twić i za­wę­zić in­ter­pre­ta­cję prze­pi­su, któ­ry bę­dzie brzmiał na­stę­pu­ją­co:</a:t>
            </a:r>
          </a:p>
          <a:p>
            <a:r>
              <a:rPr lang="pl-PL" sz="2400" b="1" i="1" dirty="0">
                <a:solidFill>
                  <a:schemeClr val="tx1"/>
                </a:solidFill>
              </a:rPr>
              <a:t>„ob­sza­rze od­dzia­ły­wa­nia obiek­tu – na­le­ży przez to ro­zu­mieć te­ren wy­zna­czo­ny w oto­cze­niu obiek­tu bu­dow­la­ne­go na pod­sta­wie prze­pi­sów odręb­nych, wpro­wa­dza­ją­cych zwią­za­ne z tym obiek­tem ogra­ni­cze­nia </a:t>
            </a:r>
            <a:r>
              <a:rPr lang="pl-PL" sz="2400" b="1" i="1" u="sng" dirty="0">
                <a:solidFill>
                  <a:srgbClr val="FF0000"/>
                </a:solidFill>
              </a:rPr>
              <a:t>w za­bu­do­wie</a:t>
            </a:r>
            <a:r>
              <a:rPr lang="pl-PL" sz="2400" b="1" i="1" dirty="0">
                <a:solidFill>
                  <a:schemeClr val="tx1"/>
                </a:solidFill>
              </a:rPr>
              <a:t> te­go te­re­nu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4E1E281-F285-624F-A400-8C6DC90DA2B4}"/>
              </a:ext>
            </a:extLst>
          </p:cNvPr>
          <p:cNvSpPr/>
          <p:nvPr/>
        </p:nvSpPr>
        <p:spPr>
          <a:xfrm>
            <a:off x="4040201" y="1441614"/>
            <a:ext cx="484632" cy="69195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60077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62 Kontrole  - uprawnienia do przeprowadzenia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25145" y="582606"/>
            <a:ext cx="484632" cy="356966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4. Kontrole, o których mowa w ust. 1, z zastrzeżeniem ust. 5–6a, przeprowadzają osoby posiadające uprawnienia budowlane w odpowiedniej specjalności. </a:t>
            </a: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63EF8323-6758-8544-8B87-617DBD29089F}"/>
              </a:ext>
            </a:extLst>
          </p:cNvPr>
          <p:cNvSpPr/>
          <p:nvPr/>
        </p:nvSpPr>
        <p:spPr>
          <a:xfrm rot="5400000">
            <a:off x="8426568" y="1167392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2DE147C-A5FA-3C47-B2A5-D9357E77B5D8}"/>
              </a:ext>
            </a:extLst>
          </p:cNvPr>
          <p:cNvSpPr/>
          <p:nvPr/>
        </p:nvSpPr>
        <p:spPr>
          <a:xfrm>
            <a:off x="326123" y="1949431"/>
            <a:ext cx="8036112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5.Kontrole stanu technicznego instalacji elektrycznych, piorunochronnych i gazowych, o których mowa w ust. 1 pkt 1 lit. c i pkt 2, mogą przeprowadzać osoby posiadające kwalifikacje wymagane przy wykonywaniu dozoru nad eksploatacją urządzeń, instalacji oraz sieci energetycznych i gazowych 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103DF3FB-EEA3-ED4A-B857-017862AD6D0E}"/>
              </a:ext>
            </a:extLst>
          </p:cNvPr>
          <p:cNvCxnSpPr>
            <a:cxnSpLocks/>
          </p:cNvCxnSpPr>
          <p:nvPr/>
        </p:nvCxnSpPr>
        <p:spPr>
          <a:xfrm flipH="1">
            <a:off x="8251686" y="4357424"/>
            <a:ext cx="16233" cy="120358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5AE38E2B-3ED9-8141-A714-E3B7ED57B530}"/>
              </a:ext>
            </a:extLst>
          </p:cNvPr>
          <p:cNvSpPr/>
          <p:nvPr/>
        </p:nvSpPr>
        <p:spPr>
          <a:xfrm rot="5400000">
            <a:off x="7769694" y="5330727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14CE841-58FF-2D40-96DD-23846D90401E}"/>
              </a:ext>
            </a:extLst>
          </p:cNvPr>
          <p:cNvSpPr/>
          <p:nvPr/>
        </p:nvSpPr>
        <p:spPr>
          <a:xfrm>
            <a:off x="326123" y="4459530"/>
            <a:ext cx="7467215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b="1" dirty="0">
                <a:solidFill>
                  <a:schemeClr val="tx1"/>
                </a:solidFill>
              </a:rPr>
              <a:t>1)  osoby posiadające kwalifikacje mistrza w rzemiośle kominiarskim – </a:t>
            </a:r>
          </a:p>
          <a:p>
            <a:r>
              <a:rPr lang="pl-PL" b="1" dirty="0">
                <a:solidFill>
                  <a:schemeClr val="tx1"/>
                </a:solidFill>
              </a:rPr>
              <a:t>w odniesieniu do przewodów dymowych oraz grawitacyjnych przewodów </a:t>
            </a:r>
          </a:p>
          <a:p>
            <a:r>
              <a:rPr lang="pl-PL" b="1" dirty="0">
                <a:solidFill>
                  <a:schemeClr val="tx1"/>
                </a:solidFill>
              </a:rPr>
              <a:t>spalinowych i wentylacyjnych;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osoby posiadające uprawnienia budowlane odpowiedniej specjalności – </a:t>
            </a:r>
          </a:p>
          <a:p>
            <a:r>
              <a:rPr lang="pl-PL" b="1" dirty="0">
                <a:solidFill>
                  <a:schemeClr val="tx1"/>
                </a:solidFill>
              </a:rPr>
              <a:t>w odniesieniu do przewodów kominowych, o których mowa w pkt 1, oraz do kominów przemysłowych, kominów wolno stojących oraz kominów lub przewodów kominowych, w których ciąg kominowy jest wymuszony pracą </a:t>
            </a:r>
            <a:r>
              <a:rPr lang="pl-PL" b="1" dirty="0" err="1">
                <a:solidFill>
                  <a:schemeClr val="tx1"/>
                </a:solidFill>
              </a:rPr>
              <a:t>urzaądzeń</a:t>
            </a:r>
            <a:r>
              <a:rPr lang="pl-PL" b="1" dirty="0">
                <a:solidFill>
                  <a:schemeClr val="tx1"/>
                </a:solidFill>
              </a:rPr>
              <a:t> mechanicznych.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F51179B6-55AD-A740-9E8B-F049E1E84F1C}"/>
              </a:ext>
            </a:extLst>
          </p:cNvPr>
          <p:cNvSpPr/>
          <p:nvPr/>
        </p:nvSpPr>
        <p:spPr>
          <a:xfrm rot="5400000">
            <a:off x="8379230" y="2549919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8CEF0BCD-D185-BA4C-9C94-4DB656DC59EE}"/>
              </a:ext>
            </a:extLst>
          </p:cNvPr>
          <p:cNvSpPr/>
          <p:nvPr/>
        </p:nvSpPr>
        <p:spPr>
          <a:xfrm>
            <a:off x="313503" y="3660204"/>
            <a:ext cx="8036112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6. Kontrolę stanu technicznego przewodów kominowych, o której mowa w ust. 1 pkt 1 lit. c, powinny przeprowadzać: </a:t>
            </a:r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07AF7397-9A35-A447-8B32-FB5AA76E32C9}"/>
              </a:ext>
            </a:extLst>
          </p:cNvPr>
          <p:cNvSpPr/>
          <p:nvPr/>
        </p:nvSpPr>
        <p:spPr>
          <a:xfrm rot="5400000">
            <a:off x="8394237" y="3762579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525275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62 Kontrole  - uprawnienia do przeprowadzenia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25145" y="582607"/>
            <a:ext cx="484632" cy="282097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6a. Kontrolę stanu technicznego i stanu bezpieczeństwa budowli piętrzących mogą przeprowadzać także upoważnieni pracownicy państwowej służby do spraw bezpieczeństwa budowli piętrzących. </a:t>
            </a: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63EF8323-6758-8544-8B87-617DBD29089F}"/>
              </a:ext>
            </a:extLst>
          </p:cNvPr>
          <p:cNvSpPr/>
          <p:nvPr/>
        </p:nvSpPr>
        <p:spPr>
          <a:xfrm rot="5400000">
            <a:off x="8424409" y="1422082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2DE147C-A5FA-3C47-B2A5-D9357E77B5D8}"/>
              </a:ext>
            </a:extLst>
          </p:cNvPr>
          <p:cNvSpPr/>
          <p:nvPr/>
        </p:nvSpPr>
        <p:spPr>
          <a:xfrm>
            <a:off x="345637" y="2577060"/>
            <a:ext cx="8036112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7.Szczegółowy zakres kontroli niektórych budowli oraz obowiązek przeprowadzania ich częściej, niż zostało to ustalone w ust. 1, może być określony w rozporządzeniu, o którym mowa w art. 7 ust. 3 pkt 2. </a:t>
            </a: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F51179B6-55AD-A740-9E8B-F049E1E84F1C}"/>
              </a:ext>
            </a:extLst>
          </p:cNvPr>
          <p:cNvSpPr/>
          <p:nvPr/>
        </p:nvSpPr>
        <p:spPr>
          <a:xfrm rot="5400000">
            <a:off x="8390871" y="2957879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21" descr="C:\Users\dell8\Desktop\PLAN ZARZĄDZANIA śr PONIZĘJ wroc\raport do RDOŚ\RAPORT NR 2\zdjecia\DSC09931.JPG">
            <a:extLst>
              <a:ext uri="{FF2B5EF4-FFF2-40B4-BE49-F238E27FC236}">
                <a16:creationId xmlns:a16="http://schemas.microsoft.com/office/drawing/2014/main" id="{694585FB-6A0B-734B-AE3A-05436FB7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8" y="4295278"/>
            <a:ext cx="31162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9" descr="C:\Users\dell8\AppData\Local\Microsoft\Windows\Temporary Internet Files\Content.Word\P1030794.jpg">
            <a:extLst>
              <a:ext uri="{FF2B5EF4-FFF2-40B4-BE49-F238E27FC236}">
                <a16:creationId xmlns:a16="http://schemas.microsoft.com/office/drawing/2014/main" id="{A6BE6851-52D2-A245-9677-1969E5E97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23" y="4295278"/>
            <a:ext cx="3426163" cy="23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46344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62a Kontrole  - protokoły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2695" y="582607"/>
            <a:ext cx="467081" cy="128517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1. Z kontroli, o których mowa w art. 62 ust. 1, osoba przeprowadzająca kontrolę sporządza protokół. </a:t>
            </a: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63EF8323-6758-8544-8B87-617DBD29089F}"/>
              </a:ext>
            </a:extLst>
          </p:cNvPr>
          <p:cNvSpPr/>
          <p:nvPr/>
        </p:nvSpPr>
        <p:spPr>
          <a:xfrm rot="5400000">
            <a:off x="8409402" y="1558179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2DE147C-A5FA-3C47-B2A5-D9357E77B5D8}"/>
              </a:ext>
            </a:extLst>
          </p:cNvPr>
          <p:cNvSpPr/>
          <p:nvPr/>
        </p:nvSpPr>
        <p:spPr>
          <a:xfrm>
            <a:off x="329268" y="1649491"/>
            <a:ext cx="803611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2. Protokół, o którym mowa w ust. 1, zawiera co najmniej: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74E9DD1-FFCE-2547-8324-8CB5BE4B0434}"/>
              </a:ext>
            </a:extLst>
          </p:cNvPr>
          <p:cNvSpPr/>
          <p:nvPr/>
        </p:nvSpPr>
        <p:spPr>
          <a:xfrm>
            <a:off x="329267" y="2146145"/>
            <a:ext cx="7630509" cy="258532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1)  datę przeprowadzenia kontroli; </a:t>
            </a:r>
            <a:endParaRPr lang="pl-PL" sz="2000" b="1" dirty="0">
              <a:solidFill>
                <a:srgbClr val="FF0000"/>
              </a:solidFill>
            </a:endParaRPr>
          </a:p>
          <a:p>
            <a:r>
              <a:rPr lang="pl-PL" b="1" dirty="0">
                <a:solidFill>
                  <a:srgbClr val="FF0000"/>
                </a:solidFill>
              </a:rPr>
              <a:t>2)  imię i nazwisko, a także numer uprawnień budowlanych wraz ze </a:t>
            </a:r>
            <a:endParaRPr lang="pl-PL" sz="2000" b="1" dirty="0">
              <a:solidFill>
                <a:srgbClr val="FF0000"/>
              </a:solidFill>
            </a:endParaRPr>
          </a:p>
          <a:p>
            <a:r>
              <a:rPr lang="pl-PL" b="1" dirty="0">
                <a:solidFill>
                  <a:srgbClr val="FF0000"/>
                </a:solidFill>
              </a:rPr>
              <a:t>specjalnością, w której zostały wydane, osoby przeprowadzającej kontrolę </a:t>
            </a:r>
            <a:endParaRPr lang="pl-PL" sz="2000" b="1" dirty="0">
              <a:solidFill>
                <a:srgbClr val="FF0000"/>
              </a:solidFill>
            </a:endParaRPr>
          </a:p>
          <a:p>
            <a:r>
              <a:rPr lang="pl-PL" b="1" dirty="0">
                <a:solidFill>
                  <a:srgbClr val="FF0000"/>
                </a:solidFill>
              </a:rPr>
              <a:t>oraz jej podpis; </a:t>
            </a:r>
            <a:endParaRPr lang="pl-PL" sz="2000" b="1" dirty="0">
              <a:solidFill>
                <a:srgbClr val="FF0000"/>
              </a:solidFill>
            </a:endParaRPr>
          </a:p>
          <a:p>
            <a:r>
              <a:rPr lang="pl-PL" b="1" dirty="0">
                <a:solidFill>
                  <a:srgbClr val="FF0000"/>
                </a:solidFill>
              </a:rPr>
              <a:t>3)  imię i nazwisko albo nazwę właściciela lub zarządcy użytkowanego obiektu </a:t>
            </a:r>
            <a:endParaRPr lang="pl-PL" sz="2000" b="1" dirty="0">
              <a:solidFill>
                <a:srgbClr val="FF0000"/>
              </a:solidFill>
            </a:endParaRPr>
          </a:p>
          <a:p>
            <a:r>
              <a:rPr lang="pl-PL" b="1" dirty="0">
                <a:solidFill>
                  <a:srgbClr val="FF0000"/>
                </a:solidFill>
              </a:rPr>
              <a:t>budowlanego; </a:t>
            </a:r>
            <a:endParaRPr lang="pl-PL" sz="2000" b="1" dirty="0">
              <a:solidFill>
                <a:srgbClr val="FF0000"/>
              </a:solidFill>
            </a:endParaRPr>
          </a:p>
          <a:p>
            <a:r>
              <a:rPr lang="pl-PL" b="1" dirty="0">
                <a:solidFill>
                  <a:srgbClr val="FF0000"/>
                </a:solidFill>
              </a:rPr>
              <a:t>4)  określenie kontrolowanego obiektu budowlanego umożliwiające jego </a:t>
            </a:r>
            <a:endParaRPr lang="pl-PL" sz="2000" b="1" dirty="0">
              <a:solidFill>
                <a:srgbClr val="FF0000"/>
              </a:solidFill>
            </a:endParaRPr>
          </a:p>
          <a:p>
            <a:r>
              <a:rPr lang="pl-PL" b="1" dirty="0">
                <a:solidFill>
                  <a:srgbClr val="FF0000"/>
                </a:solidFill>
              </a:rPr>
              <a:t>identyfikację; </a:t>
            </a:r>
            <a:endParaRPr lang="pl-PL" sz="2000" b="1" dirty="0">
              <a:solidFill>
                <a:srgbClr val="FF0000"/>
              </a:solidFill>
            </a:endParaRPr>
          </a:p>
          <a:p>
            <a:r>
              <a:rPr lang="pl-PL" b="1" dirty="0">
                <a:solidFill>
                  <a:srgbClr val="FF0000"/>
                </a:solidFill>
              </a:rPr>
              <a:t>5)  zakres kontroli; </a:t>
            </a:r>
            <a:endParaRPr lang="pl-PL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CCC67A5-1575-5A4E-AD6C-8E7D3AFC80C8}"/>
              </a:ext>
            </a:extLst>
          </p:cNvPr>
          <p:cNvSpPr/>
          <p:nvPr/>
        </p:nvSpPr>
        <p:spPr>
          <a:xfrm>
            <a:off x="329268" y="4828012"/>
            <a:ext cx="8679820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6)  ustalenia dokonane w zakresie kontroli, w tym wskazanie nieprawidłowości, jeżeli zostały stwierdzone; 7)  zalecenia, jeżeli zostały stwierdzone nieprawidłowości; </a:t>
            </a:r>
          </a:p>
          <a:p>
            <a:r>
              <a:rPr lang="pl-PL" b="1" dirty="0">
                <a:solidFill>
                  <a:srgbClr val="FF0000"/>
                </a:solidFill>
              </a:rPr>
              <a:t>8)  metody i środki użytkowania elementów obiektów budowlanych </a:t>
            </a:r>
          </a:p>
          <a:p>
            <a:r>
              <a:rPr lang="pl-PL" b="1" dirty="0">
                <a:solidFill>
                  <a:srgbClr val="FF0000"/>
                </a:solidFill>
              </a:rPr>
              <a:t>narażonych na szkodliwe działanie wpływów atmosferycznych i niszczące działanie innych czynników, w przypadku kontroli tych elementów; </a:t>
            </a:r>
          </a:p>
          <a:p>
            <a:r>
              <a:rPr lang="pl-PL" b="1" dirty="0">
                <a:solidFill>
                  <a:srgbClr val="FF0000"/>
                </a:solidFill>
              </a:rPr>
              <a:t>9)  zakres niewykonanych zaleceń określonych w protokołach z poprzednich kontroli. </a:t>
            </a:r>
            <a:endParaRPr lang="pl-PL" b="1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4A9FCE20-3BA4-984B-8A1C-912A0453CFD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8365380" y="2049601"/>
            <a:ext cx="34901" cy="228353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8A4BC09D-C8E0-4F4E-BC9C-CB608D98553A}"/>
              </a:ext>
            </a:extLst>
          </p:cNvPr>
          <p:cNvSpPr/>
          <p:nvPr/>
        </p:nvSpPr>
        <p:spPr>
          <a:xfrm rot="5400000">
            <a:off x="7863200" y="3169883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F3933487-2C29-2944-8FFE-E98F24E87CFF}"/>
              </a:ext>
            </a:extLst>
          </p:cNvPr>
          <p:cNvSpPr/>
          <p:nvPr/>
        </p:nvSpPr>
        <p:spPr>
          <a:xfrm>
            <a:off x="8157865" y="4333140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90871" y="970794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923139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62a Kontrole  - protokoły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2695" y="582607"/>
            <a:ext cx="467081" cy="317992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3. W zaleceniach wskazuje się: 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1)  czynności mające na celu usunięcie stwierdzonych nieprawidłowości; 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2)  termin wykonania czynności, o których mowa w pkt 1. </a:t>
            </a:r>
            <a:endParaRPr lang="pl-PL" sz="24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63EF8323-6758-8544-8B87-617DBD29089F}"/>
              </a:ext>
            </a:extLst>
          </p:cNvPr>
          <p:cNvSpPr/>
          <p:nvPr/>
        </p:nvSpPr>
        <p:spPr>
          <a:xfrm rot="5400000">
            <a:off x="8409286" y="3479744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2DE147C-A5FA-3C47-B2A5-D9357E77B5D8}"/>
              </a:ext>
            </a:extLst>
          </p:cNvPr>
          <p:cNvSpPr/>
          <p:nvPr/>
        </p:nvSpPr>
        <p:spPr>
          <a:xfrm>
            <a:off x="329268" y="2737657"/>
            <a:ext cx="8036112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4. Do protokołu, o którym mowa w ust. 1, dołącza się kopie zaświadczeń, o których mowa w art. 12 ust. 7, oraz kopie decyzji o nadaniu uprawnień budowlanych w odpowiedniej specjalności lub innych uprawnień lub kwalifikacji, o których mowa w art. 62 ust. 5.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74502" y="1358374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19A27C6-6D15-CA4F-A593-577C7E5026FE}"/>
              </a:ext>
            </a:extLst>
          </p:cNvPr>
          <p:cNvSpPr/>
          <p:nvPr/>
        </p:nvSpPr>
        <p:spPr>
          <a:xfrm>
            <a:off x="329267" y="4755226"/>
            <a:ext cx="8036112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12.7 Wpis na listę izby - zaświadczenie </a:t>
            </a:r>
          </a:p>
        </p:txBody>
      </p:sp>
    </p:spTree>
    <p:extLst>
      <p:ext uri="{BB962C8B-B14F-4D97-AF65-F5344CB8AC3E}">
        <p14:creationId xmlns:p14="http://schemas.microsoft.com/office/powerpoint/2010/main" val="194934761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63, 64 Kontrole  - dokumenty, książka obiektu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2695" y="582607"/>
            <a:ext cx="467081" cy="317992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63.1. Właściciel lub zarządca obiektu budowlanego jest obowiązany przechowywać przez okres istnienia obiektu dokumenty, o których mowa w art. 60, oraz opracowania projektowe i dokumenty techniczne robót budowlanych wykonywanych w obiekcie w toku jego użytkowania. </a:t>
            </a: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63EF8323-6758-8544-8B87-617DBD29089F}"/>
              </a:ext>
            </a:extLst>
          </p:cNvPr>
          <p:cNvSpPr/>
          <p:nvPr/>
        </p:nvSpPr>
        <p:spPr>
          <a:xfrm rot="5400000">
            <a:off x="8409286" y="3479744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2DE147C-A5FA-3C47-B2A5-D9357E77B5D8}"/>
              </a:ext>
            </a:extLst>
          </p:cNvPr>
          <p:cNvSpPr/>
          <p:nvPr/>
        </p:nvSpPr>
        <p:spPr>
          <a:xfrm>
            <a:off x="345637" y="2466120"/>
            <a:ext cx="8036112" cy="224676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64.1 Właściciel lub zarządca jest obowiązany prowadzić dla każdego budynku oraz obiektu budowlanego niebędącego budynkiem, którego projekt jest objęty obowiązkiem sprawdzenia, o którym mowa w art. 20 ust. 2, </a:t>
            </a:r>
            <a:r>
              <a:rPr lang="pl-PL" sz="2000" b="1" dirty="0">
                <a:solidFill>
                  <a:schemeClr val="accent2"/>
                </a:solidFill>
              </a:rPr>
              <a:t>książkę obiektu budowlanego</a:t>
            </a:r>
            <a:r>
              <a:rPr lang="pl-PL" sz="2000" b="1" dirty="0">
                <a:solidFill>
                  <a:schemeClr val="tx1"/>
                </a:solidFill>
              </a:rPr>
              <a:t>, stanowiącą dokument przeznaczony do zapisów dotyczących przeprowadzanych badań i kontroli stanu technicznego, remontów i przebudowy, w okresie użytkowania obiektu budowlanego.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74502" y="1358374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9FD8CC5-7FFD-2F4B-AF4F-0BEC323DB29A}"/>
              </a:ext>
            </a:extLst>
          </p:cNvPr>
          <p:cNvSpPr/>
          <p:nvPr/>
        </p:nvSpPr>
        <p:spPr>
          <a:xfrm>
            <a:off x="364914" y="5167708"/>
            <a:ext cx="8036112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20.2 Projektant zapewnia sprawdzenie projektu architektoniczno- -budowlanego oraz technicznego pod względem zgodności z przepisami, w tym techniczno-budowlanymi, przez osobę posiadającą uprawnienia budowlane do projektowania bez ograniczeń w odpowiedniej </a:t>
            </a:r>
            <a:r>
              <a:rPr lang="pl-PL" b="1" dirty="0" err="1">
                <a:solidFill>
                  <a:schemeClr val="tx1"/>
                </a:solidFill>
              </a:rPr>
              <a:t>specjalnośći</a:t>
            </a:r>
            <a:r>
              <a:rPr lang="pl-PL" b="1" dirty="0">
                <a:solidFill>
                  <a:schemeClr val="tx1"/>
                </a:solidFill>
              </a:rPr>
              <a:t>. 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7B7814E4-2026-5748-A360-6884065E4068}"/>
              </a:ext>
            </a:extLst>
          </p:cNvPr>
          <p:cNvSpPr/>
          <p:nvPr/>
        </p:nvSpPr>
        <p:spPr>
          <a:xfrm>
            <a:off x="4347324" y="4712889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990870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64 książka obiektu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2695" y="582606"/>
            <a:ext cx="467081" cy="47404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2.Obowiązek prowadzenia książki obiektu budowlanego, o którym mowa w ust. 1, nie obejmuje właścicieli i zarządców: </a:t>
            </a: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63EF8323-6758-8544-8B87-617DBD29089F}"/>
              </a:ext>
            </a:extLst>
          </p:cNvPr>
          <p:cNvSpPr/>
          <p:nvPr/>
        </p:nvSpPr>
        <p:spPr>
          <a:xfrm rot="5400000">
            <a:off x="8390870" y="4272629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2DE147C-A5FA-3C47-B2A5-D9357E77B5D8}"/>
              </a:ext>
            </a:extLst>
          </p:cNvPr>
          <p:cNvSpPr/>
          <p:nvPr/>
        </p:nvSpPr>
        <p:spPr>
          <a:xfrm>
            <a:off x="320807" y="1674858"/>
            <a:ext cx="748906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budynków mieszkalnych jednorodzinnych;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2)  obiektów budowlanych: </a:t>
            </a:r>
            <a:endParaRPr lang="pl-PL" sz="2000" b="1" dirty="0">
              <a:solidFill>
                <a:schemeClr val="tx1"/>
              </a:solidFill>
            </a:endParaRPr>
          </a:p>
          <a:p>
            <a:pPr marL="342900" indent="-342900">
              <a:buAutoNum type="alphaLcParenR"/>
            </a:pPr>
            <a:r>
              <a:rPr lang="pl-PL" b="1" dirty="0">
                <a:solidFill>
                  <a:schemeClr val="tx1"/>
                </a:solidFill>
              </a:rPr>
              <a:t>budownictwa zagrodowego i letniskowego, </a:t>
            </a:r>
          </a:p>
          <a:p>
            <a:pPr marL="342900" indent="-342900">
              <a:buAutoNum type="alphaLcParenR"/>
            </a:pPr>
            <a:r>
              <a:rPr lang="pl-PL" b="1" dirty="0">
                <a:solidFill>
                  <a:srgbClr val="FF0000"/>
                </a:solidFill>
              </a:rPr>
              <a:t>wymienionych w art. 19.1 i 2 z wyłączeniem sieci gazowych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405993" y="996444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9FD8CC5-7FFD-2F4B-AF4F-0BEC323DB29A}"/>
              </a:ext>
            </a:extLst>
          </p:cNvPr>
          <p:cNvSpPr/>
          <p:nvPr/>
        </p:nvSpPr>
        <p:spPr>
          <a:xfrm>
            <a:off x="305817" y="2983317"/>
            <a:ext cx="7504058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3) dróg lub obiektów mostowych, jeżeli prowadzą książkę drogi lub książkę obiektu mostowego na podstawie przepisów o drogach publicznych. 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91A1C2E-DB77-1B4E-9AC4-AB0831B721DB}"/>
              </a:ext>
            </a:extLst>
          </p:cNvPr>
          <p:cNvCxnSpPr>
            <a:cxnSpLocks/>
          </p:cNvCxnSpPr>
          <p:nvPr/>
        </p:nvCxnSpPr>
        <p:spPr>
          <a:xfrm>
            <a:off x="8262178" y="1566728"/>
            <a:ext cx="0" cy="173975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6CBDA9DF-CACF-A340-95AC-22A964651A0A}"/>
              </a:ext>
            </a:extLst>
          </p:cNvPr>
          <p:cNvSpPr/>
          <p:nvPr/>
        </p:nvSpPr>
        <p:spPr>
          <a:xfrm rot="5400000">
            <a:off x="7757717" y="1938876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DB0C36E3-1DEF-6649-8826-72340CB2E0A6}"/>
              </a:ext>
            </a:extLst>
          </p:cNvPr>
          <p:cNvSpPr/>
          <p:nvPr/>
        </p:nvSpPr>
        <p:spPr>
          <a:xfrm rot="5400000">
            <a:off x="7771554" y="3050825"/>
            <a:ext cx="484831" cy="46738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7FBA09D-FD65-604C-9CB2-24ACE0D60F37}"/>
              </a:ext>
            </a:extLst>
          </p:cNvPr>
          <p:cNvSpPr/>
          <p:nvPr/>
        </p:nvSpPr>
        <p:spPr>
          <a:xfrm>
            <a:off x="329267" y="3746424"/>
            <a:ext cx="8052481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3. Protokoły z kontroli obiektu budowlanego, w tym protokoły z kontroli systemu ogrzewania i systemu klimatyzacji, o których mowa w art. 29 ust. 1 ustawy o charakterystyce energetycznej budynków, oceny i ekspertyzy dotyczące jego stanu technicznego, świadectwo charakterystyki energetycznej oraz dokumenty, o których mowa w art. 60, są dołączone do książki obiektu budowlanego. 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95B92320-2AA1-AE4F-8B96-AC1B4A31A48F}"/>
              </a:ext>
            </a:extLst>
          </p:cNvPr>
          <p:cNvSpPr/>
          <p:nvPr/>
        </p:nvSpPr>
        <p:spPr>
          <a:xfrm>
            <a:off x="311844" y="5323032"/>
            <a:ext cx="8697244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4. Wzór książki obiektu budowlanego i sposób jej prowadzenia. 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97DA053B-258B-784E-B3C0-7AD874995BC5}"/>
              </a:ext>
            </a:extLst>
          </p:cNvPr>
          <p:cNvSpPr/>
          <p:nvPr/>
        </p:nvSpPr>
        <p:spPr>
          <a:xfrm>
            <a:off x="329267" y="6088544"/>
            <a:ext cx="8052481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Rozporządzenie Ministra Infrastruktury z dnia 3 lipca 2003 r. w sprawie książki obiektu budowlanego: </a:t>
            </a:r>
            <a:r>
              <a:rPr lang="pl-PL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D20031134.pdf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2B24E460-E8EA-174A-8DE7-27DDD36F2487}"/>
              </a:ext>
            </a:extLst>
          </p:cNvPr>
          <p:cNvSpPr/>
          <p:nvPr/>
        </p:nvSpPr>
        <p:spPr>
          <a:xfrm>
            <a:off x="3861030" y="5708472"/>
            <a:ext cx="436574" cy="454819"/>
          </a:xfrm>
          <a:prstGeom prst="downArrow">
            <a:avLst>
              <a:gd name="adj1" fmla="val 50000"/>
              <a:gd name="adj2" fmla="val 7060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585601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66 usunięcie usterek na obiekcie użytkowanym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2695" y="582607"/>
            <a:ext cx="467081" cy="359953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66. 1. W przypadku stwierdzenia, że obiekt budowlany :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2DE147C-A5FA-3C47-B2A5-D9357E77B5D8}"/>
              </a:ext>
            </a:extLst>
          </p:cNvPr>
          <p:cNvSpPr/>
          <p:nvPr/>
        </p:nvSpPr>
        <p:spPr>
          <a:xfrm>
            <a:off x="360931" y="1438341"/>
            <a:ext cx="7489068" cy="258532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może zagrażać życiu lub zdrowiu ludzi, bezpieczeństwu mienia bądź środowiska albo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jest użytkowany w sposób zagrażający życiu lub zdrowiu ludzi, bezpieczeństwu mienia lub środowisku, albo </a:t>
            </a:r>
          </a:p>
          <a:p>
            <a:r>
              <a:rPr lang="pl-PL" b="1" dirty="0">
                <a:solidFill>
                  <a:schemeClr val="tx1"/>
                </a:solidFill>
              </a:rPr>
              <a:t>3)  jest w nieodpowiednim stanie technicznym, albo </a:t>
            </a:r>
          </a:p>
          <a:p>
            <a:r>
              <a:rPr lang="pl-PL" b="1" dirty="0">
                <a:solidFill>
                  <a:schemeClr val="tx1"/>
                </a:solidFill>
              </a:rPr>
              <a:t>4)  powoduje swym wyglądem oszpecenie otoczenia </a:t>
            </a:r>
          </a:p>
          <a:p>
            <a:r>
              <a:rPr lang="pl-PL" b="1" dirty="0">
                <a:solidFill>
                  <a:schemeClr val="tx1"/>
                </a:solidFill>
              </a:rPr>
              <a:t>– organ nadzoru budowlanego nakazuje, w drodze decyzji, usunięcie stwierdzonych nieprawidłowości, określając termin wykonania tego obowiązku. 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90870" y="884786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91A1C2E-DB77-1B4E-9AC4-AB0831B721DB}"/>
              </a:ext>
            </a:extLst>
          </p:cNvPr>
          <p:cNvCxnSpPr>
            <a:cxnSpLocks/>
          </p:cNvCxnSpPr>
          <p:nvPr/>
        </p:nvCxnSpPr>
        <p:spPr>
          <a:xfrm>
            <a:off x="8345304" y="1258952"/>
            <a:ext cx="36443" cy="163422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6CBDA9DF-CACF-A340-95AC-22A964651A0A}"/>
              </a:ext>
            </a:extLst>
          </p:cNvPr>
          <p:cNvSpPr/>
          <p:nvPr/>
        </p:nvSpPr>
        <p:spPr>
          <a:xfrm rot="5400000">
            <a:off x="7860423" y="2582955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95B92320-2AA1-AE4F-8B96-AC1B4A31A48F}"/>
              </a:ext>
            </a:extLst>
          </p:cNvPr>
          <p:cNvSpPr/>
          <p:nvPr/>
        </p:nvSpPr>
        <p:spPr>
          <a:xfrm>
            <a:off x="326318" y="4182136"/>
            <a:ext cx="8682770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1a. W przypadku stwierdzenia nieuzasadnionych względami technicznymi lub użytkowymi ingerencji lub naruszenia wymagań dotyczących obiektu budowlanego, których charakter uniemożliwia lub znacznie utrudnia użytkowanie go do celów mieszkalnych, organ nadzoru budowlanego nakazuje, w drodze decyzji, usunięcie skutków ingerencji lub naruszeń lub przywrócenie stanu poprzedniego. Decyzja podlega natychmiastowemu wykonaniu i może być́ ogłoszona ustnie. </a:t>
            </a:r>
          </a:p>
        </p:txBody>
      </p:sp>
    </p:spTree>
    <p:extLst>
      <p:ext uri="{BB962C8B-B14F-4D97-AF65-F5344CB8AC3E}">
        <p14:creationId xmlns:p14="http://schemas.microsoft.com/office/powerpoint/2010/main" val="162431408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71 zmiana sposobu użytkowania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2695" y="582607"/>
            <a:ext cx="467081" cy="310509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71. 1. Przez zmianę sposobu użytkowania obiektu budowlanego lub jego części rozumie się w szczególności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2DE147C-A5FA-3C47-B2A5-D9357E77B5D8}"/>
              </a:ext>
            </a:extLst>
          </p:cNvPr>
          <p:cNvSpPr/>
          <p:nvPr/>
        </p:nvSpPr>
        <p:spPr>
          <a:xfrm>
            <a:off x="334863" y="1646306"/>
            <a:ext cx="7489068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 podjęcie bądź zaniechanie w obiekcie budowlanym lub jego części działalności zmieniającej warunki: bezpieczeństwa pożarowego, powodziowego, pracy, zdrowotne, higieniczno-sanitarne, ochrony środowiska bądź wielkość lub układ obciążeń; </a:t>
            </a:r>
          </a:p>
          <a:p>
            <a:r>
              <a:rPr lang="pl-PL" b="1" dirty="0">
                <a:solidFill>
                  <a:schemeClr val="tx1"/>
                </a:solidFill>
              </a:rPr>
              <a:t>3)  podjęcie w obiekcie budowlanym lub jego części działalności zaliczanej do przedsięwzięć mogących znacząco oddziaływać na środowisko w rozumieniu ustawy OOŚ.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90870" y="884786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91A1C2E-DB77-1B4E-9AC4-AB0831B721DB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8345303" y="1580654"/>
            <a:ext cx="36443" cy="111496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6CBDA9DF-CACF-A340-95AC-22A964651A0A}"/>
              </a:ext>
            </a:extLst>
          </p:cNvPr>
          <p:cNvSpPr/>
          <p:nvPr/>
        </p:nvSpPr>
        <p:spPr>
          <a:xfrm rot="5400000">
            <a:off x="7860423" y="2416713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95B92320-2AA1-AE4F-8B96-AC1B4A31A48F}"/>
              </a:ext>
            </a:extLst>
          </p:cNvPr>
          <p:cNvSpPr/>
          <p:nvPr/>
        </p:nvSpPr>
        <p:spPr>
          <a:xfrm>
            <a:off x="329268" y="3757209"/>
            <a:ext cx="8682770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Zmiana sposobu użytkowania obiektu budowlanego lub jego części wymaga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zgłoszenia organowi administracji architektoniczno-budowlanej. W zgłoszeniu należy określić dotychczasowy i zamierzony sposób użytkowania obiektu budowlanego lub jego części. Do zgłoszenia należy dołączyć: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C93AD69-324D-6D42-A9CF-980E2FFEB65A}"/>
              </a:ext>
            </a:extLst>
          </p:cNvPr>
          <p:cNvSpPr/>
          <p:nvPr/>
        </p:nvSpPr>
        <p:spPr>
          <a:xfrm>
            <a:off x="326318" y="5596525"/>
            <a:ext cx="8682770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1),2),3),4),5).6); rysunki, opis techniczny, oświadczenia o własności, zaświadczenie burmistrza – zgodność z </a:t>
            </a:r>
            <a:r>
              <a:rPr lang="pl-PL" sz="2000" b="1" dirty="0" err="1">
                <a:solidFill>
                  <a:schemeClr val="tx1"/>
                </a:solidFill>
              </a:rPr>
              <a:t>mpzt</a:t>
            </a:r>
            <a:r>
              <a:rPr lang="pl-PL" sz="2000" b="1" dirty="0">
                <a:solidFill>
                  <a:schemeClr val="tx1"/>
                </a:solidFill>
              </a:rPr>
              <a:t>, ekspertyza techniczna, pozwolenia, uzgodnienia, decyzję środowiskową (</a:t>
            </a:r>
            <a:r>
              <a:rPr lang="pl-PL" sz="2000" b="1" dirty="0" err="1">
                <a:solidFill>
                  <a:schemeClr val="tx1"/>
                </a:solidFill>
              </a:rPr>
              <a:t>jeżlei</a:t>
            </a:r>
            <a:r>
              <a:rPr lang="pl-PL" sz="2000" b="1" dirty="0">
                <a:solidFill>
                  <a:schemeClr val="tx1"/>
                </a:solidFill>
              </a:rPr>
              <a:t> potrzeba) </a:t>
            </a:r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AF06E0CA-C45C-E94B-BED3-17976749DA0F}"/>
              </a:ext>
            </a:extLst>
          </p:cNvPr>
          <p:cNvSpPr/>
          <p:nvPr/>
        </p:nvSpPr>
        <p:spPr>
          <a:xfrm>
            <a:off x="4667703" y="5059679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7069539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71 zmiana sposobu użytkowania, ppoż.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03028" y="562151"/>
            <a:ext cx="467081" cy="2720696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2a. W przypadku zmiany sposobu użytkowania obiektu budowlanego lub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jego części, polegającej na podjęciu lub zaniechaniu w obiekcie budowlanym lub jego części działalności zmieniającej warunki bezpieczeństwa pożarowego – do zgłoszenia, o którym mowa w ust. 2, należy dołączyć ekspertyzę rzeczoznawcy do spraw zabezpieczeń przeciwpożarowych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2DE147C-A5FA-3C47-B2A5-D9357E77B5D8}"/>
              </a:ext>
            </a:extLst>
          </p:cNvPr>
          <p:cNvSpPr/>
          <p:nvPr/>
        </p:nvSpPr>
        <p:spPr>
          <a:xfrm>
            <a:off x="329268" y="2906365"/>
            <a:ext cx="8046884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6. Jeżeli zamierzona zmiana sposobu użytkowania obiektu budowlanego lub jego części wymaga wykonania robót budowlanych: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90871" y="1562982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91A1C2E-DB77-1B4E-9AC4-AB0831B721DB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8339709" y="3618557"/>
            <a:ext cx="49774" cy="138469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>
            <a:extLst>
              <a:ext uri="{FF2B5EF4-FFF2-40B4-BE49-F238E27FC236}">
                <a16:creationId xmlns:a16="http://schemas.microsoft.com/office/drawing/2014/main" id="{1CB503C0-4E19-0F46-8192-E820EBFB144D}"/>
              </a:ext>
            </a:extLst>
          </p:cNvPr>
          <p:cNvSpPr/>
          <p:nvPr/>
        </p:nvSpPr>
        <p:spPr>
          <a:xfrm>
            <a:off x="329268" y="3667245"/>
            <a:ext cx="7489068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objętych obowiązkiem uzyskania pozwolenia na budowę – rozstrzygnięcie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w sprawie zmiany sposobu użytkowania następuje w decyzji o pozwoleniu na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budowę; 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5F69206-A91B-D94A-9993-7FB9AA2B4489}"/>
              </a:ext>
            </a:extLst>
          </p:cNvPr>
          <p:cNvSpPr/>
          <p:nvPr/>
        </p:nvSpPr>
        <p:spPr>
          <a:xfrm>
            <a:off x="329268" y="4720169"/>
            <a:ext cx="7489068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2) objętych obowiązkiem zgłoszenia – do zgłoszenia, o którym mowa w ust. 2, stosuje się odpowiednio przepisy art. 30 ust. 2–3. </a:t>
            </a:r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49B55B0F-2885-3240-8F44-EA13FF129B33}"/>
              </a:ext>
            </a:extLst>
          </p:cNvPr>
          <p:cNvSpPr/>
          <p:nvPr/>
        </p:nvSpPr>
        <p:spPr>
          <a:xfrm rot="5400000">
            <a:off x="7854828" y="3804263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086400F5-B1E1-024A-8BD9-B3622C6463FD}"/>
              </a:ext>
            </a:extLst>
          </p:cNvPr>
          <p:cNvSpPr/>
          <p:nvPr/>
        </p:nvSpPr>
        <p:spPr>
          <a:xfrm rot="5400000">
            <a:off x="7868160" y="4724343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DA6CBFC4-BD83-394C-83E9-6EEC27B86889}"/>
              </a:ext>
            </a:extLst>
          </p:cNvPr>
          <p:cNvSpPr/>
          <p:nvPr/>
        </p:nvSpPr>
        <p:spPr>
          <a:xfrm rot="5400000">
            <a:off x="8390871" y="2959148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F3514303-FE14-AF4F-AD3F-0708CAD0A3A8}"/>
              </a:ext>
            </a:extLst>
          </p:cNvPr>
          <p:cNvSpPr/>
          <p:nvPr/>
        </p:nvSpPr>
        <p:spPr>
          <a:xfrm>
            <a:off x="342600" y="5405502"/>
            <a:ext cx="7489068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30.2. W zgłoszeniu należy określić rodzaj, zakres, miejsce wykonywania robót budowlanych oraz termin ich rozpoczęcia 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4B6FBA9F-30C1-9441-B39A-D8B18B3C259B}"/>
              </a:ext>
            </a:extLst>
          </p:cNvPr>
          <p:cNvSpPr/>
          <p:nvPr/>
        </p:nvSpPr>
        <p:spPr>
          <a:xfrm>
            <a:off x="342600" y="6123250"/>
            <a:ext cx="7489068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30.3 Projekt zagospodarowania działki lub terenu, w przypadku budowy instalacji gazowej – uzgodnienie ppoż.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64F98C1C-5E15-D240-B9BB-4849C15209B8}"/>
              </a:ext>
            </a:extLst>
          </p:cNvPr>
          <p:cNvSpPr/>
          <p:nvPr/>
        </p:nvSpPr>
        <p:spPr>
          <a:xfrm>
            <a:off x="7914032" y="5245666"/>
            <a:ext cx="1229968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2-7 nie dotyczy obiektów zamkniętych MON</a:t>
            </a:r>
          </a:p>
        </p:txBody>
      </p:sp>
    </p:spTree>
    <p:extLst>
      <p:ext uri="{BB962C8B-B14F-4D97-AF65-F5344CB8AC3E}">
        <p14:creationId xmlns:p14="http://schemas.microsoft.com/office/powerpoint/2010/main" val="165605704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72 a wszczęcie z urzędu zmiana sposobu użytkowania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03028" y="562151"/>
            <a:ext cx="467081" cy="1363621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Art. 72a. Postępowania w sprawie wydania decyzji, o których mowa w art. 62 ust. 3, art. 66 ust. 1, art. 67 ust. 1, art. 68 oraz art. 71a ust. 4, wszczyna się z urzędu.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98605" y="1177675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91A1C2E-DB77-1B4E-9AC4-AB0831B721DB}"/>
              </a:ext>
            </a:extLst>
          </p:cNvPr>
          <p:cNvCxnSpPr>
            <a:cxnSpLocks/>
          </p:cNvCxnSpPr>
          <p:nvPr/>
        </p:nvCxnSpPr>
        <p:spPr>
          <a:xfrm>
            <a:off x="8326365" y="1925772"/>
            <a:ext cx="49774" cy="242378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>
            <a:extLst>
              <a:ext uri="{FF2B5EF4-FFF2-40B4-BE49-F238E27FC236}">
                <a16:creationId xmlns:a16="http://schemas.microsoft.com/office/drawing/2014/main" id="{1CB503C0-4E19-0F46-8192-E820EBFB144D}"/>
              </a:ext>
            </a:extLst>
          </p:cNvPr>
          <p:cNvSpPr/>
          <p:nvPr/>
        </p:nvSpPr>
        <p:spPr>
          <a:xfrm>
            <a:off x="312104" y="2047212"/>
            <a:ext cx="748906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62.3. Organ nadzoru budowlanego – w razie stwierdzenia nieodpowiedniego stanu technicznego obiektu budowlanego …. – nakazuje przeprowadzenie kontroli, o której mowa w ust. 1, a także może żądać przedstawienia ekspertyzy stanu technicznego obiektu lub jego części. 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5F69206-A91B-D94A-9993-7FB9AA2B4489}"/>
              </a:ext>
            </a:extLst>
          </p:cNvPr>
          <p:cNvSpPr/>
          <p:nvPr/>
        </p:nvSpPr>
        <p:spPr>
          <a:xfrm>
            <a:off x="342600" y="3339873"/>
            <a:ext cx="7489068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66.1 W przypadku stwierdzenia, że obiekt budowlany:  1)  może zagrażać .. </a:t>
            </a:r>
          </a:p>
          <a:p>
            <a:r>
              <a:rPr lang="pl-PL" b="1" dirty="0">
                <a:solidFill>
                  <a:schemeClr val="tx1"/>
                </a:solidFill>
              </a:rPr>
              <a:t>albo 2)  jest użytkowany w sposób zagrażający życiu lub zdrowiu .. albo </a:t>
            </a:r>
          </a:p>
          <a:p>
            <a:r>
              <a:rPr lang="pl-PL" b="1" dirty="0">
                <a:solidFill>
                  <a:schemeClr val="tx1"/>
                </a:solidFill>
              </a:rPr>
              <a:t>3)  jest w nieodpowiednim stanie technicznym, albo  4)  powoduje swym wyglądem oszpecenie otoczenia – organ nadzoru budowlanego nakazuje, w drodze decyzji, usunięcie stwierdzonych nieprawidłowości, określając termin wykonania tego obowiązku. </a:t>
            </a:r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49B55B0F-2885-3240-8F44-EA13FF129B33}"/>
              </a:ext>
            </a:extLst>
          </p:cNvPr>
          <p:cNvSpPr/>
          <p:nvPr/>
        </p:nvSpPr>
        <p:spPr>
          <a:xfrm rot="5400000">
            <a:off x="7799433" y="2320782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086400F5-B1E1-024A-8BD9-B3622C6463FD}"/>
              </a:ext>
            </a:extLst>
          </p:cNvPr>
          <p:cNvSpPr/>
          <p:nvPr/>
        </p:nvSpPr>
        <p:spPr>
          <a:xfrm rot="5400000">
            <a:off x="7854816" y="3828238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773BC727-CFE2-E443-A874-250E4CD114BB}"/>
              </a:ext>
            </a:extLst>
          </p:cNvPr>
          <p:cNvSpPr/>
          <p:nvPr/>
        </p:nvSpPr>
        <p:spPr>
          <a:xfrm>
            <a:off x="329268" y="5186499"/>
            <a:ext cx="7489068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67.1. Jeżeli nieużytkowany lub niewykończony obiekt budowlany nie nadaje się do remontu, odbudowy lub wykończenia, organ nadzoru budowlanego wydaje decyzję nakazującą właścicielowi..  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DE2DE871-2D8F-8F4A-8074-A448445328C7}"/>
              </a:ext>
            </a:extLst>
          </p:cNvPr>
          <p:cNvSpPr/>
          <p:nvPr/>
        </p:nvSpPr>
        <p:spPr>
          <a:xfrm>
            <a:off x="342600" y="6200404"/>
            <a:ext cx="4139459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68 potrzeba opróżnienia – groźba zawalenia.  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73CB945F-59B5-4B4D-8696-713321839560}"/>
              </a:ext>
            </a:extLst>
          </p:cNvPr>
          <p:cNvSpPr/>
          <p:nvPr/>
        </p:nvSpPr>
        <p:spPr>
          <a:xfrm>
            <a:off x="4556413" y="6200403"/>
            <a:ext cx="4467897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71a.4 przywrócenie poprzedniego sposobu użytkowania……...  </a:t>
            </a:r>
          </a:p>
        </p:txBody>
      </p:sp>
    </p:spTree>
    <p:extLst>
      <p:ext uri="{BB962C8B-B14F-4D97-AF65-F5344CB8AC3E}">
        <p14:creationId xmlns:p14="http://schemas.microsoft.com/office/powerpoint/2010/main" val="1332714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713543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Prawo budowlane; Dz. U. 2020 POZ. 1333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F21BE4D-2686-8C40-9E59-C68E195FAA91}"/>
              </a:ext>
            </a:extLst>
          </p:cNvPr>
          <p:cNvSpPr/>
          <p:nvPr/>
        </p:nvSpPr>
        <p:spPr>
          <a:xfrm>
            <a:off x="283641" y="726994"/>
            <a:ext cx="8534499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Obszar oddziaływania obiektu art. 3/20 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527E84A-3AC4-1541-B917-F64BE4CA06D9}"/>
              </a:ext>
            </a:extLst>
          </p:cNvPr>
          <p:cNvSpPr/>
          <p:nvPr/>
        </p:nvSpPr>
        <p:spPr>
          <a:xfrm>
            <a:off x="283641" y="2133565"/>
            <a:ext cx="8534499" cy="3785652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Od 19 września 2020 r. w przepisie pozostanie jedynie wyrażenie „</a:t>
            </a:r>
            <a:r>
              <a:rPr lang="pl-PL" sz="2400" b="1" dirty="0">
                <a:solidFill>
                  <a:srgbClr val="FF0000"/>
                </a:solidFill>
              </a:rPr>
              <a:t>w zabudowie</a:t>
            </a:r>
            <a:r>
              <a:rPr lang="pl-PL" sz="2400" b="1" dirty="0">
                <a:solidFill>
                  <a:schemeClr val="tx1"/>
                </a:solidFill>
              </a:rPr>
              <a:t>”, które odnosi się do takiego wpływu na nieruchomość, który uniemożliwia lub ogranicza wykonywanie robót budowlanych (w tym budowę obiektów budowlanych) z uwagi: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 na niespełnianie przepisów techniczno-budowlanych i innych przepisów szczególnych, </a:t>
            </a:r>
            <a:br>
              <a:rPr lang="pl-PL" sz="2400" b="1" dirty="0">
                <a:solidFill>
                  <a:schemeClr val="tx1"/>
                </a:solidFill>
              </a:rPr>
            </a:br>
            <a:r>
              <a:rPr lang="pl-PL" sz="2400" b="1" dirty="0">
                <a:solidFill>
                  <a:schemeClr val="tx1"/>
                </a:solidFill>
              </a:rPr>
              <a:t>które stawiają wprost wymogi dotyczące zabudowy (przede wszystkim wymogi dotyczące odległości jednych obiektów budowlanych od innych obiektów budowlanych).</a:t>
            </a: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4E1E281-F285-624F-A400-8C6DC90DA2B4}"/>
              </a:ext>
            </a:extLst>
          </p:cNvPr>
          <p:cNvSpPr/>
          <p:nvPr/>
        </p:nvSpPr>
        <p:spPr>
          <a:xfrm>
            <a:off x="4040201" y="1441614"/>
            <a:ext cx="484632" cy="69195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322779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Rozdz. 7 Katastrofa budowlana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03028" y="562151"/>
            <a:ext cx="467081" cy="384950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73. 1. Katastrofą budowlaną jest niezamierzone, gwałtowne zniszczenie obiektu budowlanego lub jego części, a także konstrukcyjnych elementów rusztowań, elementów urządzeń formujących, ścianek szczelnych i obudowy wykopów.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98605" y="1177675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91A1C2E-DB77-1B4E-9AC4-AB0831B721DB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8217789" y="2677995"/>
            <a:ext cx="0" cy="86683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id="{95F69206-A91B-D94A-9993-7FB9AA2B4489}"/>
              </a:ext>
            </a:extLst>
          </p:cNvPr>
          <p:cNvSpPr/>
          <p:nvPr/>
        </p:nvSpPr>
        <p:spPr>
          <a:xfrm>
            <a:off x="342600" y="2277885"/>
            <a:ext cx="804688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Nie jest katastrofą budowlaną: </a:t>
            </a:r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49B55B0F-2885-3240-8F44-EA13FF129B33}"/>
              </a:ext>
            </a:extLst>
          </p:cNvPr>
          <p:cNvSpPr/>
          <p:nvPr/>
        </p:nvSpPr>
        <p:spPr>
          <a:xfrm rot="5400000">
            <a:off x="7696466" y="3265920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773BC727-CFE2-E443-A874-250E4CD114BB}"/>
              </a:ext>
            </a:extLst>
          </p:cNvPr>
          <p:cNvSpPr/>
          <p:nvPr/>
        </p:nvSpPr>
        <p:spPr>
          <a:xfrm>
            <a:off x="329268" y="4411660"/>
            <a:ext cx="8679820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74. Postępowanie wyjaśniające w sprawie przyczyn katastrofy budowlanej prowadzi właściwy organ nadzoru budowlanego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96CB0E4-BAF0-D44C-902C-F37C445D05A1}"/>
              </a:ext>
            </a:extLst>
          </p:cNvPr>
          <p:cNvSpPr/>
          <p:nvPr/>
        </p:nvSpPr>
        <p:spPr>
          <a:xfrm>
            <a:off x="350629" y="2761403"/>
            <a:ext cx="7309345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uszkodzenie elementu wbudowanego w obiekt budowlany, nadającego się do naprawy lub wymiany;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2)  uszkodzenie lub zniszczenie urządzeń budowlanych związanych z budynkami;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3)  awaria instalacji.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321537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Art.. 75 Katastrofa budowlana obowiązki 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03028" y="562151"/>
            <a:ext cx="467081" cy="468050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Art.75.1. W razie katastrofy budowlanej wbudowanym, rozbieranym lub użytkowanym obiekcie budowlanym, </a:t>
            </a:r>
            <a:r>
              <a:rPr lang="pl-PL" sz="2000" b="1" dirty="0">
                <a:solidFill>
                  <a:schemeClr val="accent2"/>
                </a:solidFill>
              </a:rPr>
              <a:t>kierownik budowy (robót</a:t>
            </a:r>
            <a:r>
              <a:rPr lang="pl-PL" sz="2000" b="1" dirty="0">
                <a:solidFill>
                  <a:schemeClr val="tx1"/>
                </a:solidFill>
              </a:rPr>
              <a:t>), właściciel, zarządca lub użytkownik jest obowiązany: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98605" y="1177675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91A1C2E-DB77-1B4E-9AC4-AB0831B721DB}"/>
              </a:ext>
            </a:extLst>
          </p:cNvPr>
          <p:cNvCxnSpPr>
            <a:cxnSpLocks/>
          </p:cNvCxnSpPr>
          <p:nvPr/>
        </p:nvCxnSpPr>
        <p:spPr>
          <a:xfrm>
            <a:off x="8244477" y="1874505"/>
            <a:ext cx="0" cy="230885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49B55B0F-2885-3240-8F44-EA13FF129B33}"/>
              </a:ext>
            </a:extLst>
          </p:cNvPr>
          <p:cNvSpPr/>
          <p:nvPr/>
        </p:nvSpPr>
        <p:spPr>
          <a:xfrm rot="5400000">
            <a:off x="7702978" y="2264131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773BC727-CFE2-E443-A874-250E4CD114BB}"/>
              </a:ext>
            </a:extLst>
          </p:cNvPr>
          <p:cNvSpPr/>
          <p:nvPr/>
        </p:nvSpPr>
        <p:spPr>
          <a:xfrm>
            <a:off x="358733" y="5242655"/>
            <a:ext cx="8679820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Przepisu ust. 1 pkt 2 nie stosuje się do czynności mających na celu ratowanie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życia lub zabezpieczenie przed rozszerzaniem się skutków katastrofy. W tych przypadkach należy szczegółowo opisać stan po katastrofie oraz zmiany w nim wprowadzone, z oznaczeniem miejsc ich wprowadzenia na szkicach i, w miarę możliwości, na fotografiach.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96CB0E4-BAF0-D44C-902C-F37C445D05A1}"/>
              </a:ext>
            </a:extLst>
          </p:cNvPr>
          <p:cNvSpPr/>
          <p:nvPr/>
        </p:nvSpPr>
        <p:spPr>
          <a:xfrm>
            <a:off x="357141" y="1939331"/>
            <a:ext cx="7309345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zorganizować doraźną pomoc poszkodowanym i przeciwdziałać rozszerzaniu się skutków katastrofy;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zabezpieczyć miejsce katastrofy przed zmianami uniemożliwiającymi </a:t>
            </a:r>
          </a:p>
          <a:p>
            <a:r>
              <a:rPr lang="pl-PL" b="1" dirty="0">
                <a:solidFill>
                  <a:schemeClr val="tx1"/>
                </a:solidFill>
              </a:rPr>
              <a:t>prowadzenie postępowania, o którym mowa w art. 74; (post. wyjaśniające)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872DCBA-2C01-1644-92B5-27FE64D835CE}"/>
              </a:ext>
            </a:extLst>
          </p:cNvPr>
          <p:cNvSpPr/>
          <p:nvPr/>
        </p:nvSpPr>
        <p:spPr>
          <a:xfrm>
            <a:off x="357141" y="3175495"/>
            <a:ext cx="7309345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3)  niezwłocznie zawiadomić o katastrofie: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organ nadzoru budowlanego,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właściwego miejscowo prokuratora i Policję,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c)  inwestora, inspektora nadzoru inwestorskiego i projektanta obiektu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budowlanego, jeżeli katastrofa nastąpiła w trakcie budowy,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d)  inne organy lub jednostki organizacyjne zainteresowane przyczynami lub skutkami katastrofy z mocy szczególnych przepisów.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9CB023D5-D1DC-8441-A123-9CD9555BD816}"/>
              </a:ext>
            </a:extLst>
          </p:cNvPr>
          <p:cNvSpPr/>
          <p:nvPr/>
        </p:nvSpPr>
        <p:spPr>
          <a:xfrm rot="5400000">
            <a:off x="7702978" y="3904454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068322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Art.. 75 Katastrofa budowlana obowiązki 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03028" y="562151"/>
            <a:ext cx="467081" cy="468050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Art.75.1. W razie katastrofy budowlanej wbudowanym, rozbieranym lub użytkowanym obiekcie budowlanym, </a:t>
            </a:r>
            <a:r>
              <a:rPr lang="pl-PL" sz="2000" b="1" dirty="0">
                <a:solidFill>
                  <a:schemeClr val="accent2"/>
                </a:solidFill>
              </a:rPr>
              <a:t>kierownik budowy (robót</a:t>
            </a:r>
            <a:r>
              <a:rPr lang="pl-PL" sz="2000" b="1" dirty="0">
                <a:solidFill>
                  <a:schemeClr val="tx1"/>
                </a:solidFill>
              </a:rPr>
              <a:t>), właściciel, zarządca lub użytkownik jest obowiązany: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98605" y="1177675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91A1C2E-DB77-1B4E-9AC4-AB0831B721DB}"/>
              </a:ext>
            </a:extLst>
          </p:cNvPr>
          <p:cNvCxnSpPr>
            <a:cxnSpLocks/>
          </p:cNvCxnSpPr>
          <p:nvPr/>
        </p:nvCxnSpPr>
        <p:spPr>
          <a:xfrm>
            <a:off x="8244477" y="1874505"/>
            <a:ext cx="0" cy="230885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49B55B0F-2885-3240-8F44-EA13FF129B33}"/>
              </a:ext>
            </a:extLst>
          </p:cNvPr>
          <p:cNvSpPr/>
          <p:nvPr/>
        </p:nvSpPr>
        <p:spPr>
          <a:xfrm rot="5400000">
            <a:off x="7702978" y="2264131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773BC727-CFE2-E443-A874-250E4CD114BB}"/>
              </a:ext>
            </a:extLst>
          </p:cNvPr>
          <p:cNvSpPr/>
          <p:nvPr/>
        </p:nvSpPr>
        <p:spPr>
          <a:xfrm>
            <a:off x="358733" y="5242655"/>
            <a:ext cx="8679820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Przepisu ust. 1 pkt 2 nie stosuje się do czynności mających na celu ratowanie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życia lub zabezpieczenie przed rozszerzaniem się skutków katastrofy. W tych przypadkach należy szczegółowo opisać stan po katastrofie oraz zmiany w nim wprowadzone, z oznaczeniem miejsc ich wprowadzenia na szkicach i, w miarę możliwości, na fotografiach.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96CB0E4-BAF0-D44C-902C-F37C445D05A1}"/>
              </a:ext>
            </a:extLst>
          </p:cNvPr>
          <p:cNvSpPr/>
          <p:nvPr/>
        </p:nvSpPr>
        <p:spPr>
          <a:xfrm>
            <a:off x="357141" y="1939331"/>
            <a:ext cx="7309345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zorganizować doraźną pomoc poszkodowanym i przeciwdziałać rozszerzaniu się skutków katastrofy;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zabezpieczyć miejsce katastrofy przed zmianami uniemożliwiającymi </a:t>
            </a:r>
          </a:p>
          <a:p>
            <a:r>
              <a:rPr lang="pl-PL" b="1" dirty="0">
                <a:solidFill>
                  <a:schemeClr val="tx1"/>
                </a:solidFill>
              </a:rPr>
              <a:t>prowadzenie postępowania, o którym mowa w art. 74; (post. wyjaśniające)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872DCBA-2C01-1644-92B5-27FE64D835CE}"/>
              </a:ext>
            </a:extLst>
          </p:cNvPr>
          <p:cNvSpPr/>
          <p:nvPr/>
        </p:nvSpPr>
        <p:spPr>
          <a:xfrm>
            <a:off x="357141" y="3175495"/>
            <a:ext cx="7309345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3)  niezwłocznie zawiadomić o katastrofie: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organ nadzoru budowlanego,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właściwego miejscowo prokuratora i Policję,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c)  inwestora, inspektora nadzoru inwestorskiego i projektanta obiektu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budowlanego, jeżeli katastrofa nastąpiła w trakcie budowy,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d)  inne organy lub jednostki organizacyjne zainteresowane przyczynami lub skutkami katastrofy z mocy szczególnych przepisów.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9CB023D5-D1DC-8441-A123-9CD9555BD816}"/>
              </a:ext>
            </a:extLst>
          </p:cNvPr>
          <p:cNvSpPr/>
          <p:nvPr/>
        </p:nvSpPr>
        <p:spPr>
          <a:xfrm rot="5400000">
            <a:off x="7702978" y="3904454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16582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Rozdz. 11 przepisy przejściowe i końcowe  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2230" y="580175"/>
            <a:ext cx="467081" cy="376651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413735" y="1570597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E383A3FC-7D8A-6B48-A4C1-4F58CA9DC032}"/>
              </a:ext>
            </a:extLst>
          </p:cNvPr>
          <p:cNvSpPr/>
          <p:nvPr/>
        </p:nvSpPr>
        <p:spPr>
          <a:xfrm>
            <a:off x="348227" y="815567"/>
            <a:ext cx="8052479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Ustawa wejdzie w życie po upływie 6 miesięcy od daty jej ogłoszenia </a:t>
            </a:r>
            <a:r>
              <a:rPr lang="pl-PL" sz="2000" b="1" dirty="0">
                <a:solidFill>
                  <a:srgbClr val="FF0000"/>
                </a:solidFill>
              </a:rPr>
              <a:t>19.09.2020</a:t>
            </a:r>
            <a:r>
              <a:rPr lang="pl-PL" sz="2000" b="1" dirty="0">
                <a:solidFill>
                  <a:schemeClr val="tx1"/>
                </a:solidFill>
              </a:rPr>
              <a:t>. </a:t>
            </a:r>
          </a:p>
          <a:p>
            <a:endParaRPr lang="pl-PL" sz="2000" b="1" dirty="0">
              <a:solidFill>
                <a:schemeClr val="tx1"/>
              </a:solidFill>
            </a:endParaRPr>
          </a:p>
          <a:p>
            <a:r>
              <a:rPr lang="pl-PL" sz="2000" b="1" dirty="0">
                <a:solidFill>
                  <a:schemeClr val="tx1"/>
                </a:solidFill>
              </a:rPr>
              <a:t>Jednakże do spraw wszczętych a niezakończonych przed dniem wejścia w życie ustawy zmieniającej, będą miały zastosowanie przepisy prawa budowlanego w brzmieniu przed zmianą. </a:t>
            </a:r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D78A42CF-C0C6-AC44-A953-FA104E4FA393}"/>
              </a:ext>
            </a:extLst>
          </p:cNvPr>
          <p:cNvSpPr/>
          <p:nvPr/>
        </p:nvSpPr>
        <p:spPr>
          <a:xfrm rot="5400000">
            <a:off x="8469877" y="3322547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E5BAE8B-BAAA-5749-8264-9DB04B1B901D}"/>
              </a:ext>
            </a:extLst>
          </p:cNvPr>
          <p:cNvSpPr/>
          <p:nvPr/>
        </p:nvSpPr>
        <p:spPr>
          <a:xfrm>
            <a:off x="398068" y="3010879"/>
            <a:ext cx="8052479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Jeśli zatem wniosek o pozwolenie na budowę zostanie złożony przed dniem wejścia w życie nowelizacji, organ zobowiązany będzie stosować przepisy dotychczasowe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4F24416-D47D-AD40-870B-767FD62BFE4D}"/>
              </a:ext>
            </a:extLst>
          </p:cNvPr>
          <p:cNvSpPr/>
          <p:nvPr/>
        </p:nvSpPr>
        <p:spPr>
          <a:xfrm>
            <a:off x="329268" y="4346687"/>
            <a:ext cx="8679820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W terminie </a:t>
            </a:r>
            <a:r>
              <a:rPr lang="pl-PL" sz="2400" b="1" dirty="0">
                <a:solidFill>
                  <a:srgbClr val="FF0000"/>
                </a:solidFill>
              </a:rPr>
              <a:t>12 miesięcy </a:t>
            </a:r>
            <a:r>
              <a:rPr lang="pl-PL" sz="2400" b="1" dirty="0">
                <a:solidFill>
                  <a:schemeClr val="tx1"/>
                </a:solidFill>
              </a:rPr>
              <a:t>od dnia wejścia w życie zmian, inwestor będzie mógł dołączyć do wniosku o wydanie decyzji o pozwoleniu na budowę albo wniosku o zatwierdzenie projektu budowlanego, projekt budowlany sporządzony na podstawie </a:t>
            </a:r>
            <a:r>
              <a:rPr lang="pl-PL" sz="2400" b="1" dirty="0">
                <a:solidFill>
                  <a:srgbClr val="FF0000"/>
                </a:solidFill>
              </a:rPr>
              <a:t>przepisów dotychczasowych, mimo iż zmienione przepisy będą już obowiązywały.</a:t>
            </a:r>
          </a:p>
        </p:txBody>
      </p:sp>
    </p:spTree>
    <p:extLst>
      <p:ext uri="{BB962C8B-B14F-4D97-AF65-F5344CB8AC3E}">
        <p14:creationId xmlns:p14="http://schemas.microsoft.com/office/powerpoint/2010/main" val="2881364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713543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Prawo budowlane; Dz. U. 2020 POZ. 1333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F21BE4D-2686-8C40-9E59-C68E195FAA91}"/>
              </a:ext>
            </a:extLst>
          </p:cNvPr>
          <p:cNvSpPr/>
          <p:nvPr/>
        </p:nvSpPr>
        <p:spPr>
          <a:xfrm>
            <a:off x="283641" y="726994"/>
            <a:ext cx="8534499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Obszar oddziaływania obiektu art. 3/20 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527E84A-3AC4-1541-B917-F64BE4CA06D9}"/>
              </a:ext>
            </a:extLst>
          </p:cNvPr>
          <p:cNvSpPr/>
          <p:nvPr/>
        </p:nvSpPr>
        <p:spPr>
          <a:xfrm>
            <a:off x="283641" y="2133565"/>
            <a:ext cx="8534499" cy="4154984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Należy zwrócić uwagę, że dotychczasowa definicja obszaru oddziaływania obiektu była szeroka, a ograniczenia zabudowy zostały wymienione tylko jako przykładowy rodzaj ograniczeń w zagospodarowaniu terenu. 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Poza ograniczeniami zabudowy, w skład ograniczeń w zagospodarowaniu terenu wchodziły (wg. orzecznictwa) czynniki takie jak: 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hałas, wibracje, zakłócenia elektryczne albo zanieczyszczenie powietrza, wody lub gleby, bądź też pozbawienie lub ograniczenie możliwości korzystania z wody, kanalizacji, energii elektrycznej i cieplnej, środków łączności.</a:t>
            </a: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4E1E281-F285-624F-A400-8C6DC90DA2B4}"/>
              </a:ext>
            </a:extLst>
          </p:cNvPr>
          <p:cNvSpPr/>
          <p:nvPr/>
        </p:nvSpPr>
        <p:spPr>
          <a:xfrm>
            <a:off x="4040201" y="1441614"/>
            <a:ext cx="484632" cy="69195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5385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713543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Prawo budowlane; Dz. U. 2020 POZ. 1333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F21BE4D-2686-8C40-9E59-C68E195FAA91}"/>
              </a:ext>
            </a:extLst>
          </p:cNvPr>
          <p:cNvSpPr/>
          <p:nvPr/>
        </p:nvSpPr>
        <p:spPr>
          <a:xfrm>
            <a:off x="283641" y="726994"/>
            <a:ext cx="8534499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Obszar oddziaływania obiektu art. 3/20 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527E84A-3AC4-1541-B917-F64BE4CA06D9}"/>
              </a:ext>
            </a:extLst>
          </p:cNvPr>
          <p:cNvSpPr/>
          <p:nvPr/>
        </p:nvSpPr>
        <p:spPr>
          <a:xfrm>
            <a:off x="283641" y="2133565"/>
            <a:ext cx="8534499" cy="4401205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Ograniczenia w zabudowie odnoszą się do takiego wpływu na nieruchomość, </a:t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>który uniemożliwia lub ogranicza wykonywanie robót budowlanych (w tym budowę obiektów budowlanych) z uwagi na niespełnianie przepisów techniczno-budowlanych i innych przepisów szczególnych, które stawiają wprost wymogi dotyczące zabudowy</a:t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dirty="0">
                <a:solidFill>
                  <a:schemeClr val="tx1"/>
                </a:solidFill>
              </a:rPr>
              <a:t>(przede wszystkim wymogi dotyczące odległości jednych obiektów budowlanych od innych obiektów budowlanych)".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4E1E281-F285-624F-A400-8C6DC90DA2B4}"/>
              </a:ext>
            </a:extLst>
          </p:cNvPr>
          <p:cNvSpPr/>
          <p:nvPr/>
        </p:nvSpPr>
        <p:spPr>
          <a:xfrm>
            <a:off x="4040201" y="1441614"/>
            <a:ext cx="484632" cy="69195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671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713543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Prawo budowlane; Dz. U. 2020 POZ. 1333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F21BE4D-2686-8C40-9E59-C68E195FAA91}"/>
              </a:ext>
            </a:extLst>
          </p:cNvPr>
          <p:cNvSpPr/>
          <p:nvPr/>
        </p:nvSpPr>
        <p:spPr>
          <a:xfrm>
            <a:off x="283641" y="726994"/>
            <a:ext cx="8534499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Obszar oddziaływania obiektu art. 3/20 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527E84A-3AC4-1541-B917-F64BE4CA06D9}"/>
              </a:ext>
            </a:extLst>
          </p:cNvPr>
          <p:cNvSpPr/>
          <p:nvPr/>
        </p:nvSpPr>
        <p:spPr>
          <a:xfrm>
            <a:off x="283641" y="2133565"/>
            <a:ext cx="8534499" cy="2308324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Do wyznaczenia obszaru oddziaływania obiektu JEST zobowiązany projektant w projekcie budowlanym. </a:t>
            </a:r>
          </a:p>
          <a:p>
            <a:endParaRPr lang="pl-PL" sz="2400" b="1" dirty="0">
              <a:solidFill>
                <a:schemeClr val="tx1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Ustalenie takie nie jest wiążące dla organu administracji architektoniczno-budowlanej, zobowiązanego do samodzielnego ustalenia stron postępowania.</a:t>
            </a: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4E1E281-F285-624F-A400-8C6DC90DA2B4}"/>
              </a:ext>
            </a:extLst>
          </p:cNvPr>
          <p:cNvSpPr/>
          <p:nvPr/>
        </p:nvSpPr>
        <p:spPr>
          <a:xfrm>
            <a:off x="4040201" y="1441614"/>
            <a:ext cx="484632" cy="69195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A423DE7-7DA3-FB42-81A7-5759EBBD657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4631959"/>
            <a:ext cx="3756560" cy="222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R:\ZESPÓŁ DARKA\PM Paweł Górecki\01 PROJEKTY TRWAJĄCE\B3-1\@RAPORT MIESIĘCZNY\08_sierpień\ZDJĘCIA\jaz\WP_20150903_003.jpg">
            <a:extLst>
              <a:ext uri="{FF2B5EF4-FFF2-40B4-BE49-F238E27FC236}">
                <a16:creationId xmlns:a16="http://schemas.microsoft.com/office/drawing/2014/main" id="{26ABAE15-0371-C14C-BDAA-2D04967E169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08499" y="4724090"/>
            <a:ext cx="3804710" cy="2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4615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Prawo budowalne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110357" y="921714"/>
            <a:ext cx="8846391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SYSTEM ORGANIZACYJNY BUDOWNICTWA </a:t>
            </a:r>
            <a:br>
              <a:rPr lang="pl-PL" sz="3600" b="1" dirty="0">
                <a:solidFill>
                  <a:schemeClr val="tx1"/>
                </a:solidFill>
                <a:latin typeface="Calibri,Bold"/>
              </a:rPr>
            </a:br>
            <a:r>
              <a:rPr lang="pl-PL" sz="3600" b="1" dirty="0">
                <a:solidFill>
                  <a:schemeClr val="tx1"/>
                </a:solidFill>
                <a:latin typeface="Calibri,Bold"/>
              </a:rPr>
              <a:t>W POLSCE 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55A044C-097F-4B47-B331-3D7B535FC6CD}"/>
              </a:ext>
            </a:extLst>
          </p:cNvPr>
          <p:cNvSpPr/>
          <p:nvPr/>
        </p:nvSpPr>
        <p:spPr>
          <a:xfrm>
            <a:off x="110357" y="2362383"/>
            <a:ext cx="8846391" cy="17851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39700" indent="-139700" algn="just"/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BUDOWNICTWO – nauka, ale także działalność inwestycyjna, obejmująca teorię i praktykę projektowania, wykonawstwa i technicznej rewaloryzacji obiektów budowlanych. </a:t>
            </a:r>
          </a:p>
          <a:p>
            <a:pPr marL="482600" lvl="0" indent="-482600"/>
            <a:endParaRPr lang="pl-PL" sz="3200" b="1" dirty="0">
              <a:solidFill>
                <a:schemeClr val="tx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201E8CA-0D8A-B84E-B105-0B5D9720F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02" y="4517259"/>
            <a:ext cx="84709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30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713543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Prawo budowlane; Dz. U. 2020 POZ. 1333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F21BE4D-2686-8C40-9E59-C68E195FAA91}"/>
              </a:ext>
            </a:extLst>
          </p:cNvPr>
          <p:cNvSpPr/>
          <p:nvPr/>
        </p:nvSpPr>
        <p:spPr>
          <a:xfrm>
            <a:off x="283641" y="726994"/>
            <a:ext cx="8534499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Obszar oddziaływania obiektu art. 3/20 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527E84A-3AC4-1541-B917-F64BE4CA06D9}"/>
              </a:ext>
            </a:extLst>
          </p:cNvPr>
          <p:cNvSpPr/>
          <p:nvPr/>
        </p:nvSpPr>
        <p:spPr>
          <a:xfrm>
            <a:off x="283641" y="2133565"/>
            <a:ext cx="8534499" cy="1938992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Pochodną doprecyzowania pojęcia obszaru oddziaływania obiektu jest zawężenie kręgu stron postępowania w sprawie pozwolenia na budowę – stronami w tym postępowaniu będą wyłącznie właściciele, użytkownicy wieczyści lub zarządcy nieruchomości sąsiednich, na których zabudowę może oddziaływać obiekt.</a:t>
            </a: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4E1E281-F285-624F-A400-8C6DC90DA2B4}"/>
              </a:ext>
            </a:extLst>
          </p:cNvPr>
          <p:cNvSpPr/>
          <p:nvPr/>
        </p:nvSpPr>
        <p:spPr>
          <a:xfrm>
            <a:off x="4040201" y="1441614"/>
            <a:ext cx="484632" cy="69195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24791F7-BFBE-6847-A787-7A2FB7B61D60}"/>
              </a:ext>
            </a:extLst>
          </p:cNvPr>
          <p:cNvSpPr/>
          <p:nvPr/>
        </p:nvSpPr>
        <p:spPr>
          <a:xfrm>
            <a:off x="283641" y="4279657"/>
            <a:ext cx="8534499" cy="224676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Wprowadzone zmiany są z korzyścią głównie dla inwestorów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– wobec ograniczenia kręgu stron postępowania w sprawie pozwolenia na budowę, zmniejszy się ilość potencjalnych podmiotów mogących wnosić środki odwoławcze w toku postępowania o wydanie decyzji o pozwoleniu na budowę, co przełoży się na skrócenie czasu trwania przedmiotowego postępowania i stworzy inwestorom możliwość na sprawne przeprowadzenie procesu inwestycyjnego. </a:t>
            </a:r>
          </a:p>
        </p:txBody>
      </p:sp>
    </p:spTree>
    <p:extLst>
      <p:ext uri="{BB962C8B-B14F-4D97-AF65-F5344CB8AC3E}">
        <p14:creationId xmlns:p14="http://schemas.microsoft.com/office/powerpoint/2010/main" val="3895824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231812" y="109058"/>
            <a:ext cx="858632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OBIEKT BUDOWLANY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F21BE4D-2686-8C40-9E59-C68E195FAA91}"/>
              </a:ext>
            </a:extLst>
          </p:cNvPr>
          <p:cNvSpPr/>
          <p:nvPr/>
        </p:nvSpPr>
        <p:spPr>
          <a:xfrm>
            <a:off x="283641" y="1145975"/>
            <a:ext cx="8677305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Calibri,Bold"/>
              </a:rPr>
              <a:t>Projektować i budować zgodnie z przepisami, w tym </a:t>
            </a:r>
            <a:r>
              <a:rPr lang="pl-PL" sz="2400" b="1" dirty="0" err="1">
                <a:solidFill>
                  <a:schemeClr val="tx1"/>
                </a:solidFill>
                <a:latin typeface="Calibri,Bold"/>
              </a:rPr>
              <a:t>tech</a:t>
            </a:r>
            <a:r>
              <a:rPr lang="pl-PL" sz="2400" b="1" dirty="0">
                <a:solidFill>
                  <a:schemeClr val="tx1"/>
                </a:solidFill>
                <a:latin typeface="Calibri,Bold"/>
              </a:rPr>
              <a:t>.-bud </a:t>
            </a:r>
            <a:br>
              <a:rPr lang="pl-PL" sz="2400" b="1" dirty="0">
                <a:solidFill>
                  <a:schemeClr val="tx1"/>
                </a:solidFill>
                <a:latin typeface="Calibri,Bold"/>
              </a:rPr>
            </a:br>
            <a:r>
              <a:rPr lang="pl-PL" sz="2400" b="1" dirty="0">
                <a:solidFill>
                  <a:schemeClr val="tx1"/>
                </a:solidFill>
                <a:latin typeface="Calibri,Bold"/>
              </a:rPr>
              <a:t>i zasadami wiedzy technicznej art. 5.1, zapewniając: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4209065" y="755389"/>
            <a:ext cx="484632" cy="37524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527E84A-3AC4-1541-B917-F64BE4CA06D9}"/>
              </a:ext>
            </a:extLst>
          </p:cNvPr>
          <p:cNvSpPr/>
          <p:nvPr/>
        </p:nvSpPr>
        <p:spPr>
          <a:xfrm>
            <a:off x="283641" y="2175293"/>
            <a:ext cx="2949685" cy="461665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Calibri,Bold"/>
              </a:rPr>
              <a:t>Wyroby budowlane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4E1E281-F285-624F-A400-8C6DC90DA2B4}"/>
              </a:ext>
            </a:extLst>
          </p:cNvPr>
          <p:cNvSpPr/>
          <p:nvPr/>
        </p:nvSpPr>
        <p:spPr>
          <a:xfrm>
            <a:off x="3576532" y="5367130"/>
            <a:ext cx="484632" cy="3687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325BF73-F808-6646-BA34-E99FE34D3299}"/>
              </a:ext>
            </a:extLst>
          </p:cNvPr>
          <p:cNvSpPr/>
          <p:nvPr/>
        </p:nvSpPr>
        <p:spPr>
          <a:xfrm>
            <a:off x="320466" y="2784257"/>
            <a:ext cx="2949685" cy="1938992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Calibri,Bold"/>
              </a:rPr>
              <a:t>Warunki użytkowe:</a:t>
            </a:r>
          </a:p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Zaopatrzenie w media, usuwanie ścieków, wody opadowej, odpadów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4F3A088-F09D-1349-A226-CBBE207216AB}"/>
              </a:ext>
            </a:extLst>
          </p:cNvPr>
          <p:cNvSpPr/>
          <p:nvPr/>
        </p:nvSpPr>
        <p:spPr>
          <a:xfrm>
            <a:off x="320466" y="4829369"/>
            <a:ext cx="2949685" cy="830997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Calibri,Bold"/>
              </a:rPr>
              <a:t>Dostęp do usług telekomunikacyjnych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4936845-F459-2448-A23C-6A7883BEAE8A}"/>
              </a:ext>
            </a:extLst>
          </p:cNvPr>
          <p:cNvSpPr/>
          <p:nvPr/>
        </p:nvSpPr>
        <p:spPr>
          <a:xfrm>
            <a:off x="4399392" y="2197535"/>
            <a:ext cx="4561554" cy="461665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Calibri,Bold"/>
              </a:rPr>
              <a:t>Utrzymanie stanu technicznego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DBB26A0-B847-FC43-8ABC-0CC663D53325}"/>
              </a:ext>
            </a:extLst>
          </p:cNvPr>
          <p:cNvSpPr/>
          <p:nvPr/>
        </p:nvSpPr>
        <p:spPr>
          <a:xfrm>
            <a:off x="4451381" y="2811832"/>
            <a:ext cx="4561554" cy="461665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Calibri,Bold"/>
              </a:rPr>
              <a:t>Dostęp niepełnosprawnych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DE66892-94CD-6644-9CB2-FB192EE71293}"/>
              </a:ext>
            </a:extLst>
          </p:cNvPr>
          <p:cNvSpPr/>
          <p:nvPr/>
        </p:nvSpPr>
        <p:spPr>
          <a:xfrm>
            <a:off x="4399392" y="3426129"/>
            <a:ext cx="4561554" cy="461665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Calibri,Bold"/>
              </a:rPr>
              <a:t>Warunki BHP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AE48B20F-64B0-9042-BBB2-3142D5F4B26E}"/>
              </a:ext>
            </a:extLst>
          </p:cNvPr>
          <p:cNvSpPr/>
          <p:nvPr/>
        </p:nvSpPr>
        <p:spPr>
          <a:xfrm>
            <a:off x="4396685" y="4040426"/>
            <a:ext cx="4561554" cy="461665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Calibri,Bold"/>
              </a:rPr>
              <a:t>Ochrona ludności Obrona Cywilna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DB32323-89A2-B248-9FB2-45854FC7C5DA}"/>
              </a:ext>
            </a:extLst>
          </p:cNvPr>
          <p:cNvSpPr/>
          <p:nvPr/>
        </p:nvSpPr>
        <p:spPr>
          <a:xfrm>
            <a:off x="4396685" y="4598537"/>
            <a:ext cx="4561554" cy="461665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Calibri,Bold"/>
              </a:rPr>
              <a:t>Ochrona obiektów zabytkowych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87512CB-D198-0244-B588-39E98009DF03}"/>
              </a:ext>
            </a:extLst>
          </p:cNvPr>
          <p:cNvSpPr/>
          <p:nvPr/>
        </p:nvSpPr>
        <p:spPr>
          <a:xfrm>
            <a:off x="4382115" y="5156648"/>
            <a:ext cx="4537687" cy="830997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Calibri,Bold"/>
              </a:rPr>
              <a:t>Usytuowanie na działce budowlanej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370FBC77-7AB0-C04F-A35E-6E85D3DA92AC}"/>
              </a:ext>
            </a:extLst>
          </p:cNvPr>
          <p:cNvSpPr/>
          <p:nvPr/>
        </p:nvSpPr>
        <p:spPr>
          <a:xfrm>
            <a:off x="257036" y="5735851"/>
            <a:ext cx="4537687" cy="1015663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tx1"/>
                </a:solidFill>
                <a:latin typeface="Calibri,Bold"/>
              </a:rPr>
              <a:t>Poszanowanie osób trzecich w obszarze oddz., zapewnienie dostępu do drogi publicznej 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6EBDFD2D-3029-7742-A7FA-C0B17E5B89C1}"/>
              </a:ext>
            </a:extLst>
          </p:cNvPr>
          <p:cNvSpPr/>
          <p:nvPr/>
        </p:nvSpPr>
        <p:spPr>
          <a:xfrm>
            <a:off x="4949358" y="6084091"/>
            <a:ext cx="4008881" cy="707886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tx1"/>
                </a:solidFill>
                <a:latin typeface="Calibri,Bold"/>
              </a:rPr>
              <a:t>Warunki ochrony zdrowia na terenie budowy</a:t>
            </a:r>
            <a:endParaRPr lang="pl-PL" sz="2000" b="1" dirty="0">
              <a:solidFill>
                <a:schemeClr val="tx1"/>
              </a:solidFill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BE6A9E46-D9FC-DF4A-8342-E9FE7861337B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3818848" y="2052457"/>
            <a:ext cx="0" cy="3314673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6ADF763D-0C91-AF42-B890-E2EEC717CA10}"/>
              </a:ext>
            </a:extLst>
          </p:cNvPr>
          <p:cNvSpPr/>
          <p:nvPr/>
        </p:nvSpPr>
        <p:spPr>
          <a:xfrm rot="5400000">
            <a:off x="3297553" y="2128730"/>
            <a:ext cx="484632" cy="557956"/>
          </a:xfrm>
          <a:prstGeom prst="downArrow">
            <a:avLst>
              <a:gd name="adj1" fmla="val 41796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A946D350-1DDC-0048-AF6A-F15DDF1F4496}"/>
              </a:ext>
            </a:extLst>
          </p:cNvPr>
          <p:cNvSpPr/>
          <p:nvPr/>
        </p:nvSpPr>
        <p:spPr>
          <a:xfrm rot="5400000">
            <a:off x="3222978" y="3474308"/>
            <a:ext cx="484632" cy="557956"/>
          </a:xfrm>
          <a:prstGeom prst="downArrow">
            <a:avLst>
              <a:gd name="adj1" fmla="val 41796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2DF3DB3D-D88F-9040-B1B3-A00729DB3DB2}"/>
              </a:ext>
            </a:extLst>
          </p:cNvPr>
          <p:cNvSpPr/>
          <p:nvPr/>
        </p:nvSpPr>
        <p:spPr>
          <a:xfrm rot="5400000">
            <a:off x="3271492" y="4861154"/>
            <a:ext cx="484632" cy="557956"/>
          </a:xfrm>
          <a:prstGeom prst="downArrow">
            <a:avLst>
              <a:gd name="adj1" fmla="val 41796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dół 25">
            <a:extLst>
              <a:ext uri="{FF2B5EF4-FFF2-40B4-BE49-F238E27FC236}">
                <a16:creationId xmlns:a16="http://schemas.microsoft.com/office/drawing/2014/main" id="{B4BAB1C6-DA18-874B-B03E-02CDBFA6E384}"/>
              </a:ext>
            </a:extLst>
          </p:cNvPr>
          <p:cNvSpPr/>
          <p:nvPr/>
        </p:nvSpPr>
        <p:spPr>
          <a:xfrm rot="16200000">
            <a:off x="3881571" y="2145123"/>
            <a:ext cx="484632" cy="557956"/>
          </a:xfrm>
          <a:prstGeom prst="downArrow">
            <a:avLst>
              <a:gd name="adj1" fmla="val 41796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trzałka w dół 26">
            <a:extLst>
              <a:ext uri="{FF2B5EF4-FFF2-40B4-BE49-F238E27FC236}">
                <a16:creationId xmlns:a16="http://schemas.microsoft.com/office/drawing/2014/main" id="{5A2C3B52-18CE-C04F-B832-DF328BAFD2D8}"/>
              </a:ext>
            </a:extLst>
          </p:cNvPr>
          <p:cNvSpPr/>
          <p:nvPr/>
        </p:nvSpPr>
        <p:spPr>
          <a:xfrm rot="16200000">
            <a:off x="3892799" y="3371469"/>
            <a:ext cx="484632" cy="557956"/>
          </a:xfrm>
          <a:prstGeom prst="downArrow">
            <a:avLst>
              <a:gd name="adj1" fmla="val 41796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trzałka w dół 27">
            <a:extLst>
              <a:ext uri="{FF2B5EF4-FFF2-40B4-BE49-F238E27FC236}">
                <a16:creationId xmlns:a16="http://schemas.microsoft.com/office/drawing/2014/main" id="{B4D839A4-1CD2-B64C-8A63-DF93F70B1F04}"/>
              </a:ext>
            </a:extLst>
          </p:cNvPr>
          <p:cNvSpPr/>
          <p:nvPr/>
        </p:nvSpPr>
        <p:spPr>
          <a:xfrm rot="16200000">
            <a:off x="3875391" y="4026178"/>
            <a:ext cx="484632" cy="557956"/>
          </a:xfrm>
          <a:prstGeom prst="downArrow">
            <a:avLst>
              <a:gd name="adj1" fmla="val 41796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 w dół 28">
            <a:extLst>
              <a:ext uri="{FF2B5EF4-FFF2-40B4-BE49-F238E27FC236}">
                <a16:creationId xmlns:a16="http://schemas.microsoft.com/office/drawing/2014/main" id="{EDFA1604-8D69-C741-90C2-CCCFF0ECBB73}"/>
              </a:ext>
            </a:extLst>
          </p:cNvPr>
          <p:cNvSpPr/>
          <p:nvPr/>
        </p:nvSpPr>
        <p:spPr>
          <a:xfrm rot="16200000">
            <a:off x="3875391" y="4565344"/>
            <a:ext cx="484632" cy="557956"/>
          </a:xfrm>
          <a:prstGeom prst="downArrow">
            <a:avLst>
              <a:gd name="adj1" fmla="val 41796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Strzałka w dół 29">
            <a:extLst>
              <a:ext uri="{FF2B5EF4-FFF2-40B4-BE49-F238E27FC236}">
                <a16:creationId xmlns:a16="http://schemas.microsoft.com/office/drawing/2014/main" id="{DA2088B4-83C2-4845-B26C-CAF0D295EC04}"/>
              </a:ext>
            </a:extLst>
          </p:cNvPr>
          <p:cNvSpPr/>
          <p:nvPr/>
        </p:nvSpPr>
        <p:spPr>
          <a:xfrm rot="16200000">
            <a:off x="3895451" y="5118412"/>
            <a:ext cx="484632" cy="557956"/>
          </a:xfrm>
          <a:prstGeom prst="downArrow">
            <a:avLst>
              <a:gd name="adj1" fmla="val 41796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3598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Przepisy techniczno-budowlane art. 7.1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F21BE4D-2686-8C40-9E59-C68E195FAA91}"/>
              </a:ext>
            </a:extLst>
          </p:cNvPr>
          <p:cNvSpPr/>
          <p:nvPr/>
        </p:nvSpPr>
        <p:spPr>
          <a:xfrm>
            <a:off x="280540" y="1594253"/>
            <a:ext cx="6537703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Warunki techniczne, jakim powinny odpowiadać obiekty budowalne i ich usytuowanie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7975822" y="879492"/>
            <a:ext cx="484632" cy="413986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4E1E281-F285-624F-A400-8C6DC90DA2B4}"/>
              </a:ext>
            </a:extLst>
          </p:cNvPr>
          <p:cNvSpPr/>
          <p:nvPr/>
        </p:nvSpPr>
        <p:spPr>
          <a:xfrm rot="5400000">
            <a:off x="7231909" y="1716555"/>
            <a:ext cx="484632" cy="131196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0F69DFA-67E4-B149-A157-F502A64BD82D}"/>
              </a:ext>
            </a:extLst>
          </p:cNvPr>
          <p:cNvSpPr/>
          <p:nvPr/>
        </p:nvSpPr>
        <p:spPr>
          <a:xfrm>
            <a:off x="280539" y="3450243"/>
            <a:ext cx="6537703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Warunki techniczne użytkowania obiektów budowlanych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7914BD9-005A-5D49-BCD5-7C8A80DC63F6}"/>
              </a:ext>
            </a:extLst>
          </p:cNvPr>
          <p:cNvSpPr/>
          <p:nvPr/>
        </p:nvSpPr>
        <p:spPr>
          <a:xfrm>
            <a:off x="329268" y="5019357"/>
            <a:ext cx="8635828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Odstępstwa, art. 9.1 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DB95775A-9767-E643-974A-FD0E846A4A40}"/>
              </a:ext>
            </a:extLst>
          </p:cNvPr>
          <p:cNvSpPr/>
          <p:nvPr/>
        </p:nvSpPr>
        <p:spPr>
          <a:xfrm rot="5400000">
            <a:off x="7228863" y="3387334"/>
            <a:ext cx="484632" cy="131196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4849A62-095B-EA4D-9E37-1CB6E240980C}"/>
              </a:ext>
            </a:extLst>
          </p:cNvPr>
          <p:cNvSpPr/>
          <p:nvPr/>
        </p:nvSpPr>
        <p:spPr>
          <a:xfrm>
            <a:off x="329268" y="6067242"/>
            <a:ext cx="8635828" cy="707886"/>
          </a:xfrm>
          <a:prstGeom prst="rect">
            <a:avLst/>
          </a:prstGeom>
          <a:solidFill>
            <a:srgbClr val="E9F4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tx1"/>
                </a:solidFill>
                <a:latin typeface="Calibri,Bold"/>
              </a:rPr>
              <a:t>Zgoda na odstępstwo, art. 9.2; uzyskanie upoważnienia ministra dla </a:t>
            </a:r>
            <a:r>
              <a:rPr lang="pl-PL" sz="2000" b="1" dirty="0" err="1">
                <a:solidFill>
                  <a:schemeClr val="tx1"/>
                </a:solidFill>
                <a:latin typeface="Calibri,Bold"/>
              </a:rPr>
              <a:t>aab</a:t>
            </a:r>
            <a:r>
              <a:rPr lang="pl-PL" sz="2000" b="1" dirty="0">
                <a:solidFill>
                  <a:schemeClr val="tx1"/>
                </a:solidFill>
                <a:latin typeface="Calibri,Bold"/>
              </a:rPr>
              <a:t>, przed wydaniem decyzji o pozwoleniu na budowę 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26619E74-08EA-6540-9D4F-0E1B9464139F}"/>
              </a:ext>
            </a:extLst>
          </p:cNvPr>
          <p:cNvSpPr/>
          <p:nvPr/>
        </p:nvSpPr>
        <p:spPr>
          <a:xfrm>
            <a:off x="4647182" y="5702044"/>
            <a:ext cx="484632" cy="32884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1113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Przepisy techniczno-budowlane art. 9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12370" y="862184"/>
            <a:ext cx="484632" cy="525380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7914BD9-005A-5D49-BCD5-7C8A80DC63F6}"/>
              </a:ext>
            </a:extLst>
          </p:cNvPr>
          <p:cNvSpPr/>
          <p:nvPr/>
        </p:nvSpPr>
        <p:spPr>
          <a:xfrm>
            <a:off x="329267" y="1091836"/>
            <a:ext cx="7783883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Calibri,Bold"/>
              </a:rPr>
              <a:t>Odstępstwa, art. 9.1 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CD43515E-B2D9-7F45-9AA7-5FEC1A2FA2D8}"/>
              </a:ext>
            </a:extLst>
          </p:cNvPr>
          <p:cNvSpPr/>
          <p:nvPr/>
        </p:nvSpPr>
        <p:spPr>
          <a:xfrm>
            <a:off x="329266" y="1737160"/>
            <a:ext cx="7783883" cy="317009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1. W przypadkach szczególnie uzasadnionych dopuszcza się odstępstwo od przepisów techniczno-budowlanych, o których mowa w art. 7. Odstępstwo nie może powodować zagrożenia życia ludzi lub bezpieczeństwa mienia, a w stosunku do obiektów użyteczności publicznej i mieszkaniowego budownictwa wielorodzinnego – ograniczenia dostępności dla potrzeb osób ze szczególnymi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potrzebami, o których mowa w ustawie o zapewnianiu dostępności osobom ze szczególnymi potrzebami, oraz nie może powodować pogorszenia warunków zdrowotno-sanitarnych i użytkowych, a także stanu środowiska, po spełnieniu określonych warunków zamiennych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C68FCB98-C810-DE42-B44C-7DBD49017B46}"/>
              </a:ext>
            </a:extLst>
          </p:cNvPr>
          <p:cNvSpPr/>
          <p:nvPr/>
        </p:nvSpPr>
        <p:spPr>
          <a:xfrm rot="5400000">
            <a:off x="8070054" y="2907782"/>
            <a:ext cx="484632" cy="40408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973FE91-1670-B74E-8441-D0ECB6D6D2B2}"/>
              </a:ext>
            </a:extLst>
          </p:cNvPr>
          <p:cNvSpPr/>
          <p:nvPr/>
        </p:nvSpPr>
        <p:spPr>
          <a:xfrm>
            <a:off x="326444" y="5090918"/>
            <a:ext cx="7783883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2. Zgody na odstępstwo, po uzyskaniu upoważnienia ministra, który ustanowił przepisy techniczno-budowlane, udziela albo odmawia udzielenia, w drodze postanowienia, organ administracji architektoniczno-budowlanej, przed wydaniem decyzji o pozwoleniu na budowę albo decyzji o zmianie pozwolenia na budowę</a:t>
            </a: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99CFC4D1-9F44-2A4D-98CD-53369B06E022}"/>
              </a:ext>
            </a:extLst>
          </p:cNvPr>
          <p:cNvSpPr/>
          <p:nvPr/>
        </p:nvSpPr>
        <p:spPr>
          <a:xfrm rot="5400000">
            <a:off x="8039363" y="5825609"/>
            <a:ext cx="484632" cy="40408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301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Przepisy techniczno-budowlane art. 9.3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9460" y="645608"/>
            <a:ext cx="484632" cy="13598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7914BD9-005A-5D49-BCD5-7C8A80DC63F6}"/>
              </a:ext>
            </a:extLst>
          </p:cNvPr>
          <p:cNvSpPr/>
          <p:nvPr/>
        </p:nvSpPr>
        <p:spPr>
          <a:xfrm>
            <a:off x="329267" y="1091836"/>
            <a:ext cx="7783883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3. Wniosek do ministra, o którym mowa w ust. 2, w sprawie upoważnienia do udzielenia zgody na odstępstwo organ </a:t>
            </a:r>
            <a:r>
              <a:rPr lang="pl-PL" sz="2000" b="1" dirty="0" err="1">
                <a:solidFill>
                  <a:srgbClr val="FF0000"/>
                </a:solidFill>
              </a:rPr>
              <a:t>aab</a:t>
            </a:r>
            <a:r>
              <a:rPr lang="pl-PL" sz="2000" b="1" dirty="0">
                <a:solidFill>
                  <a:srgbClr val="FF0000"/>
                </a:solidFill>
              </a:rPr>
              <a:t> składa przed wydaniem decyzji o pozwoleniu na budowę albo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decyzji o zmianie pozwolenia na budowę. Wniosek zawiera: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C68FCB98-C810-DE42-B44C-7DBD49017B46}"/>
              </a:ext>
            </a:extLst>
          </p:cNvPr>
          <p:cNvSpPr/>
          <p:nvPr/>
        </p:nvSpPr>
        <p:spPr>
          <a:xfrm rot="5400000">
            <a:off x="8070053" y="1561101"/>
            <a:ext cx="484632" cy="40408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973FE91-1670-B74E-8441-D0ECB6D6D2B2}"/>
              </a:ext>
            </a:extLst>
          </p:cNvPr>
          <p:cNvSpPr/>
          <p:nvPr/>
        </p:nvSpPr>
        <p:spPr>
          <a:xfrm>
            <a:off x="329268" y="2536533"/>
            <a:ext cx="7300726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1)  charakterystykę obiektu oraz, w miarę potrzeby, projekt zagospodarowania działki lub terenu, a jeżeli odstępstwo mogłoby mieć wpływ na środowisko lub nieruchomości sąsiednie – również projekty zagospodarowania tych nieruchomości, z uwzględnieniem istniejącej i projektowanej zabudowy; </a:t>
            </a:r>
            <a:endParaRPr lang="pl-PL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E044B12-0623-F445-BE82-206E8202673E}"/>
              </a:ext>
            </a:extLst>
          </p:cNvPr>
          <p:cNvSpPr/>
          <p:nvPr/>
        </p:nvSpPr>
        <p:spPr>
          <a:xfrm>
            <a:off x="329268" y="4169486"/>
            <a:ext cx="7300726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2)  opinię organu wnioskującego wraz ze szczegółowym uzasadnieniem o konieczności wprowadzenia odstępstwa; </a:t>
            </a:r>
          </a:p>
          <a:p>
            <a:r>
              <a:rPr lang="pl-PL" b="1" dirty="0">
                <a:solidFill>
                  <a:srgbClr val="FF0000"/>
                </a:solidFill>
              </a:rPr>
              <a:t>3)  propozycje </a:t>
            </a:r>
            <a:r>
              <a:rPr lang="pl-PL" b="1" dirty="0" err="1">
                <a:solidFill>
                  <a:srgbClr val="FF0000"/>
                </a:solidFill>
              </a:rPr>
              <a:t>rozwiaązań</a:t>
            </a:r>
            <a:r>
              <a:rPr lang="pl-PL" b="1" dirty="0">
                <a:solidFill>
                  <a:srgbClr val="FF0000"/>
                </a:solidFill>
              </a:rPr>
              <a:t> zamiennych; </a:t>
            </a:r>
            <a:endParaRPr lang="pl-PL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6D0D236-94B1-BA43-976E-78F2F3D57E3A}"/>
              </a:ext>
            </a:extLst>
          </p:cNvPr>
          <p:cNvSpPr/>
          <p:nvPr/>
        </p:nvSpPr>
        <p:spPr>
          <a:xfrm>
            <a:off x="329268" y="5192657"/>
            <a:ext cx="7300726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4)  w przypadku obiektów budowlanych wpisanych do rejestru zabytków lub do gminnej ewidencji zabytków oraz innych obiektów budowlanych usytuowanych na obszarach objętych ochroną konserwatorską – pozytywną opinię WKZ w zakresie wnioskowanego odstępstwa; </a:t>
            </a:r>
            <a:endParaRPr lang="pl-PL" b="1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7F650CCB-4EB1-0841-945C-8D69A689FB0F}"/>
              </a:ext>
            </a:extLst>
          </p:cNvPr>
          <p:cNvCxnSpPr>
            <a:cxnSpLocks/>
          </p:cNvCxnSpPr>
          <p:nvPr/>
        </p:nvCxnSpPr>
        <p:spPr>
          <a:xfrm>
            <a:off x="8063402" y="2436934"/>
            <a:ext cx="0" cy="3514161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8B0F108E-20A3-3340-9D8B-24B7AD10E6A6}"/>
              </a:ext>
            </a:extLst>
          </p:cNvPr>
          <p:cNvSpPr/>
          <p:nvPr/>
        </p:nvSpPr>
        <p:spPr>
          <a:xfrm rot="5400000">
            <a:off x="7532850" y="3031099"/>
            <a:ext cx="484632" cy="5764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CFD5489C-DEFB-5B4B-8F02-331DDED3B600}"/>
              </a:ext>
            </a:extLst>
          </p:cNvPr>
          <p:cNvSpPr/>
          <p:nvPr/>
        </p:nvSpPr>
        <p:spPr>
          <a:xfrm rot="5400000">
            <a:off x="7524697" y="4387369"/>
            <a:ext cx="484632" cy="5764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7FFA548F-9355-5C41-8AEF-64698917118A}"/>
              </a:ext>
            </a:extLst>
          </p:cNvPr>
          <p:cNvSpPr/>
          <p:nvPr/>
        </p:nvSpPr>
        <p:spPr>
          <a:xfrm rot="5400000">
            <a:off x="7532849" y="5623804"/>
            <a:ext cx="484632" cy="5764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8848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Calibri,Bold"/>
              </a:rPr>
              <a:t>Przepisy techniczno-budowlane art. 9.3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9460" y="645608"/>
            <a:ext cx="484632" cy="13598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7914BD9-005A-5D49-BCD5-7C8A80DC63F6}"/>
              </a:ext>
            </a:extLst>
          </p:cNvPr>
          <p:cNvSpPr/>
          <p:nvPr/>
        </p:nvSpPr>
        <p:spPr>
          <a:xfrm>
            <a:off x="329267" y="1091836"/>
            <a:ext cx="7783883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3. Wniosek do ministra, o którym mowa w ust. 2, w sprawie upoważnienia do udzielenia zgody na odstępstwo organ </a:t>
            </a:r>
            <a:r>
              <a:rPr lang="pl-PL" sz="2000" b="1" dirty="0" err="1">
                <a:solidFill>
                  <a:srgbClr val="FF0000"/>
                </a:solidFill>
              </a:rPr>
              <a:t>aab</a:t>
            </a:r>
            <a:r>
              <a:rPr lang="pl-PL" sz="2000" b="1" dirty="0">
                <a:solidFill>
                  <a:srgbClr val="FF0000"/>
                </a:solidFill>
              </a:rPr>
              <a:t> składa przed wydaniem decyzji o pozwoleniu na budowę albo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decyzji o zmianie pozwolenia na budowę. Wniosek zawiera: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C68FCB98-C810-DE42-B44C-7DBD49017B46}"/>
              </a:ext>
            </a:extLst>
          </p:cNvPr>
          <p:cNvSpPr/>
          <p:nvPr/>
        </p:nvSpPr>
        <p:spPr>
          <a:xfrm rot="5400000">
            <a:off x="8070053" y="1561101"/>
            <a:ext cx="484632" cy="40408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973FE91-1670-B74E-8441-D0ECB6D6D2B2}"/>
              </a:ext>
            </a:extLst>
          </p:cNvPr>
          <p:cNvSpPr/>
          <p:nvPr/>
        </p:nvSpPr>
        <p:spPr>
          <a:xfrm>
            <a:off x="329268" y="2536533"/>
            <a:ext cx="7300726" cy="286232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5)  w przypadku odstępstwa od przepisów dotyczących bezpieczeństwa pożarowego: </a:t>
            </a:r>
          </a:p>
          <a:p>
            <a:pPr lvl="1"/>
            <a:r>
              <a:rPr lang="pl-PL" b="1" dirty="0">
                <a:solidFill>
                  <a:srgbClr val="FF0000"/>
                </a:solidFill>
              </a:rPr>
              <a:t>a)  ekspertyzę rzeczoznawcy do spraw zabezpieczeń ppoż. oraz </a:t>
            </a:r>
          </a:p>
          <a:p>
            <a:pPr lvl="1"/>
            <a:r>
              <a:rPr lang="pl-PL" b="1" dirty="0">
                <a:solidFill>
                  <a:srgbClr val="FF0000"/>
                </a:solidFill>
              </a:rPr>
              <a:t>b)  postanowienie wyrażające zgodę na zastosowanie rozwiązań zamiennych w stosunku do wymagań ochrony ppoż., o którym mowa w art. 6a ust. 2 ustawy o ochronie ppoż. – w przypadku obiektów budowlanych istotnych ze względu na konieczność zapewnienia ochrony życia, zdrowia, mienia lub środowiska przed pożarem, klęską żywiołową lub innym miejscowym zagrożeniem, o których mowa w przepisach wydanych na podstawie art. 6g ustawy o ochroni ppoż. </a:t>
            </a:r>
            <a:endParaRPr lang="pl-PL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E044B12-0623-F445-BE82-206E8202673E}"/>
              </a:ext>
            </a:extLst>
          </p:cNvPr>
          <p:cNvSpPr/>
          <p:nvPr/>
        </p:nvSpPr>
        <p:spPr>
          <a:xfrm>
            <a:off x="329268" y="5477675"/>
            <a:ext cx="7300726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6)  w przypadku odstępstw dotyczących wymagań higienicznych i zdrowotnych – pozytywną opinię w zakresie proponowanych rozwiązań PWIS</a:t>
            </a:r>
            <a:endParaRPr lang="pl-PL" b="1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7F650CCB-4EB1-0841-945C-8D69A689FB0F}"/>
              </a:ext>
            </a:extLst>
          </p:cNvPr>
          <p:cNvCxnSpPr>
            <a:cxnSpLocks/>
          </p:cNvCxnSpPr>
          <p:nvPr/>
        </p:nvCxnSpPr>
        <p:spPr>
          <a:xfrm>
            <a:off x="8063402" y="2436934"/>
            <a:ext cx="0" cy="3514161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8B0F108E-20A3-3340-9D8B-24B7AD10E6A6}"/>
              </a:ext>
            </a:extLst>
          </p:cNvPr>
          <p:cNvSpPr/>
          <p:nvPr/>
        </p:nvSpPr>
        <p:spPr>
          <a:xfrm rot="5400000">
            <a:off x="7532848" y="3679459"/>
            <a:ext cx="484632" cy="5764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7FFA548F-9355-5C41-8AEF-64698917118A}"/>
              </a:ext>
            </a:extLst>
          </p:cNvPr>
          <p:cNvSpPr/>
          <p:nvPr/>
        </p:nvSpPr>
        <p:spPr>
          <a:xfrm rot="5400000">
            <a:off x="7532849" y="5623804"/>
            <a:ext cx="484632" cy="5764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645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2123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tx1"/>
                </a:solidFill>
                <a:latin typeface="Calibri,Bold"/>
              </a:rPr>
              <a:t>Samodzielne funkcje w budownictwie art. 12.1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Działalność związana z koniecznością fachowej oceny zjawisk technicznych lub samodzielnego rozwiązywania zagadnień architektonicznych i technicznych oraz techniczno-organizacyjnych</a:t>
            </a:r>
            <a:r>
              <a:rPr lang="pl-PL" sz="28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1827" y="2479931"/>
            <a:ext cx="484632" cy="36581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4E1E281-F285-624F-A400-8C6DC90DA2B4}"/>
              </a:ext>
            </a:extLst>
          </p:cNvPr>
          <p:cNvSpPr/>
          <p:nvPr/>
        </p:nvSpPr>
        <p:spPr>
          <a:xfrm rot="5400000">
            <a:off x="7962656" y="2517165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0F69DFA-67E4-B149-A157-F502A64BD82D}"/>
              </a:ext>
            </a:extLst>
          </p:cNvPr>
          <p:cNvSpPr/>
          <p:nvPr/>
        </p:nvSpPr>
        <p:spPr>
          <a:xfrm>
            <a:off x="329268" y="2512881"/>
            <a:ext cx="7550694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Calibri,Bold"/>
              </a:rPr>
              <a:t>1. Projektowanie, sprawdzanie projektów arch.-bud. i technicznych, sprawowanie nadzoru autorskiego  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4849A62-095B-EA4D-9E37-1CB6E240980C}"/>
              </a:ext>
            </a:extLst>
          </p:cNvPr>
          <p:cNvSpPr/>
          <p:nvPr/>
        </p:nvSpPr>
        <p:spPr>
          <a:xfrm>
            <a:off x="329268" y="6067242"/>
            <a:ext cx="8635828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,Bold"/>
              </a:rPr>
              <a:t>Sprawowanie kontroli technicznej utrzymania obiektów budowalnych 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29268" y="3561010"/>
            <a:ext cx="7550694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Kierowanie budową lub innymi robotami budowlanymi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86CB8361-4599-D543-91B4-AEF99882A719}"/>
              </a:ext>
            </a:extLst>
          </p:cNvPr>
          <p:cNvSpPr/>
          <p:nvPr/>
        </p:nvSpPr>
        <p:spPr>
          <a:xfrm rot="5400000">
            <a:off x="7962656" y="3455349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AD8D2F80-BC85-0E47-BED3-1C730CEA0B82}"/>
              </a:ext>
            </a:extLst>
          </p:cNvPr>
          <p:cNvSpPr/>
          <p:nvPr/>
        </p:nvSpPr>
        <p:spPr>
          <a:xfrm>
            <a:off x="300726" y="4141437"/>
            <a:ext cx="7550694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l-PL" sz="2400" b="1" dirty="0">
                <a:solidFill>
                  <a:schemeClr val="tx1"/>
                </a:solidFill>
                <a:latin typeface="Calibri,Bold"/>
              </a:rPr>
              <a:t>Kierowanie wytwarzaniem </a:t>
            </a:r>
            <a:r>
              <a:rPr lang="pl-PL" sz="2400" b="1" dirty="0" err="1">
                <a:solidFill>
                  <a:schemeClr val="tx1"/>
                </a:solidFill>
                <a:latin typeface="Calibri,Bold"/>
              </a:rPr>
              <a:t>konstr</a:t>
            </a:r>
            <a:r>
              <a:rPr lang="pl-PL" sz="2400" b="1" dirty="0">
                <a:solidFill>
                  <a:schemeClr val="tx1"/>
                </a:solidFill>
                <a:latin typeface="Calibri,Bold"/>
              </a:rPr>
              <a:t>. elementów    budowlanych, nadzór i kontrola techniczna wytwarzania tych elementów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64250FFF-4A30-9F49-B3C4-926B5589237D}"/>
              </a:ext>
            </a:extLst>
          </p:cNvPr>
          <p:cNvSpPr/>
          <p:nvPr/>
        </p:nvSpPr>
        <p:spPr>
          <a:xfrm rot="5400000">
            <a:off x="7912300" y="4298283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9BA33CFB-B095-1340-B6CD-90C7050D8509}"/>
              </a:ext>
            </a:extLst>
          </p:cNvPr>
          <p:cNvSpPr/>
          <p:nvPr/>
        </p:nvSpPr>
        <p:spPr>
          <a:xfrm>
            <a:off x="329268" y="5460528"/>
            <a:ext cx="7550694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Wykonywanie nadzoru inwestorskiego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91D20740-F0C2-114A-81A6-4DCCBF054F81}"/>
              </a:ext>
            </a:extLst>
          </p:cNvPr>
          <p:cNvSpPr/>
          <p:nvPr/>
        </p:nvSpPr>
        <p:spPr>
          <a:xfrm rot="5400000">
            <a:off x="7934114" y="5340885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5919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tx1"/>
                </a:solidFill>
                <a:latin typeface="Calibri,Bold"/>
              </a:rPr>
              <a:t>Samodzielne funkcje w budownictwie art. 12.2</a:t>
            </a:r>
          </a:p>
          <a:p>
            <a:r>
              <a:rPr lang="pl-PL" sz="3200" b="1" dirty="0">
                <a:solidFill>
                  <a:srgbClr val="FF0000"/>
                </a:solidFill>
                <a:latin typeface="Calibri,Bold"/>
              </a:rPr>
              <a:t>Mogą wykonywać wyłącznie osoby: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1827" y="1289972"/>
            <a:ext cx="484632" cy="36540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4E1E281-F285-624F-A400-8C6DC90DA2B4}"/>
              </a:ext>
            </a:extLst>
          </p:cNvPr>
          <p:cNvSpPr/>
          <p:nvPr/>
        </p:nvSpPr>
        <p:spPr>
          <a:xfrm rot="5400000">
            <a:off x="7962656" y="1604365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0F69DFA-67E4-B149-A157-F502A64BD82D}"/>
              </a:ext>
            </a:extLst>
          </p:cNvPr>
          <p:cNvSpPr/>
          <p:nvPr/>
        </p:nvSpPr>
        <p:spPr>
          <a:xfrm>
            <a:off x="329268" y="1448787"/>
            <a:ext cx="7550694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Posiadający odpowiednie wykształcenie techniczne i praktykę zawodową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4849A62-095B-EA4D-9E37-1CB6E240980C}"/>
              </a:ext>
            </a:extLst>
          </p:cNvPr>
          <p:cNvSpPr/>
          <p:nvPr/>
        </p:nvSpPr>
        <p:spPr>
          <a:xfrm>
            <a:off x="229876" y="4944005"/>
            <a:ext cx="8635828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,Bold"/>
              </a:rPr>
              <a:t>Postępowanie kwalifikacyjne składa się z dwóch etapów:</a:t>
            </a:r>
          </a:p>
          <a:p>
            <a:r>
              <a:rPr lang="pl-PL" sz="2000" b="1" dirty="0">
                <a:solidFill>
                  <a:schemeClr val="tx1"/>
                </a:solidFill>
                <a:latin typeface="Calibri,Bold"/>
              </a:rPr>
              <a:t>Kwalifikacji wykształcenie i praktyki zawodowej,</a:t>
            </a:r>
          </a:p>
          <a:p>
            <a:r>
              <a:rPr lang="pl-PL" sz="2000" b="1" dirty="0">
                <a:solidFill>
                  <a:schemeClr val="tx1"/>
                </a:solidFill>
                <a:latin typeface="Calibri,Bold"/>
              </a:rPr>
              <a:t>Egzaminu ze znajomości procesu budowlanego oraz umiejętności praktycznego zastosowania wiedzy technicznej.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29268" y="2460041"/>
            <a:ext cx="7550694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Uprawnienia budowlane, wydane przez organ samorządu zawodowego 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86CB8361-4599-D543-91B4-AEF99882A719}"/>
              </a:ext>
            </a:extLst>
          </p:cNvPr>
          <p:cNvSpPr/>
          <p:nvPr/>
        </p:nvSpPr>
        <p:spPr>
          <a:xfrm rot="5400000">
            <a:off x="7934114" y="2423783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AD8D2F80-BC85-0E47-BED3-1C730CEA0B82}"/>
              </a:ext>
            </a:extLst>
          </p:cNvPr>
          <p:cNvSpPr/>
          <p:nvPr/>
        </p:nvSpPr>
        <p:spPr>
          <a:xfrm>
            <a:off x="331820" y="3348473"/>
            <a:ext cx="7550694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l-PL" sz="2400" b="1" dirty="0">
                <a:solidFill>
                  <a:schemeClr val="tx1"/>
                </a:solidFill>
                <a:latin typeface="Calibri,Bold"/>
              </a:rPr>
              <a:t>Inne wymagania związane z wykonywaną funkcją 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64250FFF-4A30-9F49-B3C4-926B5589237D}"/>
              </a:ext>
            </a:extLst>
          </p:cNvPr>
          <p:cNvSpPr/>
          <p:nvPr/>
        </p:nvSpPr>
        <p:spPr>
          <a:xfrm rot="5400000">
            <a:off x="7957864" y="3299460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9BA33CFB-B095-1340-B6CD-90C7050D8509}"/>
              </a:ext>
            </a:extLst>
          </p:cNvPr>
          <p:cNvSpPr/>
          <p:nvPr/>
        </p:nvSpPr>
        <p:spPr>
          <a:xfrm>
            <a:off x="283401" y="4032596"/>
            <a:ext cx="7550694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Wpis na listę samorządu zawodowego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91D20740-F0C2-114A-81A6-4DCCBF054F81}"/>
              </a:ext>
            </a:extLst>
          </p:cNvPr>
          <p:cNvSpPr/>
          <p:nvPr/>
        </p:nvSpPr>
        <p:spPr>
          <a:xfrm rot="5400000">
            <a:off x="7934114" y="3907647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7594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200" b="1" dirty="0">
                <a:solidFill>
                  <a:schemeClr val="tx1"/>
                </a:solidFill>
                <a:latin typeface="Calibri,Bold"/>
              </a:rPr>
              <a:t>Rozdz. 3 Prawa i </a:t>
            </a:r>
            <a:r>
              <a:rPr lang="pl-PL" sz="3200" b="1" dirty="0" err="1">
                <a:solidFill>
                  <a:schemeClr val="tx1"/>
                </a:solidFill>
                <a:latin typeface="Calibri,Bold"/>
              </a:rPr>
              <a:t>obow</a:t>
            </a:r>
            <a:r>
              <a:rPr lang="pl-PL" sz="3200" b="1" dirty="0">
                <a:solidFill>
                  <a:schemeClr val="tx1"/>
                </a:solidFill>
                <a:latin typeface="Calibri,Bold"/>
              </a:rPr>
              <a:t>. </a:t>
            </a:r>
            <a:r>
              <a:rPr lang="pl-PL" sz="3200" b="1" dirty="0" err="1">
                <a:solidFill>
                  <a:schemeClr val="tx1"/>
                </a:solidFill>
                <a:latin typeface="Calibri,Bold"/>
              </a:rPr>
              <a:t>uczestn</a:t>
            </a:r>
            <a:r>
              <a:rPr lang="pl-PL" sz="3200" b="1" dirty="0">
                <a:solidFill>
                  <a:schemeClr val="tx1"/>
                </a:solidFill>
                <a:latin typeface="Calibri,Bold"/>
              </a:rPr>
              <a:t>. proces. bud.</a:t>
            </a:r>
            <a:endParaRPr lang="pl-PL" sz="32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1826" y="679460"/>
            <a:ext cx="484632" cy="87951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C4E1E281-F285-624F-A400-8C6DC90DA2B4}"/>
              </a:ext>
            </a:extLst>
          </p:cNvPr>
          <p:cNvSpPr/>
          <p:nvPr/>
        </p:nvSpPr>
        <p:spPr>
          <a:xfrm rot="5400000">
            <a:off x="8025728" y="1115954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0F69DFA-67E4-B149-A157-F502A64BD82D}"/>
              </a:ext>
            </a:extLst>
          </p:cNvPr>
          <p:cNvSpPr/>
          <p:nvPr/>
        </p:nvSpPr>
        <p:spPr>
          <a:xfrm>
            <a:off x="331820" y="1025466"/>
            <a:ext cx="7550694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17 Uczestnikami procesu budowlanego, w rozumieniu ustawy, są: 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31819" y="1933406"/>
            <a:ext cx="7152081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1)  inwestor; 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2)  inspektor nadzoru inwestorskiego; 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3)  projektant; 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4)  kierownik budowy lub kierownik robót. 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86CB8361-4599-D543-91B4-AEF99882A719}"/>
              </a:ext>
            </a:extLst>
          </p:cNvPr>
          <p:cNvSpPr/>
          <p:nvPr/>
        </p:nvSpPr>
        <p:spPr>
          <a:xfrm rot="5400000">
            <a:off x="7315187" y="2229061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5353E9C6-223F-974E-8C3F-DEA2BBD918B1}"/>
              </a:ext>
            </a:extLst>
          </p:cNvPr>
          <p:cNvCxnSpPr>
            <a:cxnSpLocks/>
          </p:cNvCxnSpPr>
          <p:nvPr/>
        </p:nvCxnSpPr>
        <p:spPr>
          <a:xfrm>
            <a:off x="7882514" y="1856463"/>
            <a:ext cx="0" cy="697608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94DC34AA-E01D-0043-9B5C-3484D877E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8" y="3686019"/>
            <a:ext cx="8477579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90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projektant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20.1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0385" y="1166860"/>
            <a:ext cx="484632" cy="5221123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4849A62-095B-EA4D-9E37-1CB6E240980C}"/>
              </a:ext>
            </a:extLst>
          </p:cNvPr>
          <p:cNvSpPr/>
          <p:nvPr/>
        </p:nvSpPr>
        <p:spPr>
          <a:xfrm>
            <a:off x="414801" y="4260693"/>
            <a:ext cx="7535495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  <a:latin typeface="Calibri,Bold"/>
              </a:rPr>
              <a:t>1aa Wzajemne skoordynowanie techniczne wykonywanych przez osoby, jak wyżej, opracowań projektowych, zapewniające uwzględnienie przepisów zasad BHP i zdrowia w procesie budowy, z uwzględnieniem specyfiki proj. bud. Oraz zapewnienie zgodności projektu technicznego z projektem zagospodarowania działki lub terenu oraz projektem architektoniczno-budowalnym. 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407202" y="2945094"/>
            <a:ext cx="7550694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Calibri,Bold"/>
              </a:rPr>
              <a:t>1a Zapewnić w razie potrzeby, udziału w opracowaniu proj. Bud. Osób posiadających uprawnienia do projektowania w odpowiedniej specjalności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86CB8361-4599-D543-91B4-AEF99882A719}"/>
              </a:ext>
            </a:extLst>
          </p:cNvPr>
          <p:cNvSpPr/>
          <p:nvPr/>
        </p:nvSpPr>
        <p:spPr>
          <a:xfrm rot="5400000">
            <a:off x="7996683" y="4347506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64250FFF-4A30-9F49-B3C4-926B5589237D}"/>
              </a:ext>
            </a:extLst>
          </p:cNvPr>
          <p:cNvSpPr/>
          <p:nvPr/>
        </p:nvSpPr>
        <p:spPr>
          <a:xfrm rot="5400000">
            <a:off x="8008949" y="3182669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701585FC-7244-2E4B-90DA-BE90AC31DB0D}"/>
              </a:ext>
            </a:extLst>
          </p:cNvPr>
          <p:cNvSpPr/>
          <p:nvPr/>
        </p:nvSpPr>
        <p:spPr>
          <a:xfrm rot="5400000">
            <a:off x="7956927" y="5063286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28F2DFA3-B251-4B4E-BF02-C63BABEF272A}"/>
              </a:ext>
            </a:extLst>
          </p:cNvPr>
          <p:cNvSpPr/>
          <p:nvPr/>
        </p:nvSpPr>
        <p:spPr>
          <a:xfrm rot="5400000">
            <a:off x="7993750" y="5730821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1C49859B-ABF3-F145-9066-39EA6F93EBA4}"/>
              </a:ext>
            </a:extLst>
          </p:cNvPr>
          <p:cNvSpPr/>
          <p:nvPr/>
        </p:nvSpPr>
        <p:spPr>
          <a:xfrm>
            <a:off x="375561" y="6387983"/>
            <a:ext cx="8539456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Sporządzenie informacji dotyczącej BIOZ z względu na spec. ob.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87934EFB-2A14-C248-8D51-6EF3B81262C5}"/>
              </a:ext>
            </a:extLst>
          </p:cNvPr>
          <p:cNvSpPr/>
          <p:nvPr/>
        </p:nvSpPr>
        <p:spPr>
          <a:xfrm>
            <a:off x="375561" y="1226228"/>
            <a:ext cx="7550694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Opracowanie proj. bud. w sposób zgodny z wymaganiami ustawy ustaleniami decyzji administracyjnych dot. zamierzenia bud. Obowiązującymi przepisami, oraz zasadami wiedzy technicznej.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7993749" y="1278309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6835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Rozdz. 8    art. 80 Organy </a:t>
            </a:r>
            <a:r>
              <a:rPr lang="pl-PL" sz="2400" b="1" dirty="0" err="1">
                <a:solidFill>
                  <a:schemeClr val="tx1"/>
                </a:solidFill>
              </a:rPr>
              <a:t>aab</a:t>
            </a:r>
            <a:r>
              <a:rPr lang="pl-PL" sz="2400" b="1" dirty="0">
                <a:solidFill>
                  <a:schemeClr val="tx1"/>
                </a:solidFill>
              </a:rPr>
              <a:t> i </a:t>
            </a:r>
            <a:r>
              <a:rPr lang="pl-PL" sz="2400" b="1" dirty="0" err="1">
                <a:solidFill>
                  <a:schemeClr val="tx1"/>
                </a:solidFill>
              </a:rPr>
              <a:t>nb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91A1C2E-DB77-1B4E-9AC4-AB0831B721DB}"/>
              </a:ext>
            </a:extLst>
          </p:cNvPr>
          <p:cNvCxnSpPr>
            <a:cxnSpLocks/>
          </p:cNvCxnSpPr>
          <p:nvPr/>
        </p:nvCxnSpPr>
        <p:spPr>
          <a:xfrm>
            <a:off x="2368446" y="1788863"/>
            <a:ext cx="0" cy="147458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49B55B0F-2885-3240-8F44-EA13FF129B33}"/>
              </a:ext>
            </a:extLst>
          </p:cNvPr>
          <p:cNvSpPr/>
          <p:nvPr/>
        </p:nvSpPr>
        <p:spPr>
          <a:xfrm rot="5400000">
            <a:off x="1849788" y="1890800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773BC727-CFE2-E443-A874-250E4CD114BB}"/>
              </a:ext>
            </a:extLst>
          </p:cNvPr>
          <p:cNvSpPr/>
          <p:nvPr/>
        </p:nvSpPr>
        <p:spPr>
          <a:xfrm>
            <a:off x="329268" y="2496995"/>
            <a:ext cx="145456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Wojewoda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96CB0E4-BAF0-D44C-902C-F37C445D05A1}"/>
              </a:ext>
            </a:extLst>
          </p:cNvPr>
          <p:cNvSpPr/>
          <p:nvPr/>
        </p:nvSpPr>
        <p:spPr>
          <a:xfrm>
            <a:off x="329268" y="1388753"/>
            <a:ext cx="2623794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tx1"/>
                </a:solidFill>
              </a:rPr>
              <a:t>ORGANY AAB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872DCBA-2C01-1644-92B5-27FE64D835CE}"/>
              </a:ext>
            </a:extLst>
          </p:cNvPr>
          <p:cNvSpPr/>
          <p:nvPr/>
        </p:nvSpPr>
        <p:spPr>
          <a:xfrm>
            <a:off x="358734" y="1942874"/>
            <a:ext cx="1425096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effectLst/>
              </a:rPr>
              <a:t>Starosta </a:t>
            </a: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9CB023D5-D1DC-8441-A123-9CD9555BD816}"/>
              </a:ext>
            </a:extLst>
          </p:cNvPr>
          <p:cNvSpPr/>
          <p:nvPr/>
        </p:nvSpPr>
        <p:spPr>
          <a:xfrm rot="5400000">
            <a:off x="1847123" y="2437213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B9E4539-F368-E041-9256-417AB8F9A02A}"/>
              </a:ext>
            </a:extLst>
          </p:cNvPr>
          <p:cNvSpPr/>
          <p:nvPr/>
        </p:nvSpPr>
        <p:spPr>
          <a:xfrm>
            <a:off x="358734" y="3063390"/>
            <a:ext cx="145456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GINB</a:t>
            </a: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A0206798-BFA6-B04E-9F92-59AB83F8A835}"/>
              </a:ext>
            </a:extLst>
          </p:cNvPr>
          <p:cNvSpPr/>
          <p:nvPr/>
        </p:nvSpPr>
        <p:spPr>
          <a:xfrm rot="5400000">
            <a:off x="1847123" y="2984537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FF0F72B7-F8C7-0A49-BA78-A895B0A7BCC7}"/>
              </a:ext>
            </a:extLst>
          </p:cNvPr>
          <p:cNvSpPr/>
          <p:nvPr/>
        </p:nvSpPr>
        <p:spPr>
          <a:xfrm>
            <a:off x="3192905" y="1423317"/>
            <a:ext cx="5816183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tx1"/>
                </a:solidFill>
              </a:rPr>
              <a:t>ORGANY NADZORU BUDOWLNEGO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3904528B-3628-5744-AAE6-FEAD8B280EEC}"/>
              </a:ext>
            </a:extLst>
          </p:cNvPr>
          <p:cNvSpPr/>
          <p:nvPr/>
        </p:nvSpPr>
        <p:spPr>
          <a:xfrm>
            <a:off x="3718218" y="1927291"/>
            <a:ext cx="392544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effectLst/>
              </a:rPr>
              <a:t>Powiatowy inspektor nadzoru bud.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785736AA-69C4-4643-B749-9FEDE1FA5DAF}"/>
              </a:ext>
            </a:extLst>
          </p:cNvPr>
          <p:cNvSpPr/>
          <p:nvPr/>
        </p:nvSpPr>
        <p:spPr>
          <a:xfrm>
            <a:off x="3748573" y="2463148"/>
            <a:ext cx="3925442" cy="255454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wojewoda przy pomocy wojewódzkiego inspektora nadzoru budowlanego jako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kierownika wojewódzkiego nadzoru budowlanego, wchodzącego w skład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zespolonej administracji wojewódzkiej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135CB5CA-5526-6643-9678-025C8561EEEE}"/>
              </a:ext>
            </a:extLst>
          </p:cNvPr>
          <p:cNvSpPr/>
          <p:nvPr/>
        </p:nvSpPr>
        <p:spPr>
          <a:xfrm>
            <a:off x="3748573" y="5096380"/>
            <a:ext cx="392544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GINB</a:t>
            </a:r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F87F85D4-88D0-8741-B191-82565265D605}"/>
              </a:ext>
            </a:extLst>
          </p:cNvPr>
          <p:cNvCxnSpPr>
            <a:cxnSpLocks/>
          </p:cNvCxnSpPr>
          <p:nvPr/>
        </p:nvCxnSpPr>
        <p:spPr>
          <a:xfrm>
            <a:off x="8217108" y="1871786"/>
            <a:ext cx="54508" cy="342464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trzałka w dół 25">
            <a:extLst>
              <a:ext uri="{FF2B5EF4-FFF2-40B4-BE49-F238E27FC236}">
                <a16:creationId xmlns:a16="http://schemas.microsoft.com/office/drawing/2014/main" id="{D5C885D7-3F1D-364B-ACBF-52FC22C4DE9C}"/>
              </a:ext>
            </a:extLst>
          </p:cNvPr>
          <p:cNvSpPr/>
          <p:nvPr/>
        </p:nvSpPr>
        <p:spPr>
          <a:xfrm rot="5400000">
            <a:off x="7715409" y="1848438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dół 26">
            <a:extLst>
              <a:ext uri="{FF2B5EF4-FFF2-40B4-BE49-F238E27FC236}">
                <a16:creationId xmlns:a16="http://schemas.microsoft.com/office/drawing/2014/main" id="{1C95BD0D-0CD0-484C-AF4A-F8815B4CBC82}"/>
              </a:ext>
            </a:extLst>
          </p:cNvPr>
          <p:cNvSpPr/>
          <p:nvPr/>
        </p:nvSpPr>
        <p:spPr>
          <a:xfrm rot="5400000">
            <a:off x="7715409" y="3469368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Strzałka w dół 27">
            <a:extLst>
              <a:ext uri="{FF2B5EF4-FFF2-40B4-BE49-F238E27FC236}">
                <a16:creationId xmlns:a16="http://schemas.microsoft.com/office/drawing/2014/main" id="{C0D06D9D-12FB-6D46-952C-4E5E2072601B}"/>
              </a:ext>
            </a:extLst>
          </p:cNvPr>
          <p:cNvSpPr/>
          <p:nvPr/>
        </p:nvSpPr>
        <p:spPr>
          <a:xfrm rot="5400000">
            <a:off x="7750292" y="4992308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227B0765-E672-1345-8F17-9FEB67F91372}"/>
              </a:ext>
            </a:extLst>
          </p:cNvPr>
          <p:cNvSpPr/>
          <p:nvPr/>
        </p:nvSpPr>
        <p:spPr>
          <a:xfrm>
            <a:off x="283268" y="5799373"/>
            <a:ext cx="8228609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Administrację architektoniczno-budowlaną i nadzór budowlany w dziedzinie górnictw4.a sprawują organy określone w odrębnych przepisach. </a:t>
            </a:r>
          </a:p>
        </p:txBody>
      </p:sp>
      <p:sp>
        <p:nvSpPr>
          <p:cNvPr id="30" name="Strzałka w dół 29">
            <a:extLst>
              <a:ext uri="{FF2B5EF4-FFF2-40B4-BE49-F238E27FC236}">
                <a16:creationId xmlns:a16="http://schemas.microsoft.com/office/drawing/2014/main" id="{87E0134C-D7C3-D544-948A-49128274A0F0}"/>
              </a:ext>
            </a:extLst>
          </p:cNvPr>
          <p:cNvSpPr/>
          <p:nvPr/>
        </p:nvSpPr>
        <p:spPr>
          <a:xfrm>
            <a:off x="2574918" y="1788863"/>
            <a:ext cx="467081" cy="401051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trzałka w dół 30">
            <a:extLst>
              <a:ext uri="{FF2B5EF4-FFF2-40B4-BE49-F238E27FC236}">
                <a16:creationId xmlns:a16="http://schemas.microsoft.com/office/drawing/2014/main" id="{3E506A70-7B2B-DD4C-A8DE-77A09AC86847}"/>
              </a:ext>
            </a:extLst>
          </p:cNvPr>
          <p:cNvSpPr/>
          <p:nvPr/>
        </p:nvSpPr>
        <p:spPr>
          <a:xfrm>
            <a:off x="3263379" y="1806145"/>
            <a:ext cx="467081" cy="401051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1256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projektant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20.1.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cd 1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0385" y="1166861"/>
            <a:ext cx="484632" cy="405160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4849A62-095B-EA4D-9E37-1CB6E240980C}"/>
              </a:ext>
            </a:extLst>
          </p:cNvPr>
          <p:cNvSpPr/>
          <p:nvPr/>
        </p:nvSpPr>
        <p:spPr>
          <a:xfrm>
            <a:off x="430000" y="3162168"/>
            <a:ext cx="7535495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Wyjaśnienie wątpliwości dotyczących projektu i zawartych w nim rozwiązań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414801" y="1832319"/>
            <a:ext cx="7550694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Uzyskanie wymaganych opinii, uzgodnień i sprawdzeń rozwiązań projektowych w zakresie wynikających z przepisów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86CB8361-4599-D543-91B4-AEF99882A719}"/>
              </a:ext>
            </a:extLst>
          </p:cNvPr>
          <p:cNvSpPr/>
          <p:nvPr/>
        </p:nvSpPr>
        <p:spPr>
          <a:xfrm rot="5400000">
            <a:off x="7975658" y="3234131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64250FFF-4A30-9F49-B3C4-926B5589237D}"/>
              </a:ext>
            </a:extLst>
          </p:cNvPr>
          <p:cNvSpPr/>
          <p:nvPr/>
        </p:nvSpPr>
        <p:spPr>
          <a:xfrm rot="5400000">
            <a:off x="8008949" y="2083922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701585FC-7244-2E4B-90DA-BE90AC31DB0D}"/>
              </a:ext>
            </a:extLst>
          </p:cNvPr>
          <p:cNvSpPr/>
          <p:nvPr/>
        </p:nvSpPr>
        <p:spPr>
          <a:xfrm>
            <a:off x="4063158" y="4838275"/>
            <a:ext cx="484632" cy="44292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1C49859B-ABF3-F145-9066-39EA6F93EBA4}"/>
              </a:ext>
            </a:extLst>
          </p:cNvPr>
          <p:cNvSpPr/>
          <p:nvPr/>
        </p:nvSpPr>
        <p:spPr>
          <a:xfrm>
            <a:off x="375561" y="5218464"/>
            <a:ext cx="8539456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tx1"/>
                </a:solidFill>
              </a:rPr>
              <a:t>Art. 10. 1. u o </a:t>
            </a:r>
            <a:r>
              <a:rPr lang="pl-PL" sz="1600" b="1" dirty="0" err="1">
                <a:solidFill>
                  <a:schemeClr val="tx1"/>
                </a:solidFill>
              </a:rPr>
              <a:t>wb</a:t>
            </a:r>
            <a:r>
              <a:rPr lang="pl-PL" sz="1600" b="1" dirty="0">
                <a:solidFill>
                  <a:schemeClr val="tx1"/>
                </a:solidFill>
              </a:rPr>
              <a:t>: Dopuszczone do jednostkowego zastosowania w obiekcie budowlanym są wyroby budowlane, z wyłączeniem wyrobów, o których mowa w art. 5 ust. 1, wykonane według indywidualnej dokumentacji technicznej, sporządzonej przez projektanta obiektu lub z nim uzgodnionej, dla których producent wydał oświadczenie, że zapewniono zgodność wyrobu budowlanego z tą dokumentacją oraz z przepisami.</a:t>
            </a:r>
            <a:r>
              <a:rPr lang="pl-PL" sz="1600" b="1" dirty="0">
                <a:solidFill>
                  <a:schemeClr val="tx1"/>
                </a:solidFill>
                <a:latin typeface="Calibri,Bold"/>
              </a:rPr>
              <a:t>.</a:t>
            </a:r>
            <a:endParaRPr lang="pl-PL" sz="1600" b="1" dirty="0">
              <a:solidFill>
                <a:schemeClr val="tx1"/>
              </a:solidFill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87934EFB-2A14-C248-8D51-6EF3B81262C5}"/>
              </a:ext>
            </a:extLst>
          </p:cNvPr>
          <p:cNvSpPr/>
          <p:nvPr/>
        </p:nvSpPr>
        <p:spPr>
          <a:xfrm>
            <a:off x="375561" y="1226228"/>
            <a:ext cx="7550694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Określenie obszaru oddziaływania obiektu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7956926" y="1162119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4D5F3EB-78ED-C542-A92C-90D37DC1BDAF}"/>
              </a:ext>
            </a:extLst>
          </p:cNvPr>
          <p:cNvSpPr/>
          <p:nvPr/>
        </p:nvSpPr>
        <p:spPr>
          <a:xfrm>
            <a:off x="445731" y="4070017"/>
            <a:ext cx="7535495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Sporządzenie lub uzgodnienie indywidualnej dokumentacji </a:t>
            </a:r>
            <a:r>
              <a:rPr lang="pl-PL" sz="2400" b="1" dirty="0" err="1">
                <a:solidFill>
                  <a:schemeClr val="tx1"/>
                </a:solidFill>
                <a:latin typeface="Calibri,Bold"/>
              </a:rPr>
              <a:t>tech</a:t>
            </a:r>
            <a:r>
              <a:rPr lang="pl-PL" sz="2400" b="1" dirty="0">
                <a:solidFill>
                  <a:schemeClr val="tx1"/>
                </a:solidFill>
                <a:latin typeface="Calibri,Bold"/>
              </a:rPr>
              <a:t>. w zakresie wyrobów budowlanych </a:t>
            </a:r>
            <a:endParaRPr lang="pl-PL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95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projektant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20.1.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cd 2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0385" y="1166861"/>
            <a:ext cx="484632" cy="3244431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4849A62-095B-EA4D-9E37-1CB6E240980C}"/>
              </a:ext>
            </a:extLst>
          </p:cNvPr>
          <p:cNvSpPr/>
          <p:nvPr/>
        </p:nvSpPr>
        <p:spPr>
          <a:xfrm>
            <a:off x="329268" y="2141867"/>
            <a:ext cx="6767271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,Bold"/>
              </a:rPr>
              <a:t>Stwierdzenia w toku robót bud. zgodności realizacji z projektem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17799" y="1238865"/>
            <a:ext cx="7550694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Sprawowanie nadzoru autorskiego żądanie inwestora lub adm. arch.-bud. W zakresie;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1C49859B-ABF3-F145-9066-39EA6F93EBA4}"/>
              </a:ext>
            </a:extLst>
          </p:cNvPr>
          <p:cNvSpPr/>
          <p:nvPr/>
        </p:nvSpPr>
        <p:spPr>
          <a:xfrm>
            <a:off x="357049" y="4411293"/>
            <a:ext cx="8577593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Projektant zapewnia sprawdzenie projektu arch.-bud. oraz projektu technicznego pod względem zgodności z przepisami , w tym techniczno-budowlanymi przez osobę posiadającą uprawnienia budowlane do projektowania bez ograniczeń w odpowiedniej specjalności. Nie dotyczy:</a:t>
            </a: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7975658" y="1341728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4D5F3EB-78ED-C542-A92C-90D37DC1BDAF}"/>
              </a:ext>
            </a:extLst>
          </p:cNvPr>
          <p:cNvSpPr/>
          <p:nvPr/>
        </p:nvSpPr>
        <p:spPr>
          <a:xfrm>
            <a:off x="332997" y="2954292"/>
            <a:ext cx="6763541" cy="138499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,Bold"/>
              </a:rPr>
              <a:t>Uzgadnianie możliwości wprowadzenia rozwiązań zamiennych, w stosunku przewidzianych w projekcie, zgłoszonych przez kier. bud., lub inspektora nadzoru inwestorskiego</a:t>
            </a:r>
            <a:r>
              <a:rPr lang="pl-PL" sz="2400" b="1" dirty="0">
                <a:solidFill>
                  <a:schemeClr val="tx1"/>
                </a:solidFill>
                <a:latin typeface="Calibri,Bold"/>
              </a:rPr>
              <a:t>.</a:t>
            </a:r>
            <a:endParaRPr lang="pl-PL" sz="2400" b="1" dirty="0">
              <a:solidFill>
                <a:schemeClr val="tx1"/>
              </a:solidFill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52043667-3B52-864E-880D-8D5ED31E2E9A}"/>
              </a:ext>
            </a:extLst>
          </p:cNvPr>
          <p:cNvCxnSpPr>
            <a:cxnSpLocks/>
          </p:cNvCxnSpPr>
          <p:nvPr/>
        </p:nvCxnSpPr>
        <p:spPr>
          <a:xfrm>
            <a:off x="7673010" y="2069862"/>
            <a:ext cx="0" cy="1576927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72F6045F-7A6F-1D44-897C-98AAEBDF7A79}"/>
              </a:ext>
            </a:extLst>
          </p:cNvPr>
          <p:cNvSpPr/>
          <p:nvPr/>
        </p:nvSpPr>
        <p:spPr>
          <a:xfrm rot="5400000">
            <a:off x="7142458" y="2265703"/>
            <a:ext cx="484632" cy="5764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AD92C1C3-9EBE-E24C-AFF0-090CB379E367}"/>
              </a:ext>
            </a:extLst>
          </p:cNvPr>
          <p:cNvSpPr/>
          <p:nvPr/>
        </p:nvSpPr>
        <p:spPr>
          <a:xfrm rot="5400000">
            <a:off x="7103408" y="3301101"/>
            <a:ext cx="484632" cy="5764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122DEE4-46AE-9541-A156-C135E12ECB94}"/>
              </a:ext>
            </a:extLst>
          </p:cNvPr>
          <p:cNvSpPr/>
          <p:nvPr/>
        </p:nvSpPr>
        <p:spPr>
          <a:xfrm>
            <a:off x="338394" y="5806738"/>
            <a:ext cx="7752058" cy="33855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tx1"/>
                </a:solidFill>
                <a:latin typeface="Calibri,Bold"/>
              </a:rPr>
              <a:t>Zakresu objętego sprawdzeniem i opiniowaniem na podstawie przepisów szczególnych</a:t>
            </a:r>
            <a:endParaRPr lang="pl-PL" sz="1600" b="1" dirty="0">
              <a:solidFill>
                <a:schemeClr val="tx1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1CCD8D4B-42CB-4D47-B3B4-3EFDCD9E2A77}"/>
              </a:ext>
            </a:extLst>
          </p:cNvPr>
          <p:cNvSpPr/>
          <p:nvPr/>
        </p:nvSpPr>
        <p:spPr>
          <a:xfrm>
            <a:off x="357049" y="6217298"/>
            <a:ext cx="7752058" cy="58477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tx1"/>
                </a:solidFill>
                <a:latin typeface="Calibri,Bold"/>
              </a:rPr>
              <a:t>Projektów obiektów budowlanych o prostek konstrukcji, jak; </a:t>
            </a:r>
            <a:r>
              <a:rPr lang="pl-PL" sz="1600" b="1" dirty="0">
                <a:solidFill>
                  <a:schemeClr val="bg2">
                    <a:lumMod val="50000"/>
                  </a:schemeClr>
                </a:solidFill>
                <a:latin typeface="Calibri,Bold"/>
              </a:rPr>
              <a:t>budynki mieszkalne jednorodzinne,</a:t>
            </a:r>
            <a:r>
              <a:rPr lang="pl-PL" sz="1600" b="1" dirty="0">
                <a:solidFill>
                  <a:schemeClr val="tx1"/>
                </a:solidFill>
                <a:latin typeface="Calibri,Bold"/>
              </a:rPr>
              <a:t> niewielkie obiekty gospodarcze, inwentarskie i składowe </a:t>
            </a:r>
            <a:endParaRPr lang="pl-PL" sz="1600" b="1" dirty="0">
              <a:solidFill>
                <a:schemeClr val="tx1"/>
              </a:solidFill>
            </a:endParaRPr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942583A7-ACAC-C446-B233-9157483D5B43}"/>
              </a:ext>
            </a:extLst>
          </p:cNvPr>
          <p:cNvCxnSpPr>
            <a:cxnSpLocks/>
          </p:cNvCxnSpPr>
          <p:nvPr/>
        </p:nvCxnSpPr>
        <p:spPr>
          <a:xfrm>
            <a:off x="8685954" y="5720836"/>
            <a:ext cx="0" cy="908711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trzałka w dół 25">
            <a:extLst>
              <a:ext uri="{FF2B5EF4-FFF2-40B4-BE49-F238E27FC236}">
                <a16:creationId xmlns:a16="http://schemas.microsoft.com/office/drawing/2014/main" id="{DB1B4447-A53B-094E-8A83-EEEC7C78D0AB}"/>
              </a:ext>
            </a:extLst>
          </p:cNvPr>
          <p:cNvSpPr/>
          <p:nvPr/>
        </p:nvSpPr>
        <p:spPr>
          <a:xfrm rot="5400000">
            <a:off x="8136371" y="5674917"/>
            <a:ext cx="484632" cy="5764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trzałka w dół 26">
            <a:extLst>
              <a:ext uri="{FF2B5EF4-FFF2-40B4-BE49-F238E27FC236}">
                <a16:creationId xmlns:a16="http://schemas.microsoft.com/office/drawing/2014/main" id="{C320DC3F-14E6-8640-A3DD-9209C7ED1877}"/>
              </a:ext>
            </a:extLst>
          </p:cNvPr>
          <p:cNvSpPr/>
          <p:nvPr/>
        </p:nvSpPr>
        <p:spPr>
          <a:xfrm rot="5400000">
            <a:off x="8136370" y="6232026"/>
            <a:ext cx="484632" cy="5764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9231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projektant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20.1.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cd 3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0385" y="1166861"/>
            <a:ext cx="484632" cy="3892003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4849A62-095B-EA4D-9E37-1CB6E240980C}"/>
              </a:ext>
            </a:extLst>
          </p:cNvPr>
          <p:cNvSpPr/>
          <p:nvPr/>
        </p:nvSpPr>
        <p:spPr>
          <a:xfrm>
            <a:off x="332092" y="2123165"/>
            <a:ext cx="6767271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,Bold"/>
              </a:rPr>
              <a:t>Wstępu na teren budowy i dokonywanie zapisów w dzienniki budowy dotyczących jej realizacji 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17799" y="1238865"/>
            <a:ext cx="7550694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Projektant w trakcie realizacji budowy ma prawo;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1C49859B-ABF3-F145-9066-39EA6F93EBA4}"/>
              </a:ext>
            </a:extLst>
          </p:cNvPr>
          <p:cNvSpPr/>
          <p:nvPr/>
        </p:nvSpPr>
        <p:spPr>
          <a:xfrm>
            <a:off x="257405" y="5058864"/>
            <a:ext cx="8577593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strike="sngStrike" dirty="0">
                <a:solidFill>
                  <a:schemeClr val="tx1"/>
                </a:solidFill>
              </a:rPr>
              <a:t>Projektant, a także sprawdzający do projektu budowlanego dołącza oświadczenie o sporządzeniu projektu budowlanego , zgodnie z obowiązującymi przepisami oraz zasadami wiedzy technicznej</a:t>
            </a: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7971773" y="1176866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4D5F3EB-78ED-C542-A92C-90D37DC1BDAF}"/>
              </a:ext>
            </a:extLst>
          </p:cNvPr>
          <p:cNvSpPr/>
          <p:nvPr/>
        </p:nvSpPr>
        <p:spPr>
          <a:xfrm>
            <a:off x="333958" y="3305905"/>
            <a:ext cx="6763541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,Bold"/>
              </a:rPr>
              <a:t>Żądania wpisem do dziennika budowy wstrzymania robót budowlanych w razie:</a:t>
            </a:r>
          </a:p>
          <a:p>
            <a:pPr marL="457200" indent="-457200">
              <a:buAutoNum type="alphaLcParenR"/>
            </a:pPr>
            <a:r>
              <a:rPr lang="pl-PL" sz="2000" b="1" dirty="0">
                <a:solidFill>
                  <a:schemeClr val="tx1"/>
                </a:solidFill>
                <a:latin typeface="Calibri,Bold"/>
              </a:rPr>
              <a:t>Stwierdzenia możliwości powstania zagrożenia,</a:t>
            </a:r>
          </a:p>
          <a:p>
            <a:pPr marL="457200" indent="-457200">
              <a:buAutoNum type="alphaLcParenR"/>
            </a:pPr>
            <a:r>
              <a:rPr lang="pl-PL" sz="2000" b="1" dirty="0">
                <a:solidFill>
                  <a:schemeClr val="tx1"/>
                </a:solidFill>
                <a:latin typeface="Calibri,Bold"/>
              </a:rPr>
              <a:t>Wykonywania ich niezgodnie z projektem </a:t>
            </a:r>
            <a:endParaRPr lang="pl-PL" sz="2400" b="1" dirty="0">
              <a:solidFill>
                <a:schemeClr val="tx1"/>
              </a:solidFill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52043667-3B52-864E-880D-8D5ED31E2E9A}"/>
              </a:ext>
            </a:extLst>
          </p:cNvPr>
          <p:cNvCxnSpPr>
            <a:cxnSpLocks/>
          </p:cNvCxnSpPr>
          <p:nvPr/>
        </p:nvCxnSpPr>
        <p:spPr>
          <a:xfrm flipH="1">
            <a:off x="7673971" y="1744192"/>
            <a:ext cx="19625" cy="2410365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72F6045F-7A6F-1D44-897C-98AAEBDF7A79}"/>
              </a:ext>
            </a:extLst>
          </p:cNvPr>
          <p:cNvSpPr/>
          <p:nvPr/>
        </p:nvSpPr>
        <p:spPr>
          <a:xfrm rot="5400000">
            <a:off x="7154163" y="2157103"/>
            <a:ext cx="484632" cy="5764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AD92C1C3-9EBE-E24C-AFF0-090CB379E367}"/>
              </a:ext>
            </a:extLst>
          </p:cNvPr>
          <p:cNvSpPr/>
          <p:nvPr/>
        </p:nvSpPr>
        <p:spPr>
          <a:xfrm rot="5400000">
            <a:off x="7108254" y="3723910"/>
            <a:ext cx="484632" cy="5764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61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21,a, 22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0385" y="1166862"/>
            <a:ext cx="484632" cy="1476948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38384" y="1334202"/>
            <a:ext cx="7550694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Jest obowiązany na podstawie informacji o BIOZ w proj. bud. sporządzić lub zapewnić sporządzenie, przed rozpoczęciem budowy plan BIOZ, uwzględniając specyfikę obiektu bud. i warunki prowadzenia robót budowlanych, w tym planowane jednocześnie prowadzenie robót bud. i produkcji przemysłowej. Plan BIOZ sporządza się, jeżeli:   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7930933" y="2221089"/>
            <a:ext cx="484632" cy="650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4D5F3EB-78ED-C542-A92C-90D37DC1BDAF}"/>
              </a:ext>
            </a:extLst>
          </p:cNvPr>
          <p:cNvSpPr/>
          <p:nvPr/>
        </p:nvSpPr>
        <p:spPr>
          <a:xfrm>
            <a:off x="338383" y="3742462"/>
            <a:ext cx="7757345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W trakcie budowy wykonywanych będzie przynajmniej jeden z rodzajów robót bud.  wym. w ust.2, lub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52043667-3B52-864E-880D-8D5ED31E2E9A}"/>
              </a:ext>
            </a:extLst>
          </p:cNvPr>
          <p:cNvCxnSpPr>
            <a:cxnSpLocks/>
          </p:cNvCxnSpPr>
          <p:nvPr/>
        </p:nvCxnSpPr>
        <p:spPr>
          <a:xfrm flipH="1">
            <a:off x="8718621" y="3316952"/>
            <a:ext cx="46418" cy="2210553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AD92C1C3-9EBE-E24C-AFF0-090CB379E367}"/>
              </a:ext>
            </a:extLst>
          </p:cNvPr>
          <p:cNvSpPr/>
          <p:nvPr/>
        </p:nvSpPr>
        <p:spPr>
          <a:xfrm rot="5400000">
            <a:off x="8153432" y="3844782"/>
            <a:ext cx="484632" cy="64574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2F7DE27A-946E-D348-B4A6-E83F6DE35018}"/>
              </a:ext>
            </a:extLst>
          </p:cNvPr>
          <p:cNvSpPr/>
          <p:nvPr/>
        </p:nvSpPr>
        <p:spPr>
          <a:xfrm>
            <a:off x="356724" y="4742675"/>
            <a:ext cx="7757343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Przewidywane roboty bud. trwają dłużej niż 30 dni roboczych i jednocześnie przy nich jest zatrudnionych co najmniej 20 prac. lub pracochłonność plan. Robót przekracza 500 osobodni.    </a:t>
            </a: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8282A416-B434-244C-B207-88560C823BBA}"/>
              </a:ext>
            </a:extLst>
          </p:cNvPr>
          <p:cNvSpPr/>
          <p:nvPr/>
        </p:nvSpPr>
        <p:spPr>
          <a:xfrm rot="5400000">
            <a:off x="8176642" y="5167447"/>
            <a:ext cx="484632" cy="69216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987A4B7A-1F7E-044B-B356-1C6C1412D199}"/>
              </a:ext>
            </a:extLst>
          </p:cNvPr>
          <p:cNvCxnSpPr>
            <a:cxnSpLocks/>
          </p:cNvCxnSpPr>
          <p:nvPr/>
        </p:nvCxnSpPr>
        <p:spPr>
          <a:xfrm>
            <a:off x="7889078" y="3316952"/>
            <a:ext cx="875961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52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22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43955" y="955983"/>
            <a:ext cx="484632" cy="445090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38384" y="1334202"/>
            <a:ext cx="7787410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Protokolarne przejęcie od inwestora i odpowiednie zabezpieczenie terenu budowy wraz z znajdującymi się na nim obiektami budowlanymi, urządzeniami technicznymi i stałymi punktami osnowy geodezyjnej oraz podlegającymi ochronie elementami środowiska przyrodniczego i kulturowego.    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8188069" y="2183773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4D5F3EB-78ED-C542-A92C-90D37DC1BDAF}"/>
              </a:ext>
            </a:extLst>
          </p:cNvPr>
          <p:cNvSpPr/>
          <p:nvPr/>
        </p:nvSpPr>
        <p:spPr>
          <a:xfrm>
            <a:off x="363234" y="3757997"/>
            <a:ext cx="7762560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Prowadzenia dokumentacji budowy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2F7DE27A-946E-D348-B4A6-E83F6DE35018}"/>
              </a:ext>
            </a:extLst>
          </p:cNvPr>
          <p:cNvSpPr/>
          <p:nvPr/>
        </p:nvSpPr>
        <p:spPr>
          <a:xfrm>
            <a:off x="368451" y="4335133"/>
            <a:ext cx="7757343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Zapewnienie geodezyjnego wytyczenia obiektu oraz zorganizowanie budowy i kierowanie budową obiektu budowlanego w sposób zgodny z projektem lub pozwoleniem na budowę, przepisami </a:t>
            </a:r>
            <a:r>
              <a:rPr lang="pl-PL" sz="2400" b="1" dirty="0" err="1">
                <a:solidFill>
                  <a:schemeClr val="tx1"/>
                </a:solidFill>
              </a:rPr>
              <a:t>tech</a:t>
            </a:r>
            <a:r>
              <a:rPr lang="pl-PL" sz="2400" b="1" dirty="0">
                <a:solidFill>
                  <a:schemeClr val="tx1"/>
                </a:solidFill>
              </a:rPr>
              <a:t>-bud. oraz przepisami BHP </a:t>
            </a:r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FE32BFAE-AF02-1841-BEFE-C504F66B64AA}"/>
              </a:ext>
            </a:extLst>
          </p:cNvPr>
          <p:cNvSpPr/>
          <p:nvPr/>
        </p:nvSpPr>
        <p:spPr>
          <a:xfrm rot="5400000">
            <a:off x="8152402" y="3627366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81967457-CE95-EF4B-81B7-0891400CD4F4}"/>
              </a:ext>
            </a:extLst>
          </p:cNvPr>
          <p:cNvSpPr/>
          <p:nvPr/>
        </p:nvSpPr>
        <p:spPr>
          <a:xfrm rot="5400000">
            <a:off x="8151452" y="500003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0001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22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cd 1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25621" y="896348"/>
            <a:ext cx="484632" cy="482859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38384" y="1334202"/>
            <a:ext cx="7787410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Koordynowanie realizacji zadań zapobiegających zagrożeniom bezpieczeństwa i ochrony zdrowia: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8151452" y="1478576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4D5F3EB-78ED-C542-A92C-90D37DC1BDAF}"/>
              </a:ext>
            </a:extLst>
          </p:cNvPr>
          <p:cNvSpPr/>
          <p:nvPr/>
        </p:nvSpPr>
        <p:spPr>
          <a:xfrm>
            <a:off x="363233" y="2290998"/>
            <a:ext cx="7066245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Przy opracowywaniu technicznych lub organizacyjnych założeń planowanych robót bud. lub ich poszczególnych etapów, które mają być prowadzone jednocześnie lub kolejno,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2F7DE27A-946E-D348-B4A6-E83F6DE35018}"/>
              </a:ext>
            </a:extLst>
          </p:cNvPr>
          <p:cNvSpPr/>
          <p:nvPr/>
        </p:nvSpPr>
        <p:spPr>
          <a:xfrm>
            <a:off x="368451" y="3931957"/>
            <a:ext cx="7061028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Przy planowaniu czasu wymaganego do zakończenia robót bud. lub poszczególnych etapów.</a:t>
            </a:r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FE32BFAE-AF02-1841-BEFE-C504F66B64AA}"/>
              </a:ext>
            </a:extLst>
          </p:cNvPr>
          <p:cNvSpPr/>
          <p:nvPr/>
        </p:nvSpPr>
        <p:spPr>
          <a:xfrm rot="5400000">
            <a:off x="8188069" y="5288301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4F9EA17-83B2-8D44-8D65-B6E38E505981}"/>
              </a:ext>
            </a:extLst>
          </p:cNvPr>
          <p:cNvCxnSpPr>
            <a:cxnSpLocks/>
          </p:cNvCxnSpPr>
          <p:nvPr/>
        </p:nvCxnSpPr>
        <p:spPr>
          <a:xfrm>
            <a:off x="8015350" y="2165199"/>
            <a:ext cx="0" cy="212197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AC2161A2-E488-784B-AD90-FDB59E6723B6}"/>
              </a:ext>
            </a:extLst>
          </p:cNvPr>
          <p:cNvSpPr/>
          <p:nvPr/>
        </p:nvSpPr>
        <p:spPr>
          <a:xfrm rot="5400000">
            <a:off x="7444429" y="2639185"/>
            <a:ext cx="484632" cy="5764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80C7E46A-7470-954E-A1C9-304119552BA8}"/>
              </a:ext>
            </a:extLst>
          </p:cNvPr>
          <p:cNvSpPr/>
          <p:nvPr/>
        </p:nvSpPr>
        <p:spPr>
          <a:xfrm rot="5400000">
            <a:off x="7475399" y="3998940"/>
            <a:ext cx="484632" cy="5764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69950C14-5996-7D43-908D-315D115689B1}"/>
              </a:ext>
            </a:extLst>
          </p:cNvPr>
          <p:cNvSpPr/>
          <p:nvPr/>
        </p:nvSpPr>
        <p:spPr>
          <a:xfrm>
            <a:off x="368450" y="4873222"/>
            <a:ext cx="7757344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Koordynowanie działań zapewniających przestrzeganie podczas wykonywania robót bud. zasad bezpieczeństwa i ochrony zdrowia zawartych w przepisach BHP i planie BIOZ </a:t>
            </a:r>
          </a:p>
        </p:txBody>
      </p:sp>
    </p:spTree>
    <p:extLst>
      <p:ext uri="{BB962C8B-B14F-4D97-AF65-F5344CB8AC3E}">
        <p14:creationId xmlns:p14="http://schemas.microsoft.com/office/powerpoint/2010/main" val="3723785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22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cd 2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25621" y="896348"/>
            <a:ext cx="484632" cy="5158668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285327" y="1219547"/>
            <a:ext cx="7787410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Wprowadzenia niezbędnych zmian w informacji dot. Wymagań dotyczących bezp. I ochrony zdrowia przy wykonywaniu robót bud. określonych w odrębnych przepisach z zakresu BHP oraz w planie BIOZ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8135012" y="1661960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FE32BFAE-AF02-1841-BEFE-C504F66B64AA}"/>
              </a:ext>
            </a:extLst>
          </p:cNvPr>
          <p:cNvSpPr/>
          <p:nvPr/>
        </p:nvSpPr>
        <p:spPr>
          <a:xfrm rot="5400000">
            <a:off x="8135012" y="3006053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69950C14-5996-7D43-908D-315D115689B1}"/>
              </a:ext>
            </a:extLst>
          </p:cNvPr>
          <p:cNvSpPr/>
          <p:nvPr/>
        </p:nvSpPr>
        <p:spPr>
          <a:xfrm>
            <a:off x="285327" y="2904853"/>
            <a:ext cx="7757344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Podejmowanie niezbędnych działań uniemożliwiających wstęp na budowę osobom nieupoważnionych 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FAACCA3-0F91-2D43-831A-5BB75E84C60F}"/>
              </a:ext>
            </a:extLst>
          </p:cNvPr>
          <p:cNvSpPr/>
          <p:nvPr/>
        </p:nvSpPr>
        <p:spPr>
          <a:xfrm>
            <a:off x="272428" y="3851496"/>
            <a:ext cx="7770244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Zapewnienie przy wykonywaniu robót bud. Stosowania wyrobów zgodnie z Ustawą o wyrobach bud. (art. 10)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288C4D7-F1B6-864B-875D-FC95EDA02E8F}"/>
              </a:ext>
            </a:extLst>
          </p:cNvPr>
          <p:cNvSpPr/>
          <p:nvPr/>
        </p:nvSpPr>
        <p:spPr>
          <a:xfrm>
            <a:off x="285327" y="4761895"/>
            <a:ext cx="7770244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Wstrzymanie robót bud. w przypadku stwierdzenia możliwości powstania zagrożenia oraz bezzwłocznie zawiadomienie o tym właściwego organu  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C08BEB45-1C4B-D64C-B794-4574CE25753D}"/>
              </a:ext>
            </a:extLst>
          </p:cNvPr>
          <p:cNvSpPr/>
          <p:nvPr/>
        </p:nvSpPr>
        <p:spPr>
          <a:xfrm>
            <a:off x="278876" y="6055016"/>
            <a:ext cx="8725975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Zawiadomienia inwestora o wpisie do dziennika bud. dotyczącym wstrzymania robót bud. z powodu wyk. niezgodności z projektem   </a:t>
            </a:r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4E985E79-E756-F444-9E77-AB23729A5FB3}"/>
              </a:ext>
            </a:extLst>
          </p:cNvPr>
          <p:cNvSpPr/>
          <p:nvPr/>
        </p:nvSpPr>
        <p:spPr>
          <a:xfrm rot="5400000">
            <a:off x="8091130" y="398720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4E2DAF23-1037-C34E-8D12-98BB87548750}"/>
              </a:ext>
            </a:extLst>
          </p:cNvPr>
          <p:cNvSpPr/>
          <p:nvPr/>
        </p:nvSpPr>
        <p:spPr>
          <a:xfrm rot="5400000">
            <a:off x="8104946" y="504609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7171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22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cd 3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25621" y="896348"/>
            <a:ext cx="484632" cy="4302027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285327" y="1219547"/>
            <a:ext cx="7787410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Realizacja zaleceń wpisanych do dziennika budowy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8116643" y="1104585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FE32BFAE-AF02-1841-BEFE-C504F66B64AA}"/>
              </a:ext>
            </a:extLst>
          </p:cNvPr>
          <p:cNvSpPr/>
          <p:nvPr/>
        </p:nvSpPr>
        <p:spPr>
          <a:xfrm rot="5400000">
            <a:off x="8056054" y="2616880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69950C14-5996-7D43-908D-315D115689B1}"/>
              </a:ext>
            </a:extLst>
          </p:cNvPr>
          <p:cNvSpPr/>
          <p:nvPr/>
        </p:nvSpPr>
        <p:spPr>
          <a:xfrm>
            <a:off x="308240" y="1810255"/>
            <a:ext cx="7757344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Zgłoszenie inwestorowi do sprawdzenia lub odbioru wykonanych robót ulegających zakryciu bądź zanikających oraz zapewnienia dokonania wymaganych przepisami lub ustalonych w umowie prób i sprawdzeń instalacji, urządzeń technicznych i przewodów kominowych przed zgłoszeniem obiektu bud. do odbioru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FAACCA3-0F91-2D43-831A-5BB75E84C60F}"/>
              </a:ext>
            </a:extLst>
          </p:cNvPr>
          <p:cNvSpPr/>
          <p:nvPr/>
        </p:nvSpPr>
        <p:spPr>
          <a:xfrm>
            <a:off x="348065" y="4197977"/>
            <a:ext cx="7770244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Przygotowanie dokumentacji powykonawczej obiektu budowlanego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C08BEB45-1C4B-D64C-B794-4574CE25753D}"/>
              </a:ext>
            </a:extLst>
          </p:cNvPr>
          <p:cNvSpPr/>
          <p:nvPr/>
        </p:nvSpPr>
        <p:spPr>
          <a:xfrm>
            <a:off x="329268" y="5198375"/>
            <a:ext cx="8725975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Zgłoszenie obiektu bud. Do odbioru odpowiednim wpisem do dziennika budowy oraz uczestniczenie w czynnościach odbioru i zapewnienie usunięcia stwierdzonych wad, a także przekazanie inwestorowi  oświadczenia art. 57 ust. 1,2  </a:t>
            </a:r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4E2DAF23-1037-C34E-8D12-98BB87548750}"/>
              </a:ext>
            </a:extLst>
          </p:cNvPr>
          <p:cNvSpPr/>
          <p:nvPr/>
        </p:nvSpPr>
        <p:spPr>
          <a:xfrm rot="5400000">
            <a:off x="8124269" y="4333662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1580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22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cd 4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25621" y="896349"/>
            <a:ext cx="484632" cy="1210747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29268" y="1545372"/>
            <a:ext cx="7787410" cy="95410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Przekazanie inwestorowi  oświadczenia art. 57 ust. 1,2</a:t>
            </a: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8083305" y="171783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69950C14-5996-7D43-908D-315D115689B1}"/>
              </a:ext>
            </a:extLst>
          </p:cNvPr>
          <p:cNvSpPr/>
          <p:nvPr/>
        </p:nvSpPr>
        <p:spPr>
          <a:xfrm>
            <a:off x="329268" y="2767119"/>
            <a:ext cx="7457219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a) o zgodności wykonania obiektu bud. z projektem bud. lub warunkami pozwolenia na budowę oraz przepisami,     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D5C7421-2F11-3842-BE96-FC9E01D6976E}"/>
              </a:ext>
            </a:extLst>
          </p:cNvPr>
          <p:cNvSpPr/>
          <p:nvPr/>
        </p:nvSpPr>
        <p:spPr>
          <a:xfrm>
            <a:off x="329267" y="4141199"/>
            <a:ext cx="7457219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b) o doprowadzeniu  do należytego stanu i porządku terenu budowy, a także – w razie potrzeby korzystania – drogi, ulicy, sąsiedniej nieruchomości, budynku lub lokalu     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FD469DF1-DC31-444C-AC79-AD015B16AC9C}"/>
              </a:ext>
            </a:extLst>
          </p:cNvPr>
          <p:cNvCxnSpPr>
            <a:cxnSpLocks/>
          </p:cNvCxnSpPr>
          <p:nvPr/>
        </p:nvCxnSpPr>
        <p:spPr>
          <a:xfrm>
            <a:off x="8021030" y="2537128"/>
            <a:ext cx="0" cy="212197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AAA391E8-8F60-8345-A427-E86A34E5AA36}"/>
              </a:ext>
            </a:extLst>
          </p:cNvPr>
          <p:cNvSpPr/>
          <p:nvPr/>
        </p:nvSpPr>
        <p:spPr>
          <a:xfrm rot="5400000">
            <a:off x="7608995" y="3038500"/>
            <a:ext cx="484632" cy="28823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AE337E40-92A8-0543-82BF-AEDBCD9075E5}"/>
              </a:ext>
            </a:extLst>
          </p:cNvPr>
          <p:cNvSpPr/>
          <p:nvPr/>
        </p:nvSpPr>
        <p:spPr>
          <a:xfrm rot="5400000">
            <a:off x="7682420" y="4504812"/>
            <a:ext cx="484632" cy="3838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183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23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cd 5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25621" y="896348"/>
            <a:ext cx="484632" cy="4232991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403453" y="1561136"/>
            <a:ext cx="7787410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Występowania do inwestora o zmiany w rozwiązaniach projektowych, jeżeli są one uzasadnione koniecznością zwiększenia bezpieczeństwa realizacji robót bud. Lub usprawnienia procesu budowy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8081250" y="209552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FAACCA3-0F91-2D43-831A-5BB75E84C60F}"/>
              </a:ext>
            </a:extLst>
          </p:cNvPr>
          <p:cNvSpPr/>
          <p:nvPr/>
        </p:nvSpPr>
        <p:spPr>
          <a:xfrm>
            <a:off x="403453" y="3236060"/>
            <a:ext cx="7770244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Ustosunkowanie się w dzienniku budowy do zaleceń w nich zwartych 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C08BEB45-1C4B-D64C-B794-4574CE25753D}"/>
              </a:ext>
            </a:extLst>
          </p:cNvPr>
          <p:cNvSpPr/>
          <p:nvPr/>
        </p:nvSpPr>
        <p:spPr>
          <a:xfrm>
            <a:off x="329268" y="5129339"/>
            <a:ext cx="8725975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1. Łączenie funkcji kierownika budowy i inspektora nadzoru inwestorskiego  jest niedopuszczalne art. 24.1 . (dotyczy to także kierownika robót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2.   Przepisy art. 22 i 23 dotyczą także kierownika robót. </a:t>
            </a:r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4E2DAF23-1037-C34E-8D12-98BB87548750}"/>
              </a:ext>
            </a:extLst>
          </p:cNvPr>
          <p:cNvSpPr/>
          <p:nvPr/>
        </p:nvSpPr>
        <p:spPr>
          <a:xfrm rot="5400000">
            <a:off x="8135184" y="3332692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662133B-A354-224D-96C3-0E9865D602B6}"/>
              </a:ext>
            </a:extLst>
          </p:cNvPr>
          <p:cNvSpPr/>
          <p:nvPr/>
        </p:nvSpPr>
        <p:spPr>
          <a:xfrm>
            <a:off x="396071" y="4172321"/>
            <a:ext cx="7770244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Art. 36b. 3.Kierownik budowy okazuje aktualny projekt budowlany na każde żądanie organu nadzoru budowlanego </a:t>
            </a:r>
          </a:p>
        </p:txBody>
      </p: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D2A0B135-3994-254D-A7C0-853DECFE6673}"/>
              </a:ext>
            </a:extLst>
          </p:cNvPr>
          <p:cNvSpPr/>
          <p:nvPr/>
        </p:nvSpPr>
        <p:spPr>
          <a:xfrm rot="5400000">
            <a:off x="8046494" y="4221673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552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81 zadania </a:t>
            </a:r>
            <a:r>
              <a:rPr lang="pl-PL" sz="2400" b="1" dirty="0" err="1">
                <a:solidFill>
                  <a:schemeClr val="tx1"/>
                </a:solidFill>
              </a:rPr>
              <a:t>aab</a:t>
            </a:r>
            <a:r>
              <a:rPr lang="pl-PL" sz="2400" b="1" dirty="0">
                <a:solidFill>
                  <a:schemeClr val="tx1"/>
                </a:solidFill>
              </a:rPr>
              <a:t> i </a:t>
            </a:r>
            <a:r>
              <a:rPr lang="pl-PL" sz="2400" b="1" dirty="0" err="1">
                <a:solidFill>
                  <a:schemeClr val="tx1"/>
                </a:solidFill>
              </a:rPr>
              <a:t>nb</a:t>
            </a:r>
            <a:r>
              <a:rPr lang="pl-PL" sz="2400" b="1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03028" y="562151"/>
            <a:ext cx="467081" cy="517639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Do podstawowych obowiązków organów administracji architektoniczno-budowlanej i nadzoru budowlanego należy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98605" y="1177675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91A1C2E-DB77-1B4E-9AC4-AB0831B721DB}"/>
              </a:ext>
            </a:extLst>
          </p:cNvPr>
          <p:cNvCxnSpPr>
            <a:cxnSpLocks/>
          </p:cNvCxnSpPr>
          <p:nvPr/>
        </p:nvCxnSpPr>
        <p:spPr>
          <a:xfrm>
            <a:off x="8239178" y="1566728"/>
            <a:ext cx="0" cy="230885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49B55B0F-2885-3240-8F44-EA13FF129B33}"/>
              </a:ext>
            </a:extLst>
          </p:cNvPr>
          <p:cNvSpPr/>
          <p:nvPr/>
        </p:nvSpPr>
        <p:spPr>
          <a:xfrm rot="5400000">
            <a:off x="7705372" y="3581187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773BC727-CFE2-E443-A874-250E4CD114BB}"/>
              </a:ext>
            </a:extLst>
          </p:cNvPr>
          <p:cNvSpPr/>
          <p:nvPr/>
        </p:nvSpPr>
        <p:spPr>
          <a:xfrm>
            <a:off x="347053" y="5738541"/>
            <a:ext cx="8679820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2b)  nadzór nad użytkowaniem elektrowni wiatrowych w zakresie oceny stanu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technicznego tych elektrowni.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96CB0E4-BAF0-D44C-902C-F37C445D05A1}"/>
              </a:ext>
            </a:extLst>
          </p:cNvPr>
          <p:cNvSpPr/>
          <p:nvPr/>
        </p:nvSpPr>
        <p:spPr>
          <a:xfrm>
            <a:off x="347053" y="1632520"/>
            <a:ext cx="7309345" cy="397031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nadzór i kontrola nad przestrzeganiem przepisów prawa budowlanego, </a:t>
            </a:r>
          </a:p>
          <a:p>
            <a:r>
              <a:rPr lang="pl-PL" b="1" dirty="0">
                <a:solidFill>
                  <a:schemeClr val="tx1"/>
                </a:solidFill>
              </a:rPr>
              <a:t>a w szczególności: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zgodności zagospodarowania terenu z miejscowymi planami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zagospodarowania przestrzennego oraz wymaganiami ochrony środowiska,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warunków bezpieczeństwa ludzi i mienia w rozwiązaniach przyjętych w projektach budowlanych, przy wykonywaniu robót budowlanych oraz utrzymywaniu obiektów budowlanych,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c)  zgodności rozwiązań architektoniczno-budowlanych z przepisami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techniczno-budowlanymi oraz zasadami wiedzy technicznej,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d)  właściwego wykonywania samodzielnych funkcji technicznych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w budownictwie,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e)  stosowania przy wykonywaniu robót budowlanych wyrobów zgodnie z art. 10;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3193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43.1b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25621" y="896348"/>
            <a:ext cx="484632" cy="343580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85619" y="3131828"/>
            <a:ext cx="7787410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1b. Zapewnienie wykonania obowiązków, o których mowa w ust. 1, należy do kierownika budowy, a w przypadku gdy kierownik budowy nie zostanie ustanowiony – do inwestora 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FAACCA3-0F91-2D43-831A-5BB75E84C60F}"/>
              </a:ext>
            </a:extLst>
          </p:cNvPr>
          <p:cNvSpPr/>
          <p:nvPr/>
        </p:nvSpPr>
        <p:spPr>
          <a:xfrm>
            <a:off x="402785" y="1351526"/>
            <a:ext cx="7770244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Geodezyjnemu wyznaczeniu w terenie, a po wybudowaniu – geodezyjnej inwentaryzacji powykonawczej, podlegają:</a:t>
            </a:r>
            <a:br>
              <a:rPr lang="pl-PL" sz="2000" b="1" dirty="0">
                <a:solidFill>
                  <a:schemeClr val="tx1"/>
                </a:solidFill>
              </a:rPr>
            </a:br>
            <a:r>
              <a:rPr lang="pl-PL" sz="2000" b="1" dirty="0">
                <a:solidFill>
                  <a:schemeClr val="tx1"/>
                </a:solidFill>
              </a:rPr>
              <a:t>1) obiekty budowlane wymagające decyzji o pozwoleniu na budowę;</a:t>
            </a:r>
            <a:br>
              <a:rPr lang="pl-PL" sz="2000" b="1" dirty="0">
                <a:solidFill>
                  <a:schemeClr val="tx1"/>
                </a:solidFill>
              </a:rPr>
            </a:br>
            <a:r>
              <a:rPr lang="pl-PL" sz="2000" b="1" dirty="0">
                <a:solidFill>
                  <a:schemeClr val="tx1"/>
                </a:solidFill>
              </a:rPr>
              <a:t>2) obiekty, o których mowa w art.29ust.1pkt1–4,10 i 23oraz w ust.2 pkt17 i 26. </a:t>
            </a:r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4E2DAF23-1037-C34E-8D12-98BB87548750}"/>
              </a:ext>
            </a:extLst>
          </p:cNvPr>
          <p:cNvSpPr/>
          <p:nvPr/>
        </p:nvSpPr>
        <p:spPr>
          <a:xfrm rot="5400000">
            <a:off x="8131426" y="338706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C5614685-CD2B-624B-9AB8-C0ACD2DA6B15}"/>
              </a:ext>
            </a:extLst>
          </p:cNvPr>
          <p:cNvSpPr/>
          <p:nvPr/>
        </p:nvSpPr>
        <p:spPr>
          <a:xfrm rot="5400000">
            <a:off x="8131426" y="1813502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0C3B203-B87E-1E4E-B9FC-ABBC23554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0" y="4416522"/>
            <a:ext cx="8531353" cy="240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6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45a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6017" y="1171340"/>
            <a:ext cx="484632" cy="497877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402785" y="1877774"/>
            <a:ext cx="738416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zabezpieczyć teren budowy lub rozbiórki; 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FAACCA3-0F91-2D43-831A-5BB75E84C60F}"/>
              </a:ext>
            </a:extLst>
          </p:cNvPr>
          <p:cNvSpPr/>
          <p:nvPr/>
        </p:nvSpPr>
        <p:spPr>
          <a:xfrm>
            <a:off x="402785" y="1351526"/>
            <a:ext cx="7770244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Przed rozpoczęciem budowy kierownik budowy jest obowiązany: 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C5614685-CD2B-624B-9AB8-C0ACD2DA6B15}"/>
              </a:ext>
            </a:extLst>
          </p:cNvPr>
          <p:cNvSpPr/>
          <p:nvPr/>
        </p:nvSpPr>
        <p:spPr>
          <a:xfrm rot="5400000">
            <a:off x="8235304" y="140087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F29CA5-C1A4-3947-B278-E67C3DA9CCB3}"/>
              </a:ext>
            </a:extLst>
          </p:cNvPr>
          <p:cNvSpPr/>
          <p:nvPr/>
        </p:nvSpPr>
        <p:spPr>
          <a:xfrm>
            <a:off x="402785" y="2408379"/>
            <a:ext cx="7381976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2)  potwierdzić wpisem w dzienniku budowy otrzymanie od inwestora zatwierdzonego projektu budowlanego oraz, o ile jest wymagany – projektu technicznego;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68112BA-09D9-384F-9962-3252CA15C469}"/>
              </a:ext>
            </a:extLst>
          </p:cNvPr>
          <p:cNvSpPr/>
          <p:nvPr/>
        </p:nvSpPr>
        <p:spPr>
          <a:xfrm>
            <a:off x="402785" y="3464976"/>
            <a:ext cx="7381976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 umieścić na terenie budowy, w widocznym miejscu: </a:t>
            </a:r>
          </a:p>
          <a:p>
            <a:pPr lvl="1"/>
            <a:r>
              <a:rPr lang="pl-PL" sz="2000" b="1" dirty="0">
                <a:solidFill>
                  <a:schemeClr val="tx1"/>
                </a:solidFill>
              </a:rPr>
              <a:t>a) 3)  tablicę informacyjną oraz </a:t>
            </a:r>
          </a:p>
          <a:p>
            <a:pPr lvl="1"/>
            <a:r>
              <a:rPr lang="pl-PL" sz="2000" b="1" dirty="0">
                <a:solidFill>
                  <a:schemeClr val="tx1"/>
                </a:solidFill>
              </a:rPr>
              <a:t>b)  ogłoszenie zawierające dane dotyczące bezpieczeństwa pracy i ochrony zdrowia – w przypadku budowy, na której przewiduje się prowadzenie robót budowlanych trwających dłużej niż 30dni roboczych i jednoczesne zatrudnienie co najmniej 20 pracowników lub przewidywany zakres robót budowlanych przekracza 500 osobodni</a:t>
            </a:r>
            <a:r>
              <a:rPr lang="pl-PL" dirty="0"/>
              <a:t>. </a:t>
            </a:r>
            <a:endParaRPr lang="pl-PL" dirty="0">
              <a:effectLst/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493847B-DBD5-2144-BE89-379B2A0786BE}"/>
              </a:ext>
            </a:extLst>
          </p:cNvPr>
          <p:cNvCxnSpPr>
            <a:cxnSpLocks/>
          </p:cNvCxnSpPr>
          <p:nvPr/>
        </p:nvCxnSpPr>
        <p:spPr>
          <a:xfrm>
            <a:off x="8173029" y="1751636"/>
            <a:ext cx="0" cy="3614843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98EED0B1-72B9-2541-BD27-29A086A6973E}"/>
              </a:ext>
            </a:extLst>
          </p:cNvPr>
          <p:cNvSpPr/>
          <p:nvPr/>
        </p:nvSpPr>
        <p:spPr>
          <a:xfrm rot="5400000">
            <a:off x="7737675" y="1974121"/>
            <a:ext cx="484632" cy="3838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B30D1106-D713-6C4C-9C9D-C7EC585C774C}"/>
              </a:ext>
            </a:extLst>
          </p:cNvPr>
          <p:cNvSpPr/>
          <p:nvPr/>
        </p:nvSpPr>
        <p:spPr>
          <a:xfrm rot="5400000">
            <a:off x="7736579" y="2670518"/>
            <a:ext cx="484632" cy="3838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A1E88847-09AA-D34B-B6DD-186F5516435E}"/>
              </a:ext>
            </a:extLst>
          </p:cNvPr>
          <p:cNvSpPr/>
          <p:nvPr/>
        </p:nvSpPr>
        <p:spPr>
          <a:xfrm rot="5400000">
            <a:off x="7738548" y="4550307"/>
            <a:ext cx="484632" cy="3838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2C9B85F-827F-4546-B9C2-C6FAC1EE98A2}"/>
              </a:ext>
            </a:extLst>
          </p:cNvPr>
          <p:cNvSpPr/>
          <p:nvPr/>
        </p:nvSpPr>
        <p:spPr>
          <a:xfrm>
            <a:off x="385845" y="6150114"/>
            <a:ext cx="8517864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W przypadku braku obowiązku ustanowienia kierownika budowy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spełnienie obowiązku, o którym mowa w ust. 1 pkt 1, należy do inwestora. </a:t>
            </a:r>
          </a:p>
        </p:txBody>
      </p:sp>
    </p:spTree>
    <p:extLst>
      <p:ext uri="{BB962C8B-B14F-4D97-AF65-F5344CB8AC3E}">
        <p14:creationId xmlns:p14="http://schemas.microsoft.com/office/powerpoint/2010/main" val="220263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45a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6017" y="1171340"/>
            <a:ext cx="484632" cy="2355181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FAACCA3-0F91-2D43-831A-5BB75E84C60F}"/>
              </a:ext>
            </a:extLst>
          </p:cNvPr>
          <p:cNvSpPr/>
          <p:nvPr/>
        </p:nvSpPr>
        <p:spPr>
          <a:xfrm>
            <a:off x="402785" y="1351526"/>
            <a:ext cx="7770244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3. Przepisów ust. 1 pkt 2 i 3 nie stosuje się do: 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C5614685-CD2B-624B-9AB8-C0ACD2DA6B15}"/>
              </a:ext>
            </a:extLst>
          </p:cNvPr>
          <p:cNvSpPr/>
          <p:nvPr/>
        </p:nvSpPr>
        <p:spPr>
          <a:xfrm rot="5400000">
            <a:off x="8235304" y="140087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F29CA5-C1A4-3947-B278-E67C3DA9CCB3}"/>
              </a:ext>
            </a:extLst>
          </p:cNvPr>
          <p:cNvSpPr/>
          <p:nvPr/>
        </p:nvSpPr>
        <p:spPr>
          <a:xfrm>
            <a:off x="402785" y="1941735"/>
            <a:ext cx="7381976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 budowy, dla której nie ma obowiązku ustanowienia kierownika budowy;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2)  obiektów służących obronności i bezpieczeństwu państwa;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3)  obiektów liniowych.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493847B-DBD5-2144-BE89-379B2A0786BE}"/>
              </a:ext>
            </a:extLst>
          </p:cNvPr>
          <p:cNvCxnSpPr>
            <a:cxnSpLocks/>
          </p:cNvCxnSpPr>
          <p:nvPr/>
        </p:nvCxnSpPr>
        <p:spPr>
          <a:xfrm flipH="1">
            <a:off x="8172806" y="1751636"/>
            <a:ext cx="223" cy="1051525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98EED0B1-72B9-2541-BD27-29A086A6973E}"/>
              </a:ext>
            </a:extLst>
          </p:cNvPr>
          <p:cNvSpPr/>
          <p:nvPr/>
        </p:nvSpPr>
        <p:spPr>
          <a:xfrm rot="5400000">
            <a:off x="7738548" y="2479988"/>
            <a:ext cx="484632" cy="3838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2C9B85F-827F-4546-B9C2-C6FAC1EE98A2}"/>
              </a:ext>
            </a:extLst>
          </p:cNvPr>
          <p:cNvSpPr/>
          <p:nvPr/>
        </p:nvSpPr>
        <p:spPr>
          <a:xfrm>
            <a:off x="402785" y="3526521"/>
            <a:ext cx="8379426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4. Organ administracji architektoniczno-budowlanej, na wniosek inwestora, może, w drodze decyzji, wyłączyć stosowanie przepisów ust. 1, jeżeli jest to uzasadnione nieznacznym stopniem skomplikowania robót budowlanych lub innymi ważnymi względami. </a:t>
            </a:r>
          </a:p>
        </p:txBody>
      </p:sp>
    </p:spTree>
    <p:extLst>
      <p:ext uri="{BB962C8B-B14F-4D97-AF65-F5344CB8AC3E}">
        <p14:creationId xmlns:p14="http://schemas.microsoft.com/office/powerpoint/2010/main" val="18348219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45b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6017" y="1171340"/>
            <a:ext cx="484632" cy="476333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FAACCA3-0F91-2D43-831A-5BB75E84C60F}"/>
              </a:ext>
            </a:extLst>
          </p:cNvPr>
          <p:cNvSpPr/>
          <p:nvPr/>
        </p:nvSpPr>
        <p:spPr>
          <a:xfrm>
            <a:off x="402785" y="1351526"/>
            <a:ext cx="7770244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1. Na tablicy informacyjnej określa się: 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C5614685-CD2B-624B-9AB8-C0ACD2DA6B15}"/>
              </a:ext>
            </a:extLst>
          </p:cNvPr>
          <p:cNvSpPr/>
          <p:nvPr/>
        </p:nvSpPr>
        <p:spPr>
          <a:xfrm rot="5400000">
            <a:off x="8235304" y="140087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F29CA5-C1A4-3947-B278-E67C3DA9CCB3}"/>
              </a:ext>
            </a:extLst>
          </p:cNvPr>
          <p:cNvSpPr/>
          <p:nvPr/>
        </p:nvSpPr>
        <p:spPr>
          <a:xfrm>
            <a:off x="402785" y="1941735"/>
            <a:ext cx="7381976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 rodzaj robót budowlanych i adres prowadzenia tych robót;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2)  datę i numer decyzji o pozwoleniu na budowę lub dokonanego zgłoszenia;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3)  organ wydający decyzję o pozwoleniu na budowę lub rozpatrujący zgłoszenie;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4)  nazwę i numer telefonu właściwego organu nadzoru budowlanego;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5)  imię i nazwisko lub nazwę i numer telefonu inwestora;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6)  imię i nazwisko oraz numer telefonu kierownika budowy.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493847B-DBD5-2144-BE89-379B2A0786BE}"/>
              </a:ext>
            </a:extLst>
          </p:cNvPr>
          <p:cNvCxnSpPr>
            <a:cxnSpLocks/>
          </p:cNvCxnSpPr>
          <p:nvPr/>
        </p:nvCxnSpPr>
        <p:spPr>
          <a:xfrm flipH="1">
            <a:off x="8173030" y="1751636"/>
            <a:ext cx="1" cy="1774885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98EED0B1-72B9-2541-BD27-29A086A6973E}"/>
              </a:ext>
            </a:extLst>
          </p:cNvPr>
          <p:cNvSpPr/>
          <p:nvPr/>
        </p:nvSpPr>
        <p:spPr>
          <a:xfrm rot="5400000">
            <a:off x="7723198" y="3256052"/>
            <a:ext cx="484632" cy="3838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2C9B85F-827F-4546-B9C2-C6FAC1EE98A2}"/>
              </a:ext>
            </a:extLst>
          </p:cNvPr>
          <p:cNvSpPr/>
          <p:nvPr/>
        </p:nvSpPr>
        <p:spPr>
          <a:xfrm>
            <a:off x="402785" y="4919008"/>
            <a:ext cx="7770244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2.Tablica informacyjna ma kształt prostokąta. Napisy na tablicy informacyjnej wykonuje się w sposób czytelny i trwały, na sztywnej płycie koloru żółtego, literami i cyframi koloru czarnego, o wysokości co najmniej 6 cm. 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1CC3424-40D3-EC41-AF9E-C24D7998F673}"/>
              </a:ext>
            </a:extLst>
          </p:cNvPr>
          <p:cNvSpPr/>
          <p:nvPr/>
        </p:nvSpPr>
        <p:spPr>
          <a:xfrm>
            <a:off x="402785" y="5934670"/>
            <a:ext cx="8636284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3. Tablicę informacyjną umieszcza się w miejscu widocznym od strony drogi publicznej lub dojazdu do takiej drogi, na wysokości umożliwiającej jej odczytanie.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1D47F2E8-18E5-D642-B36A-D705BFCED7F4}"/>
              </a:ext>
            </a:extLst>
          </p:cNvPr>
          <p:cNvSpPr/>
          <p:nvPr/>
        </p:nvSpPr>
        <p:spPr>
          <a:xfrm rot="5400000">
            <a:off x="8193699" y="5058506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984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45b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6017" y="1171340"/>
            <a:ext cx="484632" cy="641851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FAACCA3-0F91-2D43-831A-5BB75E84C60F}"/>
              </a:ext>
            </a:extLst>
          </p:cNvPr>
          <p:cNvSpPr/>
          <p:nvPr/>
        </p:nvSpPr>
        <p:spPr>
          <a:xfrm>
            <a:off x="402785" y="1351526"/>
            <a:ext cx="7770244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4. Tablicę informacyjną umieszcza się do czasu: 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C5614685-CD2B-624B-9AB8-C0ACD2DA6B15}"/>
              </a:ext>
            </a:extLst>
          </p:cNvPr>
          <p:cNvSpPr/>
          <p:nvPr/>
        </p:nvSpPr>
        <p:spPr>
          <a:xfrm rot="5400000">
            <a:off x="8235304" y="140087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F29CA5-C1A4-3947-B278-E67C3DA9CCB3}"/>
              </a:ext>
            </a:extLst>
          </p:cNvPr>
          <p:cNvSpPr/>
          <p:nvPr/>
        </p:nvSpPr>
        <p:spPr>
          <a:xfrm>
            <a:off x="402785" y="1941735"/>
            <a:ext cx="7381976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1)  uzyskania decyzji o pozwoleniu na użytkowanie – w przypadku budowy obiektów budowlanych wymagających tej decyzji; 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2)  niezgłoszenia przez organ nadzoru budowlanego sprzeciwu, w drodze  decyzji, do zawiadomienia o zakończeniu budowy – w przypadku obiektów  budowlanych wymagających zgłoszenia zakończenia budowy; 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3)  zakończenia robót – w przypadku robót budowlanych innych niż wymienione w pkt 1 i 2. 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493847B-DBD5-2144-BE89-379B2A0786BE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8168645" y="1751636"/>
            <a:ext cx="4388" cy="2305684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98EED0B1-72B9-2541-BD27-29A086A6973E}"/>
              </a:ext>
            </a:extLst>
          </p:cNvPr>
          <p:cNvSpPr/>
          <p:nvPr/>
        </p:nvSpPr>
        <p:spPr>
          <a:xfrm rot="5400000">
            <a:off x="7734387" y="3865378"/>
            <a:ext cx="484632" cy="3838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2769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45c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6017" y="1171340"/>
            <a:ext cx="484632" cy="372116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FAACCA3-0F91-2D43-831A-5BB75E84C60F}"/>
              </a:ext>
            </a:extLst>
          </p:cNvPr>
          <p:cNvSpPr/>
          <p:nvPr/>
        </p:nvSpPr>
        <p:spPr>
          <a:xfrm>
            <a:off x="387212" y="1259192"/>
            <a:ext cx="7770244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Ogłoszenie zawierające dane dotyczące bezpieczeństwa pracy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i ochrony zdrowia zawiera: 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C5614685-CD2B-624B-9AB8-C0ACD2DA6B15}"/>
              </a:ext>
            </a:extLst>
          </p:cNvPr>
          <p:cNvSpPr/>
          <p:nvPr/>
        </p:nvSpPr>
        <p:spPr>
          <a:xfrm rot="5400000">
            <a:off x="8193699" y="129631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F29CA5-C1A4-3947-B278-E67C3DA9CCB3}"/>
              </a:ext>
            </a:extLst>
          </p:cNvPr>
          <p:cNvSpPr/>
          <p:nvPr/>
        </p:nvSpPr>
        <p:spPr>
          <a:xfrm>
            <a:off x="441709" y="2038771"/>
            <a:ext cx="7381976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 przewidywane terminy rozpoczęcia i zakończenia wykonywania budowy;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2)  maksymalną liczbę pracowników zatrudnionych na budowie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w poszczególnych okresach;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3)  informacje dotyczące planu bezpieczeństwa i ochrony zdrowia.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493847B-DBD5-2144-BE89-379B2A0786BE}"/>
              </a:ext>
            </a:extLst>
          </p:cNvPr>
          <p:cNvCxnSpPr>
            <a:cxnSpLocks/>
          </p:cNvCxnSpPr>
          <p:nvPr/>
        </p:nvCxnSpPr>
        <p:spPr>
          <a:xfrm flipH="1">
            <a:off x="8173031" y="1751636"/>
            <a:ext cx="1" cy="1249869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98EED0B1-72B9-2541-BD27-29A086A6973E}"/>
              </a:ext>
            </a:extLst>
          </p:cNvPr>
          <p:cNvSpPr/>
          <p:nvPr/>
        </p:nvSpPr>
        <p:spPr>
          <a:xfrm rot="5400000">
            <a:off x="7738771" y="2640801"/>
            <a:ext cx="484632" cy="3838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2C9B85F-827F-4546-B9C2-C6FAC1EE98A2}"/>
              </a:ext>
            </a:extLst>
          </p:cNvPr>
          <p:cNvSpPr/>
          <p:nvPr/>
        </p:nvSpPr>
        <p:spPr>
          <a:xfrm>
            <a:off x="441709" y="3779506"/>
            <a:ext cx="7770244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Ogłoszenie wykonuje się na sztywnej płycie koloru żółtego, która ma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kształt prostokąta. Napisy ogłoszenia wykonuje się w sposób czytelny i trwały, literami i cyframi koloru czarnego, o wysokości co najmniej 4 cm. 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1CC3424-40D3-EC41-AF9E-C24D7998F673}"/>
              </a:ext>
            </a:extLst>
          </p:cNvPr>
          <p:cNvSpPr/>
          <p:nvPr/>
        </p:nvSpPr>
        <p:spPr>
          <a:xfrm>
            <a:off x="441709" y="4892505"/>
            <a:ext cx="8636284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3. Ogłoszenie umieszcza sią w widocznym miejscu obok tablicy informacyjnej, na wysokości umożliwiającej jego odczytanie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1D47F2E8-18E5-D642-B36A-D705BFCED7F4}"/>
              </a:ext>
            </a:extLst>
          </p:cNvPr>
          <p:cNvSpPr/>
          <p:nvPr/>
        </p:nvSpPr>
        <p:spPr>
          <a:xfrm rot="5400000">
            <a:off x="8193699" y="394976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1571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46,47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6017" y="1171340"/>
            <a:ext cx="484632" cy="308301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FAACCA3-0F91-2D43-831A-5BB75E84C60F}"/>
              </a:ext>
            </a:extLst>
          </p:cNvPr>
          <p:cNvSpPr/>
          <p:nvPr/>
        </p:nvSpPr>
        <p:spPr>
          <a:xfrm>
            <a:off x="361180" y="1291300"/>
            <a:ext cx="7770244" cy="224676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46 Kierownik budowy (rozbiórki), a jeżeli jego ustanowienie nie jest wymagane – inwestor, jest obowiązany przez okres wykonywania robót budowlanych przechowywać dokumenty stanowiące podstawę ich wykonania, a także oświadczenie dotyczące wyrobów budowlanych jednostkowo zastosowanych w obiekcie budowlanym (Ustawa o </a:t>
            </a:r>
            <a:r>
              <a:rPr lang="pl-PL" sz="2000" b="1" dirty="0" err="1">
                <a:solidFill>
                  <a:schemeClr val="tx1"/>
                </a:solidFill>
              </a:rPr>
              <a:t>wb</a:t>
            </a:r>
            <a:r>
              <a:rPr lang="pl-PL" sz="2000" b="1" dirty="0">
                <a:solidFill>
                  <a:schemeClr val="tx1"/>
                </a:solidFill>
              </a:rPr>
              <a:t>), oraz udostępniać te dokumenty przedstawicielom uprawnionych organów. 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C5614685-CD2B-624B-9AB8-C0ACD2DA6B15}"/>
              </a:ext>
            </a:extLst>
          </p:cNvPr>
          <p:cNvSpPr/>
          <p:nvPr/>
        </p:nvSpPr>
        <p:spPr>
          <a:xfrm rot="5400000">
            <a:off x="8219405" y="2127039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2C9B85F-827F-4546-B9C2-C6FAC1EE98A2}"/>
              </a:ext>
            </a:extLst>
          </p:cNvPr>
          <p:cNvSpPr/>
          <p:nvPr/>
        </p:nvSpPr>
        <p:spPr>
          <a:xfrm>
            <a:off x="386885" y="4254355"/>
            <a:ext cx="8533763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47. 1. Jeżeli do wykonania prac przygotowawczych lub rob. Bud. jest niezbędne wejście do sąsiedniego budynku, lokalu lub na teren sąsiedniej nieruchomości</a:t>
            </a:r>
            <a:r>
              <a:rPr lang="pl-PL" sz="2000" b="1" dirty="0">
                <a:solidFill>
                  <a:srgbClr val="FF0000"/>
                </a:solidFill>
              </a:rPr>
              <a:t>, inwestor </a:t>
            </a:r>
            <a:r>
              <a:rPr lang="pl-PL" sz="2000" b="1" dirty="0">
                <a:solidFill>
                  <a:schemeClr val="tx1"/>
                </a:solidFill>
              </a:rPr>
              <a:t>jest obowiązany przed rozpoczęciem robót uzyskać zgodę właściciela sąsiedniej nieruchomości, budynku lub lokalu (najemcy) na wejście oraz uzgodnić z nim przewidywany sposób, zakres i terminy korzystania z tych obiektów, a także ewentualną rekompensatę z tego tytułu. </a:t>
            </a:r>
          </a:p>
        </p:txBody>
      </p:sp>
    </p:spTree>
    <p:extLst>
      <p:ext uri="{BB962C8B-B14F-4D97-AF65-F5344CB8AC3E}">
        <p14:creationId xmlns:p14="http://schemas.microsoft.com/office/powerpoint/2010/main" val="3816153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kierownik budowy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 art. 47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36017" y="1171339"/>
            <a:ext cx="484632" cy="3953913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FAACCA3-0F91-2D43-831A-5BB75E84C60F}"/>
              </a:ext>
            </a:extLst>
          </p:cNvPr>
          <p:cNvSpPr/>
          <p:nvPr/>
        </p:nvSpPr>
        <p:spPr>
          <a:xfrm>
            <a:off x="361180" y="1291300"/>
            <a:ext cx="7770244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2. W razie nieuzgodnienia warunków, o których mowa w ust. 1, organ </a:t>
            </a:r>
            <a:r>
              <a:rPr lang="pl-PL" b="1" dirty="0" err="1">
                <a:solidFill>
                  <a:schemeClr val="tx1"/>
                </a:solidFill>
              </a:rPr>
              <a:t>aab</a:t>
            </a:r>
            <a:r>
              <a:rPr lang="pl-PL" b="1" dirty="0">
                <a:solidFill>
                  <a:schemeClr val="tx1"/>
                </a:solidFill>
              </a:rPr>
              <a:t> – na wniosek inwestora – w terminie 14 dni od dnia złożenia wniosku, rozstrzyga, w drodze decyzji, o niezbędności wejścia do sąsiedniego budynku, lokalu lub na teren sąsiedniej nieruchomości. W przypadku uznania zasadności wniosku inwestora, organ administracji architektoniczno- budowlanej określa jednocześnie granice niezbędnej potrzeby oraz warunki korzystania z sąsiedniego budynku, lokalu lub nieruchomości. 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C5614685-CD2B-624B-9AB8-C0ACD2DA6B15}"/>
              </a:ext>
            </a:extLst>
          </p:cNvPr>
          <p:cNvSpPr/>
          <p:nvPr/>
        </p:nvSpPr>
        <p:spPr>
          <a:xfrm rot="5400000">
            <a:off x="8219405" y="2127039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2C9B85F-827F-4546-B9C2-C6FAC1EE98A2}"/>
              </a:ext>
            </a:extLst>
          </p:cNvPr>
          <p:cNvSpPr/>
          <p:nvPr/>
        </p:nvSpPr>
        <p:spPr>
          <a:xfrm>
            <a:off x="386886" y="5125253"/>
            <a:ext cx="8533763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4. Zajęcie, na potrzeby budowy, pasa drogowego lub jego części może nastąpić po spełnieniu wymagań określonych w odrębnych przepisach.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53D50A4-E8F6-AC42-B504-5F0F46E8D9B3}"/>
              </a:ext>
            </a:extLst>
          </p:cNvPr>
          <p:cNvSpPr/>
          <p:nvPr/>
        </p:nvSpPr>
        <p:spPr>
          <a:xfrm>
            <a:off x="386886" y="3384845"/>
            <a:ext cx="7770244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3. Inwestor, po zakończeniu robót, o których mowa w ust. 1, jest obowiązany naprawić szkody powstałe w wyniku korzystania z sąsiedniej nieruchomości, budynku lub lokalu – na zasadach określonych w Kodeksie cywilnym.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D693071D-0405-7246-ABA2-6D1A7D6F4294}"/>
              </a:ext>
            </a:extLst>
          </p:cNvPr>
          <p:cNvSpPr/>
          <p:nvPr/>
        </p:nvSpPr>
        <p:spPr>
          <a:xfrm rot="5400000">
            <a:off x="8219405" y="3677319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26140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Inspektor nadzoru inwestorskiego 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art. 25 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25621" y="896348"/>
            <a:ext cx="484632" cy="449336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20685" y="1239666"/>
            <a:ext cx="7787410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Reprezentowanie inwestora na budowie przez sprawowanie kontroli zgodności jej realizacji z projektem lub pozwoleniem na budowę, przepisami oraz zasadami wiedzy technicznej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8083305" y="1763151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FAACCA3-0F91-2D43-831A-5BB75E84C60F}"/>
              </a:ext>
            </a:extLst>
          </p:cNvPr>
          <p:cNvSpPr/>
          <p:nvPr/>
        </p:nvSpPr>
        <p:spPr>
          <a:xfrm>
            <a:off x="368945" y="2899188"/>
            <a:ext cx="7770244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Sprawdzenie jakości wykonywanych robót bud. i stosowania przy wykonywaniu tych robót wyrobów zgodnie z art. 10 ( ustawa o wyrobach budowlanych) 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C08BEB45-1C4B-D64C-B794-4574CE25753D}"/>
              </a:ext>
            </a:extLst>
          </p:cNvPr>
          <p:cNvSpPr/>
          <p:nvPr/>
        </p:nvSpPr>
        <p:spPr>
          <a:xfrm>
            <a:off x="320685" y="5462514"/>
            <a:ext cx="8725975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Sprawdzanie i odbiór robót bud. ulegających zakryciu  lub zanikających, uczestniczenie w próbach i odbiorach technicznych instalacji, urządzeń technicznych i przewodów kominowych oraz przygotowanie i udział w czynnościach odbioru gotowych obiektów bud. I przekazywanie do użytkowania.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4E2DAF23-1037-C34E-8D12-98BB87548750}"/>
              </a:ext>
            </a:extLst>
          </p:cNvPr>
          <p:cNvSpPr/>
          <p:nvPr/>
        </p:nvSpPr>
        <p:spPr>
          <a:xfrm rot="5400000">
            <a:off x="8142906" y="315387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70DA924-CCC8-E942-A17C-F9E075FDC6CA}"/>
              </a:ext>
            </a:extLst>
          </p:cNvPr>
          <p:cNvSpPr/>
          <p:nvPr/>
        </p:nvSpPr>
        <p:spPr>
          <a:xfrm>
            <a:off x="368945" y="4189379"/>
            <a:ext cx="7770244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Potwierdzenie faktycznie wykonanych robót oraz usunięcia wad, a także, na żądanie inwestora, kontrolowanie rozliczeń budowy</a:t>
            </a:r>
          </a:p>
        </p:txBody>
      </p: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4CA1F5E2-8932-254B-BB07-8FEC47A441B6}"/>
              </a:ext>
            </a:extLst>
          </p:cNvPr>
          <p:cNvSpPr/>
          <p:nvPr/>
        </p:nvSpPr>
        <p:spPr>
          <a:xfrm rot="5400000">
            <a:off x="8100950" y="4384056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7080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Inspektor nadzoru inwestorskiego 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art. 26 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25621" y="896348"/>
            <a:ext cx="484632" cy="127038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20685" y="1239666"/>
            <a:ext cx="7787410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Wydawać kierownikowi budowy lub kierownikowi robót polecenia, potwierdzone wpisem do dziennika budowy, dotyczące: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8083305" y="1763151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FAACCA3-0F91-2D43-831A-5BB75E84C60F}"/>
              </a:ext>
            </a:extLst>
          </p:cNvPr>
          <p:cNvSpPr/>
          <p:nvPr/>
        </p:nvSpPr>
        <p:spPr>
          <a:xfrm>
            <a:off x="310387" y="2512801"/>
            <a:ext cx="7329026" cy="45874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Usunięcia nieprawidłowości lub zagrożeń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CCF580E9-650A-0742-903A-BD9B8F49E9AB}"/>
              </a:ext>
            </a:extLst>
          </p:cNvPr>
          <p:cNvSpPr/>
          <p:nvPr/>
        </p:nvSpPr>
        <p:spPr>
          <a:xfrm>
            <a:off x="289005" y="3034464"/>
            <a:ext cx="7350408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Wykonania prób lub badań, także wymagających odkrycia robót lub elementów zakrytych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BC78BF7-DDD3-BE49-91FB-7328C94281B5}"/>
              </a:ext>
            </a:extLst>
          </p:cNvPr>
          <p:cNvSpPr/>
          <p:nvPr/>
        </p:nvSpPr>
        <p:spPr>
          <a:xfrm>
            <a:off x="289005" y="3805268"/>
            <a:ext cx="7350408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Przedstawienia ekspertyz dotyczących prowadzonych robót bud.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8F8A3A3D-B6BC-6947-A731-1FD1878E3E9A}"/>
              </a:ext>
            </a:extLst>
          </p:cNvPr>
          <p:cNvSpPr/>
          <p:nvPr/>
        </p:nvSpPr>
        <p:spPr>
          <a:xfrm>
            <a:off x="310387" y="4266228"/>
            <a:ext cx="7350408" cy="107721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Przedstawienia informacji i dokumentów potwierdzających zastosowanie przy wykonywaniu robót bud. Wyrobów zgodnie z ustawą o wyrobach bud</a:t>
            </a:r>
            <a:r>
              <a:rPr lang="pl-PL" sz="2400" b="1" dirty="0">
                <a:solidFill>
                  <a:schemeClr val="tx1"/>
                </a:solidFill>
              </a:rPr>
              <a:t>.  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503160EC-AED9-294B-BBB4-2778023AB6BB}"/>
              </a:ext>
            </a:extLst>
          </p:cNvPr>
          <p:cNvSpPr/>
          <p:nvPr/>
        </p:nvSpPr>
        <p:spPr>
          <a:xfrm>
            <a:off x="329268" y="5399143"/>
            <a:ext cx="7350408" cy="76944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Przedstawienia informacji i dokumentów potwierdzających dopuszczenie do stosowania urządzeń technicznych</a:t>
            </a:r>
            <a:r>
              <a:rPr lang="pl-PL" sz="2400" b="1" dirty="0">
                <a:solidFill>
                  <a:schemeClr val="tx1"/>
                </a:solidFill>
              </a:rPr>
              <a:t>   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A7B8708-A391-5748-A555-200913C29AD1}"/>
              </a:ext>
            </a:extLst>
          </p:cNvPr>
          <p:cNvCxnSpPr>
            <a:cxnSpLocks/>
          </p:cNvCxnSpPr>
          <p:nvPr/>
        </p:nvCxnSpPr>
        <p:spPr>
          <a:xfrm>
            <a:off x="8011243" y="2439995"/>
            <a:ext cx="0" cy="3304822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492A13E1-FEAB-3644-AC4B-2887E6EE7347}"/>
              </a:ext>
            </a:extLst>
          </p:cNvPr>
          <p:cNvSpPr/>
          <p:nvPr/>
        </p:nvSpPr>
        <p:spPr>
          <a:xfrm rot="5400000">
            <a:off x="7562596" y="2657919"/>
            <a:ext cx="484632" cy="28823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A126FC24-39F6-B143-8AF2-88AF56077684}"/>
              </a:ext>
            </a:extLst>
          </p:cNvPr>
          <p:cNvSpPr/>
          <p:nvPr/>
        </p:nvSpPr>
        <p:spPr>
          <a:xfrm rot="5400000">
            <a:off x="7595631" y="3142832"/>
            <a:ext cx="484632" cy="36616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B90F18D0-DEF6-9E40-B3C7-4D7129EB40C6}"/>
              </a:ext>
            </a:extLst>
          </p:cNvPr>
          <p:cNvSpPr/>
          <p:nvPr/>
        </p:nvSpPr>
        <p:spPr>
          <a:xfrm rot="5400000">
            <a:off x="7579203" y="3861206"/>
            <a:ext cx="484632" cy="28823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1E66ACF7-F7A1-3E49-8DCF-2466FFDC353D}"/>
              </a:ext>
            </a:extLst>
          </p:cNvPr>
          <p:cNvSpPr/>
          <p:nvPr/>
        </p:nvSpPr>
        <p:spPr>
          <a:xfrm rot="5400000">
            <a:off x="7573014" y="4627401"/>
            <a:ext cx="484632" cy="28823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dół 25">
            <a:extLst>
              <a:ext uri="{FF2B5EF4-FFF2-40B4-BE49-F238E27FC236}">
                <a16:creationId xmlns:a16="http://schemas.microsoft.com/office/drawing/2014/main" id="{172D4EA9-042C-4448-8EDE-4B0B7698B555}"/>
              </a:ext>
            </a:extLst>
          </p:cNvPr>
          <p:cNvSpPr/>
          <p:nvPr/>
        </p:nvSpPr>
        <p:spPr>
          <a:xfrm rot="5400000">
            <a:off x="7574269" y="5588373"/>
            <a:ext cx="484632" cy="28823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770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81 zadania </a:t>
            </a:r>
            <a:r>
              <a:rPr lang="pl-PL" sz="2400" b="1" dirty="0" err="1">
                <a:solidFill>
                  <a:schemeClr val="tx1"/>
                </a:solidFill>
              </a:rPr>
              <a:t>aab</a:t>
            </a:r>
            <a:r>
              <a:rPr lang="pl-PL" sz="2400" b="1" dirty="0">
                <a:solidFill>
                  <a:schemeClr val="tx1"/>
                </a:solidFill>
              </a:rPr>
              <a:t> i </a:t>
            </a:r>
            <a:r>
              <a:rPr lang="pl-PL" sz="2400" b="1" dirty="0" err="1">
                <a:solidFill>
                  <a:schemeClr val="tx1"/>
                </a:solidFill>
              </a:rPr>
              <a:t>nb</a:t>
            </a:r>
            <a:r>
              <a:rPr lang="pl-PL" sz="2400" b="1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03028" y="562151"/>
            <a:ext cx="467081" cy="517639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Do podstawowych obowiązków organów administracji architektoniczno-budowlanej i nadzoru budowlanego należy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90871" y="1014694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91A1C2E-DB77-1B4E-9AC4-AB0831B721DB}"/>
              </a:ext>
            </a:extLst>
          </p:cNvPr>
          <p:cNvCxnSpPr>
            <a:cxnSpLocks/>
          </p:cNvCxnSpPr>
          <p:nvPr/>
        </p:nvCxnSpPr>
        <p:spPr>
          <a:xfrm>
            <a:off x="8239178" y="1566728"/>
            <a:ext cx="0" cy="230885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49B55B0F-2885-3240-8F44-EA13FF129B33}"/>
              </a:ext>
            </a:extLst>
          </p:cNvPr>
          <p:cNvSpPr/>
          <p:nvPr/>
        </p:nvSpPr>
        <p:spPr>
          <a:xfrm rot="5400000">
            <a:off x="7680725" y="3450058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773BC727-CFE2-E443-A874-250E4CD114BB}"/>
              </a:ext>
            </a:extLst>
          </p:cNvPr>
          <p:cNvSpPr/>
          <p:nvPr/>
        </p:nvSpPr>
        <p:spPr>
          <a:xfrm>
            <a:off x="347053" y="5738541"/>
            <a:ext cx="8679820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2b)  nadzór nad użytkowaniem elektrowni wiatrowych w zakresie oceny stanu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technicznego tych elektrowni.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96CB0E4-BAF0-D44C-902C-F37C445D05A1}"/>
              </a:ext>
            </a:extLst>
          </p:cNvPr>
          <p:cNvSpPr/>
          <p:nvPr/>
        </p:nvSpPr>
        <p:spPr>
          <a:xfrm>
            <a:off x="347053" y="1632520"/>
            <a:ext cx="7309345" cy="397031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nadzór i kontrola nad przestrzeganiem przepisów prawa budowlanego, </a:t>
            </a:r>
          </a:p>
          <a:p>
            <a:r>
              <a:rPr lang="pl-PL" b="1" dirty="0">
                <a:solidFill>
                  <a:schemeClr val="tx1"/>
                </a:solidFill>
              </a:rPr>
              <a:t>a w szczególności: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zgodności zagospodarowania terenu z miejscowymi planami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zagospodarowania przestrzennego oraz wymaganiami ochrony środowiska,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warunków bezpieczeństwa ludzi i mienia w rozwiązaniach przyjętych w projektach budowlanych, przy wykonywaniu robót budowlanych oraz utrzymywaniu obiektów budowlanych,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c)  zgodności rozwiązań architektoniczno-budowlanych z przepisami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techniczno-budowlanymi oraz zasadami wiedzy technicznej,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d)  właściwego wykonywania samodzielnych funkcji technicznych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w budownictwie,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e)  stosowania przy wykonywaniu robót budowlanych wyrobów zgodnie z art. 10;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5862AB4-69CA-4940-A99B-8B61CCCECB93}"/>
              </a:ext>
            </a:extLst>
          </p:cNvPr>
          <p:cNvSpPr/>
          <p:nvPr/>
        </p:nvSpPr>
        <p:spPr>
          <a:xfrm>
            <a:off x="7695304" y="4039474"/>
            <a:ext cx="907724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 err="1">
                <a:solidFill>
                  <a:schemeClr val="tx1"/>
                </a:solidFill>
              </a:rPr>
              <a:t>b,c,e</a:t>
            </a:r>
            <a:r>
              <a:rPr lang="pl-PL" sz="2000" b="1" dirty="0">
                <a:solidFill>
                  <a:schemeClr val="tx1"/>
                </a:solidFill>
              </a:rPr>
              <a:t> nie dot. ter. zam.  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1586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Prawa i obowiązki uczestników procesu budowlanego –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Inspektor nadzoru inwestorskiego 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art. 26, 27 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02400" y="684488"/>
            <a:ext cx="484632" cy="408629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85634" y="1336775"/>
            <a:ext cx="7787410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Żądać od kierownika budowy lub kierownika robót dokonania poprawek bądź ponownego wykonania wadliwie wykonanych robót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36179EE5-8478-0248-973A-F09003F58777}"/>
              </a:ext>
            </a:extLst>
          </p:cNvPr>
          <p:cNvSpPr/>
          <p:nvPr/>
        </p:nvSpPr>
        <p:spPr>
          <a:xfrm rot="5400000">
            <a:off x="8110769" y="1535239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78C43CA-13AA-BD4C-9A2C-6E3772838EE7}"/>
              </a:ext>
            </a:extLst>
          </p:cNvPr>
          <p:cNvSpPr/>
          <p:nvPr/>
        </p:nvSpPr>
        <p:spPr>
          <a:xfrm>
            <a:off x="385634" y="2660194"/>
            <a:ext cx="7787410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Żądać  wstrzymania dalszych robót bud. w przypadku, gdy ich kontynuacja mogła wywołać zagrożenie  bądź spowodować niedopuszczalna niezgodność z projektem lub pozwoleniem na budowę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1DD17526-F1DD-2C48-82D5-3975A17ED9D5}"/>
              </a:ext>
            </a:extLst>
          </p:cNvPr>
          <p:cNvSpPr/>
          <p:nvPr/>
        </p:nvSpPr>
        <p:spPr>
          <a:xfrm>
            <a:off x="315651" y="4770783"/>
            <a:ext cx="8799807" cy="181588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  <a:latin typeface="Calibri,Bold"/>
              </a:rPr>
              <a:t>Przy budowie obiektu bud., wymagającego ustanowienia inspektorów nadzoru inwestorskiego w zakresie różnych specjalności, inwestor wyznacza jednego z nich jako koordynatora ich czynności na budowie (art. 27)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E547A0DA-F802-7D46-B2E8-996D8F38BEA7}"/>
              </a:ext>
            </a:extLst>
          </p:cNvPr>
          <p:cNvSpPr/>
          <p:nvPr/>
        </p:nvSpPr>
        <p:spPr>
          <a:xfrm rot="5400000">
            <a:off x="8109212" y="2979350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4792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Wykonywanie czynności geodezyjnych na potrzeby budownictwa w trakcie projektowania i budowy art. 27a ( </a:t>
            </a: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art. 2, pkt.2a Prawo geodezyjne i kartograficzne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) 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51421" y="1597749"/>
            <a:ext cx="484632" cy="70813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80560" y="1729742"/>
            <a:ext cx="7787410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Osobę posiadającą odpowiednie uprawnienia zawodowe w dziedzinie geodezji i kartografii zapewnia: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78C43CA-13AA-BD4C-9A2C-6E3772838EE7}"/>
              </a:ext>
            </a:extLst>
          </p:cNvPr>
          <p:cNvSpPr/>
          <p:nvPr/>
        </p:nvSpPr>
        <p:spPr>
          <a:xfrm>
            <a:off x="329268" y="2763237"/>
            <a:ext cx="724752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Calibri,Bold"/>
              </a:rPr>
              <a:t>Inwestor</a:t>
            </a:r>
            <a:r>
              <a:rPr lang="pl-PL" sz="2400" b="1" dirty="0">
                <a:solidFill>
                  <a:schemeClr val="tx1"/>
                </a:solidFill>
                <a:latin typeface="Calibri,Bold"/>
              </a:rPr>
              <a:t> w zakresie opracowania mapy do celów projektowych  na potrzeby wykonania projektu budowlanego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1DD17526-F1DD-2C48-82D5-3975A17ED9D5}"/>
              </a:ext>
            </a:extLst>
          </p:cNvPr>
          <p:cNvSpPr/>
          <p:nvPr/>
        </p:nvSpPr>
        <p:spPr>
          <a:xfrm>
            <a:off x="344193" y="4101574"/>
            <a:ext cx="7232603" cy="267765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,Bold"/>
              </a:rPr>
              <a:t>Kierownik budowy, a jeżeli nie został ustanowiony – inwestor – w zakresie pozostałych czynności geodezyjnych wykonywanych w trakcie budowy obiektu bud., w szczególności dotyczących wytyczenia obiektu bud. w terenie, wykonywania pomiarów kontrolnych oraz pomiarów przemieszczeń i odkształceń obiektu budowlanego.  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E547A0DA-F802-7D46-B2E8-996D8F38BEA7}"/>
              </a:ext>
            </a:extLst>
          </p:cNvPr>
          <p:cNvSpPr/>
          <p:nvPr/>
        </p:nvSpPr>
        <p:spPr>
          <a:xfrm rot="5400000">
            <a:off x="8072165" y="1898123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326F368C-3040-A849-9B7A-F0860722D94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8009889" y="2560739"/>
            <a:ext cx="306" cy="272308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EDB76C53-65B8-1E46-A094-C7ABBF359D86}"/>
              </a:ext>
            </a:extLst>
          </p:cNvPr>
          <p:cNvSpPr/>
          <p:nvPr/>
        </p:nvSpPr>
        <p:spPr>
          <a:xfrm rot="5400000">
            <a:off x="7551178" y="3075612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4F8D8587-4D78-8F4A-B124-BA27E93182E2}"/>
              </a:ext>
            </a:extLst>
          </p:cNvPr>
          <p:cNvSpPr/>
          <p:nvPr/>
        </p:nvSpPr>
        <p:spPr>
          <a:xfrm rot="5400000">
            <a:off x="7561497" y="5077749"/>
            <a:ext cx="484632" cy="412152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5627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alibri,Bold"/>
              </a:rPr>
              <a:t>Postępowanie poprzedzające rozpoczęcie robót, ART.28</a:t>
            </a:r>
            <a:endParaRPr lang="pl-PL" sz="2800" b="1" dirty="0">
              <a:solidFill>
                <a:srgbClr val="FF0000"/>
              </a:solidFill>
              <a:latin typeface="Calibri,Bold"/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76756" y="783438"/>
            <a:ext cx="484632" cy="539613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41295" y="889818"/>
            <a:ext cx="7787410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Roboty budowlane można rozpocząć jedynie na podstawie decyzji o pozwoleniu na budowę, z zastrzeżeniem art. 29–31, wydaje organ </a:t>
            </a:r>
            <a:r>
              <a:rPr lang="pl-PL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aab</a:t>
            </a: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78C43CA-13AA-BD4C-9A2C-6E3772838EE7}"/>
              </a:ext>
            </a:extLst>
          </p:cNvPr>
          <p:cNvSpPr/>
          <p:nvPr/>
        </p:nvSpPr>
        <p:spPr>
          <a:xfrm>
            <a:off x="329267" y="2261656"/>
            <a:ext cx="7799437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Stronami w postępowaniu w sprawie pozwolenia na budowę są: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</a:rPr>
              <a:t>Inwestor,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1"/>
                </a:solidFill>
              </a:rPr>
              <a:t>właściciele, użytkownicy wieczyści lub zarządcy nieruchomości znajdujących się w obszarze oddziaływania obiektu. </a:t>
            </a: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E547A0DA-F802-7D46-B2E8-996D8F38BEA7}"/>
              </a:ext>
            </a:extLst>
          </p:cNvPr>
          <p:cNvSpPr/>
          <p:nvPr/>
        </p:nvSpPr>
        <p:spPr>
          <a:xfrm rot="5400000">
            <a:off x="8072165" y="997000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97D96730-CC6B-9E44-9ADC-1CCCFB72AA01}"/>
              </a:ext>
            </a:extLst>
          </p:cNvPr>
          <p:cNvSpPr/>
          <p:nvPr/>
        </p:nvSpPr>
        <p:spPr>
          <a:xfrm rot="5400000">
            <a:off x="8134439" y="3007315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4F2FF10-822F-294E-8124-2882054D35A9}"/>
              </a:ext>
            </a:extLst>
          </p:cNvPr>
          <p:cNvSpPr/>
          <p:nvPr/>
        </p:nvSpPr>
        <p:spPr>
          <a:xfrm>
            <a:off x="341295" y="4640044"/>
            <a:ext cx="7799437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W postępowaniu w sprawie pozwolenia na budowę nie stosuje się art. 31 KPA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728EB45E-80A8-484D-B957-AE796BD6826F}"/>
              </a:ext>
            </a:extLst>
          </p:cNvPr>
          <p:cNvSpPr/>
          <p:nvPr/>
        </p:nvSpPr>
        <p:spPr>
          <a:xfrm>
            <a:off x="341295" y="5549423"/>
            <a:ext cx="7799437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Przepisów tych nie stosuje się w postępowaniu w sprawie pozwolenia na budowę wymagających udziału społeczeństwa – ocena OOŚ </a:t>
            </a: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9A4E4058-B0BE-2746-BB1D-54A970BCF23D}"/>
              </a:ext>
            </a:extLst>
          </p:cNvPr>
          <p:cNvSpPr/>
          <p:nvPr/>
        </p:nvSpPr>
        <p:spPr>
          <a:xfrm rot="5400000">
            <a:off x="8134439" y="4750951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73F9A8E0-6883-6340-B80D-2C9BAD048C2C}"/>
              </a:ext>
            </a:extLst>
          </p:cNvPr>
          <p:cNvSpPr/>
          <p:nvPr/>
        </p:nvSpPr>
        <p:spPr>
          <a:xfrm rot="5400000">
            <a:off x="8203007" y="5758449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91767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Calibri,Bold"/>
              </a:rPr>
              <a:t>Postępowanie poprzedzające rozpoczęcie robót, ART.29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41295" y="889818"/>
            <a:ext cx="1634989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Wymagające pozwolenia na budowę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922B580-A13E-F041-82DD-07340AEE8275}"/>
              </a:ext>
            </a:extLst>
          </p:cNvPr>
          <p:cNvSpPr/>
          <p:nvPr/>
        </p:nvSpPr>
        <p:spPr>
          <a:xfrm>
            <a:off x="2212308" y="889818"/>
            <a:ext cx="309711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 wymagające pozwolenia na budowę, ale wymagają zgłoszenia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F3AD4BCD-81DE-8448-86FA-195512F85524}"/>
              </a:ext>
            </a:extLst>
          </p:cNvPr>
          <p:cNvSpPr/>
          <p:nvPr/>
        </p:nvSpPr>
        <p:spPr>
          <a:xfrm>
            <a:off x="5454536" y="883864"/>
            <a:ext cx="309711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 wymagające pozwolenia na budowę, oraz zgłoszenia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25990184-8ABC-0C42-A4A1-23E1F29E0DE0}"/>
              </a:ext>
            </a:extLst>
          </p:cNvPr>
          <p:cNvSpPr/>
          <p:nvPr/>
        </p:nvSpPr>
        <p:spPr>
          <a:xfrm>
            <a:off x="341295" y="2561758"/>
            <a:ext cx="3842986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budowlany </a:t>
            </a: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12C83F16-9EE0-6745-9E99-273DFD59FDE9}"/>
              </a:ext>
            </a:extLst>
          </p:cNvPr>
          <p:cNvSpPr/>
          <p:nvPr/>
        </p:nvSpPr>
        <p:spPr>
          <a:xfrm>
            <a:off x="329268" y="2961868"/>
            <a:ext cx="484632" cy="233599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09DB66DA-70BE-8846-A4D2-134651B5020E}"/>
              </a:ext>
            </a:extLst>
          </p:cNvPr>
          <p:cNvSpPr/>
          <p:nvPr/>
        </p:nvSpPr>
        <p:spPr>
          <a:xfrm>
            <a:off x="1131365" y="3418089"/>
            <a:ext cx="3052916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zagospodarowania działki lub terenu</a:t>
            </a:r>
          </a:p>
        </p:txBody>
      </p:sp>
      <p:sp>
        <p:nvSpPr>
          <p:cNvPr id="26" name="Strzałka w dół 25">
            <a:extLst>
              <a:ext uri="{FF2B5EF4-FFF2-40B4-BE49-F238E27FC236}">
                <a16:creationId xmlns:a16="http://schemas.microsoft.com/office/drawing/2014/main" id="{FC480561-795D-3A42-80C0-31A21D7891E9}"/>
              </a:ext>
            </a:extLst>
          </p:cNvPr>
          <p:cNvSpPr/>
          <p:nvPr/>
        </p:nvSpPr>
        <p:spPr>
          <a:xfrm rot="16200000">
            <a:off x="611882" y="347292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044FAF1D-107B-A84A-A07D-D1153F36E3DC}"/>
              </a:ext>
            </a:extLst>
          </p:cNvPr>
          <p:cNvSpPr/>
          <p:nvPr/>
        </p:nvSpPr>
        <p:spPr>
          <a:xfrm>
            <a:off x="1131365" y="4243089"/>
            <a:ext cx="3052916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architektoniczno-budowlany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24CF1C9B-957D-184C-89F2-551E3F327350}"/>
              </a:ext>
            </a:extLst>
          </p:cNvPr>
          <p:cNvSpPr/>
          <p:nvPr/>
        </p:nvSpPr>
        <p:spPr>
          <a:xfrm>
            <a:off x="1158789" y="5100636"/>
            <a:ext cx="3052916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techniczny</a:t>
            </a:r>
          </a:p>
        </p:txBody>
      </p:sp>
      <p:sp>
        <p:nvSpPr>
          <p:cNvPr id="29" name="Strzałka w dół 28">
            <a:extLst>
              <a:ext uri="{FF2B5EF4-FFF2-40B4-BE49-F238E27FC236}">
                <a16:creationId xmlns:a16="http://schemas.microsoft.com/office/drawing/2014/main" id="{CA1269AF-39AD-764F-832B-C3D884CB50B9}"/>
              </a:ext>
            </a:extLst>
          </p:cNvPr>
          <p:cNvSpPr/>
          <p:nvPr/>
        </p:nvSpPr>
        <p:spPr>
          <a:xfrm rot="16200000">
            <a:off x="674157" y="431578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Strzałka w dół 29">
            <a:extLst>
              <a:ext uri="{FF2B5EF4-FFF2-40B4-BE49-F238E27FC236}">
                <a16:creationId xmlns:a16="http://schemas.microsoft.com/office/drawing/2014/main" id="{5CBF2CD1-BCB4-8148-B401-2E0E20C0C518}"/>
              </a:ext>
            </a:extLst>
          </p:cNvPr>
          <p:cNvSpPr/>
          <p:nvPr/>
        </p:nvSpPr>
        <p:spPr>
          <a:xfrm rot="16200000">
            <a:off x="601279" y="4985493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 w dół 31">
            <a:extLst>
              <a:ext uri="{FF2B5EF4-FFF2-40B4-BE49-F238E27FC236}">
                <a16:creationId xmlns:a16="http://schemas.microsoft.com/office/drawing/2014/main" id="{D04316AA-2D1E-A842-A86D-0F88962A8DEB}"/>
              </a:ext>
            </a:extLst>
          </p:cNvPr>
          <p:cNvSpPr/>
          <p:nvPr/>
        </p:nvSpPr>
        <p:spPr>
          <a:xfrm>
            <a:off x="2551462" y="1877302"/>
            <a:ext cx="484632" cy="684456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Strzałka w dół 32">
            <a:extLst>
              <a:ext uri="{FF2B5EF4-FFF2-40B4-BE49-F238E27FC236}">
                <a16:creationId xmlns:a16="http://schemas.microsoft.com/office/drawing/2014/main" id="{DC307399-B7C5-FF4F-925C-A0F6774A34D7}"/>
              </a:ext>
            </a:extLst>
          </p:cNvPr>
          <p:cNvSpPr/>
          <p:nvPr/>
        </p:nvSpPr>
        <p:spPr>
          <a:xfrm>
            <a:off x="889049" y="1849921"/>
            <a:ext cx="484632" cy="684456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Strzałka w dół 33">
            <a:extLst>
              <a:ext uri="{FF2B5EF4-FFF2-40B4-BE49-F238E27FC236}">
                <a16:creationId xmlns:a16="http://schemas.microsoft.com/office/drawing/2014/main" id="{3167C5E7-3D3F-154F-A180-78C327391793}"/>
              </a:ext>
            </a:extLst>
          </p:cNvPr>
          <p:cNvSpPr/>
          <p:nvPr/>
        </p:nvSpPr>
        <p:spPr>
          <a:xfrm>
            <a:off x="4503681" y="1877302"/>
            <a:ext cx="484632" cy="294721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trzałka w dół 34">
            <a:extLst>
              <a:ext uri="{FF2B5EF4-FFF2-40B4-BE49-F238E27FC236}">
                <a16:creationId xmlns:a16="http://schemas.microsoft.com/office/drawing/2014/main" id="{A1639FA8-2744-9B47-868E-214D4B4DD554}"/>
              </a:ext>
            </a:extLst>
          </p:cNvPr>
          <p:cNvSpPr/>
          <p:nvPr/>
        </p:nvSpPr>
        <p:spPr>
          <a:xfrm rot="5400000">
            <a:off x="4212552" y="3436670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Strzałka w dół 35">
            <a:extLst>
              <a:ext uri="{FF2B5EF4-FFF2-40B4-BE49-F238E27FC236}">
                <a16:creationId xmlns:a16="http://schemas.microsoft.com/office/drawing/2014/main" id="{A62C1367-1392-4B43-ABA2-6F4C5987FB3D}"/>
              </a:ext>
            </a:extLst>
          </p:cNvPr>
          <p:cNvSpPr/>
          <p:nvPr/>
        </p:nvSpPr>
        <p:spPr>
          <a:xfrm rot="5400000">
            <a:off x="4168346" y="4277605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E430C18A-6A14-6A48-8799-1381250B347B}"/>
              </a:ext>
            </a:extLst>
          </p:cNvPr>
          <p:cNvSpPr/>
          <p:nvPr/>
        </p:nvSpPr>
        <p:spPr>
          <a:xfrm>
            <a:off x="5317816" y="2148696"/>
            <a:ext cx="3052916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sytuacyjny na aktualnej mapie</a:t>
            </a: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3F7CBA69-37AD-BF48-9C5D-E94FD4A2C623}"/>
              </a:ext>
            </a:extLst>
          </p:cNvPr>
          <p:cNvSpPr/>
          <p:nvPr/>
        </p:nvSpPr>
        <p:spPr>
          <a:xfrm>
            <a:off x="5307908" y="3004173"/>
            <a:ext cx="3052916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zagospodarowania działki lub terenu z opisem technicznym instalacji</a:t>
            </a:r>
          </a:p>
        </p:txBody>
      </p:sp>
      <p:sp>
        <p:nvSpPr>
          <p:cNvPr id="40" name="Strzałka w dół 39">
            <a:extLst>
              <a:ext uri="{FF2B5EF4-FFF2-40B4-BE49-F238E27FC236}">
                <a16:creationId xmlns:a16="http://schemas.microsoft.com/office/drawing/2014/main" id="{977F2CA3-717E-B547-A96E-79BC7E7B4C12}"/>
              </a:ext>
            </a:extLst>
          </p:cNvPr>
          <p:cNvSpPr/>
          <p:nvPr/>
        </p:nvSpPr>
        <p:spPr>
          <a:xfrm rot="16200000">
            <a:off x="4779400" y="218792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Strzałka w dół 40">
            <a:extLst>
              <a:ext uri="{FF2B5EF4-FFF2-40B4-BE49-F238E27FC236}">
                <a16:creationId xmlns:a16="http://schemas.microsoft.com/office/drawing/2014/main" id="{F560C80E-4490-A844-AFCF-AF67D5403DB3}"/>
              </a:ext>
            </a:extLst>
          </p:cNvPr>
          <p:cNvSpPr/>
          <p:nvPr/>
        </p:nvSpPr>
        <p:spPr>
          <a:xfrm rot="16200000">
            <a:off x="4822581" y="3255929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B91EFEBE-DFAF-524F-9C5A-03EA1E97CC03}"/>
              </a:ext>
            </a:extLst>
          </p:cNvPr>
          <p:cNvSpPr/>
          <p:nvPr/>
        </p:nvSpPr>
        <p:spPr>
          <a:xfrm>
            <a:off x="1312780" y="5766211"/>
            <a:ext cx="4135652" cy="1015663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 dołącza się do wniosku wydanie pozwolenia na budowę lub zgłoszenia </a:t>
            </a:r>
          </a:p>
        </p:txBody>
      </p:sp>
      <p:sp>
        <p:nvSpPr>
          <p:cNvPr id="43" name="Strzałka w dół 42">
            <a:extLst>
              <a:ext uri="{FF2B5EF4-FFF2-40B4-BE49-F238E27FC236}">
                <a16:creationId xmlns:a16="http://schemas.microsoft.com/office/drawing/2014/main" id="{B14C2FEC-6BD6-BD4D-AA1E-9A21C229EEA6}"/>
              </a:ext>
            </a:extLst>
          </p:cNvPr>
          <p:cNvSpPr/>
          <p:nvPr/>
        </p:nvSpPr>
        <p:spPr>
          <a:xfrm>
            <a:off x="2262788" y="5434642"/>
            <a:ext cx="484632" cy="45803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BF6B971-F6BF-054B-8ADD-621D21766A3D}"/>
              </a:ext>
            </a:extLst>
          </p:cNvPr>
          <p:cNvSpPr txBox="1"/>
          <p:nvPr/>
        </p:nvSpPr>
        <p:spPr>
          <a:xfrm>
            <a:off x="889049" y="3289594"/>
            <a:ext cx="3461725" cy="1661381"/>
          </a:xfrm>
          <a:prstGeom prst="rect">
            <a:avLst/>
          </a:prstGeom>
          <a:solidFill>
            <a:srgbClr val="92D050">
              <a:alpha val="37000"/>
            </a:srgbClr>
          </a:solidFill>
          <a:ln w="508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0DDF5C37-9494-4C4A-8B04-E2AABC52C3A0}"/>
              </a:ext>
            </a:extLst>
          </p:cNvPr>
          <p:cNvSpPr/>
          <p:nvPr/>
        </p:nvSpPr>
        <p:spPr>
          <a:xfrm>
            <a:off x="5314326" y="4185137"/>
            <a:ext cx="3052916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odpowiednie szkice lub rysunki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46" name="Strzałka w dół 45">
            <a:extLst>
              <a:ext uri="{FF2B5EF4-FFF2-40B4-BE49-F238E27FC236}">
                <a16:creationId xmlns:a16="http://schemas.microsoft.com/office/drawing/2014/main" id="{F51AD260-6C36-054B-86F5-9377BFB9C6D7}"/>
              </a:ext>
            </a:extLst>
          </p:cNvPr>
          <p:cNvSpPr/>
          <p:nvPr/>
        </p:nvSpPr>
        <p:spPr>
          <a:xfrm rot="16200000">
            <a:off x="4822581" y="4288165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46807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Calibri,Bold"/>
              </a:rPr>
              <a:t>Pozwolenia na budowę wymagają, art. 29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76756" y="783439"/>
            <a:ext cx="484632" cy="760468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41295" y="889818"/>
            <a:ext cx="7787410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6. Przedsięwzięcia, które  wymagają przeprowadzenia oceny oddziaływania na środowisko, oraz przedsięwzięcia wymagające przeprowadzenia oceny oddziaływania na obszar Natura 2000, z wyłączeniem przedsięwzięć: 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78C43CA-13AA-BD4C-9A2C-6E3772838EE7}"/>
              </a:ext>
            </a:extLst>
          </p:cNvPr>
          <p:cNvSpPr/>
          <p:nvPr/>
        </p:nvSpPr>
        <p:spPr>
          <a:xfrm>
            <a:off x="425024" y="3645899"/>
            <a:ext cx="7213930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1,18. gospodarczych obiektów budowlanych o powierzchni zabudowy do 35 m2, przy rozpiętości konstrukcji nie większej niż 4,80m, oraz stawów i zbiorników wodnych o powierzchni nieprzekraczającej 500 m2 i głębokości  nieprzekraczającej 2 m od naturalnej powierzchni terenu, przeznaczonych wyłącznie na cele gospodarki leśnej i położonych na gruntach leśnych Skarbu Państwa, sytuowanych na obszarze Natura 2000;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E547A0DA-F802-7D46-B2E8-996D8F38BEA7}"/>
              </a:ext>
            </a:extLst>
          </p:cNvPr>
          <p:cNvSpPr/>
          <p:nvPr/>
        </p:nvSpPr>
        <p:spPr>
          <a:xfrm rot="5400000">
            <a:off x="8072165" y="997000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4F2FF10-822F-294E-8124-2882054D35A9}"/>
              </a:ext>
            </a:extLst>
          </p:cNvPr>
          <p:cNvSpPr/>
          <p:nvPr/>
        </p:nvSpPr>
        <p:spPr>
          <a:xfrm>
            <a:off x="341295" y="2319787"/>
            <a:ext cx="729765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1,17. parterowych budynków o powierzchni zabudowy do 35 m2, służących jako zaplecze do bieżącego utrzymania linii kolejowych, położonych na terenach stanowiących własność Skarbu Państwa, sytuowanych na obszarze Natura 2000</a:t>
            </a:r>
            <a:r>
              <a:rPr lang="pl-PL" dirty="0">
                <a:solidFill>
                  <a:schemeClr val="tx1"/>
                </a:solidFill>
              </a:rPr>
              <a:t> </a:t>
            </a:r>
            <a:endParaRPr lang="pl-PL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728EB45E-80A8-484D-B957-AE796BD6826F}"/>
              </a:ext>
            </a:extLst>
          </p:cNvPr>
          <p:cNvSpPr/>
          <p:nvPr/>
        </p:nvSpPr>
        <p:spPr>
          <a:xfrm>
            <a:off x="397608" y="5564946"/>
            <a:ext cx="7241344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1,19. stanowisk postojowych dla samochodów osobowych do 10 stanowisk włącznie, sytuowanych na obszarze Natura 2000 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E8D8FBAA-E7E8-DF45-A53B-4C66EF7D6D60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7968041" y="2158573"/>
            <a:ext cx="42156" cy="3780815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F9737BCA-ACF2-EA43-9AA6-4A7E968334CE}"/>
              </a:ext>
            </a:extLst>
          </p:cNvPr>
          <p:cNvSpPr/>
          <p:nvPr/>
        </p:nvSpPr>
        <p:spPr>
          <a:xfrm rot="5400000">
            <a:off x="7571184" y="2701937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3F07FA4F-B361-8143-AD92-A50A9BC7772E}"/>
              </a:ext>
            </a:extLst>
          </p:cNvPr>
          <p:cNvSpPr/>
          <p:nvPr/>
        </p:nvSpPr>
        <p:spPr>
          <a:xfrm rot="5400000">
            <a:off x="7561181" y="4441767"/>
            <a:ext cx="484632" cy="36910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F09DFAB2-B331-114D-9FA7-F2F02EFE4C92}"/>
              </a:ext>
            </a:extLst>
          </p:cNvPr>
          <p:cNvSpPr/>
          <p:nvPr/>
        </p:nvSpPr>
        <p:spPr>
          <a:xfrm rot="5400000">
            <a:off x="7551177" y="5764840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84062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Calibri,Bold"/>
              </a:rPr>
              <a:t>Pozwolenia na budowę wymagają, art. 29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76756" y="783439"/>
            <a:ext cx="484632" cy="4687971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41295" y="889818"/>
            <a:ext cx="7787410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7.1 Roboty budowlane, o których mowa w ust. 1–4, wykonywane:</a:t>
            </a:r>
            <a:br>
              <a:rPr lang="pl-PL" sz="2000" b="1" dirty="0">
                <a:solidFill>
                  <a:schemeClr val="tx1"/>
                </a:solidFill>
              </a:rPr>
            </a:br>
            <a:r>
              <a:rPr lang="pl-PL" sz="2000" b="1" dirty="0">
                <a:solidFill>
                  <a:schemeClr val="tx1"/>
                </a:solidFill>
              </a:rPr>
              <a:t>przy obiekcie budowlanym wpisanym do rejestru zabytków – wymagają decyzji o pozwoleniu na budowę, 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78C43CA-13AA-BD4C-9A2C-6E3772838EE7}"/>
              </a:ext>
            </a:extLst>
          </p:cNvPr>
          <p:cNvSpPr/>
          <p:nvPr/>
        </p:nvSpPr>
        <p:spPr>
          <a:xfrm>
            <a:off x="383159" y="3428816"/>
            <a:ext cx="770368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7.2  Roboty budowlane, o których mowa w ust. 1–4, wykonywane:</a:t>
            </a:r>
            <a:br>
              <a:rPr lang="pl-PL" sz="2000" b="1" dirty="0">
                <a:solidFill>
                  <a:schemeClr val="tx1"/>
                </a:solidFill>
              </a:rPr>
            </a:br>
            <a:r>
              <a:rPr lang="pl-PL" sz="2000" b="1" dirty="0">
                <a:solidFill>
                  <a:schemeClr val="tx1"/>
                </a:solidFill>
              </a:rPr>
              <a:t>na obszarze wpisanym do rejestru zabytków – wymagają dokonania zgłoszenia</a:t>
            </a:r>
            <a:r>
              <a:rPr lang="pl-PL" b="1" dirty="0">
                <a:solidFill>
                  <a:schemeClr val="tx1"/>
                </a:solidFill>
              </a:rPr>
              <a:t>.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E547A0DA-F802-7D46-B2E8-996D8F38BEA7}"/>
              </a:ext>
            </a:extLst>
          </p:cNvPr>
          <p:cNvSpPr/>
          <p:nvPr/>
        </p:nvSpPr>
        <p:spPr>
          <a:xfrm rot="5400000">
            <a:off x="8072165" y="997000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4F2FF10-822F-294E-8124-2882054D35A9}"/>
              </a:ext>
            </a:extLst>
          </p:cNvPr>
          <p:cNvSpPr/>
          <p:nvPr/>
        </p:nvSpPr>
        <p:spPr>
          <a:xfrm>
            <a:off x="383160" y="2031351"/>
            <a:ext cx="729765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do wniosku o decyzję o pozwoleniu na budowę oraz zgłoszenia należy dołączyć pozwolenie właściwego wojewódzkiego konserwatora zabytków wydane na podstawie przepisów o ochronie zabytków i opiece nad zabytkami.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728EB45E-80A8-484D-B957-AE796BD6826F}"/>
              </a:ext>
            </a:extLst>
          </p:cNvPr>
          <p:cNvSpPr/>
          <p:nvPr/>
        </p:nvSpPr>
        <p:spPr>
          <a:xfrm>
            <a:off x="418319" y="4582196"/>
            <a:ext cx="7633360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8. Przepisów ust. 6 i 7 nie stosuje się do przedsięwzięć polegających na budowie i przebudowie przenośnych wolno stojących masztów antenowych w przypadku, gdy inwestorem jest przedsiębiorca telekomunikacyjny lub podmiot, o którym mowa wart.4 ustawy z dnia 16lipca 2004r. – Prawo telekomunikacyjne (Dz. U. z 2019 r. poz. 2460 oraz z 2020 r. poz. 374 i 695) </a:t>
            </a: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E8D8FBAA-E7E8-DF45-A53B-4C66EF7D6D60}"/>
              </a:ext>
            </a:extLst>
          </p:cNvPr>
          <p:cNvCxnSpPr>
            <a:cxnSpLocks/>
          </p:cNvCxnSpPr>
          <p:nvPr/>
        </p:nvCxnSpPr>
        <p:spPr>
          <a:xfrm flipH="1">
            <a:off x="8009890" y="1862625"/>
            <a:ext cx="21078" cy="1145123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F9737BCA-ACF2-EA43-9AA6-4A7E968334CE}"/>
              </a:ext>
            </a:extLst>
          </p:cNvPr>
          <p:cNvSpPr/>
          <p:nvPr/>
        </p:nvSpPr>
        <p:spPr>
          <a:xfrm rot="5400000">
            <a:off x="7571184" y="2701937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5DF1DE5F-11D3-D74C-AB2C-C7DB3DCC6689}"/>
              </a:ext>
            </a:extLst>
          </p:cNvPr>
          <p:cNvSpPr/>
          <p:nvPr/>
        </p:nvSpPr>
        <p:spPr>
          <a:xfrm rot="5400000">
            <a:off x="8060701" y="3449943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120B4FEB-6FC8-4945-A499-4C5B4595EF71}"/>
              </a:ext>
            </a:extLst>
          </p:cNvPr>
          <p:cNvSpPr/>
          <p:nvPr/>
        </p:nvSpPr>
        <p:spPr>
          <a:xfrm rot="5400000">
            <a:off x="8005355" y="506590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92429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Calibri,Bold"/>
              </a:rPr>
              <a:t>Pozwolenia na budowę nie wymagają</a:t>
            </a:r>
            <a:r>
              <a:rPr lang="pl-PL" sz="2800" b="1" dirty="0">
                <a:solidFill>
                  <a:schemeClr val="tx1"/>
                </a:solidFill>
                <a:latin typeface="Calibri,Bold"/>
              </a:rPr>
              <a:t>, </a:t>
            </a:r>
            <a:br>
              <a:rPr lang="pl-PL" sz="2800" b="1" dirty="0">
                <a:solidFill>
                  <a:schemeClr val="tx1"/>
                </a:solidFill>
                <a:latin typeface="Calibri,Bold"/>
              </a:rPr>
            </a:br>
            <a:r>
              <a:rPr lang="pl-PL" sz="2800" b="1" dirty="0">
                <a:solidFill>
                  <a:srgbClr val="FF0000"/>
                </a:solidFill>
                <a:latin typeface="Calibri,Bold"/>
              </a:rPr>
              <a:t>ale wymagają zgłoszenia  art. 29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76756" y="783440"/>
            <a:ext cx="484632" cy="3333838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400181" y="1351295"/>
            <a:ext cx="7787410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5. Inwestor zamiast </a:t>
            </a:r>
            <a:r>
              <a:rPr lang="pl-PL" sz="2000" b="1" dirty="0">
                <a:solidFill>
                  <a:srgbClr val="FF0000"/>
                </a:solidFill>
              </a:rPr>
              <a:t>dokonania zgłoszenia</a:t>
            </a:r>
            <a:r>
              <a:rPr lang="pl-PL" sz="2000" b="1" dirty="0">
                <a:solidFill>
                  <a:schemeClr val="tx1"/>
                </a:solidFill>
              </a:rPr>
              <a:t> dotyczącego budowy, o której mowa w ust. 1, lub robót budowlanych, o których mowa w ust. 3, może wystąpić́ z wnioskiem o wydanie decyzji o pozwoleniu na budowę.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78C43CA-13AA-BD4C-9A2C-6E3772838EE7}"/>
              </a:ext>
            </a:extLst>
          </p:cNvPr>
          <p:cNvSpPr/>
          <p:nvPr/>
        </p:nvSpPr>
        <p:spPr>
          <a:xfrm>
            <a:off x="442045" y="3367130"/>
            <a:ext cx="770368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3. Nie wymaga decyzji o pozwoleniu na budowę, natomiast wymaga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zgłoszenia, o którym mowa w art. 30, wykonywanie robót budowlanych polegających na: przebudowie, remoncie, instalowaniu  </a:t>
            </a: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E547A0DA-F802-7D46-B2E8-996D8F38BEA7}"/>
              </a:ext>
            </a:extLst>
          </p:cNvPr>
          <p:cNvSpPr/>
          <p:nvPr/>
        </p:nvSpPr>
        <p:spPr>
          <a:xfrm rot="5400000">
            <a:off x="8134440" y="1537549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4F2FF10-822F-294E-8124-2882054D35A9}"/>
              </a:ext>
            </a:extLst>
          </p:cNvPr>
          <p:cNvSpPr/>
          <p:nvPr/>
        </p:nvSpPr>
        <p:spPr>
          <a:xfrm>
            <a:off x="400181" y="2497033"/>
            <a:ext cx="7787410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Nie wymaga decyzji o pozwoleniu na budowę, natomiast wymaga zgłoszenia, o którym mowa w art. 30, budowa: (30 obiektów) </a:t>
            </a: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5DF1DE5F-11D3-D74C-AB2C-C7DB3DCC6689}"/>
              </a:ext>
            </a:extLst>
          </p:cNvPr>
          <p:cNvSpPr/>
          <p:nvPr/>
        </p:nvSpPr>
        <p:spPr>
          <a:xfrm rot="5400000">
            <a:off x="8039858" y="2495331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C8935A90-A960-184E-A77B-028B9578DEE5}"/>
              </a:ext>
            </a:extLst>
          </p:cNvPr>
          <p:cNvSpPr/>
          <p:nvPr/>
        </p:nvSpPr>
        <p:spPr>
          <a:xfrm rot="5400000">
            <a:off x="8092575" y="3570370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9C853151-82E8-FC44-A4AC-345FA48F859D}"/>
              </a:ext>
            </a:extLst>
          </p:cNvPr>
          <p:cNvSpPr/>
          <p:nvPr/>
        </p:nvSpPr>
        <p:spPr>
          <a:xfrm>
            <a:off x="442045" y="4648308"/>
            <a:ext cx="7703681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29a,</a:t>
            </a:r>
          </a:p>
          <a:p>
            <a:r>
              <a:rPr lang="pl-PL" sz="2400" b="1" dirty="0">
                <a:solidFill>
                  <a:schemeClr val="tx1"/>
                </a:solidFill>
              </a:rPr>
              <a:t>1b.Zgłoszenia budowy lub wykonywania innych robót budowlanych dokonuje się organowi administracji architektoniczno-budowlanej </a:t>
            </a:r>
          </a:p>
        </p:txBody>
      </p:sp>
    </p:spTree>
    <p:extLst>
      <p:ext uri="{BB962C8B-B14F-4D97-AF65-F5344CB8AC3E}">
        <p14:creationId xmlns:p14="http://schemas.microsoft.com/office/powerpoint/2010/main" val="20316693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Calibri,Bold"/>
              </a:rPr>
              <a:t>Nie wymagają pozwolenia na budowę oraz zgłoszenia   art. 29.4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76756" y="783440"/>
            <a:ext cx="484632" cy="2763176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32906" y="1341768"/>
            <a:ext cx="7787410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2. Nie wymaga decyzji o pozwoleniu na budowę oraz zgłoszenia, o którym mowa w art. 30, budowa: (32 obiekty)</a:t>
            </a: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E547A0DA-F802-7D46-B2E8-996D8F38BEA7}"/>
              </a:ext>
            </a:extLst>
          </p:cNvPr>
          <p:cNvSpPr/>
          <p:nvPr/>
        </p:nvSpPr>
        <p:spPr>
          <a:xfrm rot="5400000">
            <a:off x="8134440" y="1432956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4F2FF10-822F-294E-8124-2882054D35A9}"/>
              </a:ext>
            </a:extLst>
          </p:cNvPr>
          <p:cNvSpPr/>
          <p:nvPr/>
        </p:nvSpPr>
        <p:spPr>
          <a:xfrm>
            <a:off x="416118" y="2491324"/>
            <a:ext cx="7787410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4. Nie wymaga decyzji o pozwoleniu na budowę oraz zgłoszenia, o którym mowa w art. 30, wykonywanie robót budowlanych polegających na przebudowie, remoncie, instalowaniu, utwardzaniu gruntu na działkach budowalnych </a:t>
            </a: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5DF1DE5F-11D3-D74C-AB2C-C7DB3DCC6689}"/>
              </a:ext>
            </a:extLst>
          </p:cNvPr>
          <p:cNvSpPr/>
          <p:nvPr/>
        </p:nvSpPr>
        <p:spPr>
          <a:xfrm rot="5400000">
            <a:off x="8072165" y="2999709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6D05BF1-7774-4C46-948C-1E3B27B89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8" y="4553498"/>
            <a:ext cx="3121609" cy="213616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C5F461-B9A4-EF4B-B353-AD73769E93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90" y="4506947"/>
            <a:ext cx="3716092" cy="22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06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29.1. Nie wymaga decyzji o pozwoleniu na budowę, natomiast wymaga zgłoszenia, o którym mowa w art. 30, budowa:  (30 obiektów)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19239" y="1635203"/>
            <a:ext cx="484632" cy="428591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D34F70-BAE7-AF4E-B261-C149ACE4B468}"/>
              </a:ext>
            </a:extLst>
          </p:cNvPr>
          <p:cNvSpPr/>
          <p:nvPr/>
        </p:nvSpPr>
        <p:spPr>
          <a:xfrm>
            <a:off x="305262" y="1741842"/>
            <a:ext cx="7787410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 wolno stojących budynków mieszkalnych jednorodzinnych, których obszar oddziaływania mieści się w całości na działce lub działkach, na których zostały zaprojektowane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E547A0DA-F802-7D46-B2E8-996D8F38BEA7}"/>
              </a:ext>
            </a:extLst>
          </p:cNvPr>
          <p:cNvSpPr/>
          <p:nvPr/>
        </p:nvSpPr>
        <p:spPr>
          <a:xfrm rot="5400000">
            <a:off x="8114648" y="1890006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4F2FF10-822F-294E-8124-2882054D35A9}"/>
              </a:ext>
            </a:extLst>
          </p:cNvPr>
          <p:cNvSpPr/>
          <p:nvPr/>
        </p:nvSpPr>
        <p:spPr>
          <a:xfrm>
            <a:off x="328752" y="2901599"/>
            <a:ext cx="7787410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2)  sieci: a)  elektroenergetycznych nie wyższe niż 1 </a:t>
            </a:r>
            <a:r>
              <a:rPr lang="pl-PL" sz="2000" b="1" dirty="0" err="1">
                <a:solidFill>
                  <a:schemeClr val="tx1"/>
                </a:solidFill>
              </a:rPr>
              <a:t>kV</a:t>
            </a:r>
            <a:r>
              <a:rPr lang="pl-PL" sz="2000" b="1" dirty="0">
                <a:solidFill>
                  <a:schemeClr val="tx1"/>
                </a:solidFill>
              </a:rPr>
              <a:t>, b)  wodociągowych, c)  kanalizacyjnych, d)  cieplnych, e)  gazowych o ciśnieniu roboczym nie wyższym niż 0,5 </a:t>
            </a:r>
            <a:r>
              <a:rPr lang="pl-PL" sz="2000" b="1" dirty="0" err="1">
                <a:solidFill>
                  <a:schemeClr val="tx1"/>
                </a:solidFill>
              </a:rPr>
              <a:t>MPa</a:t>
            </a:r>
            <a:r>
              <a:rPr lang="pl-PL" sz="2000" b="1" dirty="0">
                <a:solidFill>
                  <a:schemeClr val="tx1"/>
                </a:solidFill>
              </a:rPr>
              <a:t>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5DF1DE5F-11D3-D74C-AB2C-C7DB3DCC6689}"/>
              </a:ext>
            </a:extLst>
          </p:cNvPr>
          <p:cNvSpPr/>
          <p:nvPr/>
        </p:nvSpPr>
        <p:spPr>
          <a:xfrm rot="5400000">
            <a:off x="8095276" y="3049763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3D84137E-FDCA-634A-B699-C2F663D0AA48}"/>
              </a:ext>
            </a:extLst>
          </p:cNvPr>
          <p:cNvSpPr/>
          <p:nvPr/>
        </p:nvSpPr>
        <p:spPr>
          <a:xfrm>
            <a:off x="328752" y="4005015"/>
            <a:ext cx="7787410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14)  wolno stojących: a)  parterowych budynków gospodarczych, b)  garaży, c)  wiat – o powierzchni zabudowy do 35 m2, przy czym łączna liczba tych obiektów na działce nie może przekraczać dwóch na każde 500m2powierzchni działki.</a:t>
            </a:r>
            <a:endParaRPr lang="pl-PL" dirty="0">
              <a:effectLst/>
            </a:endParaRPr>
          </a:p>
        </p:txBody>
      </p:sp>
      <p:sp>
        <p:nvSpPr>
          <p:cNvPr id="9" name="Strzałka w dół 8">
            <a:extLst>
              <a:ext uri="{FF2B5EF4-FFF2-40B4-BE49-F238E27FC236}">
                <a16:creationId xmlns:a16="http://schemas.microsoft.com/office/drawing/2014/main" id="{6F1F192E-DDE7-E44A-B630-0A9122B1ED5D}"/>
              </a:ext>
            </a:extLst>
          </p:cNvPr>
          <p:cNvSpPr/>
          <p:nvPr/>
        </p:nvSpPr>
        <p:spPr>
          <a:xfrm rot="5400000">
            <a:off x="8098543" y="4209520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A117EA2-354E-584E-A8BB-60558E5351F5}"/>
              </a:ext>
            </a:extLst>
          </p:cNvPr>
          <p:cNvSpPr/>
          <p:nvPr/>
        </p:nvSpPr>
        <p:spPr>
          <a:xfrm>
            <a:off x="328752" y="5294976"/>
            <a:ext cx="7787410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28)  obiektów małej architektury w miejscach publicznych;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E7247D3-3766-684D-8825-72DC1DC0C7F3}"/>
              </a:ext>
            </a:extLst>
          </p:cNvPr>
          <p:cNvSpPr/>
          <p:nvPr/>
        </p:nvSpPr>
        <p:spPr>
          <a:xfrm>
            <a:off x="328751" y="5786499"/>
            <a:ext cx="8575119" cy="110799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tx1"/>
                </a:solidFill>
              </a:rPr>
              <a:t>29) obiektów gospodarczych związanych z produkcją rolną i uzupełniających zabudowę zagrodową w ramach istniejącej działki siedliskowej: a)  płyt do składowania obornika, b)  szczelnych zbiorników na gnojówkę lub gnojowicę, </a:t>
            </a:r>
          </a:p>
          <a:p>
            <a:r>
              <a:rPr lang="pl-PL" sz="1600" b="1" dirty="0">
                <a:solidFill>
                  <a:schemeClr val="tx1"/>
                </a:solidFill>
              </a:rPr>
              <a:t>c) naziemnych silosów, d) silosów na kiszonkę</a:t>
            </a:r>
            <a:r>
              <a:rPr lang="pl-PL" b="1" dirty="0">
                <a:solidFill>
                  <a:schemeClr val="tx1"/>
                </a:solidFill>
              </a:rPr>
              <a:t>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1FFECD32-3568-0F41-B565-DD4A22A03959}"/>
              </a:ext>
            </a:extLst>
          </p:cNvPr>
          <p:cNvSpPr/>
          <p:nvPr/>
        </p:nvSpPr>
        <p:spPr>
          <a:xfrm rot="5400000">
            <a:off x="8077526" y="5189562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4954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29.3. Nie wymaga decyzji o pozwoleniu na budowę, natomiast wymaga zgłoszenia, wykonywanie robót budowlanych polegających na: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19239" y="1635203"/>
            <a:ext cx="484632" cy="772761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4F2FF10-822F-294E-8124-2882054D35A9}"/>
              </a:ext>
            </a:extLst>
          </p:cNvPr>
          <p:cNvSpPr/>
          <p:nvPr/>
        </p:nvSpPr>
        <p:spPr>
          <a:xfrm>
            <a:off x="328752" y="1719939"/>
            <a:ext cx="7787410" cy="424731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przebudowie: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przegród zewnętrznych oraz elementów konstrukcyjnych budynków mieszkalnych jednorodzinnych, o ile nie prowadzi ona do zwiększenia obszaru oddziaływania obiektu poza działkę, na której budynek jest usytuowany,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obiektów, o których mowa w ust. 1 pkt 2, 3, 9, 11–13 oraz 30,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c)  sieci gazowych oraz sieci elektroenergetycznych innych niż wymienione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w ust. 1 pkt 2 lit. a i e,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d)  dróg, torów i urządzeń kolejowych,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e)  polegającej na dociepleniu budynków o wysokości powyżej 12 m i nie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wyższych niż 25 m,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f)  instalacji odnawialnych źródeł energii o łącznej mocy zainstalowanej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elektrycznej nie większej niż 1 MW wykorzystujących hydroenergię do wytwarzania energii elektrycznej w rozumieniu ustawy z dnia 20 lutego 2015 r. o odnawialnych </a:t>
            </a:r>
            <a:r>
              <a:rPr lang="pl-PL" b="1" dirty="0" err="1">
                <a:solidFill>
                  <a:schemeClr val="tx1"/>
                </a:solidFill>
              </a:rPr>
              <a:t>zźródłach</a:t>
            </a:r>
            <a:r>
              <a:rPr lang="pl-PL" b="1" dirty="0">
                <a:solidFill>
                  <a:schemeClr val="tx1"/>
                </a:solidFill>
              </a:rPr>
              <a:t> energii (Dz. U. z 2020 r. poz. 261 i 284);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84800CF7-4ABB-C449-9845-448E76CA77BC}"/>
              </a:ext>
            </a:extLst>
          </p:cNvPr>
          <p:cNvSpPr/>
          <p:nvPr/>
        </p:nvSpPr>
        <p:spPr>
          <a:xfrm rot="5400000">
            <a:off x="8124405" y="186105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29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81 zadania </a:t>
            </a:r>
            <a:r>
              <a:rPr lang="pl-PL" sz="2400" b="1" dirty="0" err="1">
                <a:solidFill>
                  <a:schemeClr val="tx1"/>
                </a:solidFill>
              </a:rPr>
              <a:t>aab</a:t>
            </a:r>
            <a:r>
              <a:rPr lang="pl-PL" sz="2400" b="1" dirty="0">
                <a:solidFill>
                  <a:schemeClr val="tx1"/>
                </a:solidFill>
              </a:rPr>
              <a:t> i </a:t>
            </a:r>
            <a:r>
              <a:rPr lang="pl-PL" sz="2400" b="1" dirty="0" err="1">
                <a:solidFill>
                  <a:schemeClr val="tx1"/>
                </a:solidFill>
              </a:rPr>
              <a:t>nb</a:t>
            </a:r>
            <a:r>
              <a:rPr lang="pl-PL" sz="2400" b="1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03028" y="562151"/>
            <a:ext cx="467081" cy="4745017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3. Organy </a:t>
            </a:r>
            <a:r>
              <a:rPr lang="pl-PL" sz="2000" b="1" dirty="0" err="1">
                <a:solidFill>
                  <a:schemeClr val="tx1"/>
                </a:solidFill>
              </a:rPr>
              <a:t>aab</a:t>
            </a:r>
            <a:r>
              <a:rPr lang="pl-PL" sz="2000" b="1" dirty="0">
                <a:solidFill>
                  <a:schemeClr val="tx1"/>
                </a:solidFill>
              </a:rPr>
              <a:t> i </a:t>
            </a:r>
            <a:r>
              <a:rPr lang="pl-PL" sz="2000" b="1" dirty="0" err="1">
                <a:solidFill>
                  <a:schemeClr val="tx1"/>
                </a:solidFill>
              </a:rPr>
              <a:t>nb</a:t>
            </a:r>
            <a:r>
              <a:rPr lang="pl-PL" sz="2000" b="1" dirty="0">
                <a:solidFill>
                  <a:schemeClr val="tx1"/>
                </a:solidFill>
              </a:rPr>
              <a:t> kontrolują posiadanie przez osoby wykonujące samodzielne funkcje techniczne w budownictwie uprawnień do pełnienia tych funkcji.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98605" y="1177675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773BC727-CFE2-E443-A874-250E4CD114BB}"/>
              </a:ext>
            </a:extLst>
          </p:cNvPr>
          <p:cNvSpPr/>
          <p:nvPr/>
        </p:nvSpPr>
        <p:spPr>
          <a:xfrm>
            <a:off x="347053" y="3676437"/>
            <a:ext cx="8049790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81a. 1. Organy nadzoru budowlanego lub osoby działające z ich upoważnienia mają prawo wstępu: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96CB0E4-BAF0-D44C-902C-F37C445D05A1}"/>
              </a:ext>
            </a:extLst>
          </p:cNvPr>
          <p:cNvSpPr/>
          <p:nvPr/>
        </p:nvSpPr>
        <p:spPr>
          <a:xfrm>
            <a:off x="347053" y="1959863"/>
            <a:ext cx="8046759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4. Organy </a:t>
            </a:r>
            <a:r>
              <a:rPr lang="pl-PL" sz="2000" b="1" dirty="0" err="1">
                <a:solidFill>
                  <a:schemeClr val="tx1"/>
                </a:solidFill>
              </a:rPr>
              <a:t>aab</a:t>
            </a:r>
            <a:r>
              <a:rPr lang="pl-PL" sz="2000" b="1" dirty="0">
                <a:solidFill>
                  <a:schemeClr val="tx1"/>
                </a:solidFill>
              </a:rPr>
              <a:t> i </a:t>
            </a:r>
            <a:r>
              <a:rPr lang="pl-PL" sz="2000" b="1" dirty="0" err="1">
                <a:solidFill>
                  <a:schemeClr val="tx1"/>
                </a:solidFill>
              </a:rPr>
              <a:t>nb</a:t>
            </a:r>
            <a:r>
              <a:rPr lang="pl-PL" sz="2000" b="1" dirty="0">
                <a:solidFill>
                  <a:schemeClr val="tx1"/>
                </a:solidFill>
              </a:rPr>
              <a:t> przy wykonywaniu obowiązków określonych przepisami prawa budowlanego mogą dokonywać czynności kontrolnych. Protokolarne ustalenia dokonane w toku tych czynności stanowią podstawę do wydania decyzji oraz podejmowania innych środków przewidzianych w przepisach prawa budowlanego. </a:t>
            </a:r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3A073710-9786-994F-8B18-937BC88D3896}"/>
              </a:ext>
            </a:extLst>
          </p:cNvPr>
          <p:cNvSpPr/>
          <p:nvPr/>
        </p:nvSpPr>
        <p:spPr>
          <a:xfrm rot="5400000">
            <a:off x="8405966" y="2556849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761BC94-FC67-4E4B-AC91-3A8811C7512A}"/>
              </a:ext>
            </a:extLst>
          </p:cNvPr>
          <p:cNvSpPr/>
          <p:nvPr/>
        </p:nvSpPr>
        <p:spPr>
          <a:xfrm>
            <a:off x="365846" y="4522581"/>
            <a:ext cx="7324108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do obiektu budowlanego;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2)  na teren: a)  budowy, b)  zakładu pracy. </a:t>
            </a:r>
            <a:r>
              <a:rPr lang="pl-PL" dirty="0"/>
              <a:t>1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BFC63764-B849-0B4C-A61A-0D454079EE40}"/>
              </a:ext>
            </a:extLst>
          </p:cNvPr>
          <p:cNvSpPr/>
          <p:nvPr/>
        </p:nvSpPr>
        <p:spPr>
          <a:xfrm rot="5400000">
            <a:off x="7745999" y="4566838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F1D21242-0109-8F49-8E22-7DA2228DE3EB}"/>
              </a:ext>
            </a:extLst>
          </p:cNvPr>
          <p:cNvCxnSpPr>
            <a:cxnSpLocks/>
          </p:cNvCxnSpPr>
          <p:nvPr/>
        </p:nvCxnSpPr>
        <p:spPr>
          <a:xfrm>
            <a:off x="8304566" y="4384323"/>
            <a:ext cx="0" cy="59241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id="{6A10B2D3-79BC-1948-A341-273F6E5AA1D0}"/>
              </a:ext>
            </a:extLst>
          </p:cNvPr>
          <p:cNvSpPr/>
          <p:nvPr/>
        </p:nvSpPr>
        <p:spPr>
          <a:xfrm>
            <a:off x="385399" y="5307168"/>
            <a:ext cx="8466264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tx1"/>
                </a:solidFill>
              </a:rPr>
              <a:t>2. Czynności kontrolne, związane z wykonywaniem uprawnień organów </a:t>
            </a:r>
          </a:p>
          <a:p>
            <a:r>
              <a:rPr lang="pl-PL" sz="1600" b="1" dirty="0">
                <a:solidFill>
                  <a:schemeClr val="tx1"/>
                </a:solidFill>
              </a:rPr>
              <a:t>nadzoru budowlanego, przeprowadza się w obecności inwestora, kierownika budowy lub robót, kierownika zakładu pracy lub wyznaczonego pracownika, bądź osób przez nich upoważnionych albo w obecności właściciela lub zarządcy obiektu, a w lokalu mieszkalnym – w obecności pełnoletniego domownika i przedstawiciela administracji lub zarządcy budynku. </a:t>
            </a:r>
          </a:p>
        </p:txBody>
      </p:sp>
    </p:spTree>
    <p:extLst>
      <p:ext uri="{BB962C8B-B14F-4D97-AF65-F5344CB8AC3E}">
        <p14:creationId xmlns:p14="http://schemas.microsoft.com/office/powerpoint/2010/main" val="7222124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29.3. Nie wymaga decyzji o pozwoleniu na budowę, natomiast wymaga zgłoszenia, wykonywanie robót budowlanych polegających na: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19239" y="1635203"/>
            <a:ext cx="484632" cy="359636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4F2FF10-822F-294E-8124-2882054D35A9}"/>
              </a:ext>
            </a:extLst>
          </p:cNvPr>
          <p:cNvSpPr/>
          <p:nvPr/>
        </p:nvSpPr>
        <p:spPr>
          <a:xfrm>
            <a:off x="328752" y="1719939"/>
            <a:ext cx="7787410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 remoncie: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budowli, których budowa wymaga uzyskania decyzji o pozwoleniu na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budowę,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budynków, których budowa wymaga uzyskania decyzji o pozwoleniu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na budowę – w zakresie przegród zewnętrznych albo elementów konstrukcyjnych;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84800CF7-4ABB-C449-9845-448E76CA77BC}"/>
              </a:ext>
            </a:extLst>
          </p:cNvPr>
          <p:cNvSpPr/>
          <p:nvPr/>
        </p:nvSpPr>
        <p:spPr>
          <a:xfrm rot="5400000">
            <a:off x="8065122" y="214082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8752" y="3579377"/>
            <a:ext cx="7787410" cy="304698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tx1"/>
                </a:solidFill>
              </a:rPr>
              <a:t>23) instalowaniu: </a:t>
            </a:r>
          </a:p>
          <a:p>
            <a:r>
              <a:rPr lang="pl-PL" sz="1600" b="1" dirty="0">
                <a:solidFill>
                  <a:schemeClr val="tx1"/>
                </a:solidFill>
              </a:rPr>
              <a:t>a)  na obiektach budowlanych stanowiących albo niestanowiących całości </a:t>
            </a:r>
          </a:p>
          <a:p>
            <a:r>
              <a:rPr lang="pl-PL" sz="1600" b="1" dirty="0">
                <a:solidFill>
                  <a:schemeClr val="tx1"/>
                </a:solidFill>
              </a:rPr>
              <a:t>techniczno-użytkowej urządzeń, w tym antenowych konstrukcji wsporczych i instalacji radiokomunikacyjnych, a także związanego z tymi urządzeniami o sprzętu i urządzeń zasilających, o wysokości powyżej 3 m, </a:t>
            </a:r>
          </a:p>
          <a:p>
            <a:r>
              <a:rPr lang="pl-PL" sz="1600" b="1" dirty="0">
                <a:solidFill>
                  <a:schemeClr val="tx1"/>
                </a:solidFill>
              </a:rPr>
              <a:t>b)  krat na budynkach mieszkalnych wielorodzinnych, użyteczności publicznej i zamieszkania zbiorowego, </a:t>
            </a:r>
          </a:p>
          <a:p>
            <a:r>
              <a:rPr lang="pl-PL" sz="1600" b="1" dirty="0">
                <a:solidFill>
                  <a:schemeClr val="tx1"/>
                </a:solidFill>
              </a:rPr>
              <a:t>c)  tablic i urządzeń reklamowych, z wyjątkiem reklam świetlnych i podświetlanych usytuowanych poza obszarem zabudowanym w rozumieniu przepisów o ruchu drogowym, </a:t>
            </a:r>
          </a:p>
          <a:p>
            <a:r>
              <a:rPr lang="pl-PL" sz="1600" b="1" dirty="0">
                <a:solidFill>
                  <a:schemeClr val="tx1"/>
                </a:solidFill>
              </a:rPr>
              <a:t>d)  wewnątrz i na zewnątrz użytkowanego budynku instalacji gazowych, </a:t>
            </a:r>
          </a:p>
          <a:p>
            <a:r>
              <a:rPr lang="pl-PL" sz="1600" b="1" dirty="0">
                <a:solidFill>
                  <a:schemeClr val="tx1"/>
                </a:solidFill>
              </a:rPr>
              <a:t>e)  </a:t>
            </a:r>
            <a:r>
              <a:rPr lang="pl-PL" sz="1600" b="1" dirty="0" err="1">
                <a:solidFill>
                  <a:schemeClr val="tx1"/>
                </a:solidFill>
              </a:rPr>
              <a:t>mikroinstalacji</a:t>
            </a:r>
            <a:r>
              <a:rPr lang="pl-PL" sz="1600" b="1" dirty="0">
                <a:solidFill>
                  <a:schemeClr val="tx1"/>
                </a:solidFill>
              </a:rPr>
              <a:t> biogazu rolniczego, o której mowa w art. 19 ust. 1 </a:t>
            </a:r>
          </a:p>
          <a:p>
            <a:r>
              <a:rPr lang="pl-PL" sz="1600" b="1" dirty="0">
                <a:solidFill>
                  <a:schemeClr val="tx1"/>
                </a:solidFill>
              </a:rPr>
              <a:t>ustawy z dnia 20 lutego 2015 r. o odnawialnych źródłach energii. </a:t>
            </a:r>
            <a:endParaRPr lang="pl-PL" sz="1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Strzałka w dół 6">
            <a:extLst>
              <a:ext uri="{FF2B5EF4-FFF2-40B4-BE49-F238E27FC236}">
                <a16:creationId xmlns:a16="http://schemas.microsoft.com/office/drawing/2014/main" id="{43C689BF-D527-9C43-9CBC-CFBC13D8A6FE}"/>
              </a:ext>
            </a:extLst>
          </p:cNvPr>
          <p:cNvSpPr/>
          <p:nvPr/>
        </p:nvSpPr>
        <p:spPr>
          <a:xfrm rot="5400000">
            <a:off x="8128233" y="4737216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24376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29.2. Nie wymaga decyzji o pozwoleniu na budowę, oraz zgłoszenia budowa: (33 obiekty)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19239" y="1166860"/>
            <a:ext cx="484632" cy="442346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4F2FF10-822F-294E-8124-2882054D35A9}"/>
              </a:ext>
            </a:extLst>
          </p:cNvPr>
          <p:cNvSpPr/>
          <p:nvPr/>
        </p:nvSpPr>
        <p:spPr>
          <a:xfrm>
            <a:off x="328752" y="1325940"/>
            <a:ext cx="7787410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obiektów gospodarczych związanych z produkcją rolną i uzupełniających </a:t>
            </a:r>
          </a:p>
          <a:p>
            <a:r>
              <a:rPr lang="pl-PL" b="1" dirty="0">
                <a:solidFill>
                  <a:schemeClr val="tx1"/>
                </a:solidFill>
              </a:rPr>
              <a:t>zabudowę zagrodową w ramach istniejącej działki siedliskowej: a)  parterowych budynków gospodarczych o powierzchni zabudowy do 35 m</a:t>
            </a:r>
            <a:r>
              <a:rPr lang="pl-PL" sz="1050" b="1" dirty="0">
                <a:solidFill>
                  <a:schemeClr val="tx1"/>
                </a:solidFill>
              </a:rPr>
              <a:t>2</a:t>
            </a:r>
            <a:r>
              <a:rPr lang="pl-PL" b="1" dirty="0">
                <a:solidFill>
                  <a:schemeClr val="tx1"/>
                </a:solidFill>
              </a:rPr>
              <a:t>, przy rozpiętości konstrukcji nie większej </a:t>
            </a:r>
            <a:r>
              <a:rPr lang="pl-PL" b="1" dirty="0" err="1">
                <a:solidFill>
                  <a:schemeClr val="tx1"/>
                </a:solidFill>
              </a:rPr>
              <a:t>nizż</a:t>
            </a:r>
            <a:r>
              <a:rPr lang="pl-PL" b="1" dirty="0">
                <a:solidFill>
                  <a:schemeClr val="tx1"/>
                </a:solidFill>
              </a:rPr>
              <a:t> 4,80 m, b) suszarni kontenerowych o pow. do 21m2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84800CF7-4ABB-C449-9845-448E76CA77BC}"/>
              </a:ext>
            </a:extLst>
          </p:cNvPr>
          <p:cNvSpPr/>
          <p:nvPr/>
        </p:nvSpPr>
        <p:spPr>
          <a:xfrm rot="5400000">
            <a:off x="8142487" y="1621513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8752" y="2607902"/>
            <a:ext cx="778741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7)  stanowisk postojowych dla samochodów osobowych do 10stanowisk włącznie, z wyjątkiem sytuowanych na obszarze Natura 2000</a:t>
            </a:r>
            <a:endParaRPr lang="pl-PL" sz="1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097667" y="2607405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A252BB1-0FA2-1440-B8C4-FD0D4BF2F999}"/>
              </a:ext>
            </a:extLst>
          </p:cNvPr>
          <p:cNvSpPr/>
          <p:nvPr/>
        </p:nvSpPr>
        <p:spPr>
          <a:xfrm>
            <a:off x="328752" y="3335866"/>
            <a:ext cx="778741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11)  zjazdów z dróg powiatowych i gminnych oraz zatok parkingowych na tych </a:t>
            </a:r>
          </a:p>
          <a:p>
            <a:r>
              <a:rPr lang="pl-PL" b="1" dirty="0">
                <a:solidFill>
                  <a:schemeClr val="tx1"/>
                </a:solidFill>
              </a:rPr>
              <a:t>drogach;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DE9B4FE-9101-7447-9715-17A6EA5AD955}"/>
              </a:ext>
            </a:extLst>
          </p:cNvPr>
          <p:cNvSpPr/>
          <p:nvPr/>
        </p:nvSpPr>
        <p:spPr>
          <a:xfrm>
            <a:off x="342106" y="4071527"/>
            <a:ext cx="7787410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12)  przepustów o przekroju wewnętrznym do 0,85 m2; </a:t>
            </a:r>
          </a:p>
          <a:p>
            <a:r>
              <a:rPr lang="pl-PL" b="1" dirty="0">
                <a:solidFill>
                  <a:schemeClr val="tx1"/>
                </a:solidFill>
              </a:rPr>
              <a:t>13)  przydomowych basenów i oczek wodnych o powierzchni do 50 m2; </a:t>
            </a:r>
          </a:p>
          <a:p>
            <a:r>
              <a:rPr lang="pl-PL" b="1" dirty="0">
                <a:solidFill>
                  <a:schemeClr val="tx1"/>
                </a:solidFill>
              </a:rPr>
              <a:t>14)  obiektów budowlanych będących urządzeniami melioracji wodnych;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C0796E78-B101-154D-B131-847994C8EFD5}"/>
              </a:ext>
            </a:extLst>
          </p:cNvPr>
          <p:cNvSpPr/>
          <p:nvPr/>
        </p:nvSpPr>
        <p:spPr>
          <a:xfrm rot="5400000">
            <a:off x="8145375" y="3340662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1B4A5787-920F-944C-A376-5E7BEFDE9EB8}"/>
              </a:ext>
            </a:extLst>
          </p:cNvPr>
          <p:cNvSpPr/>
          <p:nvPr/>
        </p:nvSpPr>
        <p:spPr>
          <a:xfrm rot="5400000">
            <a:off x="8142487" y="4169780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B466859-F3B3-CD4E-8508-96EFC52D5499}"/>
              </a:ext>
            </a:extLst>
          </p:cNvPr>
          <p:cNvSpPr/>
          <p:nvPr/>
        </p:nvSpPr>
        <p:spPr>
          <a:xfrm>
            <a:off x="357960" y="5061173"/>
            <a:ext cx="7787410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17)  telekomunikacyjnych linii kablowych;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3F5D8BE8-60CA-4A44-8708-084233F80FAB}"/>
              </a:ext>
            </a:extLst>
          </p:cNvPr>
          <p:cNvSpPr/>
          <p:nvPr/>
        </p:nvSpPr>
        <p:spPr>
          <a:xfrm>
            <a:off x="357959" y="5590325"/>
            <a:ext cx="8545911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19)  obiektów małej architektury, z wyjątkiem obiektów małej architektury w miejscach publicznych; </a:t>
            </a:r>
          </a:p>
          <a:p>
            <a:r>
              <a:rPr lang="pl-PL" b="1" dirty="0">
                <a:solidFill>
                  <a:schemeClr val="tx1"/>
                </a:solidFill>
              </a:rPr>
              <a:t>20)  ogrodzeń o wysokości nieprzekraczającej 2,20 m;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9A8678FA-30D4-9D4F-81CC-D98C3B60A950}"/>
              </a:ext>
            </a:extLst>
          </p:cNvPr>
          <p:cNvSpPr/>
          <p:nvPr/>
        </p:nvSpPr>
        <p:spPr>
          <a:xfrm rot="5400000">
            <a:off x="8142487" y="493603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11891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29.4. Nie wymaga decyzji o pozwoleniu na budowę oraz zgłoszenia, wykonywanie robót budowlanych polegających na: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19239" y="1484026"/>
            <a:ext cx="484632" cy="4106299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1736555"/>
            <a:ext cx="7787410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przebudowie: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budynków, których budowa wymaga uzyskania decyzji o pozwoleniu na budowę, oraz budynków mieszkalnych jednorodzinnych z wyłączeniem przebudowy przegród zewnętrznych oraz elementów konstrukcyjnych,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obiektów, o których mowa w ust. 1 pkt 4–8, 10 i 14–29 oraz w ust. 2,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c)  polegającej na dociepleniu budynków o wysokości nieprzekraczającej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12 m,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d)  urządzeń budowlanych;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097667" y="2607405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B466859-F3B3-CD4E-8508-96EFC52D5499}"/>
              </a:ext>
            </a:extLst>
          </p:cNvPr>
          <p:cNvSpPr/>
          <p:nvPr/>
        </p:nvSpPr>
        <p:spPr>
          <a:xfrm>
            <a:off x="357959" y="4124671"/>
            <a:ext cx="7787410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 remoncie: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obiektów budowlanych, z wyłączeniem remontu: </a:t>
            </a:r>
          </a:p>
          <a:p>
            <a:pPr lvl="2"/>
            <a:r>
              <a:rPr lang="pl-PL" b="1" dirty="0">
                <a:solidFill>
                  <a:schemeClr val="tx1"/>
                </a:solidFill>
              </a:rPr>
              <a:t>–  budowli, których budowa wymaga decyzji o pozwoleniu na budowę, </a:t>
            </a:r>
          </a:p>
          <a:p>
            <a:pPr lvl="2"/>
            <a:r>
              <a:rPr lang="pl-PL" b="1" dirty="0">
                <a:solidFill>
                  <a:schemeClr val="tx1"/>
                </a:solidFill>
              </a:rPr>
              <a:t>–  budynków, których budowa wymaga decyzji o pozwoleniu na budowę – w zakresie przegród zewnętrznych albo elementów konstrukcyjnych,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urządzeń budowlanych;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9A8678FA-30D4-9D4F-81CC-D98C3B60A950}"/>
              </a:ext>
            </a:extLst>
          </p:cNvPr>
          <p:cNvSpPr/>
          <p:nvPr/>
        </p:nvSpPr>
        <p:spPr>
          <a:xfrm rot="5400000">
            <a:off x="8142487" y="493603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5214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29.4. Nie wymaga decyzji o pozwoleniu na budowę oraz zgłoszenia, wykonywanie robót budowlanych polegających na: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419239" y="1484026"/>
            <a:ext cx="484632" cy="4494908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1736555"/>
            <a:ext cx="7787410" cy="403187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tx1"/>
                </a:solidFill>
              </a:rPr>
              <a:t>3)  instalowaniu:</a:t>
            </a:r>
          </a:p>
          <a:p>
            <a:r>
              <a:rPr lang="pl-PL" sz="1600" b="1" dirty="0">
                <a:solidFill>
                  <a:schemeClr val="tx1"/>
                </a:solidFill>
              </a:rPr>
              <a:t>a)  na obiektach budowlanych stanowiących albo niestanowiących całości </a:t>
            </a:r>
            <a:r>
              <a:rPr lang="pl-PL" sz="1600" b="1" dirty="0" err="1">
                <a:solidFill>
                  <a:schemeClr val="tx1"/>
                </a:solidFill>
              </a:rPr>
              <a:t>tech</a:t>
            </a:r>
            <a:r>
              <a:rPr lang="pl-PL" sz="1600" b="1" dirty="0">
                <a:solidFill>
                  <a:schemeClr val="tx1"/>
                </a:solidFill>
              </a:rPr>
              <a:t>.-użytkowej urządzeń, w tym antenowych konstrukcji wsporczych i instalacji radiokomunikacyjnych, a także związanego z tymi urządzeniami o sprzętu i urządzeń zasilających, o wysokości nieprzekraczającej 3 m, </a:t>
            </a:r>
          </a:p>
          <a:p>
            <a:r>
              <a:rPr lang="pl-PL" sz="1600" b="1" dirty="0">
                <a:solidFill>
                  <a:schemeClr val="tx1"/>
                </a:solidFill>
              </a:rPr>
              <a:t>b)  krat na obiektach budowlanych, z wyłączeniem instalowania krat na budynkach mieszkalnych wielorodzinnych, użyteczności publicznej i zamieszkania zbiorowego, </a:t>
            </a:r>
          </a:p>
          <a:p>
            <a:r>
              <a:rPr lang="pl-PL" sz="1600" b="1" dirty="0">
                <a:solidFill>
                  <a:schemeClr val="tx1"/>
                </a:solidFill>
              </a:rPr>
              <a:t>c)  pomp ciepła, wolno stojących kolektorów słonecznych, urządzeń fotowoltaicznych o mocy zainstalowanej elektrycznej nie większej niż 50 kW z zastrzeżeniem, że do urządzeń fotowoltaicznych o mocy zainstalowanej elektrycznej większej niż 6,5 kW stosuje się obowiązek uzgodnienia z rzeczoznawcą do spraw zabezpieczeń przeciwpożarowych pod względem zgodności z wymaganiami ochrony przeciwpożarowej, zwany dalej „uzgodnieniem pod względem ochrony przeciwpożarowej”, projektu tych urządzeń oraz zawiadomienia organów PSP, o którym mowa w art. 56 ust. 1a, </a:t>
            </a:r>
          </a:p>
          <a:p>
            <a:r>
              <a:rPr lang="pl-PL" sz="1600" b="1" dirty="0">
                <a:solidFill>
                  <a:schemeClr val="tx1"/>
                </a:solidFill>
              </a:rPr>
              <a:t>d)  wewnątrz i na zewnątrz użytkowanego budynku instalacji, z wyłączeniem instalacji gazowych; </a:t>
            </a:r>
            <a:endParaRPr lang="pl-PL" sz="1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097667" y="2607405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6204E4F-3E3B-D340-800B-6EF90F54E92A}"/>
              </a:ext>
            </a:extLst>
          </p:cNvPr>
          <p:cNvSpPr/>
          <p:nvPr/>
        </p:nvSpPr>
        <p:spPr>
          <a:xfrm>
            <a:off x="329267" y="5978934"/>
            <a:ext cx="8574603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4</a:t>
            </a:r>
            <a:r>
              <a:rPr lang="pl-PL" sz="2400" b="1" dirty="0">
                <a:solidFill>
                  <a:schemeClr val="tx1"/>
                </a:solidFill>
              </a:rPr>
              <a:t>) utwardzaniu powierzchni gruntu na działkach budowlanych.</a:t>
            </a:r>
          </a:p>
        </p:txBody>
      </p:sp>
    </p:spTree>
    <p:extLst>
      <p:ext uri="{BB962C8B-B14F-4D97-AF65-F5344CB8AC3E}">
        <p14:creationId xmlns:p14="http://schemas.microsoft.com/office/powerpoint/2010/main" val="20518318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29a.1. Plan sytuacyjny na aktualnej kopii mapy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51880" y="762683"/>
            <a:ext cx="484632" cy="5171988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883861"/>
            <a:ext cx="7787410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</a:t>
            </a:r>
            <a:r>
              <a:rPr lang="pl-PL" sz="2000" b="1" dirty="0">
                <a:solidFill>
                  <a:schemeClr val="tx1"/>
                </a:solidFill>
              </a:rPr>
              <a:t>. Budowa przyłączy, o których mowa w art. 29 ust. 1 pkt 23, lub stacji ładowania, o których mowa w art. 29 ust. 1 pkt 25, wymaga sporządzenia planu sytuacyjnego na kopii aktualnej mapy zasadniczej lub mapy jednostkowej przyjętej do państwowego zasobu geodezyjnego i kartograficznego.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153768" y="139487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6204E4F-3E3B-D340-800B-6EF90F54E92A}"/>
              </a:ext>
            </a:extLst>
          </p:cNvPr>
          <p:cNvSpPr/>
          <p:nvPr/>
        </p:nvSpPr>
        <p:spPr>
          <a:xfrm>
            <a:off x="358734" y="2737321"/>
            <a:ext cx="7271260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29.1, 23)  przyłączy: 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a) elektroenergetycznych, </a:t>
            </a:r>
          </a:p>
          <a:p>
            <a:r>
              <a:rPr lang="pl-PL" b="1" dirty="0">
                <a:solidFill>
                  <a:schemeClr val="tx1"/>
                </a:solidFill>
              </a:rPr>
              <a:t>b) wodociągowych,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c) kanalizacyjnych,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d) gazowych,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e) cieplnych,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f) telekomunikacyjnych 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2B3D1F5-D38F-1344-8599-7C6DA1F60BFF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968041" y="2515077"/>
            <a:ext cx="0" cy="105349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4A07DC98-AC38-9447-9C50-CE142E3D8718}"/>
              </a:ext>
            </a:extLst>
          </p:cNvPr>
          <p:cNvSpPr/>
          <p:nvPr/>
        </p:nvSpPr>
        <p:spPr>
          <a:xfrm rot="5400000">
            <a:off x="7551177" y="3394025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E886CA8-74D9-6E4D-9B98-AEC591CF37E6}"/>
              </a:ext>
            </a:extLst>
          </p:cNvPr>
          <p:cNvSpPr/>
          <p:nvPr/>
        </p:nvSpPr>
        <p:spPr>
          <a:xfrm>
            <a:off x="358734" y="4938974"/>
            <a:ext cx="7757944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2. Do budowy, o której mowa w ust. 1, stosuje się przepisy prawa energetycznego albo o zbiorowym zaopatrzeniu w wodę i zbiorowym odprowadzaniu ścieków.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EB21E4F8-6B87-D942-B5A4-0685493C8DA8}"/>
              </a:ext>
            </a:extLst>
          </p:cNvPr>
          <p:cNvSpPr/>
          <p:nvPr/>
        </p:nvSpPr>
        <p:spPr>
          <a:xfrm rot="5400000">
            <a:off x="8109564" y="509604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BB2E697-2249-EF41-BD1C-5CAB9CA32653}"/>
              </a:ext>
            </a:extLst>
          </p:cNvPr>
          <p:cNvSpPr/>
          <p:nvPr/>
        </p:nvSpPr>
        <p:spPr>
          <a:xfrm>
            <a:off x="402016" y="5934670"/>
            <a:ext cx="8562101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3.Przepisów ust.1 i 2 nie stosuje się, jeżeli inwestor dokonał zgłoszenia. </a:t>
            </a:r>
          </a:p>
        </p:txBody>
      </p:sp>
    </p:spTree>
    <p:extLst>
      <p:ext uri="{BB962C8B-B14F-4D97-AF65-F5344CB8AC3E}">
        <p14:creationId xmlns:p14="http://schemas.microsoft.com/office/powerpoint/2010/main" val="13683314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Art.30 Zakres zgłoszenia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51880" y="762683"/>
            <a:ext cx="484632" cy="60142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883861"/>
            <a:ext cx="7787410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2,2a W zgłoszeniu należy określić rodzaj, zakres, miejsce wykonywania robót budowlanych oraz termin ich rozpoczęcia. Do zgłoszenia należy dołączyć: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126912" y="98598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6204E4F-3E3B-D340-800B-6EF90F54E92A}"/>
              </a:ext>
            </a:extLst>
          </p:cNvPr>
          <p:cNvSpPr/>
          <p:nvPr/>
        </p:nvSpPr>
        <p:spPr>
          <a:xfrm>
            <a:off x="343228" y="1971890"/>
            <a:ext cx="7271260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Oświadczenie z art. 32.4,2 : złożył oświadczenie, pod rygorem odpowiedzialności karnej, o posiadanym prawie do dysponowania nieruchomością na cele budowlane</a:t>
            </a:r>
            <a:endParaRPr lang="pl-PL" sz="2000" b="1" dirty="0">
              <a:solidFill>
                <a:schemeClr val="tx1"/>
              </a:solidFill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2B3D1F5-D38F-1344-8599-7C6DA1F60BFF}"/>
              </a:ext>
            </a:extLst>
          </p:cNvPr>
          <p:cNvCxnSpPr>
            <a:cxnSpLocks/>
          </p:cNvCxnSpPr>
          <p:nvPr/>
        </p:nvCxnSpPr>
        <p:spPr>
          <a:xfrm>
            <a:off x="8025573" y="1899524"/>
            <a:ext cx="0" cy="3332043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4A07DC98-AC38-9447-9C50-CE142E3D8718}"/>
              </a:ext>
            </a:extLst>
          </p:cNvPr>
          <p:cNvSpPr/>
          <p:nvPr/>
        </p:nvSpPr>
        <p:spPr>
          <a:xfrm rot="5400000">
            <a:off x="7577714" y="2259008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E886CA8-74D9-6E4D-9B98-AEC591CF37E6}"/>
              </a:ext>
            </a:extLst>
          </p:cNvPr>
          <p:cNvSpPr/>
          <p:nvPr/>
        </p:nvSpPr>
        <p:spPr>
          <a:xfrm>
            <a:off x="371006" y="2989271"/>
            <a:ext cx="7213197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2) </a:t>
            </a:r>
            <a:r>
              <a:rPr lang="pl-PL" sz="2000" b="1" dirty="0">
                <a:solidFill>
                  <a:srgbClr val="FF0000"/>
                </a:solidFill>
              </a:rPr>
              <a:t>odpowiednie szkice lub rysunki – w zależności od potrzeb </a:t>
            </a:r>
            <a:endParaRPr lang="pl-PL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BB2E697-2249-EF41-BD1C-5CAB9CA32653}"/>
              </a:ext>
            </a:extLst>
          </p:cNvPr>
          <p:cNvSpPr/>
          <p:nvPr/>
        </p:nvSpPr>
        <p:spPr>
          <a:xfrm>
            <a:off x="382248" y="3483432"/>
            <a:ext cx="7274476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 3) pozwolenia, uzgodnienia i opinie, których obowiązek dołączenia wynika z przepisów odrębnych ustaw, w szczególności decyzję o środowiskowych uwarunkowaniach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B40FF09-E7F7-E244-8F24-8DA818BC1F67}"/>
              </a:ext>
            </a:extLst>
          </p:cNvPr>
          <p:cNvSpPr/>
          <p:nvPr/>
        </p:nvSpPr>
        <p:spPr>
          <a:xfrm>
            <a:off x="393490" y="4550197"/>
            <a:ext cx="7328705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5)  projekt zagospodarowania działki lub terenu, wykonany przez projektanta posiadającego wymagane uprawnienia budowlane, w przypadku budowy, o której mowa w art. 29 ust. 1 pkt 27 i 28.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F6B6B5C5-59D8-0B4B-8539-A16E5C52C67A}"/>
              </a:ext>
            </a:extLst>
          </p:cNvPr>
          <p:cNvSpPr/>
          <p:nvPr/>
        </p:nvSpPr>
        <p:spPr>
          <a:xfrm rot="5400000">
            <a:off x="7546719" y="3014779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76A52DD4-6719-1E47-9803-387584BCB8D5}"/>
              </a:ext>
            </a:extLst>
          </p:cNvPr>
          <p:cNvSpPr/>
          <p:nvPr/>
        </p:nvSpPr>
        <p:spPr>
          <a:xfrm rot="5400000">
            <a:off x="7581519" y="3791127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80BEE485-F474-7A45-810F-817A3C2526DA}"/>
              </a:ext>
            </a:extLst>
          </p:cNvPr>
          <p:cNvSpPr/>
          <p:nvPr/>
        </p:nvSpPr>
        <p:spPr>
          <a:xfrm rot="5400000">
            <a:off x="7577714" y="4937609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E9D046B5-6954-784E-B621-AE19B7431260}"/>
              </a:ext>
            </a:extLst>
          </p:cNvPr>
          <p:cNvSpPr/>
          <p:nvPr/>
        </p:nvSpPr>
        <p:spPr>
          <a:xfrm>
            <a:off x="404115" y="5524629"/>
            <a:ext cx="6830281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27)  urządzeń sytuowanych w pasie drogowym dróg publicznych, wraz z fundamentami, konstrukcjami wsporczymi oraz przynależnymi elementami wyposażenia…...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8FA00AF4-9ABD-1D4F-AF4F-18F365239F32}"/>
              </a:ext>
            </a:extLst>
          </p:cNvPr>
          <p:cNvSpPr/>
          <p:nvPr/>
        </p:nvSpPr>
        <p:spPr>
          <a:xfrm>
            <a:off x="432221" y="6098951"/>
            <a:ext cx="6833169" cy="73866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28) bankomatów, biletomatów, wpłatomatów, automatów sprzedających, automatów przechowujących przesyłki lub automatów służących do wykonywania innego rodzaju usług o wysokości do 3 m włącznie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A453A1E4-847C-F543-A6F0-C510445612A8}"/>
              </a:ext>
            </a:extLst>
          </p:cNvPr>
          <p:cNvCxnSpPr>
            <a:cxnSpLocks/>
          </p:cNvCxnSpPr>
          <p:nvPr/>
        </p:nvCxnSpPr>
        <p:spPr>
          <a:xfrm>
            <a:off x="7645482" y="5473527"/>
            <a:ext cx="0" cy="1092165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495DD0CE-A556-9149-A053-B65D03187EEC}"/>
              </a:ext>
            </a:extLst>
          </p:cNvPr>
          <p:cNvSpPr/>
          <p:nvPr/>
        </p:nvSpPr>
        <p:spPr>
          <a:xfrm rot="5400000">
            <a:off x="7197623" y="5682088"/>
            <a:ext cx="484632" cy="34909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34E25662-B035-194E-836E-E49D0DF01A05}"/>
              </a:ext>
            </a:extLst>
          </p:cNvPr>
          <p:cNvSpPr/>
          <p:nvPr/>
        </p:nvSpPr>
        <p:spPr>
          <a:xfrm rot="5400000">
            <a:off x="7183923" y="6213937"/>
            <a:ext cx="484632" cy="34909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52520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Art.30 Zakres zgłoszenia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51880" y="762683"/>
            <a:ext cx="484632" cy="60142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883861"/>
            <a:ext cx="7787410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2,2a W zgłoszeniu należy określić rodzaj, zakres, miejsce wykonywania robót budowlanych oraz termin ich rozpoczęcia. Do zgłoszenia należy dołączyć: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126912" y="98598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2B3D1F5-D38F-1344-8599-7C6DA1F60BFF}"/>
              </a:ext>
            </a:extLst>
          </p:cNvPr>
          <p:cNvCxnSpPr>
            <a:cxnSpLocks/>
          </p:cNvCxnSpPr>
          <p:nvPr/>
        </p:nvCxnSpPr>
        <p:spPr>
          <a:xfrm>
            <a:off x="7963583" y="1899524"/>
            <a:ext cx="1" cy="679889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4A07DC98-AC38-9447-9C50-CE142E3D8718}"/>
              </a:ext>
            </a:extLst>
          </p:cNvPr>
          <p:cNvSpPr/>
          <p:nvPr/>
        </p:nvSpPr>
        <p:spPr>
          <a:xfrm rot="5400000">
            <a:off x="7577714" y="2259008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B40FF09-E7F7-E244-8F24-8DA818BC1F67}"/>
              </a:ext>
            </a:extLst>
          </p:cNvPr>
          <p:cNvSpPr/>
          <p:nvPr/>
        </p:nvSpPr>
        <p:spPr>
          <a:xfrm>
            <a:off x="319788" y="2039069"/>
            <a:ext cx="7274476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4)  </a:t>
            </a:r>
            <a:r>
              <a:rPr lang="pl-PL" b="1" dirty="0">
                <a:solidFill>
                  <a:srgbClr val="FF0000"/>
                </a:solidFill>
              </a:rPr>
              <a:t>projekt zagospodarowania działki lub terenu wraz z opisem technicznym instalacji, wykonany przez projektanta posiadającego odpowiednie uprawnienia budowlane </a:t>
            </a:r>
            <a:r>
              <a:rPr lang="pl-PL" b="1" dirty="0">
                <a:solidFill>
                  <a:schemeClr val="tx1"/>
                </a:solidFill>
              </a:rPr>
              <a:t>w przypadku: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budowy, o której mowa w art. 29 ust. 1 pkt 9, 23 i 30, oraz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instalowania, o którym mowa w art. 29 ust. 3 pkt 3 lit. e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80BEE485-F474-7A45-810F-817A3C2526DA}"/>
              </a:ext>
            </a:extLst>
          </p:cNvPr>
          <p:cNvSpPr/>
          <p:nvPr/>
        </p:nvSpPr>
        <p:spPr>
          <a:xfrm rot="5400000">
            <a:off x="7111197" y="4030713"/>
            <a:ext cx="484632" cy="34909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039F24F3-4C77-B64F-B45B-DD0A3C039FC7}"/>
              </a:ext>
            </a:extLst>
          </p:cNvPr>
          <p:cNvSpPr/>
          <p:nvPr/>
        </p:nvSpPr>
        <p:spPr>
          <a:xfrm>
            <a:off x="329268" y="3655942"/>
            <a:ext cx="6836030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9) instalacji zbiornikowych na gaz płynny z pojedynczym zbiornikiem o pojemności do 7 m3, przeznaczonych do zasilania instalacji gazowych w budynkach mieszkalnych jednorodzinnych;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FC09029D-0A76-C84E-81FE-0D7E418DE63B}"/>
              </a:ext>
            </a:extLst>
          </p:cNvPr>
          <p:cNvSpPr/>
          <p:nvPr/>
        </p:nvSpPr>
        <p:spPr>
          <a:xfrm>
            <a:off x="329268" y="4635102"/>
            <a:ext cx="683603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23)  przyłączy: a) elektroenergetycznych, b) wodociągowych, 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c) kanalizacyjnych, d) gazowych, e) cieplnych, f) telekomunikacyjnych;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655627C7-6B93-634F-90FB-9E6B5E5E3974}"/>
              </a:ext>
            </a:extLst>
          </p:cNvPr>
          <p:cNvSpPr/>
          <p:nvPr/>
        </p:nvSpPr>
        <p:spPr>
          <a:xfrm>
            <a:off x="329268" y="5378756"/>
            <a:ext cx="683603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30) stacji </a:t>
            </a:r>
            <a:r>
              <a:rPr lang="pl-PL" b="1" dirty="0" err="1">
                <a:solidFill>
                  <a:schemeClr val="tx1"/>
                </a:solidFill>
              </a:rPr>
              <a:t>regazyfikacji</a:t>
            </a:r>
            <a:r>
              <a:rPr lang="pl-PL" b="1" dirty="0">
                <a:solidFill>
                  <a:schemeClr val="tx1"/>
                </a:solidFill>
              </a:rPr>
              <a:t> LNG o pojemności zbiornika magazynowania gazu do 10 m3 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8B90ABFF-F14A-EC48-957A-2E6910E48100}"/>
              </a:ext>
            </a:extLst>
          </p:cNvPr>
          <p:cNvSpPr/>
          <p:nvPr/>
        </p:nvSpPr>
        <p:spPr>
          <a:xfrm>
            <a:off x="329268" y="6135235"/>
            <a:ext cx="683603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29.3.3.e)  </a:t>
            </a:r>
            <a:r>
              <a:rPr lang="pl-PL" b="1" dirty="0" err="1">
                <a:solidFill>
                  <a:schemeClr val="tx1"/>
                </a:solidFill>
              </a:rPr>
              <a:t>mikroinstalacji</a:t>
            </a:r>
            <a:r>
              <a:rPr lang="pl-PL" b="1" dirty="0">
                <a:solidFill>
                  <a:schemeClr val="tx1"/>
                </a:solidFill>
              </a:rPr>
              <a:t> biogazu rolniczego, o której mowa w art. 19 ust. 1 ustawy z dnia 20 lutego 2015 r. o odnawialnych źródłach energii.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2C0D8FB-770E-6148-94AE-19E220597FC8}"/>
              </a:ext>
            </a:extLst>
          </p:cNvPr>
          <p:cNvCxnSpPr>
            <a:cxnSpLocks/>
          </p:cNvCxnSpPr>
          <p:nvPr/>
        </p:nvCxnSpPr>
        <p:spPr>
          <a:xfrm>
            <a:off x="7528061" y="3516397"/>
            <a:ext cx="0" cy="2942003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87BB9B2D-4C21-E942-9CF6-583E16D9844A}"/>
              </a:ext>
            </a:extLst>
          </p:cNvPr>
          <p:cNvSpPr/>
          <p:nvPr/>
        </p:nvSpPr>
        <p:spPr>
          <a:xfrm rot="5400000">
            <a:off x="7099205" y="4797074"/>
            <a:ext cx="484632" cy="34909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43B3D67B-1986-A948-868C-2097BEF5655B}"/>
              </a:ext>
            </a:extLst>
          </p:cNvPr>
          <p:cNvSpPr/>
          <p:nvPr/>
        </p:nvSpPr>
        <p:spPr>
          <a:xfrm rot="5400000">
            <a:off x="7084214" y="5499235"/>
            <a:ext cx="484632" cy="34909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dół 25">
            <a:extLst>
              <a:ext uri="{FF2B5EF4-FFF2-40B4-BE49-F238E27FC236}">
                <a16:creationId xmlns:a16="http://schemas.microsoft.com/office/drawing/2014/main" id="{4EEB9911-47B3-D540-8AD0-8A646C5E5A37}"/>
              </a:ext>
            </a:extLst>
          </p:cNvPr>
          <p:cNvSpPr/>
          <p:nvPr/>
        </p:nvSpPr>
        <p:spPr>
          <a:xfrm rot="5400000">
            <a:off x="7111197" y="6228996"/>
            <a:ext cx="484632" cy="34909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58950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Art.30 Zakres zgłoszenia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51880" y="762683"/>
            <a:ext cx="484632" cy="60142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883861"/>
            <a:ext cx="7787410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2,2a W zgłoszeniu należy określić rodzaj, zakres, miejsce wykonywania robót budowlanych oraz termin ich rozpoczęcia. Do zgłoszenia należy dołączyć: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126912" y="98598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2B3D1F5-D38F-1344-8599-7C6DA1F60BFF}"/>
              </a:ext>
            </a:extLst>
          </p:cNvPr>
          <p:cNvCxnSpPr>
            <a:cxnSpLocks/>
          </p:cNvCxnSpPr>
          <p:nvPr/>
        </p:nvCxnSpPr>
        <p:spPr>
          <a:xfrm>
            <a:off x="7963583" y="1899524"/>
            <a:ext cx="1" cy="679889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4A07DC98-AC38-9447-9C50-CE142E3D8718}"/>
              </a:ext>
            </a:extLst>
          </p:cNvPr>
          <p:cNvSpPr/>
          <p:nvPr/>
        </p:nvSpPr>
        <p:spPr>
          <a:xfrm rot="5400000">
            <a:off x="7577714" y="2259008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B40FF09-E7F7-E244-8F24-8DA818BC1F67}"/>
              </a:ext>
            </a:extLst>
          </p:cNvPr>
          <p:cNvSpPr/>
          <p:nvPr/>
        </p:nvSpPr>
        <p:spPr>
          <a:xfrm>
            <a:off x="329268" y="1977927"/>
            <a:ext cx="7274476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3. Projekt zagospodarowania działki lub terenu, w przypadku budowy instalacji gazowej, o której mowa w art. 29 ust. 1 pkt 9 i 30, oraz instalowania, o którym mowa w art. 29 ust. 3 pkt 3 lit. e, uzgadnia się pod względem ochrony ppoż. W przypadku instalowania - art. 29 ust. 3 pkt 3 lit. e, stosuje się ponadto obowiązek zawiadomienia organów PSP o którym mowa w art. 56 ust. 1a. (</a:t>
            </a:r>
            <a:r>
              <a:rPr lang="pl-PL" b="1" dirty="0">
                <a:solidFill>
                  <a:srgbClr val="FF0000"/>
                </a:solidFill>
              </a:rPr>
              <a:t>gdy wymaga poz. na użytkowanie</a:t>
            </a:r>
            <a:r>
              <a:rPr lang="pl-PL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80BEE485-F474-7A45-810F-817A3C2526DA}"/>
              </a:ext>
            </a:extLst>
          </p:cNvPr>
          <p:cNvSpPr/>
          <p:nvPr/>
        </p:nvSpPr>
        <p:spPr>
          <a:xfrm rot="5400000">
            <a:off x="7111197" y="4030713"/>
            <a:ext cx="484632" cy="34909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039F24F3-4C77-B64F-B45B-DD0A3C039FC7}"/>
              </a:ext>
            </a:extLst>
          </p:cNvPr>
          <p:cNvSpPr/>
          <p:nvPr/>
        </p:nvSpPr>
        <p:spPr>
          <a:xfrm>
            <a:off x="342935" y="3743595"/>
            <a:ext cx="6836030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9) instalacji zbiornikowych na gaz płynny z pojedynczym zbiornikiem o pojemności do 7 m3, przeznaczonych do zasilania instalacji gazowych w budynkach mieszkalnych jednorodzinnych;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FC09029D-0A76-C84E-81FE-0D7E418DE63B}"/>
              </a:ext>
            </a:extLst>
          </p:cNvPr>
          <p:cNvSpPr/>
          <p:nvPr/>
        </p:nvSpPr>
        <p:spPr>
          <a:xfrm>
            <a:off x="342935" y="4737919"/>
            <a:ext cx="683603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23)  przyłączy: a) elektroenergetycznych, b) wodociągowych, 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c) kanalizacyjnych, d) gazowych, e) cieplnych, f) telekomunikacyjnych;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655627C7-6B93-634F-90FB-9E6B5E5E3974}"/>
              </a:ext>
            </a:extLst>
          </p:cNvPr>
          <p:cNvSpPr/>
          <p:nvPr/>
        </p:nvSpPr>
        <p:spPr>
          <a:xfrm>
            <a:off x="329268" y="5484867"/>
            <a:ext cx="683603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30) stacji </a:t>
            </a:r>
            <a:r>
              <a:rPr lang="pl-PL" b="1" dirty="0" err="1">
                <a:solidFill>
                  <a:schemeClr val="tx1"/>
                </a:solidFill>
              </a:rPr>
              <a:t>regazyfikacji</a:t>
            </a:r>
            <a:r>
              <a:rPr lang="pl-PL" b="1" dirty="0">
                <a:solidFill>
                  <a:schemeClr val="tx1"/>
                </a:solidFill>
              </a:rPr>
              <a:t> LNG o pojemności zbiornika magazynowania gazu do 10 m3 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8B90ABFF-F14A-EC48-957A-2E6910E48100}"/>
              </a:ext>
            </a:extLst>
          </p:cNvPr>
          <p:cNvSpPr/>
          <p:nvPr/>
        </p:nvSpPr>
        <p:spPr>
          <a:xfrm>
            <a:off x="315436" y="6211669"/>
            <a:ext cx="683603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29.3.3.e)  </a:t>
            </a:r>
            <a:r>
              <a:rPr lang="pl-PL" b="1" dirty="0" err="1">
                <a:solidFill>
                  <a:schemeClr val="tx1"/>
                </a:solidFill>
              </a:rPr>
              <a:t>mikroinstalacji</a:t>
            </a:r>
            <a:r>
              <a:rPr lang="pl-PL" b="1" dirty="0">
                <a:solidFill>
                  <a:schemeClr val="tx1"/>
                </a:solidFill>
              </a:rPr>
              <a:t> biogazu rolniczego, o której mowa w art. 19 ust. 1 ustawy z dnia 20 lutego 2015 r. o odnawialnych źródłach energii.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2C0D8FB-770E-6148-94AE-19E220597FC8}"/>
              </a:ext>
            </a:extLst>
          </p:cNvPr>
          <p:cNvCxnSpPr>
            <a:cxnSpLocks/>
          </p:cNvCxnSpPr>
          <p:nvPr/>
        </p:nvCxnSpPr>
        <p:spPr>
          <a:xfrm>
            <a:off x="7528061" y="3516397"/>
            <a:ext cx="0" cy="2942003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87BB9B2D-4C21-E942-9CF6-583E16D9844A}"/>
              </a:ext>
            </a:extLst>
          </p:cNvPr>
          <p:cNvSpPr/>
          <p:nvPr/>
        </p:nvSpPr>
        <p:spPr>
          <a:xfrm rot="5400000">
            <a:off x="7099205" y="4797074"/>
            <a:ext cx="484632" cy="34909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43B3D67B-1986-A948-868C-2097BEF5655B}"/>
              </a:ext>
            </a:extLst>
          </p:cNvPr>
          <p:cNvSpPr/>
          <p:nvPr/>
        </p:nvSpPr>
        <p:spPr>
          <a:xfrm rot="5400000">
            <a:off x="7084214" y="5499235"/>
            <a:ext cx="484632" cy="34909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dół 25">
            <a:extLst>
              <a:ext uri="{FF2B5EF4-FFF2-40B4-BE49-F238E27FC236}">
                <a16:creationId xmlns:a16="http://schemas.microsoft.com/office/drawing/2014/main" id="{4EEB9911-47B3-D540-8AD0-8A646C5E5A37}"/>
              </a:ext>
            </a:extLst>
          </p:cNvPr>
          <p:cNvSpPr/>
          <p:nvPr/>
        </p:nvSpPr>
        <p:spPr>
          <a:xfrm rot="5400000">
            <a:off x="7111197" y="6228996"/>
            <a:ext cx="484632" cy="34909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2488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Art.30 Zakres zgłoszenia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51880" y="762683"/>
            <a:ext cx="484632" cy="60142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883861"/>
            <a:ext cx="7787410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&lt;</a:t>
            </a:r>
            <a:r>
              <a:rPr lang="pl-PL" sz="2000" b="1" dirty="0">
                <a:solidFill>
                  <a:schemeClr val="tx1"/>
                </a:solidFill>
              </a:rPr>
              <a:t>4b. Do zgłoszenia budowy, o której mowa w art. 29 ust. 1 pkt 1–4, należy dołączyć dokumenty, o których mowa w art. 33 ust. 2 pkt 1–4. Organ administracji architektoniczno-budowlanej po otrzymaniu zgłoszenia dokonuje jego sprawdzenia w zakresie, o którym mowa w art. 35 ust. 1 - </a:t>
            </a:r>
            <a:r>
              <a:rPr lang="pl-PL" sz="2000" b="1" dirty="0">
                <a:solidFill>
                  <a:srgbClr val="FF0000"/>
                </a:solidFill>
              </a:rPr>
              <a:t>sprawdza dokumenty i projekt</a:t>
            </a:r>
            <a:r>
              <a:rPr lang="pl-PL" sz="20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126912" y="98598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2B3D1F5-D38F-1344-8599-7C6DA1F60BFF}"/>
              </a:ext>
            </a:extLst>
          </p:cNvPr>
          <p:cNvCxnSpPr>
            <a:cxnSpLocks/>
          </p:cNvCxnSpPr>
          <p:nvPr/>
        </p:nvCxnSpPr>
        <p:spPr>
          <a:xfrm>
            <a:off x="8064636" y="2560366"/>
            <a:ext cx="1" cy="378837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4A07DC98-AC38-9447-9C50-CE142E3D8718}"/>
              </a:ext>
            </a:extLst>
          </p:cNvPr>
          <p:cNvSpPr/>
          <p:nvPr/>
        </p:nvSpPr>
        <p:spPr>
          <a:xfrm rot="5400000">
            <a:off x="7647772" y="3305510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830405DE-878B-DC4F-97CA-F5A6052431AE}"/>
              </a:ext>
            </a:extLst>
          </p:cNvPr>
          <p:cNvSpPr/>
          <p:nvPr/>
        </p:nvSpPr>
        <p:spPr>
          <a:xfrm>
            <a:off x="358052" y="2572116"/>
            <a:ext cx="7391863" cy="181588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29.1)  wolno stojących budynków mieszkalnych jednorodzinnych, których obszar  oddziaływania mieści się w całości na działce lub działkach, na których  zostały zaprojektowane; </a:t>
            </a:r>
          </a:p>
          <a:p>
            <a:r>
              <a:rPr lang="pl-PL" sz="1400" b="1" dirty="0">
                <a:solidFill>
                  <a:schemeClr val="tx1"/>
                </a:solidFill>
              </a:rPr>
              <a:t>2)  sieci: a)  elektroenergetycznych nie wyższe niż 1 </a:t>
            </a:r>
            <a:r>
              <a:rPr lang="pl-PL" sz="1400" b="1" dirty="0" err="1">
                <a:solidFill>
                  <a:schemeClr val="tx1"/>
                </a:solidFill>
              </a:rPr>
              <a:t>kV</a:t>
            </a:r>
            <a:r>
              <a:rPr lang="pl-PL" sz="1400" b="1" dirty="0">
                <a:solidFill>
                  <a:schemeClr val="tx1"/>
                </a:solidFill>
              </a:rPr>
              <a:t>, b)  wodociągowych, c)  kanalizacyjnych,  d)  cieplnych, e)  gazowych  o ciśnieniu mniejszym niż,0,5 </a:t>
            </a:r>
            <a:r>
              <a:rPr lang="pl-PL" sz="1400" b="1" dirty="0" err="1">
                <a:solidFill>
                  <a:schemeClr val="tx1"/>
                </a:solidFill>
              </a:rPr>
              <a:t>MPa</a:t>
            </a:r>
            <a:r>
              <a:rPr lang="pl-PL" sz="1400" b="1" dirty="0">
                <a:solidFill>
                  <a:schemeClr val="tx1"/>
                </a:solidFill>
              </a:rPr>
              <a:t>; 3)  wolno stojących parterowych budynków stacji transformatorowych ,i kontenerowych stacji transformatorowych o powierzchni zabudowy do 35 m2; 4)  obiektów budowlanych, niewymienionych w pkt 2, 3 i 5–30 oraz w ust. 2, usytuowanych na terenach zamkniętych, z wyłączeniem budynków mieszkalnych, zamieszkania zbiorowego oraz użyteczności publicznej .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03BB0168-3252-2A47-BDF6-E15F79F7FF32}"/>
              </a:ext>
            </a:extLst>
          </p:cNvPr>
          <p:cNvSpPr/>
          <p:nvPr/>
        </p:nvSpPr>
        <p:spPr>
          <a:xfrm>
            <a:off x="358052" y="4445037"/>
            <a:ext cx="7391863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33.2.1 trzy egzemplarze projektu zagospodarowania działki lub terenu oraz projektu architektoniczno-budowlanego wraz z opiniami, uzgodnieniami, pozwoleniami i innymi dokumentami, których obowiązek dołączenia wynika z przepisów odrębnych ustaw, lub kopiami tych opinii, uzgodnień, pozwoleń i innych dokumentów </a:t>
            </a:r>
            <a:endParaRPr lang="pl-PL" sz="1400" b="1" dirty="0">
              <a:solidFill>
                <a:schemeClr val="tx1"/>
              </a:solidFill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9BA73FC-676F-924D-BB06-3636590B764C}"/>
              </a:ext>
            </a:extLst>
          </p:cNvPr>
          <p:cNvSpPr/>
          <p:nvPr/>
        </p:nvSpPr>
        <p:spPr>
          <a:xfrm>
            <a:off x="358052" y="5979404"/>
            <a:ext cx="7391863" cy="73866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2)  oświadczenie o posiadanym prawie do dysponowania nieruchomością na cele budowlane; </a:t>
            </a:r>
          </a:p>
          <a:p>
            <a:r>
              <a:rPr lang="pl-PL" sz="1400" b="1" dirty="0">
                <a:solidFill>
                  <a:schemeClr val="tx1"/>
                </a:solidFill>
              </a:rPr>
              <a:t>3)  decyzję o warunkach zabudowy i zagospodarowania terenu, jeżeli jest ona wymagana zgodnie z przepisami o planowaniu i zagospodarowaniu przestrzennym;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0" name="Strzałka w dół 29">
            <a:extLst>
              <a:ext uri="{FF2B5EF4-FFF2-40B4-BE49-F238E27FC236}">
                <a16:creationId xmlns:a16="http://schemas.microsoft.com/office/drawing/2014/main" id="{E6CFB6F4-41F1-9B42-AE0D-4BD0E92F0296}"/>
              </a:ext>
            </a:extLst>
          </p:cNvPr>
          <p:cNvSpPr/>
          <p:nvPr/>
        </p:nvSpPr>
        <p:spPr>
          <a:xfrm rot="5400000">
            <a:off x="7647771" y="4954398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trzałka w dół 30">
            <a:extLst>
              <a:ext uri="{FF2B5EF4-FFF2-40B4-BE49-F238E27FC236}">
                <a16:creationId xmlns:a16="http://schemas.microsoft.com/office/drawing/2014/main" id="{E2A42BD6-CC88-834D-841C-6538EB24746A}"/>
              </a:ext>
            </a:extLst>
          </p:cNvPr>
          <p:cNvSpPr/>
          <p:nvPr/>
        </p:nvSpPr>
        <p:spPr>
          <a:xfrm rot="5400000">
            <a:off x="7644836" y="6178294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71075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Art.30 Zakres zgłoszenia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51880" y="762683"/>
            <a:ext cx="484632" cy="60142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883861"/>
            <a:ext cx="7787410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4c. Do zgłoszenia przebudowy, o której mowa w art. 29 ust. 3 pkt 1 lit. a, oraz instalowania, o którym mowa w art. 29 ust. 3 pkt 3 lit. d, należy dołączyć dokumenty, o których mowa w art. 33 ust. 2 pkt 1, 2 i 4. Organ </a:t>
            </a:r>
            <a:r>
              <a:rPr lang="pl-PL" sz="2000" b="1" dirty="0" err="1">
                <a:solidFill>
                  <a:schemeClr val="tx1"/>
                </a:solidFill>
              </a:rPr>
              <a:t>aabj</a:t>
            </a:r>
            <a:r>
              <a:rPr lang="pl-PL" sz="2000" b="1" dirty="0">
                <a:solidFill>
                  <a:schemeClr val="tx1"/>
                </a:solidFill>
              </a:rPr>
              <a:t> po otrzymaniu zgłoszenia dokonuje jego sprawdzenia w zakresie, o którym mowa w art. 35 ust. 1) </a:t>
            </a:r>
            <a:r>
              <a:rPr lang="pl-PL" sz="2000" b="1" dirty="0">
                <a:solidFill>
                  <a:srgbClr val="FF0000"/>
                </a:solidFill>
              </a:rPr>
              <a:t>sprawdza dok. i projekt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126912" y="98598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2B3D1F5-D38F-1344-8599-7C6DA1F60BFF}"/>
              </a:ext>
            </a:extLst>
          </p:cNvPr>
          <p:cNvCxnSpPr>
            <a:cxnSpLocks/>
          </p:cNvCxnSpPr>
          <p:nvPr/>
        </p:nvCxnSpPr>
        <p:spPr>
          <a:xfrm>
            <a:off x="8064636" y="2560366"/>
            <a:ext cx="1" cy="378837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4A07DC98-AC38-9447-9C50-CE142E3D8718}"/>
              </a:ext>
            </a:extLst>
          </p:cNvPr>
          <p:cNvSpPr/>
          <p:nvPr/>
        </p:nvSpPr>
        <p:spPr>
          <a:xfrm rot="5400000">
            <a:off x="7599921" y="3093361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830405DE-878B-DC4F-97CA-F5A6052431AE}"/>
              </a:ext>
            </a:extLst>
          </p:cNvPr>
          <p:cNvSpPr/>
          <p:nvPr/>
        </p:nvSpPr>
        <p:spPr>
          <a:xfrm>
            <a:off x="358052" y="2572116"/>
            <a:ext cx="7391863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3,1a)  przegród zewnętrznych oraz elementów konstrukcyjnych budynków mieszkalnych jednorodzinnych, o ile nie prowadzi ona do zwiększenia obszaru oddziaływania obiektu poza działkę, na której budynek jest usytuowany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03BB0168-3252-2A47-BDF6-E15F79F7FF32}"/>
              </a:ext>
            </a:extLst>
          </p:cNvPr>
          <p:cNvSpPr/>
          <p:nvPr/>
        </p:nvSpPr>
        <p:spPr>
          <a:xfrm>
            <a:off x="372527" y="4296891"/>
            <a:ext cx="7391863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33.2.1 trzy egzemplarze projektu zagospodarowania działki lub terenu oraz projektu architektoniczno-budowlanego wraz z opiniami, uzgodnieniami, pozwoleniami i innymi dokumentami, których obowiązek dołączenia wynika z przepisów odrębnych ustaw, lub kopiami tych opinii, uzgodnień, pozwoleń i innych dokumentów </a:t>
            </a:r>
            <a:endParaRPr lang="pl-PL" sz="1400" b="1" dirty="0">
              <a:solidFill>
                <a:schemeClr val="tx1"/>
              </a:solidFill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9BA73FC-676F-924D-BB06-3636590B764C}"/>
              </a:ext>
            </a:extLst>
          </p:cNvPr>
          <p:cNvSpPr/>
          <p:nvPr/>
        </p:nvSpPr>
        <p:spPr>
          <a:xfrm>
            <a:off x="372527" y="5856494"/>
            <a:ext cx="7391863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 oświadczenie o posiadanym prawie do dysponowania nieruchomością na cele budowlane; 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0" name="Strzałka w dół 29">
            <a:extLst>
              <a:ext uri="{FF2B5EF4-FFF2-40B4-BE49-F238E27FC236}">
                <a16:creationId xmlns:a16="http://schemas.microsoft.com/office/drawing/2014/main" id="{E6CFB6F4-41F1-9B42-AE0D-4BD0E92F0296}"/>
              </a:ext>
            </a:extLst>
          </p:cNvPr>
          <p:cNvSpPr/>
          <p:nvPr/>
        </p:nvSpPr>
        <p:spPr>
          <a:xfrm rot="5400000">
            <a:off x="7647771" y="4954398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trzałka w dół 30">
            <a:extLst>
              <a:ext uri="{FF2B5EF4-FFF2-40B4-BE49-F238E27FC236}">
                <a16:creationId xmlns:a16="http://schemas.microsoft.com/office/drawing/2014/main" id="{E2A42BD6-CC88-834D-841C-6538EB24746A}"/>
              </a:ext>
            </a:extLst>
          </p:cNvPr>
          <p:cNvSpPr/>
          <p:nvPr/>
        </p:nvSpPr>
        <p:spPr>
          <a:xfrm rot="5400000">
            <a:off x="7643701" y="5987476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5EE5FD2-4E95-554E-A1F9-38E322837C4F}"/>
              </a:ext>
            </a:extLst>
          </p:cNvPr>
          <p:cNvSpPr/>
          <p:nvPr/>
        </p:nvSpPr>
        <p:spPr>
          <a:xfrm>
            <a:off x="340864" y="3816353"/>
            <a:ext cx="7391863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3.3d)  wewnątrz i na zewnątrz użytkowanego budynku instalacji gazowych,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372A1CAE-A160-024C-86A3-E636E219473D}"/>
              </a:ext>
            </a:extLst>
          </p:cNvPr>
          <p:cNvSpPr/>
          <p:nvPr/>
        </p:nvSpPr>
        <p:spPr>
          <a:xfrm rot="5400000">
            <a:off x="7630584" y="3827013"/>
            <a:ext cx="484632" cy="3490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7070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82 instancyjność </a:t>
            </a:r>
            <a:r>
              <a:rPr lang="pl-PL" sz="2400" b="1" dirty="0" err="1">
                <a:solidFill>
                  <a:schemeClr val="tx1"/>
                </a:solidFill>
              </a:rPr>
              <a:t>aab</a:t>
            </a:r>
            <a:r>
              <a:rPr lang="pl-PL" sz="2400" b="1" dirty="0">
                <a:solidFill>
                  <a:schemeClr val="tx1"/>
                </a:solidFill>
              </a:rPr>
              <a:t> i </a:t>
            </a:r>
            <a:r>
              <a:rPr lang="pl-PL" sz="2400" b="1" dirty="0" err="1">
                <a:solidFill>
                  <a:schemeClr val="tx1"/>
                </a:solidFill>
              </a:rPr>
              <a:t>nb</a:t>
            </a:r>
            <a:r>
              <a:rPr lang="pl-PL" sz="2400" b="1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03028" y="562152"/>
            <a:ext cx="467081" cy="140156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Organem </a:t>
            </a:r>
            <a:r>
              <a:rPr lang="pl-PL" sz="2000" b="1" dirty="0" err="1">
                <a:solidFill>
                  <a:schemeClr val="tx1"/>
                </a:solidFill>
              </a:rPr>
              <a:t>aab</a:t>
            </a:r>
            <a:r>
              <a:rPr lang="pl-PL" sz="2000" b="1" dirty="0">
                <a:solidFill>
                  <a:schemeClr val="tx1"/>
                </a:solidFill>
              </a:rPr>
              <a:t> pierwszej instancji, z zastrzeżeniem ust. 3 i 4, jest </a:t>
            </a:r>
            <a:r>
              <a:rPr lang="pl-PL" sz="2000" b="1" dirty="0">
                <a:solidFill>
                  <a:srgbClr val="FF0000"/>
                </a:solidFill>
              </a:rPr>
              <a:t>starosta.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405966" y="874410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773BC727-CFE2-E443-A874-250E4CD114BB}"/>
              </a:ext>
            </a:extLst>
          </p:cNvPr>
          <p:cNvSpPr/>
          <p:nvPr/>
        </p:nvSpPr>
        <p:spPr>
          <a:xfrm>
            <a:off x="411510" y="3693244"/>
            <a:ext cx="7297997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 hydrotechnicznych piętrzących, upustowych, regulacyjnych oraz kanałów i innych obiektów służących kształtowaniu zasobów wodnych i korzystaniu z nich, wraz z obiektami towarzyszącymi, z wyłączeniem urządzeń melioracji wodnych;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96CB0E4-BAF0-D44C-902C-F37C445D05A1}"/>
              </a:ext>
            </a:extLst>
          </p:cNvPr>
          <p:cNvSpPr/>
          <p:nvPr/>
        </p:nvSpPr>
        <p:spPr>
          <a:xfrm>
            <a:off x="347053" y="1347824"/>
            <a:ext cx="8046759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3. </a:t>
            </a:r>
            <a:r>
              <a:rPr lang="pl-PL" sz="2000" b="1" dirty="0">
                <a:solidFill>
                  <a:srgbClr val="FF0000"/>
                </a:solidFill>
              </a:rPr>
              <a:t>Wojewoda</a:t>
            </a:r>
            <a:r>
              <a:rPr lang="pl-PL" sz="2000" b="1" dirty="0">
                <a:solidFill>
                  <a:schemeClr val="tx1"/>
                </a:solidFill>
              </a:rPr>
              <a:t> jest organem </a:t>
            </a:r>
            <a:r>
              <a:rPr lang="pl-PL" sz="2000" b="1" dirty="0" err="1">
                <a:solidFill>
                  <a:schemeClr val="tx1"/>
                </a:solidFill>
              </a:rPr>
              <a:t>aab</a:t>
            </a:r>
            <a:r>
              <a:rPr lang="pl-PL" sz="2000" b="1" dirty="0">
                <a:solidFill>
                  <a:schemeClr val="tx1"/>
                </a:solidFill>
              </a:rPr>
              <a:t> wyższego stopnia w stosunku do </a:t>
            </a:r>
            <a:r>
              <a:rPr lang="pl-PL" sz="2000" b="1" dirty="0">
                <a:solidFill>
                  <a:schemeClr val="accent2"/>
                </a:solidFill>
              </a:rPr>
              <a:t>starosty</a:t>
            </a:r>
            <a:r>
              <a:rPr lang="pl-PL" sz="2000" b="1" dirty="0">
                <a:solidFill>
                  <a:schemeClr val="tx1"/>
                </a:solidFill>
              </a:rPr>
              <a:t> oraz organem </a:t>
            </a:r>
            <a:r>
              <a:rPr lang="pl-PL" sz="2000" b="1" dirty="0">
                <a:solidFill>
                  <a:schemeClr val="accent2"/>
                </a:solidFill>
              </a:rPr>
              <a:t>pierwszej instancji </a:t>
            </a:r>
            <a:r>
              <a:rPr lang="pl-PL" sz="2000" b="1" dirty="0">
                <a:solidFill>
                  <a:schemeClr val="tx1"/>
                </a:solidFill>
              </a:rPr>
              <a:t>w sprawach obiektów i robót budowlanych: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761BC94-FC67-4E4B-AC91-3A8811C7512A}"/>
              </a:ext>
            </a:extLst>
          </p:cNvPr>
          <p:cNvSpPr/>
          <p:nvPr/>
        </p:nvSpPr>
        <p:spPr>
          <a:xfrm>
            <a:off x="385399" y="2437695"/>
            <a:ext cx="732410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usytuowanych na terenie pasa technicznego, portów i przystani morskich, morskich wód wewnętrznych, morza terytorialnego  i wyłącznej strefy ekonomicznej, a także na innych terenach przeznaczonych do utrzymania ruchu i transportu morskiego; </a:t>
            </a: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BFC63764-B849-0B4C-A61A-0D454079EE40}"/>
              </a:ext>
            </a:extLst>
          </p:cNvPr>
          <p:cNvSpPr/>
          <p:nvPr/>
        </p:nvSpPr>
        <p:spPr>
          <a:xfrm rot="5400000">
            <a:off x="7745999" y="2754091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F1D21242-0109-8F49-8E22-7DA2228DE3EB}"/>
              </a:ext>
            </a:extLst>
          </p:cNvPr>
          <p:cNvCxnSpPr>
            <a:cxnSpLocks/>
          </p:cNvCxnSpPr>
          <p:nvPr/>
        </p:nvCxnSpPr>
        <p:spPr>
          <a:xfrm>
            <a:off x="8319571" y="2363487"/>
            <a:ext cx="0" cy="340772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id="{6A10B2D3-79BC-1948-A341-273F6E5AA1D0}"/>
              </a:ext>
            </a:extLst>
          </p:cNvPr>
          <p:cNvSpPr/>
          <p:nvPr/>
        </p:nvSpPr>
        <p:spPr>
          <a:xfrm>
            <a:off x="436046" y="4962709"/>
            <a:ext cx="7273461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3)  dróg publicznych krajowych i wojewódzkich wraz z obiektami i urządzeniami służącymi do utrzymania tych dróg i transportu drogowego oraz sytuowanymi w granicach pasa drogowego sieciami uzbrojenia terenu – niezwiązanymi z użytkowaniem drogi, a w odniesieniu do dróg ekspresowych i autostrad – wraz z obiektami i urządzeniami obsługi podróżnych, pojazdów i przesyłek; </a:t>
            </a:r>
            <a:endParaRPr lang="pl-PL" sz="1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9D6535E9-C7BB-9545-8290-324E38FCEFED}"/>
              </a:ext>
            </a:extLst>
          </p:cNvPr>
          <p:cNvSpPr/>
          <p:nvPr/>
        </p:nvSpPr>
        <p:spPr>
          <a:xfrm rot="5400000">
            <a:off x="8405966" y="1628246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761E5FA9-264B-C241-9536-C746A0EA3B82}"/>
              </a:ext>
            </a:extLst>
          </p:cNvPr>
          <p:cNvSpPr/>
          <p:nvPr/>
        </p:nvSpPr>
        <p:spPr>
          <a:xfrm rot="5400000">
            <a:off x="7745999" y="4014500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BCDE9E68-660C-6946-A920-86D6B26FC167}"/>
              </a:ext>
            </a:extLst>
          </p:cNvPr>
          <p:cNvSpPr/>
          <p:nvPr/>
        </p:nvSpPr>
        <p:spPr>
          <a:xfrm rot="5400000">
            <a:off x="7793699" y="5371403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41443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Art.30 Zakres zgłoszenia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51880" y="762683"/>
            <a:ext cx="484632" cy="4843638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883861"/>
            <a:ext cx="7787410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5. Zgłoszenia należy dokonać przed terminem zamierzonego rozpoczęcia robót budowlanych. Organ </a:t>
            </a:r>
            <a:r>
              <a:rPr lang="pl-PL" sz="2000" b="1" dirty="0" err="1">
                <a:solidFill>
                  <a:schemeClr val="tx1"/>
                </a:solidFill>
              </a:rPr>
              <a:t>aab</a:t>
            </a:r>
            <a:r>
              <a:rPr lang="pl-PL" sz="2000" b="1" dirty="0">
                <a:solidFill>
                  <a:schemeClr val="tx1"/>
                </a:solidFill>
              </a:rPr>
              <a:t>, w terminie 21 dni od dnia doręczenia zgłoszenia, może, w drodze decyzji, wnieść sprzeciw.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Do wykonywania robót budowlanych można przystąpić, jeżeli organ administracji architektoniczno-budowlanej nie </a:t>
            </a:r>
            <a:r>
              <a:rPr lang="pl-PL" sz="2000" b="1" dirty="0" err="1">
                <a:solidFill>
                  <a:schemeClr val="tx1"/>
                </a:solidFill>
              </a:rPr>
              <a:t>wniósłł</a:t>
            </a:r>
            <a:r>
              <a:rPr lang="pl-PL" sz="2000" b="1" dirty="0">
                <a:solidFill>
                  <a:schemeClr val="tx1"/>
                </a:solidFill>
              </a:rPr>
              <a:t> sprzeciwu w tym terminie.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126912" y="98598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9BA73FC-676F-924D-BB06-3636590B764C}"/>
              </a:ext>
            </a:extLst>
          </p:cNvPr>
          <p:cNvSpPr/>
          <p:nvPr/>
        </p:nvSpPr>
        <p:spPr>
          <a:xfrm>
            <a:off x="380793" y="4908378"/>
            <a:ext cx="7735369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5b. W przypadku nierozpoczęcia wykonywania robót budowlanych przed upływem 3 lat od określonego w zgłoszeniu terminu ich rozpoczęcia, rozpoczęcie tych robót może nastąpić po dokonaniu ponownego zgłoszenia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5EE5FD2-4E95-554E-A1F9-38E322837C4F}"/>
              </a:ext>
            </a:extLst>
          </p:cNvPr>
          <p:cNvSpPr/>
          <p:nvPr/>
        </p:nvSpPr>
        <p:spPr>
          <a:xfrm>
            <a:off x="355288" y="2896119"/>
            <a:ext cx="7735369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5aa. Organ </a:t>
            </a:r>
            <a:r>
              <a:rPr lang="pl-PL" sz="2000" b="1" dirty="0" err="1">
                <a:solidFill>
                  <a:schemeClr val="tx1"/>
                </a:solidFill>
              </a:rPr>
              <a:t>aab</a:t>
            </a:r>
            <a:r>
              <a:rPr lang="pl-PL" sz="2000" b="1" dirty="0">
                <a:solidFill>
                  <a:schemeClr val="tx1"/>
                </a:solidFill>
              </a:rPr>
              <a:t> może z urzędu, przed upływem terminu, o którym mowa w ust. 5, wydać zaświadczenie o braku podstaw do wniesienia sprzeciwu. Wydanie zaświadczenia wyłącza możliwość wniesienia sprzeciwu, o którym mowa w ust. 6 i 7, oraz uprawnia inwestora do rozpoczęcia robót budowlanych. Przepis ust. 5e stosuje się odpowiednio.</a:t>
            </a:r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C621787C-18B1-EE4D-AD8D-9D1A5CEEF24D}"/>
              </a:ext>
            </a:extLst>
          </p:cNvPr>
          <p:cNvSpPr/>
          <p:nvPr/>
        </p:nvSpPr>
        <p:spPr>
          <a:xfrm rot="5400000">
            <a:off x="8109564" y="3367573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D8223FC1-32EE-D248-B43B-25E10313B059}"/>
              </a:ext>
            </a:extLst>
          </p:cNvPr>
          <p:cNvSpPr/>
          <p:nvPr/>
        </p:nvSpPr>
        <p:spPr>
          <a:xfrm rot="5400000">
            <a:off x="8183269" y="5207302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61765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Art.31.1,2. Pozwolenia nie wymaga rozbiórka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51880" y="762684"/>
            <a:ext cx="484632" cy="457381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883861"/>
            <a:ext cx="7787410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 budynków i budowli – niewpisanych do rejestru zabytków oraz nieobjętych ochroną konserwatorską – o wysokości poniżej 8 m, jeżeli ich odległość od granicy działki jest nie mniejsza niż połowa wysokości;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109564" y="1050853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9BA73FC-676F-924D-BB06-3636590B764C}"/>
              </a:ext>
            </a:extLst>
          </p:cNvPr>
          <p:cNvSpPr/>
          <p:nvPr/>
        </p:nvSpPr>
        <p:spPr>
          <a:xfrm>
            <a:off x="351446" y="3206833"/>
            <a:ext cx="776523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3) budynków i budowli zlokalizowanych na terenach zamkniętych MON, z wyłączeniem obiektów wpisanych do rejestru zabytków oraz objętych ochroną konserwatorską.</a:t>
            </a:r>
            <a:r>
              <a:rPr lang="pl-PL" sz="2000" b="1" dirty="0">
                <a:solidFill>
                  <a:srgbClr val="FF0000"/>
                </a:solidFill>
                <a:effectLst/>
              </a:rPr>
              <a:t>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5EE5FD2-4E95-554E-A1F9-38E322837C4F}"/>
              </a:ext>
            </a:extLst>
          </p:cNvPr>
          <p:cNvSpPr/>
          <p:nvPr/>
        </p:nvSpPr>
        <p:spPr>
          <a:xfrm>
            <a:off x="351447" y="2045347"/>
            <a:ext cx="7765231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2)  obiektów i urządzeń budowlanych, na budowę których nie jest wymagane pozwolenie na budowę,  jeżeli nie podlegają ochronie jako zabytki;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9BFB5FC-7022-C847-A319-32833C8F49F8}"/>
              </a:ext>
            </a:extLst>
          </p:cNvPr>
          <p:cNvSpPr/>
          <p:nvPr/>
        </p:nvSpPr>
        <p:spPr>
          <a:xfrm>
            <a:off x="351446" y="4368319"/>
            <a:ext cx="7765231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Rozbiórka obiektów budowlanych, o których mowa w ust. 1 pkt 1, wymaga uprzedniego zgłoszenia organowi </a:t>
            </a:r>
            <a:r>
              <a:rPr lang="pl-PL" sz="2000" b="1" dirty="0" err="1">
                <a:solidFill>
                  <a:schemeClr val="tx1"/>
                </a:solidFill>
              </a:rPr>
              <a:t>aab</a:t>
            </a:r>
            <a:r>
              <a:rPr lang="pl-PL" sz="2000" b="1" dirty="0">
                <a:solidFill>
                  <a:schemeClr val="tx1"/>
                </a:solidFill>
              </a:rPr>
              <a:t>, w którym należy określić rodzaj, zakres i sposób wykonywania tych robót. Przepisy art. 30 ust. 5, 5aa, 5c, 5d i 6a </a:t>
            </a:r>
            <a:r>
              <a:rPr lang="pl-PL" sz="2000" b="1" dirty="0">
                <a:solidFill>
                  <a:srgbClr val="FF0000"/>
                </a:solidFill>
              </a:rPr>
              <a:t>&lt;oraz art. 33 ust. 4 pkt 1</a:t>
            </a:r>
            <a:r>
              <a:rPr lang="pl-PL" sz="2000" b="1" dirty="0">
                <a:solidFill>
                  <a:schemeClr val="tx1"/>
                </a:solidFill>
              </a:rPr>
              <a:t>&gt; stosuje się odpowiednio.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7B941838-D222-AE48-B6D7-5FED60B98C79}"/>
              </a:ext>
            </a:extLst>
          </p:cNvPr>
          <p:cNvSpPr/>
          <p:nvPr/>
        </p:nvSpPr>
        <p:spPr>
          <a:xfrm rot="5400000">
            <a:off x="8116833" y="221440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51EED11F-EAEE-A847-A110-2630AD411859}"/>
              </a:ext>
            </a:extLst>
          </p:cNvPr>
          <p:cNvSpPr/>
          <p:nvPr/>
        </p:nvSpPr>
        <p:spPr>
          <a:xfrm rot="5400000">
            <a:off x="8119272" y="3375890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2B71F2F9-1197-A346-A24F-BBB0CB372D6D}"/>
              </a:ext>
            </a:extLst>
          </p:cNvPr>
          <p:cNvSpPr/>
          <p:nvPr/>
        </p:nvSpPr>
        <p:spPr>
          <a:xfrm rot="5400000">
            <a:off x="8166401" y="4862503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0489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4370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Art.33.2. Załączniki do wniosku pozwolenie na budowę: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66116" y="629589"/>
            <a:ext cx="484632" cy="462797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6512" y="928163"/>
            <a:ext cx="7787410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1. trzy egzemplarze projektu zagospodarowania działki lub terenu oraz projektu architektoniczno-budowlanego wraz z opiniami, uzgodnieniami, pozwoleniami i innymi dokumentami, których obowiązek dołączenia wynika z przepisów odrębnych ustaw, lub kopiami tych opinii, uzgodnień, pozwoleń i innych dokumentów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176197" y="1258902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62390A9-5B1F-B545-8D04-BDC8279670AD}"/>
              </a:ext>
            </a:extLst>
          </p:cNvPr>
          <p:cNvSpPr/>
          <p:nvPr/>
        </p:nvSpPr>
        <p:spPr>
          <a:xfrm>
            <a:off x="326512" y="2674152"/>
            <a:ext cx="7787410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2)  oświadczenie o posiadanym prawie do dysponowania nieruchomością na cele budowlane; </a:t>
            </a:r>
          </a:p>
          <a:p>
            <a:r>
              <a:rPr lang="pl-PL" b="1" dirty="0">
                <a:solidFill>
                  <a:schemeClr val="tx1"/>
                </a:solidFill>
              </a:rPr>
              <a:t>3)  decyzję o warunkach zabudowy i zagospodarowania terenu, jeżeli jest ona wymagana zgodnie z przepisami o planowaniu i zagospodarowaniu przestrzennym;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BB1F9CB-90C9-2F43-B8B6-72D726CB1F79}"/>
              </a:ext>
            </a:extLst>
          </p:cNvPr>
          <p:cNvSpPr/>
          <p:nvPr/>
        </p:nvSpPr>
        <p:spPr>
          <a:xfrm>
            <a:off x="326512" y="4266253"/>
            <a:ext cx="7787410" cy="95410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3a) pozwolenia, o których mowa w art. 23 ust. 1 i art. 26 ust. 1, oraz decyzję, o której mowa w art. 27 ust. 1 ustawy  o obszarach morskich RP, jeżeli są one wymagane</a:t>
            </a:r>
            <a:r>
              <a:rPr lang="pl-PL" sz="2000" b="1" dirty="0">
                <a:solidFill>
                  <a:schemeClr val="tx1"/>
                </a:solidFill>
              </a:rPr>
              <a:t>;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0A713A3-3A3E-E94D-8618-D8D880366356}"/>
              </a:ext>
            </a:extLst>
          </p:cNvPr>
          <p:cNvSpPr/>
          <p:nvPr/>
        </p:nvSpPr>
        <p:spPr>
          <a:xfrm>
            <a:off x="326511" y="5257562"/>
            <a:ext cx="8682577" cy="160043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tx1"/>
                </a:solidFill>
              </a:rPr>
              <a:t>4) w przypadku obiektów zakładów górniczych oraz obiektów usytuowanych na terenach zamkniętych i terenach, o których mowa w art. 82 ust. 3 pkt 1, (morskie) postanowienie o uzgodnieniu z organem </a:t>
            </a:r>
            <a:r>
              <a:rPr lang="pl-PL" sz="1400" b="1" dirty="0" err="1">
                <a:solidFill>
                  <a:schemeClr val="tx1"/>
                </a:solidFill>
              </a:rPr>
              <a:t>aab</a:t>
            </a:r>
            <a:r>
              <a:rPr lang="pl-PL" sz="1400" b="1" dirty="0">
                <a:solidFill>
                  <a:schemeClr val="tx1"/>
                </a:solidFill>
              </a:rPr>
              <a:t>, o którym mowa w art. 82 ust. 2 (instancja), projektowanych rozwiązań w zakresie:  a)  linii zabudowy oraz elewacji obiektów budowlanych projektowanych od strony dróg, ulic, placów i innych miejsc publicznych,  b)  przebiegu i charakterystyki technicznej dróg, linii komunikacyjnych oraz sieci uzbrojenia terenu, wyprowadzonych poza granice terenu zamkniętego, portów morskich i przystani morskich, a także podłączeń tych obiektów do sieci użytku publicznego; </a:t>
            </a:r>
            <a:r>
              <a:rPr lang="pl-PL" sz="1400" b="1" dirty="0">
                <a:solidFill>
                  <a:srgbClr val="FF0000"/>
                </a:solidFill>
              </a:rPr>
              <a:t>(2a nie przysługuje zażalenie)</a:t>
            </a:r>
            <a:endParaRPr lang="pl-PL" sz="14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08BC5A99-518B-114E-B095-28CC393AC365}"/>
              </a:ext>
            </a:extLst>
          </p:cNvPr>
          <p:cNvSpPr/>
          <p:nvPr/>
        </p:nvSpPr>
        <p:spPr>
          <a:xfrm rot="5400000">
            <a:off x="8123800" y="303734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9271B0BE-3231-984D-8276-A559D1AB17AD}"/>
              </a:ext>
            </a:extLst>
          </p:cNvPr>
          <p:cNvSpPr/>
          <p:nvPr/>
        </p:nvSpPr>
        <p:spPr>
          <a:xfrm rot="5400000">
            <a:off x="8142868" y="4399930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2471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Art.33.2. Załączniki do wniosku pozwolenie na budowę:2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366116" y="629590"/>
            <a:ext cx="484632" cy="3948798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6512" y="809669"/>
            <a:ext cx="7787410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7)  w przypadku drogi w transeuropejskiej sieci drogowej: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wynik audytu bezpieczeństwa ruchu drogowego, o którym mowa w art. 24l ust. 1 ustawy  o drogach publicznych,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uzasadnienie zarządcy drogi, o którym mowa w art. 24l ust. 4 ustawy o drogach publicznych;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176197" y="1258902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62390A9-5B1F-B545-8D04-BDC8279670AD}"/>
              </a:ext>
            </a:extLst>
          </p:cNvPr>
          <p:cNvSpPr/>
          <p:nvPr/>
        </p:nvSpPr>
        <p:spPr>
          <a:xfrm>
            <a:off x="325996" y="2353014"/>
            <a:ext cx="778741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8)  umowę urbanistyczną, jeżeli jej zawarcie jest wymagane zgodnie z miejscowym planem rewitalizacji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BB1F9CB-90C9-2F43-B8B6-72D726CB1F79}"/>
              </a:ext>
            </a:extLst>
          </p:cNvPr>
          <p:cNvSpPr/>
          <p:nvPr/>
        </p:nvSpPr>
        <p:spPr>
          <a:xfrm>
            <a:off x="316654" y="3050202"/>
            <a:ext cx="7787410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9) w przypadku instalacji radiokomunikacyjnych – oświadczenie projektanta, </a:t>
            </a:r>
          </a:p>
          <a:p>
            <a:r>
              <a:rPr lang="pl-PL" b="1" dirty="0">
                <a:solidFill>
                  <a:schemeClr val="tx1"/>
                </a:solidFill>
              </a:rPr>
              <a:t>posiadającego uprawnienia budowlane do projektowania w specjalności, o której mowa w art. 14 ust. 1 pkt 2 lub 4 lit. a (</a:t>
            </a:r>
            <a:r>
              <a:rPr lang="pl-PL" b="1" dirty="0" err="1">
                <a:solidFill>
                  <a:srgbClr val="FF0000"/>
                </a:solidFill>
              </a:rPr>
              <a:t>konstr</a:t>
            </a:r>
            <a:r>
              <a:rPr lang="pl-PL" b="1" dirty="0">
                <a:solidFill>
                  <a:srgbClr val="FF0000"/>
                </a:solidFill>
              </a:rPr>
              <a:t>., telekom</a:t>
            </a:r>
            <a:r>
              <a:rPr lang="pl-PL" b="1" dirty="0">
                <a:solidFill>
                  <a:schemeClr val="tx1"/>
                </a:solidFill>
              </a:rPr>
              <a:t>), że instalacja radiokomunikacyjna nie spełnia warunków, o których mowa w przepisach wydanych na podstawie art. 60 ustawy OOŚ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0A713A3-3A3E-E94D-8618-D8D880366356}"/>
              </a:ext>
            </a:extLst>
          </p:cNvPr>
          <p:cNvSpPr/>
          <p:nvPr/>
        </p:nvSpPr>
        <p:spPr>
          <a:xfrm>
            <a:off x="316654" y="4578387"/>
            <a:ext cx="8682577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10)  oświadczenie projektanta dotyczące możliwości podłączenia projektowanego obiektu budowlanego do istniejącej sieci ciepłowniczej, zgodnie z warunkami określonymi w art. 7b ustawy - Prawo energetyczne, złożone pod rygorem odpowiedzialności karnej za złożenie fałszywego oświadczenia wynikającej z art. 233 § 6 ustawy  – Kodeks karny; składający oświadczenie jest obowiązany do zawarcia w nim klauzuli o następującej treści: </a:t>
            </a:r>
            <a:r>
              <a:rPr lang="pl-PL" b="1" dirty="0">
                <a:solidFill>
                  <a:srgbClr val="FF0000"/>
                </a:solidFill>
              </a:rPr>
              <a:t>„Jestem świadomy(-ma) odpowiedzialności karnej za złożenie fałszywego oświadczenia.”. </a:t>
            </a:r>
            <a:r>
              <a:rPr lang="pl-PL" b="1" dirty="0">
                <a:solidFill>
                  <a:schemeClr val="tx1"/>
                </a:solidFill>
              </a:rPr>
              <a:t>Klauzula ta zastępuje pouczenie organu o odpowiedzialności karnej za składanie fałszywych oświadczeń.</a:t>
            </a:r>
            <a:endParaRPr lang="pl-PL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08BC5A99-518B-114E-B095-28CC393AC365}"/>
              </a:ext>
            </a:extLst>
          </p:cNvPr>
          <p:cNvSpPr/>
          <p:nvPr/>
        </p:nvSpPr>
        <p:spPr>
          <a:xfrm rot="5400000">
            <a:off x="8142868" y="2396669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9271B0BE-3231-984D-8276-A559D1AB17AD}"/>
              </a:ext>
            </a:extLst>
          </p:cNvPr>
          <p:cNvSpPr/>
          <p:nvPr/>
        </p:nvSpPr>
        <p:spPr>
          <a:xfrm rot="5400000">
            <a:off x="8176197" y="3484275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41718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Art.33.4. Załączniki do wniosku pozwolenie na rozbiórkę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93933" y="735972"/>
            <a:ext cx="484632" cy="449144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5996" y="808666"/>
            <a:ext cx="7787410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 zgodę właściciela obiektu;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2)  szkic usytuowania obiektu budowlanego;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3)  opis zakresu i sposobu prowadzenia robót rozbiórkowych;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4)  opis sposobu zapewnienia bezpieczeństwa ludzi i mienia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176197" y="1258902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62390A9-5B1F-B545-8D04-BDC8279670AD}"/>
              </a:ext>
            </a:extLst>
          </p:cNvPr>
          <p:cNvSpPr/>
          <p:nvPr/>
        </p:nvSpPr>
        <p:spPr>
          <a:xfrm>
            <a:off x="337199" y="2752709"/>
            <a:ext cx="7787410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5)  pozwolenia, uzgodnienia lub opinie innych organów, a także inne dokumenty, wymagane przepisami szczególnymi; nie dotyczy to uzgodnienia i opinii uzyskiwanych w ramach OOŚ przedsięwzięcia na środowisko albo oceny oddziaływania przedsięwzięcia na obszar Natura 2000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BB1F9CB-90C9-2F43-B8B6-72D726CB1F79}"/>
              </a:ext>
            </a:extLst>
          </p:cNvPr>
          <p:cNvSpPr/>
          <p:nvPr/>
        </p:nvSpPr>
        <p:spPr>
          <a:xfrm>
            <a:off x="325996" y="5227418"/>
            <a:ext cx="8683092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6)  w zależności od potrzeb, projekt rozbiórki obiektu.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08BC5A99-518B-114E-B095-28CC393AC365}"/>
              </a:ext>
            </a:extLst>
          </p:cNvPr>
          <p:cNvSpPr/>
          <p:nvPr/>
        </p:nvSpPr>
        <p:spPr>
          <a:xfrm rot="5400000">
            <a:off x="8186884" y="3260961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4211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Art.34.1,2 </a:t>
            </a:r>
            <a:r>
              <a:rPr lang="pl-PL" sz="2800" b="1" dirty="0">
                <a:solidFill>
                  <a:srgbClr val="FF0000"/>
                </a:solidFill>
              </a:rPr>
              <a:t>Zakres i treść projektu budowlanego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6"/>
            <a:ext cx="484632" cy="270627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6512" y="809669"/>
            <a:ext cx="7926682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Projekt budowlany powinien spełniać wymagania określone w decyzji o warunkach zabudowy i zagospodarowania terenu, jeżeli jest ona wymagana zgodnie z przepisami o planowaniu i zagospodarowaniu przestrzennym, lub w pozwoleniach, o których mowa w art. 23 ust. 1 i art. 26 ust. 1, oraz decyzji, o której mowa w art. 27 ust. 1 ustawy o obszarach morskich RP i administracji morskiej, jeżeli są one wymagane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315469" y="1220903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0A713A3-3A3E-E94D-8618-D8D880366356}"/>
              </a:ext>
            </a:extLst>
          </p:cNvPr>
          <p:cNvSpPr/>
          <p:nvPr/>
        </p:nvSpPr>
        <p:spPr>
          <a:xfrm>
            <a:off x="308249" y="3295866"/>
            <a:ext cx="8682577" cy="267765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2. Zakres i treść projektu budowlanego powinny być dostosowane do specyfiki i charakteru obiektu, stopnia skomplikowania robót budowlanych oraz w zależności od przeznaczenia projektowanego obiektu określać niezbędne warunki do korzystania z obiektu przez osoby ze szczególnymi potrzebami, o których mowa w ustawie z dnia 19 lipca 2019 r. o zapewnianiu dostępności osobom ze szczególnymi potrzebami. </a:t>
            </a:r>
          </a:p>
        </p:txBody>
      </p:sp>
    </p:spTree>
    <p:extLst>
      <p:ext uri="{BB962C8B-B14F-4D97-AF65-F5344CB8AC3E}">
        <p14:creationId xmlns:p14="http://schemas.microsoft.com/office/powerpoint/2010/main" val="30508287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Art.34.1,2 </a:t>
            </a:r>
            <a:r>
              <a:rPr lang="pl-PL" sz="2800" b="1" dirty="0">
                <a:solidFill>
                  <a:srgbClr val="FF0000"/>
                </a:solidFill>
              </a:rPr>
              <a:t>Zakres i treść projektu budowlanego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5"/>
            <a:ext cx="484632" cy="4188717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6512" y="809669"/>
            <a:ext cx="7926682" cy="193899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Projekt budowlany powinien spełniać wymagania określone w decyzji o warunkach zabudowy i zagospodarowania terenu, jeżeli jest ona wymagana zgodnie z przepisami o planowaniu i zagospodarowaniu przestrzennym, lub w pozwoleniach, o których mowa w art. 23 ust. 1 i art. 26 ust. 1, oraz decyzji, o której mowa w art. 27 ust. 1 ustawy o obszarach morskich RP i administracji morskiej, jeżeli są one wymagane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315469" y="1220903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0A713A3-3A3E-E94D-8618-D8D880366356}"/>
              </a:ext>
            </a:extLst>
          </p:cNvPr>
          <p:cNvSpPr/>
          <p:nvPr/>
        </p:nvSpPr>
        <p:spPr>
          <a:xfrm>
            <a:off x="317493" y="4778313"/>
            <a:ext cx="8682577" cy="200054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Zakres i treść projektu budowlanego powinny być dostosowane do specyfiki i charakteru obiektu, stopnia skomplikowania robót budowlanych oraz w zależności od przeznaczenia projektowanego obiektu określać niezbędne warunki do korzystania z obiektu przez osoby ze szczególnymi potrzebami, o których mowa w ustawie z dnia 19 lipca 2019 r. o zapewnianiu dostępności osobom ze szczególnymi potrzebami</a:t>
            </a:r>
            <a:r>
              <a:rPr lang="pl-PL" sz="2400" b="1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20FBA09-A53B-7846-ADA1-B41C1D11AE45}"/>
              </a:ext>
            </a:extLst>
          </p:cNvPr>
          <p:cNvSpPr/>
          <p:nvPr/>
        </p:nvSpPr>
        <p:spPr>
          <a:xfrm>
            <a:off x="326512" y="2788497"/>
            <a:ext cx="7926682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2a. Zakres i treść projektu budowlanego uwzględniają warunki ochrony przeciwpożarowej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6061779-5645-B248-9AA1-94F56CC7943D}"/>
              </a:ext>
            </a:extLst>
          </p:cNvPr>
          <p:cNvSpPr/>
          <p:nvPr/>
        </p:nvSpPr>
        <p:spPr>
          <a:xfrm>
            <a:off x="326512" y="3620184"/>
            <a:ext cx="7926682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2b. Uprawnienia budowlane do projektowania w odpowiedniej specjalności, o których mowa w art. 15a, uprawniają do sporządzania projektu budowlanego w zakresie tej specjalności 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FF5180EC-900E-BB45-82AD-59F96E4F3C78}"/>
              </a:ext>
            </a:extLst>
          </p:cNvPr>
          <p:cNvSpPr/>
          <p:nvPr/>
        </p:nvSpPr>
        <p:spPr>
          <a:xfrm rot="5400000">
            <a:off x="8315469" y="2798012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81CF6910-BCC2-0F43-A38E-DB39F6A5F8B6}"/>
              </a:ext>
            </a:extLst>
          </p:cNvPr>
          <p:cNvSpPr/>
          <p:nvPr/>
        </p:nvSpPr>
        <p:spPr>
          <a:xfrm rot="5400000">
            <a:off x="8315469" y="375702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98790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Art.34.3 </a:t>
            </a:r>
            <a:r>
              <a:rPr lang="pl-PL" sz="2800" b="1" dirty="0">
                <a:solidFill>
                  <a:srgbClr val="FF0000"/>
                </a:solidFill>
              </a:rPr>
              <a:t>Projekt budowalny zawiera: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6"/>
            <a:ext cx="484632" cy="528352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4965" y="955805"/>
            <a:ext cx="6823796" cy="169277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200" b="1" dirty="0">
                <a:solidFill>
                  <a:schemeClr val="tx1"/>
                </a:solidFill>
              </a:rPr>
              <a:t>1) projekt zagospodarowania działki lub terenu </a:t>
            </a:r>
            <a:r>
              <a:rPr lang="pl-PL" sz="2000" b="1" dirty="0">
                <a:solidFill>
                  <a:schemeClr val="tx1"/>
                </a:solidFill>
              </a:rPr>
              <a:t>(3a. Nie stosuje się do projektu bud. przebudowy lub montażu ob. bud. Gdy nie wymagane jest ustalenia war. </a:t>
            </a:r>
            <a:r>
              <a:rPr lang="pl-PL" sz="2000" b="1" dirty="0" err="1">
                <a:solidFill>
                  <a:schemeClr val="tx1"/>
                </a:solidFill>
              </a:rPr>
              <a:t>zab</a:t>
            </a:r>
            <a:r>
              <a:rPr lang="pl-PL" sz="2000" b="1" dirty="0">
                <a:solidFill>
                  <a:schemeClr val="tx1"/>
                </a:solidFill>
              </a:rPr>
              <a:t>. i zag. terenu).  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7764026" y="969453"/>
            <a:ext cx="484632" cy="17120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E1C9473-A7C4-D64A-AADA-32A258C70395}"/>
              </a:ext>
            </a:extLst>
          </p:cNvPr>
          <p:cNvSpPr/>
          <p:nvPr/>
        </p:nvSpPr>
        <p:spPr>
          <a:xfrm>
            <a:off x="324449" y="2765844"/>
            <a:ext cx="6823796" cy="58477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200" b="1" dirty="0">
                <a:solidFill>
                  <a:schemeClr val="tx1"/>
                </a:solidFill>
              </a:rPr>
              <a:t>2) projekt architektoniczno-budowlany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DEE021B4-A57B-8A44-8E89-54ED475FF2E5}"/>
              </a:ext>
            </a:extLst>
          </p:cNvPr>
          <p:cNvSpPr/>
          <p:nvPr/>
        </p:nvSpPr>
        <p:spPr>
          <a:xfrm rot="5400000">
            <a:off x="7696199" y="2277806"/>
            <a:ext cx="484632" cy="17120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0A2D23B-F714-B143-865E-252BF79A8B1C}"/>
              </a:ext>
            </a:extLst>
          </p:cNvPr>
          <p:cNvSpPr/>
          <p:nvPr/>
        </p:nvSpPr>
        <p:spPr>
          <a:xfrm>
            <a:off x="276490" y="3570862"/>
            <a:ext cx="6836440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FF0000"/>
                </a:solidFill>
              </a:rPr>
              <a:t>3) projekt techniczny</a:t>
            </a:r>
            <a:endParaRPr lang="pl-PL" sz="3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50049FFD-AB4B-B143-868F-E56A97542F31}"/>
              </a:ext>
            </a:extLst>
          </p:cNvPr>
          <p:cNvSpPr/>
          <p:nvPr/>
        </p:nvSpPr>
        <p:spPr>
          <a:xfrm rot="5400000">
            <a:off x="7668422" y="3051369"/>
            <a:ext cx="484632" cy="17120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ACE6A0C-71D5-844E-BB42-D706CA6CC4FD}"/>
              </a:ext>
            </a:extLst>
          </p:cNvPr>
          <p:cNvSpPr/>
          <p:nvPr/>
        </p:nvSpPr>
        <p:spPr>
          <a:xfrm>
            <a:off x="268809" y="4354970"/>
            <a:ext cx="6823796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4)  w zależności od potrzeb – w przypadku drogi krajowej lub wojewódzkiej – oświadczenie właściwego zarządcy drogi o możliwości połączenia działki z drogą, zgodnie z przepisami o drogach publicznych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738F9314-DCEB-C241-85A9-A76D2EE67962}"/>
              </a:ext>
            </a:extLst>
          </p:cNvPr>
          <p:cNvSpPr/>
          <p:nvPr/>
        </p:nvSpPr>
        <p:spPr>
          <a:xfrm rot="5400000">
            <a:off x="7726648" y="4104036"/>
            <a:ext cx="484632" cy="17120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292C0D22-121A-C940-96FC-C67B80F21631}"/>
              </a:ext>
            </a:extLst>
          </p:cNvPr>
          <p:cNvSpPr/>
          <p:nvPr/>
        </p:nvSpPr>
        <p:spPr>
          <a:xfrm>
            <a:off x="311806" y="5873115"/>
            <a:ext cx="8684123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5)  opinie, uzgodnienia, pozwolenia i inne dokumenty, o których mowa w art. 33 ust. 2 pkt 1. (to co dołącza się do wniosku o pozwolenie)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47912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Art.34.3,4 </a:t>
            </a:r>
            <a:r>
              <a:rPr lang="pl-PL" sz="2800" b="1" dirty="0">
                <a:solidFill>
                  <a:srgbClr val="FF0000"/>
                </a:solidFill>
              </a:rPr>
              <a:t>Projekt budowlany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5"/>
            <a:ext cx="484632" cy="4188717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6512" y="809669"/>
            <a:ext cx="7926682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3b. Przepisów ust. 3 pkt 2 i 3 nie stosuje się do projektu budowlanego budowy lub przebudowy urządzeń budowlanych oraz podziemnych sieci uzbrojenia terenu, jeżeli całość problematyki może być przedstawiona w projekcie zagospodarowania działki lub terenu.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Czyli nie wykonuje się projekt </a:t>
            </a:r>
            <a:r>
              <a:rPr lang="pl-PL" sz="2000" b="1" dirty="0" err="1">
                <a:solidFill>
                  <a:srgbClr val="FF0000"/>
                </a:solidFill>
              </a:rPr>
              <a:t>arch</a:t>
            </a:r>
            <a:r>
              <a:rPr lang="pl-PL" sz="2000" b="1" dirty="0">
                <a:solidFill>
                  <a:srgbClr val="FF0000"/>
                </a:solidFill>
              </a:rPr>
              <a:t>-bud. oraz projektu technicznego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307173" y="129730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20FBA09-A53B-7846-ADA1-B41C1D11AE45}"/>
              </a:ext>
            </a:extLst>
          </p:cNvPr>
          <p:cNvSpPr/>
          <p:nvPr/>
        </p:nvSpPr>
        <p:spPr>
          <a:xfrm>
            <a:off x="326512" y="2549519"/>
            <a:ext cx="7926682" cy="76944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3c. Projekt techniczny musi być zgodny z projektem zagospodarowania działki lub terenu oraz projektem architektoniczno-budowlanym</a:t>
            </a:r>
            <a:r>
              <a:rPr lang="pl-PL" sz="2400" b="1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6061779-5645-B248-9AA1-94F56CC7943D}"/>
              </a:ext>
            </a:extLst>
          </p:cNvPr>
          <p:cNvSpPr/>
          <p:nvPr/>
        </p:nvSpPr>
        <p:spPr>
          <a:xfrm>
            <a:off x="323240" y="3427594"/>
            <a:ext cx="7929954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4.</a:t>
            </a:r>
            <a:r>
              <a:rPr lang="pl-PL" sz="2000" b="1" dirty="0">
                <a:solidFill>
                  <a:srgbClr val="FF0000"/>
                </a:solidFill>
              </a:rPr>
              <a:t>Projekt zagospodarowania działki lub terenu oraz projekt architektoniczno-budowlany </a:t>
            </a:r>
            <a:r>
              <a:rPr lang="pl-PL" sz="2000" b="1" dirty="0">
                <a:solidFill>
                  <a:schemeClr val="tx1"/>
                </a:solidFill>
              </a:rPr>
              <a:t>podlegają zatwierdzeniu w decyzji o pozwoleniu na budowę 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FF5180EC-900E-BB45-82AD-59F96E4F3C78}"/>
              </a:ext>
            </a:extLst>
          </p:cNvPr>
          <p:cNvSpPr/>
          <p:nvPr/>
        </p:nvSpPr>
        <p:spPr>
          <a:xfrm rot="5400000">
            <a:off x="8320565" y="262167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8980687-64DB-6D40-A228-5E6F9132C0EA}"/>
              </a:ext>
            </a:extLst>
          </p:cNvPr>
          <p:cNvSpPr/>
          <p:nvPr/>
        </p:nvSpPr>
        <p:spPr>
          <a:xfrm>
            <a:off x="323240" y="4778312"/>
            <a:ext cx="8685848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4a. Zatwierdzeniu podlegają </a:t>
            </a:r>
            <a:r>
              <a:rPr lang="pl-PL" sz="2000" b="1" dirty="0">
                <a:solidFill>
                  <a:srgbClr val="FF0000"/>
                </a:solidFill>
              </a:rPr>
              <a:t>trzy egzemplarze </a:t>
            </a:r>
            <a:r>
              <a:rPr lang="pl-PL" sz="2000" b="1" dirty="0">
                <a:solidFill>
                  <a:schemeClr val="tx1"/>
                </a:solidFill>
              </a:rPr>
              <a:t>projektu zagospodarowania działki lub terenu oraz projektu architektoniczno-budowlanego, z których jeden egzemplarz przeznaczony jest dla inwestora, jeden egzemplarz dla organu zatwierdzającego projekt oraz jeden egzemplarz dla właściwego organu nadzoru budowlanego 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2C97C202-B68D-D342-B329-53077669D1C8}"/>
              </a:ext>
            </a:extLst>
          </p:cNvPr>
          <p:cNvSpPr/>
          <p:nvPr/>
        </p:nvSpPr>
        <p:spPr>
          <a:xfrm rot="5400000">
            <a:off x="8320565" y="366885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73765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Art.34.5,6 , art. </a:t>
            </a:r>
            <a:r>
              <a:rPr lang="pl-PL" sz="2800" b="1" dirty="0">
                <a:solidFill>
                  <a:srgbClr val="FF0000"/>
                </a:solidFill>
              </a:rPr>
              <a:t>34b Projekt budowlany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5"/>
            <a:ext cx="484632" cy="493088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6512" y="809669"/>
            <a:ext cx="7926682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Inwestor, spełniający warunki do uzyskania decyzji o pozwoleniu na budowę, może żądać wydania odrębnej decyzji o zatwierdzeniu projektu zagospodarowania działki lub terenu lub projektu architektoniczno-budowlanego poprzedzającej wydanie decyzji o pozwoleniu na budowę. Decyzja jest ważna przez czas w niej oznaczony, jednak nie dłużej niż rok.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307173" y="129730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20FBA09-A53B-7846-ADA1-B41C1D11AE45}"/>
              </a:ext>
            </a:extLst>
          </p:cNvPr>
          <p:cNvSpPr/>
          <p:nvPr/>
        </p:nvSpPr>
        <p:spPr>
          <a:xfrm>
            <a:off x="326512" y="2549519"/>
            <a:ext cx="7926682" cy="286232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6. Minister właściwy do spraw budownictwa, planowania i zagospodarowania przestrzennego oraz mieszkalnictwa określi, w drodze rozporządzenia: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1)  szczegółowy zakres i formę projektu budowlanego, uwzględniając zawartość projektu budowlanego w celu zapewnienia czytelności danych;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2)  szczegółowe zasady ustalania geotechnicznych warunków </a:t>
            </a:r>
            <a:r>
              <a:rPr lang="pl-PL" sz="2000" b="1" dirty="0" err="1">
                <a:solidFill>
                  <a:schemeClr val="tx1"/>
                </a:solidFill>
              </a:rPr>
              <a:t>posadawiania</a:t>
            </a:r>
            <a:r>
              <a:rPr lang="pl-PL" sz="2000" b="1" dirty="0">
                <a:solidFill>
                  <a:schemeClr val="tx1"/>
                </a:solidFill>
              </a:rPr>
              <a:t> obiektów budowlanych, uwzględniając przydatność gruntu na potrzeby projektowanego obiektu i jego charakteru oraz zakwalifikowania go do odpowiedniej kategorii geotechnicznej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8980687-64DB-6D40-A228-5E6F9132C0EA}"/>
              </a:ext>
            </a:extLst>
          </p:cNvPr>
          <p:cNvSpPr/>
          <p:nvPr/>
        </p:nvSpPr>
        <p:spPr>
          <a:xfrm>
            <a:off x="326512" y="5520475"/>
            <a:ext cx="8685848" cy="135421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tx1"/>
                </a:solidFill>
              </a:rPr>
              <a:t>Art. 34b. Mapy do celów projektowych wykorzystywane w procesie budowlanym powinny być opatrzone klauzulą urzędową określoną w przepisach prawa geodezyjnego i kartograficznego stanowiącą potwierdzenie przyjęcia materiałów lub zbiorów danych, w oparciu o które mapy te zostały sporządzone, do państwowego zasobu geodezyjnego i kartograficznego albo oświadczeniem wykonawcy prac geodezyjnych o uzyskaniu pozytywnego wyniku weryfikacji</a:t>
            </a:r>
            <a:r>
              <a:rPr lang="pl-PL" b="1" dirty="0">
                <a:solidFill>
                  <a:schemeClr val="tx1"/>
                </a:solidFill>
              </a:rPr>
              <a:t>. 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2C97C202-B68D-D342-B329-53077669D1C8}"/>
              </a:ext>
            </a:extLst>
          </p:cNvPr>
          <p:cNvSpPr/>
          <p:nvPr/>
        </p:nvSpPr>
        <p:spPr>
          <a:xfrm rot="5400000">
            <a:off x="8320565" y="366885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55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82 instancyjność </a:t>
            </a:r>
            <a:r>
              <a:rPr lang="pl-PL" sz="2400" b="1" dirty="0" err="1">
                <a:solidFill>
                  <a:schemeClr val="tx1"/>
                </a:solidFill>
              </a:rPr>
              <a:t>aab</a:t>
            </a:r>
            <a:r>
              <a:rPr lang="pl-PL" sz="2400" b="1" dirty="0">
                <a:solidFill>
                  <a:schemeClr val="tx1"/>
                </a:solidFill>
              </a:rPr>
              <a:t> i </a:t>
            </a:r>
            <a:r>
              <a:rPr lang="pl-PL" sz="2400" b="1" dirty="0" err="1">
                <a:solidFill>
                  <a:schemeClr val="tx1"/>
                </a:solidFill>
              </a:rPr>
              <a:t>nb</a:t>
            </a:r>
            <a:r>
              <a:rPr lang="pl-PL" sz="2400" b="1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03028" y="562152"/>
            <a:ext cx="467081" cy="140156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Organem </a:t>
            </a:r>
            <a:r>
              <a:rPr lang="pl-PL" sz="2000" b="1" dirty="0" err="1">
                <a:solidFill>
                  <a:schemeClr val="tx1"/>
                </a:solidFill>
              </a:rPr>
              <a:t>aab</a:t>
            </a:r>
            <a:r>
              <a:rPr lang="pl-PL" sz="2000" b="1" dirty="0">
                <a:solidFill>
                  <a:schemeClr val="tx1"/>
                </a:solidFill>
              </a:rPr>
              <a:t> pierwszej instancji, z zastrzeżeniem ust. 3 i 4, jest </a:t>
            </a:r>
            <a:r>
              <a:rPr lang="pl-PL" sz="2000" b="1" dirty="0">
                <a:solidFill>
                  <a:srgbClr val="FF0000"/>
                </a:solidFill>
              </a:rPr>
              <a:t>starosta.</a:t>
            </a: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405966" y="874410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773BC727-CFE2-E443-A874-250E4CD114BB}"/>
              </a:ext>
            </a:extLst>
          </p:cNvPr>
          <p:cNvSpPr/>
          <p:nvPr/>
        </p:nvSpPr>
        <p:spPr>
          <a:xfrm>
            <a:off x="411510" y="2918732"/>
            <a:ext cx="7297997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3aa) linii kolejowych wraz z infrastrukturą kolejową, obiektami, urządzeniami, służącymi do utrzymania tej infrastruktury i transportu kolejowego oraz sieciami uzbrojenia terenu – także niezwiązanymi z użytkowaniem linii kolejowej, jeżeli konieczność ich budowy lub przebudowy wynika z budowy lub przebudowy linii kolejowej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96CB0E4-BAF0-D44C-902C-F37C445D05A1}"/>
              </a:ext>
            </a:extLst>
          </p:cNvPr>
          <p:cNvSpPr/>
          <p:nvPr/>
        </p:nvSpPr>
        <p:spPr>
          <a:xfrm>
            <a:off x="347053" y="1347824"/>
            <a:ext cx="8046759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3. </a:t>
            </a:r>
            <a:r>
              <a:rPr lang="pl-PL" sz="2000" b="1" dirty="0">
                <a:solidFill>
                  <a:srgbClr val="FF0000"/>
                </a:solidFill>
              </a:rPr>
              <a:t>Wojewoda</a:t>
            </a:r>
            <a:r>
              <a:rPr lang="pl-PL" sz="2000" b="1" dirty="0">
                <a:solidFill>
                  <a:schemeClr val="tx1"/>
                </a:solidFill>
              </a:rPr>
              <a:t> jest organem </a:t>
            </a:r>
            <a:r>
              <a:rPr lang="pl-PL" sz="2000" b="1" dirty="0" err="1">
                <a:solidFill>
                  <a:schemeClr val="tx1"/>
                </a:solidFill>
              </a:rPr>
              <a:t>aab</a:t>
            </a:r>
            <a:r>
              <a:rPr lang="pl-PL" sz="2000" b="1" dirty="0">
                <a:solidFill>
                  <a:schemeClr val="tx1"/>
                </a:solidFill>
              </a:rPr>
              <a:t> wyższego stopnia w stosunku do </a:t>
            </a:r>
            <a:r>
              <a:rPr lang="pl-PL" sz="2000" b="1" dirty="0">
                <a:solidFill>
                  <a:schemeClr val="accent2"/>
                </a:solidFill>
              </a:rPr>
              <a:t>starosty</a:t>
            </a:r>
            <a:r>
              <a:rPr lang="pl-PL" sz="2000" b="1" dirty="0">
                <a:solidFill>
                  <a:schemeClr val="tx1"/>
                </a:solidFill>
              </a:rPr>
              <a:t> oraz organem </a:t>
            </a:r>
            <a:r>
              <a:rPr lang="pl-PL" sz="2000" b="1" dirty="0">
                <a:solidFill>
                  <a:schemeClr val="accent2"/>
                </a:solidFill>
              </a:rPr>
              <a:t>pierwszej instancji </a:t>
            </a:r>
            <a:r>
              <a:rPr lang="pl-PL" sz="2000" b="1" dirty="0">
                <a:solidFill>
                  <a:schemeClr val="tx1"/>
                </a:solidFill>
              </a:rPr>
              <a:t>w sprawach obiektów i robót budowlanych: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761BC94-FC67-4E4B-AC91-3A8811C7512A}"/>
              </a:ext>
            </a:extLst>
          </p:cNvPr>
          <p:cNvSpPr/>
          <p:nvPr/>
        </p:nvSpPr>
        <p:spPr>
          <a:xfrm>
            <a:off x="385399" y="2437695"/>
            <a:ext cx="7324108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3a) usytuowanych na obszarze kolejowym; </a:t>
            </a: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BFC63764-B849-0B4C-A61A-0D454079EE40}"/>
              </a:ext>
            </a:extLst>
          </p:cNvPr>
          <p:cNvSpPr/>
          <p:nvPr/>
        </p:nvSpPr>
        <p:spPr>
          <a:xfrm rot="5400000">
            <a:off x="7724008" y="2354712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F1D21242-0109-8F49-8E22-7DA2228DE3EB}"/>
              </a:ext>
            </a:extLst>
          </p:cNvPr>
          <p:cNvCxnSpPr>
            <a:cxnSpLocks/>
          </p:cNvCxnSpPr>
          <p:nvPr/>
        </p:nvCxnSpPr>
        <p:spPr>
          <a:xfrm>
            <a:off x="8319571" y="2363487"/>
            <a:ext cx="0" cy="340772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id="{6A10B2D3-79BC-1948-A341-273F6E5AA1D0}"/>
              </a:ext>
            </a:extLst>
          </p:cNvPr>
          <p:cNvSpPr/>
          <p:nvPr/>
        </p:nvSpPr>
        <p:spPr>
          <a:xfrm>
            <a:off x="409506" y="4438757"/>
            <a:ext cx="7273461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4)  lotnisk cywilnych wraz z obiektami i urządzeniami towarzyszącymi;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9D6535E9-C7BB-9545-8290-324E38FCEFED}"/>
              </a:ext>
            </a:extLst>
          </p:cNvPr>
          <p:cNvSpPr/>
          <p:nvPr/>
        </p:nvSpPr>
        <p:spPr>
          <a:xfrm rot="5400000">
            <a:off x="8405966" y="1628246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761E5FA9-264B-C241-9536-C746A0EA3B82}"/>
              </a:ext>
            </a:extLst>
          </p:cNvPr>
          <p:cNvSpPr/>
          <p:nvPr/>
        </p:nvSpPr>
        <p:spPr>
          <a:xfrm rot="5400000">
            <a:off x="7724008" y="3330662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BCDE9E68-660C-6946-A920-86D6B26FC167}"/>
              </a:ext>
            </a:extLst>
          </p:cNvPr>
          <p:cNvSpPr/>
          <p:nvPr/>
        </p:nvSpPr>
        <p:spPr>
          <a:xfrm rot="5400000">
            <a:off x="7735004" y="4365856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D7BC00D4-4DB6-8849-A4D8-98D9CD9C93DB}"/>
              </a:ext>
            </a:extLst>
          </p:cNvPr>
          <p:cNvSpPr/>
          <p:nvPr/>
        </p:nvSpPr>
        <p:spPr>
          <a:xfrm>
            <a:off x="380857" y="4887179"/>
            <a:ext cx="7328650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5)  usytuowanych na terenach zamkniętych;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E383A3FC-7D8A-6B48-A4C1-4F58CA9DC032}"/>
              </a:ext>
            </a:extLst>
          </p:cNvPr>
          <p:cNvSpPr/>
          <p:nvPr/>
        </p:nvSpPr>
        <p:spPr>
          <a:xfrm>
            <a:off x="396183" y="5299049"/>
            <a:ext cx="7328650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5a) dotyczących strategicznych inwestycji w zakresie sieci przesyłowych, o których mowa w ustawie o przygotowaniu i realizacji strategicznych inwestycji w zakresie sieci przesyłowych 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B0627B78-683F-1444-9869-BE17BFA41DD0}"/>
              </a:ext>
            </a:extLst>
          </p:cNvPr>
          <p:cNvSpPr/>
          <p:nvPr/>
        </p:nvSpPr>
        <p:spPr>
          <a:xfrm>
            <a:off x="415609" y="6386346"/>
            <a:ext cx="6368882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5b)  elektrowni wiatrowych (ustawa o inwestycjach wiatrowych)</a:t>
            </a:r>
            <a:endParaRPr lang="pl-PL" dirty="0">
              <a:effectLst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B7385DAF-2FD2-1F43-8905-085218EA75AB}"/>
              </a:ext>
            </a:extLst>
          </p:cNvPr>
          <p:cNvSpPr/>
          <p:nvPr/>
        </p:nvSpPr>
        <p:spPr>
          <a:xfrm>
            <a:off x="6784491" y="6386346"/>
            <a:ext cx="2224597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5c)  inwestycji KZN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8" name="Strzałka w dół 27">
            <a:extLst>
              <a:ext uri="{FF2B5EF4-FFF2-40B4-BE49-F238E27FC236}">
                <a16:creationId xmlns:a16="http://schemas.microsoft.com/office/drawing/2014/main" id="{9A591FB1-B981-AE4B-B06F-785483683D31}"/>
              </a:ext>
            </a:extLst>
          </p:cNvPr>
          <p:cNvSpPr/>
          <p:nvPr/>
        </p:nvSpPr>
        <p:spPr>
          <a:xfrm rot="5400000">
            <a:off x="7779786" y="5465820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Strzałka w dół 28">
            <a:extLst>
              <a:ext uri="{FF2B5EF4-FFF2-40B4-BE49-F238E27FC236}">
                <a16:creationId xmlns:a16="http://schemas.microsoft.com/office/drawing/2014/main" id="{C99614BF-5925-2F47-926E-4C5CE7CDFA6D}"/>
              </a:ext>
            </a:extLst>
          </p:cNvPr>
          <p:cNvSpPr/>
          <p:nvPr/>
        </p:nvSpPr>
        <p:spPr>
          <a:xfrm rot="5400000">
            <a:off x="7751485" y="4772238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dół 29">
            <a:extLst>
              <a:ext uri="{FF2B5EF4-FFF2-40B4-BE49-F238E27FC236}">
                <a16:creationId xmlns:a16="http://schemas.microsoft.com/office/drawing/2014/main" id="{7E40A255-D337-2D4E-A3CE-0BEA96D1BDA0}"/>
              </a:ext>
            </a:extLst>
          </p:cNvPr>
          <p:cNvSpPr/>
          <p:nvPr/>
        </p:nvSpPr>
        <p:spPr>
          <a:xfrm>
            <a:off x="8110817" y="5855677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94117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Art.34.3.1 </a:t>
            </a:r>
            <a:r>
              <a:rPr lang="pl-PL" sz="2800" b="1" dirty="0">
                <a:solidFill>
                  <a:srgbClr val="FF0000"/>
                </a:solidFill>
              </a:rPr>
              <a:t>Projekt budowlany zawiera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5"/>
            <a:ext cx="484632" cy="113427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894967"/>
            <a:ext cx="7926682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1. projekt zagospodarowania działki lub terenu sporządzony na aktualnej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mapie do celów projektowych lub jej kopii poświadczonej za zgodność z oryginałem przez projektanta, obejmujący:</a:t>
            </a:r>
            <a:br>
              <a:rPr lang="pl-PL" sz="2000" b="1" dirty="0">
                <a:solidFill>
                  <a:schemeClr val="tx1"/>
                </a:solidFill>
              </a:rPr>
            </a:b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307173" y="129730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20FBA09-A53B-7846-ADA1-B41C1D11AE45}"/>
              </a:ext>
            </a:extLst>
          </p:cNvPr>
          <p:cNvSpPr/>
          <p:nvPr/>
        </p:nvSpPr>
        <p:spPr>
          <a:xfrm>
            <a:off x="324822" y="2377400"/>
            <a:ext cx="739511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a) określenie granic działki lub terenu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E717C4E-2033-C743-92E9-F9E279898D6C}"/>
              </a:ext>
            </a:extLst>
          </p:cNvPr>
          <p:cNvSpPr/>
          <p:nvPr/>
        </p:nvSpPr>
        <p:spPr>
          <a:xfrm>
            <a:off x="324822" y="2895863"/>
            <a:ext cx="7395112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b)  usytuowanie, obrys i układy istniejących i projektowanych obiektów budowlanych, w tym sieci uzbrojenia terenu, oraz urządzeń budowlanych sytuowanych poza obiektem budowlanym,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5A0F751-1E6D-1E41-B7BC-07D41D3204A0}"/>
              </a:ext>
            </a:extLst>
          </p:cNvPr>
          <p:cNvSpPr/>
          <p:nvPr/>
        </p:nvSpPr>
        <p:spPr>
          <a:xfrm>
            <a:off x="324822" y="4029879"/>
            <a:ext cx="739511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c)  sposób odprowadzania lub oczyszczania ścieków, 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C545106-9959-6547-B627-0354350507B2}"/>
              </a:ext>
            </a:extLst>
          </p:cNvPr>
          <p:cNvSpPr/>
          <p:nvPr/>
        </p:nvSpPr>
        <p:spPr>
          <a:xfrm>
            <a:off x="324822" y="4548342"/>
            <a:ext cx="7395112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d)  układ komunikacyjny i układ zieleni, ze wskazaniem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charakterystycznych elementów, wymiarów, rzędnych i wzajemnych odległości obiektów, w nawiązaniu do istniejącej i projektowanej zabudowy terenów sąsiednich,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DCE0912-A4C9-2F4F-9485-DA42FF37C32E}"/>
              </a:ext>
            </a:extLst>
          </p:cNvPr>
          <p:cNvSpPr/>
          <p:nvPr/>
        </p:nvSpPr>
        <p:spPr>
          <a:xfrm>
            <a:off x="324822" y="5990134"/>
            <a:ext cx="739511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e)  informację o obszarze oddziaływania obiektu;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F3FC299A-CC49-B542-9FE4-CF5F691A47DC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8134800" y="2218406"/>
            <a:ext cx="35318" cy="3991191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401E9353-705A-DC43-8EC9-33770B734B54}"/>
              </a:ext>
            </a:extLst>
          </p:cNvPr>
          <p:cNvSpPr/>
          <p:nvPr/>
        </p:nvSpPr>
        <p:spPr>
          <a:xfrm rot="5400000">
            <a:off x="7702710" y="2394624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E191EB72-47D8-9A40-8BA4-BE506C907FC2}"/>
              </a:ext>
            </a:extLst>
          </p:cNvPr>
          <p:cNvSpPr/>
          <p:nvPr/>
        </p:nvSpPr>
        <p:spPr>
          <a:xfrm rot="5400000">
            <a:off x="7667391" y="3226123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B58F6CB1-F20F-0746-8FA6-76617BA532B4}"/>
              </a:ext>
            </a:extLst>
          </p:cNvPr>
          <p:cNvSpPr/>
          <p:nvPr/>
        </p:nvSpPr>
        <p:spPr>
          <a:xfrm rot="5400000">
            <a:off x="7685051" y="3979671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0B609A04-94F4-5449-853C-8E281752C721}"/>
              </a:ext>
            </a:extLst>
          </p:cNvPr>
          <p:cNvSpPr/>
          <p:nvPr/>
        </p:nvSpPr>
        <p:spPr>
          <a:xfrm rot="5400000">
            <a:off x="7667391" y="4861007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0B4889DF-CC24-E349-9B7A-25A1D2523F66}"/>
              </a:ext>
            </a:extLst>
          </p:cNvPr>
          <p:cNvSpPr/>
          <p:nvPr/>
        </p:nvSpPr>
        <p:spPr>
          <a:xfrm rot="5400000">
            <a:off x="7702710" y="5984505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79245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Art.34.3.2 </a:t>
            </a:r>
            <a:r>
              <a:rPr lang="pl-PL" sz="2800" b="1" dirty="0">
                <a:solidFill>
                  <a:srgbClr val="FF0000"/>
                </a:solidFill>
              </a:rPr>
              <a:t>Projekt budowlany zawiera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5"/>
            <a:ext cx="484632" cy="82859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894967"/>
            <a:ext cx="7926682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2) projekt architektoniczno-budowlany obejmujący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232393" y="91098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20FBA09-A53B-7846-ADA1-B41C1D11AE45}"/>
              </a:ext>
            </a:extLst>
          </p:cNvPr>
          <p:cNvSpPr/>
          <p:nvPr/>
        </p:nvSpPr>
        <p:spPr>
          <a:xfrm>
            <a:off x="307163" y="1596863"/>
            <a:ext cx="7395112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a)  układ przestrzenny oraz formę architektoniczną istniejących i projektowanych obiektów budowlanych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E717C4E-2033-C743-92E9-F9E279898D6C}"/>
              </a:ext>
            </a:extLst>
          </p:cNvPr>
          <p:cNvSpPr/>
          <p:nvPr/>
        </p:nvSpPr>
        <p:spPr>
          <a:xfrm>
            <a:off x="307163" y="2317120"/>
            <a:ext cx="7395112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b)  zamierzony sposób użytkowania obiektów budowlanych, w tym liczbę projektowanych do wydzielenia lokali, z wyszczególnieniem lokali mieszkalnych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5A0F751-1E6D-1E41-B7BC-07D41D3204A0}"/>
              </a:ext>
            </a:extLst>
          </p:cNvPr>
          <p:cNvSpPr/>
          <p:nvPr/>
        </p:nvSpPr>
        <p:spPr>
          <a:xfrm>
            <a:off x="324822" y="3289788"/>
            <a:ext cx="739511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c)  charakterystyczne parametry techniczne obiektów budowlanych</a:t>
            </a:r>
            <a:r>
              <a:rPr lang="pl-PL" sz="2000" b="1" dirty="0">
                <a:solidFill>
                  <a:schemeClr val="tx1"/>
                </a:solidFill>
              </a:rPr>
              <a:t>, 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C545106-9959-6547-B627-0354350507B2}"/>
              </a:ext>
            </a:extLst>
          </p:cNvPr>
          <p:cNvSpPr/>
          <p:nvPr/>
        </p:nvSpPr>
        <p:spPr>
          <a:xfrm>
            <a:off x="324822" y="3785359"/>
            <a:ext cx="7395112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d)  opinię geotechniczną oraz informację o sposobie posadowienia obiektu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budowlanego,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DCE0912-A4C9-2F4F-9485-DA42FF37C32E}"/>
              </a:ext>
            </a:extLst>
          </p:cNvPr>
          <p:cNvSpPr/>
          <p:nvPr/>
        </p:nvSpPr>
        <p:spPr>
          <a:xfrm>
            <a:off x="352133" y="4523518"/>
            <a:ext cx="7334504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e)  projektowane rozwiązania materiałowe i techniczne mające wpływ na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otoczenie, w tym środowisko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F3FC299A-CC49-B542-9FE4-CF5F691A47DC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8134799" y="1457895"/>
            <a:ext cx="35319" cy="4751702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401E9353-705A-DC43-8EC9-33770B734B54}"/>
              </a:ext>
            </a:extLst>
          </p:cNvPr>
          <p:cNvSpPr/>
          <p:nvPr/>
        </p:nvSpPr>
        <p:spPr>
          <a:xfrm rot="5400000">
            <a:off x="7644632" y="2513666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E191EB72-47D8-9A40-8BA4-BE506C907FC2}"/>
              </a:ext>
            </a:extLst>
          </p:cNvPr>
          <p:cNvSpPr/>
          <p:nvPr/>
        </p:nvSpPr>
        <p:spPr>
          <a:xfrm rot="5400000">
            <a:off x="7667391" y="3226123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B58F6CB1-F20F-0746-8FA6-76617BA532B4}"/>
              </a:ext>
            </a:extLst>
          </p:cNvPr>
          <p:cNvSpPr/>
          <p:nvPr/>
        </p:nvSpPr>
        <p:spPr>
          <a:xfrm rot="5400000">
            <a:off x="7670947" y="3885520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0B609A04-94F4-5449-853C-8E281752C721}"/>
              </a:ext>
            </a:extLst>
          </p:cNvPr>
          <p:cNvSpPr/>
          <p:nvPr/>
        </p:nvSpPr>
        <p:spPr>
          <a:xfrm rot="5400000">
            <a:off x="7651753" y="4661571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0B4889DF-CC24-E349-9B7A-25A1D2523F66}"/>
              </a:ext>
            </a:extLst>
          </p:cNvPr>
          <p:cNvSpPr/>
          <p:nvPr/>
        </p:nvSpPr>
        <p:spPr>
          <a:xfrm rot="5400000">
            <a:off x="7702710" y="5984505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20B85A9E-0D3C-504B-90FA-D527F534F72E}"/>
              </a:ext>
            </a:extLst>
          </p:cNvPr>
          <p:cNvSpPr/>
          <p:nvPr/>
        </p:nvSpPr>
        <p:spPr>
          <a:xfrm>
            <a:off x="337467" y="5270128"/>
            <a:ext cx="7334504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f)  charakterystykę ekologiczną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CD56EC6C-0E1E-1C44-9AA7-4C1C4C8B5741}"/>
              </a:ext>
            </a:extLst>
          </p:cNvPr>
          <p:cNvSpPr/>
          <p:nvPr/>
        </p:nvSpPr>
        <p:spPr>
          <a:xfrm>
            <a:off x="337467" y="5737127"/>
            <a:ext cx="7334504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g)  informację o wyposażeniu technicznym budynku, w tym </a:t>
            </a:r>
          </a:p>
          <a:p>
            <a:r>
              <a:rPr lang="pl-PL" b="1" dirty="0">
                <a:solidFill>
                  <a:schemeClr val="tx1"/>
                </a:solidFill>
              </a:rPr>
              <a:t>projektowanym źródle lub źródłach ciepła do ogrzewania </a:t>
            </a:r>
          </a:p>
          <a:p>
            <a:r>
              <a:rPr lang="pl-PL" b="1" dirty="0">
                <a:solidFill>
                  <a:schemeClr val="tx1"/>
                </a:solidFill>
              </a:rPr>
              <a:t>i przygotowania ciepłej wody użytkowej</a:t>
            </a:r>
            <a:r>
              <a:rPr lang="pl-PL" dirty="0"/>
              <a:t>, </a:t>
            </a:r>
            <a:endParaRPr lang="pl-PL" dirty="0">
              <a:effectLst/>
            </a:endParaRP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ACB997CF-484F-B840-A6F6-6D5C5C4DABB8}"/>
              </a:ext>
            </a:extLst>
          </p:cNvPr>
          <p:cNvSpPr/>
          <p:nvPr/>
        </p:nvSpPr>
        <p:spPr>
          <a:xfrm rot="5400000">
            <a:off x="7654747" y="1745161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7A650C99-600E-BA4F-B6A5-6C15B4EC465C}"/>
              </a:ext>
            </a:extLst>
          </p:cNvPr>
          <p:cNvSpPr/>
          <p:nvPr/>
        </p:nvSpPr>
        <p:spPr>
          <a:xfrm rot="5400000">
            <a:off x="7654747" y="5257711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52724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Art.34.3.2 </a:t>
            </a:r>
            <a:r>
              <a:rPr lang="pl-PL" sz="2800" b="1" dirty="0">
                <a:solidFill>
                  <a:srgbClr val="FF0000"/>
                </a:solidFill>
              </a:rPr>
              <a:t>Projekt budowlany zawiera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5"/>
            <a:ext cx="484632" cy="82859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894967"/>
            <a:ext cx="7926682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2) projekt architektoniczno-budowlany obejmujący (2)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232393" y="91098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20FBA09-A53B-7846-ADA1-B41C1D11AE45}"/>
              </a:ext>
            </a:extLst>
          </p:cNvPr>
          <p:cNvSpPr/>
          <p:nvPr/>
        </p:nvSpPr>
        <p:spPr>
          <a:xfrm>
            <a:off x="307163" y="1596863"/>
            <a:ext cx="7395112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h)  opis dostępności dla osób niepełnosprawnych, o których mowa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w art. 1 Konwencji o prawach osób niepełnosprawnych, w tym osób starszych – w przypadku obiektów budowlanych, o których mowa w art. 5 ust. 1 pkt 4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C545106-9959-6547-B627-0354350507B2}"/>
              </a:ext>
            </a:extLst>
          </p:cNvPr>
          <p:cNvSpPr/>
          <p:nvPr/>
        </p:nvSpPr>
        <p:spPr>
          <a:xfrm>
            <a:off x="274072" y="3069723"/>
            <a:ext cx="7395112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i)  informację o minimalnym udziale lokali mieszkalnych, o których mowa w art. 5 ust. 1 pkt 4a – w przypadku budynków mieszkalnych wielorodzinnych</a:t>
            </a:r>
            <a:r>
              <a:rPr lang="pl-PL" dirty="0"/>
              <a:t>, </a:t>
            </a:r>
            <a:endParaRPr lang="pl-PL" dirty="0">
              <a:effectLst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DCE0912-A4C9-2F4F-9485-DA42FF37C32E}"/>
              </a:ext>
            </a:extLst>
          </p:cNvPr>
          <p:cNvSpPr/>
          <p:nvPr/>
        </p:nvSpPr>
        <p:spPr>
          <a:xfrm>
            <a:off x="238677" y="4240332"/>
            <a:ext cx="7463597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j)  postanowienie udzielające zgody na odstępstwo, o którym mowa w art. 9, jeżeli zostało wydane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F3FC299A-CC49-B542-9FE4-CF5F691A47DC}"/>
              </a:ext>
            </a:extLst>
          </p:cNvPr>
          <p:cNvCxnSpPr>
            <a:cxnSpLocks/>
          </p:cNvCxnSpPr>
          <p:nvPr/>
        </p:nvCxnSpPr>
        <p:spPr>
          <a:xfrm>
            <a:off x="8119162" y="1356632"/>
            <a:ext cx="1" cy="3491942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E191EB72-47D8-9A40-8BA4-BE506C907FC2}"/>
              </a:ext>
            </a:extLst>
          </p:cNvPr>
          <p:cNvSpPr/>
          <p:nvPr/>
        </p:nvSpPr>
        <p:spPr>
          <a:xfrm rot="5400000">
            <a:off x="7667391" y="3226123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0B609A04-94F4-5449-853C-8E281752C721}"/>
              </a:ext>
            </a:extLst>
          </p:cNvPr>
          <p:cNvSpPr/>
          <p:nvPr/>
        </p:nvSpPr>
        <p:spPr>
          <a:xfrm rot="5400000">
            <a:off x="7651754" y="4381166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ACB997CF-484F-B840-A6F6-6D5C5C4DABB8}"/>
              </a:ext>
            </a:extLst>
          </p:cNvPr>
          <p:cNvSpPr/>
          <p:nvPr/>
        </p:nvSpPr>
        <p:spPr>
          <a:xfrm rot="5400000">
            <a:off x="7654747" y="1745161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66612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Art.34.3.3 Projekt budowlany zawiera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5"/>
            <a:ext cx="484632" cy="82859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894967"/>
            <a:ext cx="7926682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3) projekt techniczny obejmujący:</a:t>
            </a:r>
            <a:endParaRPr lang="pl-PL" sz="2400" dirty="0">
              <a:effectLst/>
            </a:endParaRP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282140" y="82120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20FBA09-A53B-7846-ADA1-B41C1D11AE45}"/>
              </a:ext>
            </a:extLst>
          </p:cNvPr>
          <p:cNvSpPr/>
          <p:nvPr/>
        </p:nvSpPr>
        <p:spPr>
          <a:xfrm>
            <a:off x="329268" y="1455685"/>
            <a:ext cx="7395112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a) projektowane rozwiązania konstrukcyjne obiektu wraz z wynikami obliczeń statyczno-wytrzymałościowych,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C545106-9959-6547-B627-0354350507B2}"/>
              </a:ext>
            </a:extLst>
          </p:cNvPr>
          <p:cNvSpPr/>
          <p:nvPr/>
        </p:nvSpPr>
        <p:spPr>
          <a:xfrm>
            <a:off x="323995" y="2415073"/>
            <a:ext cx="7395112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b) charakterystykę energetyczną – w przypadku budynków,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DCE0912-A4C9-2F4F-9485-DA42FF37C32E}"/>
              </a:ext>
            </a:extLst>
          </p:cNvPr>
          <p:cNvSpPr/>
          <p:nvPr/>
        </p:nvSpPr>
        <p:spPr>
          <a:xfrm>
            <a:off x="323995" y="3389142"/>
            <a:ext cx="7463597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c) projektowane niezbędne rozwiązania techniczne oraz materiałowe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F3FC299A-CC49-B542-9FE4-CF5F691A47DC}"/>
              </a:ext>
            </a:extLst>
          </p:cNvPr>
          <p:cNvCxnSpPr>
            <a:cxnSpLocks/>
          </p:cNvCxnSpPr>
          <p:nvPr/>
        </p:nvCxnSpPr>
        <p:spPr>
          <a:xfrm>
            <a:off x="8220463" y="1418187"/>
            <a:ext cx="0" cy="4489581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E191EB72-47D8-9A40-8BA4-BE506C907FC2}"/>
              </a:ext>
            </a:extLst>
          </p:cNvPr>
          <p:cNvSpPr/>
          <p:nvPr/>
        </p:nvSpPr>
        <p:spPr>
          <a:xfrm rot="5400000">
            <a:off x="7770369" y="3629801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0B609A04-94F4-5449-853C-8E281752C721}"/>
              </a:ext>
            </a:extLst>
          </p:cNvPr>
          <p:cNvSpPr/>
          <p:nvPr/>
        </p:nvSpPr>
        <p:spPr>
          <a:xfrm rot="5400000">
            <a:off x="7752457" y="4593698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ACB997CF-484F-B840-A6F6-6D5C5C4DABB8}"/>
              </a:ext>
            </a:extLst>
          </p:cNvPr>
          <p:cNvSpPr/>
          <p:nvPr/>
        </p:nvSpPr>
        <p:spPr>
          <a:xfrm rot="5400000">
            <a:off x="7720415" y="1667857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5A1E55E-9F78-9F4D-86B4-733AEDAC279E}"/>
              </a:ext>
            </a:extLst>
          </p:cNvPr>
          <p:cNvSpPr/>
          <p:nvPr/>
        </p:nvSpPr>
        <p:spPr>
          <a:xfrm>
            <a:off x="323995" y="4321835"/>
            <a:ext cx="7463597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d) w zależności od potrzeb – dokumentację geologiczno-inżynierską lub geotechniczne warunki posadowienia obiektów budowlanych, 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2CA422BC-4480-094D-8001-68427B4AE85E}"/>
              </a:ext>
            </a:extLst>
          </p:cNvPr>
          <p:cNvSpPr/>
          <p:nvPr/>
        </p:nvSpPr>
        <p:spPr>
          <a:xfrm>
            <a:off x="323995" y="5615381"/>
            <a:ext cx="7463597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e) inne opracowania projektowe;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73236042-8998-144F-BF0B-CC48704EE148}"/>
              </a:ext>
            </a:extLst>
          </p:cNvPr>
          <p:cNvSpPr/>
          <p:nvPr/>
        </p:nvSpPr>
        <p:spPr>
          <a:xfrm rot="5400000">
            <a:off x="7727469" y="2612206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4FC8E801-E41D-3C47-8BE1-9966B760C3F9}"/>
              </a:ext>
            </a:extLst>
          </p:cNvPr>
          <p:cNvSpPr/>
          <p:nvPr/>
        </p:nvSpPr>
        <p:spPr>
          <a:xfrm rot="5400000">
            <a:off x="7770368" y="5609638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66839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Art.34.3.d </a:t>
            </a:r>
            <a:r>
              <a:rPr lang="pl-PL" sz="2800" b="1" dirty="0">
                <a:solidFill>
                  <a:srgbClr val="FF0000"/>
                </a:solidFill>
              </a:rPr>
              <a:t>Projekt budowlany zawiera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524456" y="589595"/>
            <a:ext cx="484632" cy="82859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11095" y="893940"/>
            <a:ext cx="7926682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3d.Do projektu zagospodarowania działki lub terenu, projektu architektoniczno-budowlanego oraz projektu technicznego dołącza się: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282140" y="82120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C545106-9959-6547-B627-0354350507B2}"/>
              </a:ext>
            </a:extLst>
          </p:cNvPr>
          <p:cNvSpPr/>
          <p:nvPr/>
        </p:nvSpPr>
        <p:spPr>
          <a:xfrm>
            <a:off x="311095" y="2220141"/>
            <a:ext cx="7458586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1)  kopię decyzji o nadaniu projektantowi lub projektantowi sprawdzającemu, jeżeli jest wymagany, uprawnień budowlanych w odpowiedniej specjalności potwierdzoną za zgodność z oryginałem przez sporządzającego projekt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F3FC299A-CC49-B542-9FE4-CF5F691A47DC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8194877" y="2094269"/>
            <a:ext cx="24988" cy="3436583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0B609A04-94F4-5449-853C-8E281752C721}"/>
              </a:ext>
            </a:extLst>
          </p:cNvPr>
          <p:cNvSpPr/>
          <p:nvPr/>
        </p:nvSpPr>
        <p:spPr>
          <a:xfrm rot="5400000">
            <a:off x="7770369" y="4139661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5A1E55E-9F78-9F4D-86B4-733AEDAC279E}"/>
              </a:ext>
            </a:extLst>
          </p:cNvPr>
          <p:cNvSpPr/>
          <p:nvPr/>
        </p:nvSpPr>
        <p:spPr>
          <a:xfrm>
            <a:off x="323995" y="3644482"/>
            <a:ext cx="7463597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2)  kopię zaświadczenia, o którym mowa w art. 12 ust. 7, aktualnego na dzień: (</a:t>
            </a:r>
            <a:r>
              <a:rPr lang="pl-PL" sz="2000" b="1" dirty="0">
                <a:solidFill>
                  <a:srgbClr val="FF0000"/>
                </a:solidFill>
              </a:rPr>
              <a:t>izba</a:t>
            </a:r>
            <a:r>
              <a:rPr lang="pl-PL" sz="2000" b="1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AutoNum type="alphaLcParenR"/>
            </a:pPr>
            <a:r>
              <a:rPr lang="pl-PL" sz="2000" b="1" dirty="0">
                <a:solidFill>
                  <a:schemeClr val="tx1"/>
                </a:solidFill>
              </a:rPr>
              <a:t>opracowania projektu – w przypadku projektanta,</a:t>
            </a:r>
          </a:p>
          <a:p>
            <a:pPr marL="457200" indent="-457200">
              <a:buAutoNum type="alphaLcParenR"/>
            </a:pPr>
            <a:r>
              <a:rPr lang="pl-PL" sz="2000" b="1" dirty="0">
                <a:solidFill>
                  <a:schemeClr val="tx1"/>
                </a:solidFill>
              </a:rPr>
              <a:t>Sprawdzenia projektu - w przypadku projektanta </a:t>
            </a:r>
            <a:r>
              <a:rPr lang="pl-PL" sz="2000" b="1" dirty="0" err="1">
                <a:solidFill>
                  <a:schemeClr val="tx1"/>
                </a:solidFill>
              </a:rPr>
              <a:t>sprawdz</a:t>
            </a:r>
            <a:r>
              <a:rPr lang="pl-PL" sz="2000" b="1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2CA422BC-4480-094D-8001-68427B4AE85E}"/>
              </a:ext>
            </a:extLst>
          </p:cNvPr>
          <p:cNvSpPr/>
          <p:nvPr/>
        </p:nvSpPr>
        <p:spPr>
          <a:xfrm>
            <a:off x="323995" y="5023021"/>
            <a:ext cx="7463597" cy="101566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3) oświadczenie projektanta i projektanta sprawdzającego o sporządzeniu projektu zgodnie z obowiązującymi przepisami i zasadami wiedzy technicznej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73236042-8998-144F-BF0B-CC48704EE148}"/>
              </a:ext>
            </a:extLst>
          </p:cNvPr>
          <p:cNvSpPr/>
          <p:nvPr/>
        </p:nvSpPr>
        <p:spPr>
          <a:xfrm rot="5400000">
            <a:off x="7727469" y="2612206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4FC8E801-E41D-3C47-8BE1-9966B760C3F9}"/>
              </a:ext>
            </a:extLst>
          </p:cNvPr>
          <p:cNvSpPr/>
          <p:nvPr/>
        </p:nvSpPr>
        <p:spPr>
          <a:xfrm rot="5400000">
            <a:off x="7752457" y="5305760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288988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Rozporządzenie w sprawie szczegółowego zakresu i formy </a:t>
            </a:r>
            <a:r>
              <a:rPr lang="pl-PL" sz="2400" b="1" dirty="0" err="1">
                <a:solidFill>
                  <a:schemeClr val="tx1"/>
                </a:solidFill>
              </a:rPr>
              <a:t>pb</a:t>
            </a:r>
            <a:endParaRPr lang="pl-PL" sz="2400" b="1" dirty="0">
              <a:solidFill>
                <a:schemeClr val="tx1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3585452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1175897"/>
            <a:ext cx="7926682" cy="212365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§ 3. 1. Zakres </a:t>
            </a:r>
            <a:r>
              <a:rPr lang="pl-PL" b="1" dirty="0" err="1">
                <a:solidFill>
                  <a:schemeClr val="tx1"/>
                </a:solidFill>
              </a:rPr>
              <a:t>pb</a:t>
            </a:r>
            <a:r>
              <a:rPr lang="pl-PL" b="1" dirty="0">
                <a:solidFill>
                  <a:schemeClr val="tx1"/>
                </a:solidFill>
              </a:rPr>
              <a:t> uwzględnia stopień skomplikowania robót budowlanych, specyfikę i charakter obiektu budowlanego, warunki ochrony ppoż., o których mowa w przepisach odrębnych, oraz w zależności od przeznaczenia projektowanego obiektu budowlanego – niezbędne warunki do korzystania z obiektu przez osoby ze szczególnymi potrzebami, o których mowa w ustawie z o zapewnianiu dostępności osobom ze szczególnymi potrzebami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(decyduje projektant)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403621" y="132669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5A1E55E-9F78-9F4D-86B4-733AEDAC279E}"/>
              </a:ext>
            </a:extLst>
          </p:cNvPr>
          <p:cNvSpPr/>
          <p:nvPr/>
        </p:nvSpPr>
        <p:spPr>
          <a:xfrm>
            <a:off x="329268" y="3431702"/>
            <a:ext cx="792668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3.2 PB musi spełniać wymagania art. 5 ust. 1 ustawy </a:t>
            </a:r>
            <a:r>
              <a:rPr lang="pl-PL" sz="2000" b="1" dirty="0" err="1">
                <a:solidFill>
                  <a:schemeClr val="tx1"/>
                </a:solidFill>
              </a:rPr>
              <a:t>pb</a:t>
            </a:r>
            <a:r>
              <a:rPr lang="pl-PL" sz="2000" b="1" dirty="0">
                <a:solidFill>
                  <a:schemeClr val="tx1"/>
                </a:solidFill>
              </a:rPr>
              <a:t>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DC359D7-8FD8-DC47-BC01-C67E2DD16097}"/>
              </a:ext>
            </a:extLst>
          </p:cNvPr>
          <p:cNvSpPr/>
          <p:nvPr/>
        </p:nvSpPr>
        <p:spPr>
          <a:xfrm>
            <a:off x="329268" y="3963959"/>
            <a:ext cx="792668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3.3 Sposób sporządzenia określają normy; załącznik do Roz.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4496216"/>
            <a:ext cx="8679820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§ 5. 1. Oprawia się elementy projektu budowlanego: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1)  projekt zagospodarowania działki lub terenu;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2)  projekt architektoniczno-budowlany;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3)  projekt techniczny; </a:t>
            </a:r>
            <a:endParaRPr lang="pl-PL" sz="2000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4)  opinie, uzgodnienia, pozwolenia i inne dokumenty, oraz w zależności od potrzeb – w przypadku drogi krajowej lub wojewódzkiej – oświadczenia zarządcy drogi o możliwości połączenia działki z drogą Ustawa o drogach publicznych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ACAED091-BD36-4548-B806-EDB359EBAFC2}"/>
              </a:ext>
            </a:extLst>
          </p:cNvPr>
          <p:cNvSpPr/>
          <p:nvPr/>
        </p:nvSpPr>
        <p:spPr>
          <a:xfrm rot="5400000">
            <a:off x="8379586" y="3327054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B9F8F889-38FC-A946-92EA-26BD492F41E0}"/>
              </a:ext>
            </a:extLst>
          </p:cNvPr>
          <p:cNvSpPr/>
          <p:nvPr/>
        </p:nvSpPr>
        <p:spPr>
          <a:xfrm rot="5400000">
            <a:off x="8379586" y="3844952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85833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Rozporządzenie w sprawie szczegółowego zakresu i formy </a:t>
            </a:r>
            <a:r>
              <a:rPr lang="pl-PL" sz="2400" b="1" dirty="0" err="1">
                <a:solidFill>
                  <a:schemeClr val="tx1"/>
                </a:solidFill>
              </a:rPr>
              <a:t>pb</a:t>
            </a:r>
            <a:endParaRPr lang="pl-PL" sz="2400" b="1" dirty="0">
              <a:solidFill>
                <a:schemeClr val="tx1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2</a:t>
            </a:r>
            <a:r>
              <a:rPr lang="pl-PL" sz="24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3"/>
            <a:ext cx="484632" cy="417670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8" y="1175897"/>
            <a:ext cx="7926682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§ 9. 1. Część rysunkową projektu budowlanego: </a:t>
            </a:r>
          </a:p>
          <a:p>
            <a:r>
              <a:rPr lang="pl-PL" b="1" dirty="0">
                <a:solidFill>
                  <a:schemeClr val="tx1"/>
                </a:solidFill>
              </a:rPr>
              <a:t>1)  zaopatruje się w: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niezbędne oznaczenia graficzne i literowe określone w Polskich Normach wymienionych w załączniku do </a:t>
            </a:r>
            <a:r>
              <a:rPr lang="pl-PL" b="1" dirty="0" err="1">
                <a:solidFill>
                  <a:schemeClr val="tx1"/>
                </a:solidFill>
              </a:rPr>
              <a:t>Rozp</a:t>
            </a:r>
            <a:r>
              <a:rPr lang="pl-PL" b="1" dirty="0">
                <a:solidFill>
                  <a:schemeClr val="tx1"/>
                </a:solidFill>
              </a:rPr>
              <a:t>. I inne objaśnione w legendzie,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wyjaśnienia opisowe </a:t>
            </a:r>
          </a:p>
          <a:p>
            <a:r>
              <a:rPr lang="pl-PL" b="1" dirty="0">
                <a:solidFill>
                  <a:schemeClr val="tx1"/>
                </a:solidFill>
              </a:rPr>
              <a:t>– umożliwiające jednoznaczne odczytanie projektu;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sporządza się z zastosowaniem zasad wymiarowania określonych w Polskich Normach wg załącznika do Roz..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328835" y="2025468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32069" y="3562511"/>
            <a:ext cx="7985242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3. Część rysunkową projektu arch.-bud. oraz proj. </a:t>
            </a:r>
            <a:r>
              <a:rPr lang="pl-PL" b="1" dirty="0" err="1">
                <a:solidFill>
                  <a:schemeClr val="tx1"/>
                </a:solidFill>
              </a:rPr>
              <a:t>tech</a:t>
            </a:r>
            <a:r>
              <a:rPr lang="pl-PL" b="1" dirty="0">
                <a:solidFill>
                  <a:schemeClr val="tx1"/>
                </a:solidFill>
              </a:rPr>
              <a:t>. sporządza się w skali dostosowanej do specyfiki i charakteru obiektu budowlanego oraz stopnia dokładności oznaczeń graficznych na rysunkach, jednak nie mniejszej niż: </a:t>
            </a:r>
          </a:p>
          <a:p>
            <a:r>
              <a:rPr lang="pl-PL" b="1" dirty="0">
                <a:solidFill>
                  <a:schemeClr val="tx1"/>
                </a:solidFill>
              </a:rPr>
              <a:t>1)  1:200 dla obiektów budowlanych o dużych rozmiarach;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1:100 dla pozostałych obiektów budowlanych i ich wydzielonych części.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B9F8F889-38FC-A946-92EA-26BD492F41E0}"/>
              </a:ext>
            </a:extLst>
          </p:cNvPr>
          <p:cNvSpPr/>
          <p:nvPr/>
        </p:nvSpPr>
        <p:spPr>
          <a:xfrm rot="5400000">
            <a:off x="8379586" y="3929651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5632545-1EE2-E846-AFD6-028528D9113E}"/>
              </a:ext>
            </a:extLst>
          </p:cNvPr>
          <p:cNvSpPr/>
          <p:nvPr/>
        </p:nvSpPr>
        <p:spPr>
          <a:xfrm>
            <a:off x="301880" y="5087469"/>
            <a:ext cx="8661722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4. W stosunku do obiektu liniowego skalę rysunków dostosowuje się do długości obiektu w sposób umożliwiający jego odwzorowanie z dokładnością zapewniającą czytelność projektu budowlanego. </a:t>
            </a:r>
          </a:p>
          <a:p>
            <a:r>
              <a:rPr lang="pl-PL" b="1" dirty="0">
                <a:solidFill>
                  <a:schemeClr val="tx1"/>
                </a:solidFill>
              </a:rPr>
              <a:t>5. W stosunku do proj. </a:t>
            </a:r>
            <a:r>
              <a:rPr lang="pl-PL" b="1" dirty="0" err="1">
                <a:solidFill>
                  <a:schemeClr val="tx1"/>
                </a:solidFill>
              </a:rPr>
              <a:t>zagosp</a:t>
            </a:r>
            <a:r>
              <a:rPr lang="pl-PL" b="1" dirty="0">
                <a:solidFill>
                  <a:schemeClr val="tx1"/>
                </a:solidFill>
              </a:rPr>
              <a:t>. działki lub terenu skalę rysunków dostosowuje się do rodzaju i wielkości obiektu lub zamierzenia budowlanego, zapewniając jego czytelność. Stosuje się skale rys. nie mniejsze niż 1:500, a dla </a:t>
            </a:r>
            <a:r>
              <a:rPr lang="pl-PL" b="1" dirty="0" err="1">
                <a:solidFill>
                  <a:schemeClr val="tx1"/>
                </a:solidFill>
              </a:rPr>
              <a:t>inw</a:t>
            </a:r>
            <a:r>
              <a:rPr lang="pl-PL" b="1" dirty="0">
                <a:solidFill>
                  <a:schemeClr val="tx1"/>
                </a:solidFill>
              </a:rPr>
              <a:t>. liniowych nie mniejsze niż 1:1000. </a:t>
            </a:r>
          </a:p>
        </p:txBody>
      </p:sp>
    </p:spTree>
    <p:extLst>
      <p:ext uri="{BB962C8B-B14F-4D97-AF65-F5344CB8AC3E}">
        <p14:creationId xmlns:p14="http://schemas.microsoft.com/office/powerpoint/2010/main" val="12988127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zagospodarowania działki lub terenu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3</a:t>
            </a:r>
            <a:r>
              <a:rPr lang="pl-PL" sz="24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6524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7" y="1175897"/>
            <a:ext cx="8185145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14. Część opisowa projektu zagospodarowania działki lub terenu zawiera: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427899" y="1092239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54825" y="1639146"/>
            <a:ext cx="7855036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określenie przedmiotu zamierzenia budowlanego, a w przypadku zamierzenia budowlanego obejmującego więcej niż jeden obiekt budowlany – zakres całego zamierzenia;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określenie istniejącego stanu zagospodarowania działki lub terenu, w tym informację o obiektach budowlanych prze- znaczonych do rozbiórki;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5632545-1EE2-E846-AFD6-028528D9113E}"/>
              </a:ext>
            </a:extLst>
          </p:cNvPr>
          <p:cNvSpPr/>
          <p:nvPr/>
        </p:nvSpPr>
        <p:spPr>
          <a:xfrm>
            <a:off x="373721" y="3217042"/>
            <a:ext cx="7836140" cy="258532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3)  projektowane zagospodarowanie działki lub terenu, w tym: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urządzenia budowlane związane z obiektami budowlanymi,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sposób odprowadzania lub oczyszczania ścieków,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c)  układ komunikacyjny,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d)  sposób dostępu do drogi publicznej,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e)  parametry techniczne sieci i urządzeń uzbrojenia terenu,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f)  ukształtowanie terenu i układ zieleni, w zakresie niezbędnym do uzupełnienia części rysunkowej projektu </a:t>
            </a:r>
            <a:r>
              <a:rPr lang="pl-PL" b="1" dirty="0" err="1">
                <a:solidFill>
                  <a:schemeClr val="tx1"/>
                </a:solidFill>
              </a:rPr>
              <a:t>zagos</a:t>
            </a:r>
            <a:r>
              <a:rPr lang="pl-PL" b="1" dirty="0">
                <a:solidFill>
                  <a:schemeClr val="tx1"/>
                </a:solidFill>
              </a:rPr>
              <a:t> podarowania działki lub terenu;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482221" y="1597390"/>
            <a:ext cx="44761" cy="268700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358398BB-1253-4840-BD18-4D3259AAE654}"/>
              </a:ext>
            </a:extLst>
          </p:cNvPr>
          <p:cNvSpPr/>
          <p:nvPr/>
        </p:nvSpPr>
        <p:spPr>
          <a:xfrm rot="5400000">
            <a:off x="8014813" y="2105812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2B7C7700-957B-DD44-A5CA-25DB88BAB75B}"/>
              </a:ext>
            </a:extLst>
          </p:cNvPr>
          <p:cNvSpPr/>
          <p:nvPr/>
        </p:nvSpPr>
        <p:spPr>
          <a:xfrm rot="5400000">
            <a:off x="8059574" y="4059304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75553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zagospodarowania działki lub terenu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4</a:t>
            </a:r>
            <a:r>
              <a:rPr lang="pl-PL" sz="24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6524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7" y="1175897"/>
            <a:ext cx="8185145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14. Część opisowa projektu zagospodarowania działki lub terenu zawiera: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427899" y="1092239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39318" y="1631204"/>
            <a:ext cx="7855036" cy="313932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4)  zestawienie: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powierzchni zabudowy projektowanych i istniejących obiektów budowlanych, przy czym powierzchnię zabudowy budynku pomniejsza się o powierzchnię części zewnętrznych budynku, takich jak: tarasy naziemne i podparte słupami, gzymsy oraz balkony,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powierzchni dróg, parkingów, placów i chodników,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c)  powierzchni biologicznie czynnej,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d)  powierzchni innych części terenu, niezbędnych do sprawdzenia zgodności z ustaleniami </a:t>
            </a:r>
            <a:r>
              <a:rPr lang="pl-PL" b="1" dirty="0" err="1">
                <a:solidFill>
                  <a:schemeClr val="tx1"/>
                </a:solidFill>
              </a:rPr>
              <a:t>mpzp</a:t>
            </a:r>
            <a:r>
              <a:rPr lang="pl-PL" b="1" dirty="0">
                <a:solidFill>
                  <a:schemeClr val="tx1"/>
                </a:solidFill>
              </a:rPr>
              <a:t>, a w przypadku jego braku z decyzją o warunkach </a:t>
            </a:r>
            <a:r>
              <a:rPr lang="pl-PL" b="1" dirty="0" err="1">
                <a:solidFill>
                  <a:schemeClr val="tx1"/>
                </a:solidFill>
              </a:rPr>
              <a:t>zab</a:t>
            </a:r>
            <a:r>
              <a:rPr lang="pl-PL" b="1" dirty="0">
                <a:solidFill>
                  <a:schemeClr val="tx1"/>
                </a:solidFill>
              </a:rPr>
              <a:t>. i zag. terenu albo uchwały o ustaleniu lokalizacji inwestycji mieszkaniowej lub inwestycji towarzyszących;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5632545-1EE2-E846-AFD6-028528D9113E}"/>
              </a:ext>
            </a:extLst>
          </p:cNvPr>
          <p:cNvSpPr/>
          <p:nvPr/>
        </p:nvSpPr>
        <p:spPr>
          <a:xfrm>
            <a:off x="339318" y="4770525"/>
            <a:ext cx="8672242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5)  informacje i dane: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o rodzaju ograniczeń lub zakazów w zabudowie i zagospodarowaniu tego terenu wynikających z aktów prawa miejscowego lub decyzji o warunkach </a:t>
            </a:r>
            <a:r>
              <a:rPr lang="pl-PL" b="1" dirty="0" err="1">
                <a:solidFill>
                  <a:schemeClr val="tx1"/>
                </a:solidFill>
              </a:rPr>
              <a:t>zab</a:t>
            </a:r>
            <a:r>
              <a:rPr lang="pl-PL" b="1" dirty="0">
                <a:solidFill>
                  <a:schemeClr val="tx1"/>
                </a:solidFill>
              </a:rPr>
              <a:t>. i </a:t>
            </a:r>
            <a:r>
              <a:rPr lang="pl-PL" b="1" dirty="0" err="1">
                <a:solidFill>
                  <a:schemeClr val="tx1"/>
                </a:solidFill>
              </a:rPr>
              <a:t>zagos</a:t>
            </a:r>
            <a:r>
              <a:rPr lang="pl-PL" b="1" dirty="0">
                <a:solidFill>
                  <a:schemeClr val="tx1"/>
                </a:solidFill>
              </a:rPr>
              <a:t>. terenu, jeżeli są wymagane,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czy działka lub teren, na którym jest projektowany obiekt budowlany, są wpisane do rejestru zabytków lub gminnej ewidencji zabytków lub czy zamierzenie budowlane lokalizowane jest na obszarze objętym ochroną konserwatorską,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</p:cNvCxnSpPr>
          <p:nvPr/>
        </p:nvCxnSpPr>
        <p:spPr>
          <a:xfrm>
            <a:off x="8482221" y="1654906"/>
            <a:ext cx="58893" cy="2752202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358398BB-1253-4840-BD18-4D3259AAE654}"/>
              </a:ext>
            </a:extLst>
          </p:cNvPr>
          <p:cNvSpPr/>
          <p:nvPr/>
        </p:nvSpPr>
        <p:spPr>
          <a:xfrm rot="5400000">
            <a:off x="8014813" y="2910268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2B7C7700-957B-DD44-A5CA-25DB88BAB75B}"/>
              </a:ext>
            </a:extLst>
          </p:cNvPr>
          <p:cNvSpPr/>
          <p:nvPr/>
        </p:nvSpPr>
        <p:spPr>
          <a:xfrm rot="45037">
            <a:off x="8298798" y="4363723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43881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zagospodarowania działki lub terenu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5)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6524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7" y="1175897"/>
            <a:ext cx="8185145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14. Część opisowa projektu zagospodarowania działki lub terenu zawiera: </a:t>
            </a: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427899" y="1092239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39318" y="1631204"/>
            <a:ext cx="7855036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5c) określające wpływ eksploatacji górniczej na działkę lub teren zamierzenia budowlanego – jeśli zamierzenie budowlane znajduje się w granicach terenu górniczego, </a:t>
            </a:r>
          </a:p>
          <a:p>
            <a:r>
              <a:rPr lang="pl-PL" b="1" dirty="0">
                <a:solidFill>
                  <a:schemeClr val="tx1"/>
                </a:solidFill>
              </a:rPr>
              <a:t>d) o charakterze, cechach istniejących i przewidywanych zagrożeń dla środowiska oraz higieny i zdrowia użytkowników projektowanych obiektów budowlanych i ich otoczenia w zakresie zgodnym z przepisami odrębnymi;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5632545-1EE2-E846-AFD6-028528D9113E}"/>
              </a:ext>
            </a:extLst>
          </p:cNvPr>
          <p:cNvSpPr/>
          <p:nvPr/>
        </p:nvSpPr>
        <p:spPr>
          <a:xfrm>
            <a:off x="329267" y="3734039"/>
            <a:ext cx="8672242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6)  dane dotyczące warunków ochrony ppoż., w szczególności o drogach pożarowych oraz </a:t>
            </a:r>
            <a:r>
              <a:rPr lang="pl-PL" b="1" dirty="0" err="1">
                <a:solidFill>
                  <a:schemeClr val="tx1"/>
                </a:solidFill>
              </a:rPr>
              <a:t>p.pożarowym</a:t>
            </a:r>
            <a:r>
              <a:rPr lang="pl-PL" b="1" dirty="0">
                <a:solidFill>
                  <a:schemeClr val="tx1"/>
                </a:solidFill>
              </a:rPr>
              <a:t>  zaopatrzeniu w wodę, wraz z ich parametrami technicznymi; </a:t>
            </a:r>
          </a:p>
          <a:p>
            <a:r>
              <a:rPr lang="pl-PL" b="1" dirty="0">
                <a:solidFill>
                  <a:schemeClr val="tx1"/>
                </a:solidFill>
              </a:rPr>
              <a:t>7)  inne niezbędne dane wynikające ze specyfiki, charakteru i stopnia skomplikowania obiektu budowlanego lub robót budowlanych; </a:t>
            </a:r>
          </a:p>
          <a:p>
            <a:r>
              <a:rPr lang="pl-PL" b="1" dirty="0">
                <a:solidFill>
                  <a:schemeClr val="tx1"/>
                </a:solidFill>
              </a:rPr>
              <a:t>8)  informację o obszarze oddziaływania obiektu.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593433" y="1576007"/>
            <a:ext cx="32395" cy="176785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358398BB-1253-4840-BD18-4D3259AAE654}"/>
              </a:ext>
            </a:extLst>
          </p:cNvPr>
          <p:cNvSpPr/>
          <p:nvPr/>
        </p:nvSpPr>
        <p:spPr>
          <a:xfrm rot="5400000">
            <a:off x="8107037" y="2181784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2B7C7700-957B-DD44-A5CA-25DB88BAB75B}"/>
              </a:ext>
            </a:extLst>
          </p:cNvPr>
          <p:cNvSpPr/>
          <p:nvPr/>
        </p:nvSpPr>
        <p:spPr>
          <a:xfrm rot="45037">
            <a:off x="8380563" y="3343838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2744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Art. 82a kompetencje starosty,    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03028" y="562152"/>
            <a:ext cx="467081" cy="1401560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4C041AD-DF4F-1643-92C1-3D50DCC9BCD5}"/>
              </a:ext>
            </a:extLst>
          </p:cNvPr>
          <p:cNvSpPr/>
          <p:nvPr/>
        </p:nvSpPr>
        <p:spPr>
          <a:xfrm>
            <a:off x="329268" y="858842"/>
            <a:ext cx="8052481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82a. Starosta </a:t>
            </a:r>
            <a:r>
              <a:rPr lang="pl-PL" sz="2000" b="1" dirty="0">
                <a:solidFill>
                  <a:schemeClr val="accent2"/>
                </a:solidFill>
              </a:rPr>
              <a:t>nie </a:t>
            </a:r>
            <a:r>
              <a:rPr lang="pl-PL" sz="2000" b="1" dirty="0">
                <a:solidFill>
                  <a:schemeClr val="tx1"/>
                </a:solidFill>
              </a:rPr>
              <a:t>może powierzyć gminom, w drodze porozumienia, sprawy z zakresu swojej właściwości jako organu </a:t>
            </a:r>
            <a:r>
              <a:rPr lang="pl-PL" sz="2000" b="1" dirty="0" err="1">
                <a:solidFill>
                  <a:schemeClr val="tx1"/>
                </a:solidFill>
              </a:rPr>
              <a:t>aab</a:t>
            </a:r>
            <a:r>
              <a:rPr lang="pl-PL" dirty="0"/>
              <a:t> </a:t>
            </a:r>
            <a:endParaRPr lang="pl-PL" sz="2000" dirty="0"/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950C1AAA-00AC-4143-AED8-6392AE0FE5DD}"/>
              </a:ext>
            </a:extLst>
          </p:cNvPr>
          <p:cNvSpPr/>
          <p:nvPr/>
        </p:nvSpPr>
        <p:spPr>
          <a:xfrm rot="5400000">
            <a:off x="8390871" y="980219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96CB0E4-BAF0-D44C-902C-F37C445D05A1}"/>
              </a:ext>
            </a:extLst>
          </p:cNvPr>
          <p:cNvSpPr/>
          <p:nvPr/>
        </p:nvSpPr>
        <p:spPr>
          <a:xfrm>
            <a:off x="306473" y="1678973"/>
            <a:ext cx="8046759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Art. 82b. 1. Organy administracji architektoniczno-budowlanej: </a:t>
            </a: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F1D21242-0109-8F49-8E22-7DA2228DE3EB}"/>
              </a:ext>
            </a:extLst>
          </p:cNvPr>
          <p:cNvCxnSpPr>
            <a:cxnSpLocks/>
          </p:cNvCxnSpPr>
          <p:nvPr/>
        </p:nvCxnSpPr>
        <p:spPr>
          <a:xfrm>
            <a:off x="8239729" y="2121071"/>
            <a:ext cx="0" cy="181417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id="{6A10B2D3-79BC-1948-A341-273F6E5AA1D0}"/>
              </a:ext>
            </a:extLst>
          </p:cNvPr>
          <p:cNvSpPr/>
          <p:nvPr/>
        </p:nvSpPr>
        <p:spPr>
          <a:xfrm>
            <a:off x="329268" y="2191328"/>
            <a:ext cx="7273461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1) prowadzą rejestr wniosków o pozwolenie na budowę i decyzji o pozwoleniu na budowę oraz rejestr zgłoszeń budowy, o której mowa w art. 29 ust. 1 pkt 1–3, a także przekazują do organu wyższego stopnia oraz GINB wprowadzone do nich dane.; </a:t>
            </a:r>
            <a:endParaRPr lang="pl-PL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9D6535E9-C7BB-9545-8290-324E38FCEFED}"/>
              </a:ext>
            </a:extLst>
          </p:cNvPr>
          <p:cNvSpPr/>
          <p:nvPr/>
        </p:nvSpPr>
        <p:spPr>
          <a:xfrm rot="5400000">
            <a:off x="8405966" y="1628246"/>
            <a:ext cx="436574" cy="4548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 w dół 20">
            <a:extLst>
              <a:ext uri="{FF2B5EF4-FFF2-40B4-BE49-F238E27FC236}">
                <a16:creationId xmlns:a16="http://schemas.microsoft.com/office/drawing/2014/main" id="{761E5FA9-264B-C241-9536-C746A0EA3B82}"/>
              </a:ext>
            </a:extLst>
          </p:cNvPr>
          <p:cNvSpPr/>
          <p:nvPr/>
        </p:nvSpPr>
        <p:spPr>
          <a:xfrm rot="5400000">
            <a:off x="7660857" y="2438746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Strzałka w dół 21">
            <a:extLst>
              <a:ext uri="{FF2B5EF4-FFF2-40B4-BE49-F238E27FC236}">
                <a16:creationId xmlns:a16="http://schemas.microsoft.com/office/drawing/2014/main" id="{BCDE9E68-660C-6946-A920-86D6B26FC167}"/>
              </a:ext>
            </a:extLst>
          </p:cNvPr>
          <p:cNvSpPr/>
          <p:nvPr/>
        </p:nvSpPr>
        <p:spPr>
          <a:xfrm rot="5400000">
            <a:off x="7718376" y="3656337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D7BC00D4-4DB6-8849-A4D8-98D9CD9C93DB}"/>
              </a:ext>
            </a:extLst>
          </p:cNvPr>
          <p:cNvSpPr/>
          <p:nvPr/>
        </p:nvSpPr>
        <p:spPr>
          <a:xfrm>
            <a:off x="329267" y="3473580"/>
            <a:ext cx="7305855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1a)prowadzą odrębny rejestr wniosków o pozwolenie na budowę, decyzji o pozwoleniu na budowę oraz rejestr zgłoszeń budowy, o której mowa w art. 29 ust. 1 pkt 1–3, dotyczący terenów zamkniętych 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E383A3FC-7D8A-6B48-A4C1-4F58CA9DC032}"/>
              </a:ext>
            </a:extLst>
          </p:cNvPr>
          <p:cNvSpPr/>
          <p:nvPr/>
        </p:nvSpPr>
        <p:spPr>
          <a:xfrm>
            <a:off x="306472" y="4478833"/>
            <a:ext cx="8702616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2) przekazują bezzwłocznie organom nadzoru budowlanego: </a:t>
            </a:r>
          </a:p>
          <a:p>
            <a:r>
              <a:rPr lang="pl-PL" b="1" dirty="0">
                <a:solidFill>
                  <a:srgbClr val="FF0000"/>
                </a:solidFill>
              </a:rPr>
              <a:t>a)  kopie ostatecznych decyzji o pozwoleniu na budowę wraz z zatwierdzonym projektem zagospodarowania działki lub terenu oraz projektem architektoniczno-budowlanym, </a:t>
            </a:r>
          </a:p>
          <a:p>
            <a:r>
              <a:rPr lang="pl-PL" b="1" dirty="0">
                <a:solidFill>
                  <a:srgbClr val="FF0000"/>
                </a:solidFill>
              </a:rPr>
              <a:t>b)  kopie ostatecznych odrębnych decyzji o zatwierdzeniu projektu </a:t>
            </a:r>
          </a:p>
          <a:p>
            <a:r>
              <a:rPr lang="pl-PL" b="1" dirty="0">
                <a:solidFill>
                  <a:srgbClr val="FF0000"/>
                </a:solidFill>
              </a:rPr>
              <a:t>zagospodarowania działki lub terenu oraz projektu architektoniczno- </a:t>
            </a:r>
          </a:p>
          <a:p>
            <a:r>
              <a:rPr lang="pl-PL" b="1" dirty="0">
                <a:solidFill>
                  <a:srgbClr val="FF0000"/>
                </a:solidFill>
              </a:rPr>
              <a:t>-budowlanego wraz z tym projektem, </a:t>
            </a:r>
          </a:p>
          <a:p>
            <a:r>
              <a:rPr lang="pl-PL" b="1" dirty="0">
                <a:solidFill>
                  <a:srgbClr val="FF0000"/>
                </a:solidFill>
              </a:rPr>
              <a:t>c)  kopie innych decyzji, postanowień i zgłoszeń wynikających z przepisów </a:t>
            </a:r>
          </a:p>
          <a:p>
            <a:r>
              <a:rPr lang="pl-PL" b="1" dirty="0">
                <a:solidFill>
                  <a:srgbClr val="FF0000"/>
                </a:solidFill>
              </a:rPr>
              <a:t>prawa budowlanego; </a:t>
            </a:r>
            <a:endParaRPr lang="pl-PL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9" name="Strzałka w dół 28">
            <a:extLst>
              <a:ext uri="{FF2B5EF4-FFF2-40B4-BE49-F238E27FC236}">
                <a16:creationId xmlns:a16="http://schemas.microsoft.com/office/drawing/2014/main" id="{C99614BF-5925-2F47-926E-4C5CE7CDFA6D}"/>
              </a:ext>
            </a:extLst>
          </p:cNvPr>
          <p:cNvSpPr/>
          <p:nvPr/>
        </p:nvSpPr>
        <p:spPr>
          <a:xfrm>
            <a:off x="8000627" y="3935244"/>
            <a:ext cx="484831" cy="5578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96722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zagospodarowania działki lub terenu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6)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1547623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A9D1353-57FD-2F4B-9699-2C5F685987CA}"/>
              </a:ext>
            </a:extLst>
          </p:cNvPr>
          <p:cNvSpPr/>
          <p:nvPr/>
        </p:nvSpPr>
        <p:spPr>
          <a:xfrm>
            <a:off x="329267" y="1175897"/>
            <a:ext cx="8185145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§ 15. 1. Część rysunkową projektu zagospodarowania działki lub terenu sporządza się na aktualnej mapie do celów projektowych lub jej kopii poświadczonej za zgodność z oryginałem przez projektanta. 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8" name="Strzałka w dół 7">
            <a:extLst>
              <a:ext uri="{FF2B5EF4-FFF2-40B4-BE49-F238E27FC236}">
                <a16:creationId xmlns:a16="http://schemas.microsoft.com/office/drawing/2014/main" id="{1EA03BE0-2205-5840-A724-4E23906D6191}"/>
              </a:ext>
            </a:extLst>
          </p:cNvPr>
          <p:cNvSpPr/>
          <p:nvPr/>
        </p:nvSpPr>
        <p:spPr>
          <a:xfrm rot="5400000">
            <a:off x="8476908" y="1284016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32540" y="2171671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Część rysunkowa projektu zagospodarowania działki lub terenu określa: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5632545-1EE2-E846-AFD6-028528D9113E}"/>
              </a:ext>
            </a:extLst>
          </p:cNvPr>
          <p:cNvSpPr/>
          <p:nvPr/>
        </p:nvSpPr>
        <p:spPr>
          <a:xfrm>
            <a:off x="333057" y="2740577"/>
            <a:ext cx="8022229" cy="369331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orientację położenia działki lub terenu w stosunku do sąsiednich terenów i stron świata; (</a:t>
            </a:r>
            <a:r>
              <a:rPr lang="pl-PL" b="1" dirty="0">
                <a:solidFill>
                  <a:schemeClr val="accent2"/>
                </a:solidFill>
              </a:rPr>
              <a:t>mapa poglądowa</a:t>
            </a:r>
            <a:r>
              <a:rPr lang="pl-PL" b="1" dirty="0">
                <a:solidFill>
                  <a:schemeClr val="tx1"/>
                </a:solidFill>
              </a:rPr>
              <a:t>)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granice działki lub terenu; </a:t>
            </a:r>
          </a:p>
          <a:p>
            <a:r>
              <a:rPr lang="pl-PL" b="1" dirty="0">
                <a:solidFill>
                  <a:schemeClr val="tx1"/>
                </a:solidFill>
              </a:rPr>
              <a:t>3)  usytuowanie i obrys istniejących oraz projektowanych obiektów budowlanych wraz z określeniem sposobu ich użytkowania, w tym urządzeń budowlanych z nimi związanych, z oznaczeniem wejść i wjazdów, liczbę kondygnacji, charakterystyczne rzędne – w tym rzędne terenu istniejącego i projektowanego, wymiary oraz odległości od granicy działki lub terenu, wzajemne odległości obiektów budowlanych i urządzeń budowlanych w zakresie niezbędnym do sprawdzenia zgodności wymiarów i odległości z przepisami, a także postanowieniami, w szczególności decyzji o warunkach zabudowy i zagospodarowania terenu oraz uchwały o ustaleniu lokalizacji inwestycji mieszkaniowej lub inwestycji towarzyszącej;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</p:cNvCxnSpPr>
          <p:nvPr/>
        </p:nvCxnSpPr>
        <p:spPr>
          <a:xfrm>
            <a:off x="8580378" y="2598233"/>
            <a:ext cx="32395" cy="176785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2B7C7700-957B-DD44-A5CA-25DB88BAB75B}"/>
              </a:ext>
            </a:extLst>
          </p:cNvPr>
          <p:cNvSpPr/>
          <p:nvPr/>
        </p:nvSpPr>
        <p:spPr>
          <a:xfrm rot="5400000">
            <a:off x="8192469" y="4140991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2051326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6737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zagospodarowania działki lub terenu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7)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Część rysunkowa projektu zagospodarowania działki lub terenu określa: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5632545-1EE2-E846-AFD6-028528D9113E}"/>
              </a:ext>
            </a:extLst>
          </p:cNvPr>
          <p:cNvSpPr/>
          <p:nvPr/>
        </p:nvSpPr>
        <p:spPr>
          <a:xfrm>
            <a:off x="329268" y="1645954"/>
            <a:ext cx="8060031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4)  zasięg obowiązywania nakazów, ograniczeń i uwarunkowań </a:t>
            </a:r>
          </a:p>
          <a:p>
            <a:r>
              <a:rPr lang="pl-PL" b="1" dirty="0">
                <a:solidFill>
                  <a:schemeClr val="tx1"/>
                </a:solidFill>
              </a:rPr>
              <a:t>5)  granice terenu zamkniętego oraz jego strefy ochronnej;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</p:cNvCxnSpPr>
          <p:nvPr/>
        </p:nvCxnSpPr>
        <p:spPr>
          <a:xfrm>
            <a:off x="8613542" y="1680204"/>
            <a:ext cx="46335" cy="3495255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2B7C7700-957B-DD44-A5CA-25DB88BAB75B}"/>
              </a:ext>
            </a:extLst>
          </p:cNvPr>
          <p:cNvSpPr/>
          <p:nvPr/>
        </p:nvSpPr>
        <p:spPr>
          <a:xfrm rot="5400000">
            <a:off x="8127158" y="1697428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1DED928A-ACFB-C248-918D-7C8F84EA8184}"/>
              </a:ext>
            </a:extLst>
          </p:cNvPr>
          <p:cNvSpPr/>
          <p:nvPr/>
        </p:nvSpPr>
        <p:spPr>
          <a:xfrm>
            <a:off x="329268" y="2387350"/>
            <a:ext cx="8060031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6)  układ komunikacji wewnętrznej terenu przedstawiony w nawiązaniu do istniejącej i projektowanej komunikacji zewnętrznej, określający w szczególności układ dróg wewnętrznych, dojazdów, bocznic kolejowych, parkingów, placów i chodników, a w zależności od potrzeb – przekroje oraz profile elementów tego układu, charakterystyczne rzędne i wymiary; </a:t>
            </a:r>
          </a:p>
          <a:p>
            <a:r>
              <a:rPr lang="pl-PL" b="1" dirty="0">
                <a:solidFill>
                  <a:schemeClr val="tx1"/>
                </a:solidFill>
              </a:rPr>
              <a:t>7)  przebieg i charakterystyczne wymiary dróg pożarowych oraz dojść łączących wyjścia z obiektów budowlanych z tymi drogami;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7CB5A5A-78C6-774D-8EFC-F4127FED6587}"/>
              </a:ext>
            </a:extLst>
          </p:cNvPr>
          <p:cNvSpPr/>
          <p:nvPr/>
        </p:nvSpPr>
        <p:spPr>
          <a:xfrm>
            <a:off x="329268" y="4513740"/>
            <a:ext cx="8060031" cy="132343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8)  ukształtowanie terenu, z oznaczeniem zmian w stosunku do stanu istniejącego, a w razie potrzeby przekroje pionowe terenu;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9)  układ istniejącej zieleni, z oznaczeniem jej elementów podlegających likwidacji, oraz układ projektowanej zieleni wysokiej i niskiej;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4DDD2F1E-D307-9442-B7F3-42188609E251}"/>
              </a:ext>
            </a:extLst>
          </p:cNvPr>
          <p:cNvSpPr/>
          <p:nvPr/>
        </p:nvSpPr>
        <p:spPr>
          <a:xfrm rot="5400000">
            <a:off x="8146134" y="3131829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B0BAC871-064F-5F4A-AFC5-698EFAC5B400}"/>
              </a:ext>
            </a:extLst>
          </p:cNvPr>
          <p:cNvSpPr/>
          <p:nvPr/>
        </p:nvSpPr>
        <p:spPr>
          <a:xfrm rot="5400000">
            <a:off x="8192469" y="4892042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91499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zagospodarowania działki lub terenu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8)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Część rysunkowa projektu zagospodarowania działki lub terenu określa: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5632545-1EE2-E846-AFD6-028528D9113E}"/>
              </a:ext>
            </a:extLst>
          </p:cNvPr>
          <p:cNvSpPr/>
          <p:nvPr/>
        </p:nvSpPr>
        <p:spPr>
          <a:xfrm>
            <a:off x="329268" y="1645954"/>
            <a:ext cx="8060031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10)  urządzenia lub inne rozwiązania w zakresie </a:t>
            </a:r>
            <a:r>
              <a:rPr lang="pl-PL" b="1" dirty="0" err="1">
                <a:solidFill>
                  <a:schemeClr val="tx1"/>
                </a:solidFill>
              </a:rPr>
              <a:t>p.pożarowego</a:t>
            </a:r>
            <a:r>
              <a:rPr lang="pl-PL" b="1" dirty="0">
                <a:solidFill>
                  <a:schemeClr val="tx1"/>
                </a:solidFill>
              </a:rPr>
              <a:t> zaopatrzenia w wodę, w tym usytuowanie źródeł wody do celów p.poż., hydrantów zewnętrznych lub innych punktów poboru wody oraz stano- wisk czerpania wody, wraz z dojazdami dla pojazdów pożarniczych;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</p:cNvCxnSpPr>
          <p:nvPr/>
        </p:nvCxnSpPr>
        <p:spPr>
          <a:xfrm>
            <a:off x="8599602" y="1572642"/>
            <a:ext cx="46335" cy="330217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2B7C7700-957B-DD44-A5CA-25DB88BAB75B}"/>
              </a:ext>
            </a:extLst>
          </p:cNvPr>
          <p:cNvSpPr/>
          <p:nvPr/>
        </p:nvSpPr>
        <p:spPr>
          <a:xfrm rot="5400000">
            <a:off x="8127158" y="1942938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1DED928A-ACFB-C248-918D-7C8F84EA8184}"/>
              </a:ext>
            </a:extLst>
          </p:cNvPr>
          <p:cNvSpPr/>
          <p:nvPr/>
        </p:nvSpPr>
        <p:spPr>
          <a:xfrm>
            <a:off x="295255" y="2941348"/>
            <a:ext cx="8060031" cy="230832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</a:rPr>
              <a:t>11)  układ sieci i urządzeń uzbrojenia terenu, przedstawiony z przyłączami do odpowiednich sieci zewnętrznych i wewnętrznych oraz urządzeń budowlanych, w tym: wodociągowych, ujęć wody ze strefami ochronnymi, cieplnych, gazowych i kanalizacyjnych lub służących do oczyszczania ścieków, oraz określający sposób odprowadzania wód opadowych, z podaniem niezbędnych spadków, przekrojów przewodów oraz charakterystycznych rzędnych, wymiarów i odległości, wraz z usytuowaniem przyłączy, urządzeń i punktów pomiarowych – w przypadku objęcia ich zakresem projektu; </a:t>
            </a:r>
            <a:endParaRPr lang="pl-PL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7CB5A5A-78C6-774D-8EFC-F4127FED6587}"/>
              </a:ext>
            </a:extLst>
          </p:cNvPr>
          <p:cNvSpPr/>
          <p:nvPr/>
        </p:nvSpPr>
        <p:spPr>
          <a:xfrm>
            <a:off x="295254" y="5310755"/>
            <a:ext cx="8848746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12)  układ linii lub przewodów elektrycznych i telekomunikacyjnych oraz związanych z nim urządzeń technicznych, przedstawiony w powiązaniu z sieciami zewnętrznymi, z oznaczeniem miejsca i rzędnych w miarę potrzeby, przyłączenia do sieci zewnętrznych i złączy z instalacją obiektów budowlanych oraz charakterystycznych elementów, punktów pomiarowych, symboli i wymiarów – w przypadku objęcia ich zakresem projektu;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4DDD2F1E-D307-9442-B7F3-42188609E251}"/>
              </a:ext>
            </a:extLst>
          </p:cNvPr>
          <p:cNvSpPr/>
          <p:nvPr/>
        </p:nvSpPr>
        <p:spPr>
          <a:xfrm rot="5400000">
            <a:off x="8127158" y="3712181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B0BAC871-064F-5F4A-AFC5-698EFAC5B400}"/>
              </a:ext>
            </a:extLst>
          </p:cNvPr>
          <p:cNvSpPr/>
          <p:nvPr/>
        </p:nvSpPr>
        <p:spPr>
          <a:xfrm>
            <a:off x="8381727" y="4845317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47731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zagospodarowania działki lub terenu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chemeClr val="accent2"/>
                </a:solidFill>
              </a:rPr>
              <a:t>9</a:t>
            </a:r>
            <a:r>
              <a:rPr lang="pl-PL" sz="2400" b="1" dirty="0">
                <a:solidFill>
                  <a:srgbClr val="FF0000"/>
                </a:solidFill>
              </a:rPr>
              <a:t>)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2030584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2. Część rysunkowa projektu zagospodarowania działki lub terenu określa: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5632545-1EE2-E846-AFD6-028528D9113E}"/>
              </a:ext>
            </a:extLst>
          </p:cNvPr>
          <p:cNvSpPr/>
          <p:nvPr/>
        </p:nvSpPr>
        <p:spPr>
          <a:xfrm>
            <a:off x="329268" y="1645954"/>
            <a:ext cx="8060031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3)  podział terenu na części, o którym mowa w § 16; </a:t>
            </a:r>
          </a:p>
          <a:p>
            <a:r>
              <a:rPr lang="pl-PL" b="1" dirty="0">
                <a:solidFill>
                  <a:schemeClr val="tx1"/>
                </a:solidFill>
              </a:rPr>
              <a:t>14)  położenie sytuacyjno-wysokościowe w przypadku obiektów liniowych.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599602" y="1572642"/>
            <a:ext cx="7572" cy="386013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2B7C7700-957B-DD44-A5CA-25DB88BAB75B}"/>
              </a:ext>
            </a:extLst>
          </p:cNvPr>
          <p:cNvSpPr/>
          <p:nvPr/>
        </p:nvSpPr>
        <p:spPr>
          <a:xfrm rot="5400000">
            <a:off x="8139766" y="1733563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1DED928A-ACFB-C248-918D-7C8F84EA8184}"/>
              </a:ext>
            </a:extLst>
          </p:cNvPr>
          <p:cNvSpPr/>
          <p:nvPr/>
        </p:nvSpPr>
        <p:spPr>
          <a:xfrm>
            <a:off x="295255" y="2941348"/>
            <a:ext cx="8713833" cy="200054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§ 18. Informacja o obszarze oddziaływania obiektu zawiera: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1)  wskazanie przepisów prawa, w oparciu o które dokonano określenia obszaru oddziaływania obiektu;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2)  zasięg obszaru oddziaływania obiektu przedstawiony w formie opisowej lub graficznej albo informację, że obszar oddziaływania obiektu mieści się w całości na działce lub działkach, na których został zaprojektowany.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13160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architektoniczno-budowlany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10)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20. 1. Część opisowa projektu architektoniczno-budowlanego zawiera: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5632545-1EE2-E846-AFD6-028528D9113E}"/>
              </a:ext>
            </a:extLst>
          </p:cNvPr>
          <p:cNvSpPr/>
          <p:nvPr/>
        </p:nvSpPr>
        <p:spPr>
          <a:xfrm>
            <a:off x="312262" y="1601663"/>
            <a:ext cx="8060031" cy="92333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1)  rodzaj i kategorię obiektu budowlanego będącego przedmiotem zamierzenia budowlanego; </a:t>
            </a:r>
          </a:p>
          <a:p>
            <a:r>
              <a:rPr lang="pl-PL" b="1" dirty="0">
                <a:solidFill>
                  <a:schemeClr val="tx1"/>
                </a:solidFill>
              </a:rPr>
              <a:t>2)  zamierzony sposób użytkowania oraz program użytkowy obiektu budowlanego;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</p:cNvCxnSpPr>
          <p:nvPr/>
        </p:nvCxnSpPr>
        <p:spPr>
          <a:xfrm>
            <a:off x="8599602" y="1572642"/>
            <a:ext cx="60275" cy="3447405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2B7C7700-957B-DD44-A5CA-25DB88BAB75B}"/>
              </a:ext>
            </a:extLst>
          </p:cNvPr>
          <p:cNvSpPr/>
          <p:nvPr/>
        </p:nvSpPr>
        <p:spPr>
          <a:xfrm rot="5400000">
            <a:off x="8139766" y="1733563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1DED928A-ACFB-C248-918D-7C8F84EA8184}"/>
              </a:ext>
            </a:extLst>
          </p:cNvPr>
          <p:cNvSpPr/>
          <p:nvPr/>
        </p:nvSpPr>
        <p:spPr>
          <a:xfrm>
            <a:off x="322188" y="2579886"/>
            <a:ext cx="8077554" cy="203132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3)  układ przestrzenny oraz formę architektoniczną obiektu budowlanego, w tym jego wygląd zewnętrzny, uwzględniając charakterystyczne wyroby wykończeniowe i kolorystykę elewacji, a także sposób jego dostosowania do warunków wynikających z wymaganych przepisami szczególnymi pozwoleń, uzgodnień lub opinii innych organów, lub ustaleń </a:t>
            </a:r>
            <a:r>
              <a:rPr lang="pl-PL" b="1" dirty="0" err="1">
                <a:solidFill>
                  <a:schemeClr val="tx1"/>
                </a:solidFill>
              </a:rPr>
              <a:t>mpzp</a:t>
            </a:r>
            <a:r>
              <a:rPr lang="pl-PL" b="1" dirty="0">
                <a:solidFill>
                  <a:schemeClr val="tx1"/>
                </a:solidFill>
              </a:rPr>
              <a:t>, a w przypadku jego braku – z decyzji o warunkach zabudowy i zagospodarowania terenu albo uchwały o ustaleniu lokalizacji inwestycji mieszkaniowej lub inwestycji towarzyszących; </a:t>
            </a:r>
            <a:endParaRPr lang="pl-PL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F783F7D-A5AF-5944-8EB9-95A0720F2E79}"/>
              </a:ext>
            </a:extLst>
          </p:cNvPr>
          <p:cNvSpPr/>
          <p:nvPr/>
        </p:nvSpPr>
        <p:spPr>
          <a:xfrm>
            <a:off x="294739" y="4666104"/>
            <a:ext cx="8077554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4)  charakterystyczne parametry obiektu budowlanego, w szczególności: </a:t>
            </a:r>
          </a:p>
          <a:p>
            <a:pPr lvl="1"/>
            <a:r>
              <a:rPr lang="pl-PL" sz="2000" b="1" dirty="0">
                <a:solidFill>
                  <a:schemeClr val="tx1"/>
                </a:solidFill>
              </a:rPr>
              <a:t>a)  kubaturę,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5DB948A9-222A-6946-A40B-49F634491BE3}"/>
              </a:ext>
            </a:extLst>
          </p:cNvPr>
          <p:cNvSpPr/>
          <p:nvPr/>
        </p:nvSpPr>
        <p:spPr>
          <a:xfrm rot="5400000">
            <a:off x="8157426" y="3466908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92E488FA-3EAB-9F43-BFB1-16C3F0276FB8}"/>
              </a:ext>
            </a:extLst>
          </p:cNvPr>
          <p:cNvSpPr/>
          <p:nvPr/>
        </p:nvSpPr>
        <p:spPr>
          <a:xfrm rot="5400000">
            <a:off x="8210379" y="4765034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3674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architektoniczno-budowlany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11)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20. 1. Część opisowa projektu architektoniczno-budowlanego zawiera: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</p:cNvCxnSpPr>
          <p:nvPr/>
        </p:nvCxnSpPr>
        <p:spPr>
          <a:xfrm>
            <a:off x="8599602" y="1572642"/>
            <a:ext cx="60275" cy="3447405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F783F7D-A5AF-5944-8EB9-95A0720F2E79}"/>
              </a:ext>
            </a:extLst>
          </p:cNvPr>
          <p:cNvSpPr/>
          <p:nvPr/>
        </p:nvSpPr>
        <p:spPr>
          <a:xfrm>
            <a:off x="322188" y="1634124"/>
            <a:ext cx="8077554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4)  charakterystyczne parametry obiektu budowlanego, w szczególności: </a:t>
            </a:r>
          </a:p>
          <a:p>
            <a:pPr lvl="1"/>
            <a:r>
              <a:rPr lang="pl-PL" sz="2000" b="1" dirty="0">
                <a:solidFill>
                  <a:schemeClr val="tx1"/>
                </a:solidFill>
              </a:rPr>
              <a:t>a)  kubaturę,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5DB948A9-222A-6946-A40B-49F634491BE3}"/>
              </a:ext>
            </a:extLst>
          </p:cNvPr>
          <p:cNvSpPr/>
          <p:nvPr/>
        </p:nvSpPr>
        <p:spPr>
          <a:xfrm rot="5400000">
            <a:off x="8129078" y="1734583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EDCD37B-2CAD-944A-B685-F726C83E72B3}"/>
              </a:ext>
            </a:extLst>
          </p:cNvPr>
          <p:cNvSpPr/>
          <p:nvPr/>
        </p:nvSpPr>
        <p:spPr>
          <a:xfrm>
            <a:off x="336049" y="2395810"/>
            <a:ext cx="8077554" cy="397031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b)  zestawienie powierzchni, przy czym: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–  powierzchnię użytkową budynku pomniejsza się o powierzchnię: przekroju poziomego wszystkich wewnętrznych przegród budowlanych, … itd..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–  powierzchnię użytkową budynku powiększa się o powierzchnię: antresol, ogrodów zimowych oraz wbudowanych, …. przy określaniu powierzchni użytkowej powierzchnię pomieszczeń lub ich części o wysokości w świetle równej lub większej od 2,20 m zalicza się do obliczeń w 100%, o wysokości równej lub większej od 1,40 m, lecz mniejszej od 2,20 m – w 50%, natomiast o wysokości mniejszej od 1,40 m pomija się całkowicie,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–  przy określaniu zestawienia powierzchni użytkowej lokali mieszkalnych przez lokal mieszkalny należy rozumieć wydzielone trwałymi ścianami w obrębie budynku pomieszczenie lub zespół pomieszczeń przeznaczonych na stały pobyt ludzi, które wraz z pomieszczeniami pomocniczymi służą zaspokajaniu ich potrzeb mieszkaniowych,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840AC3EE-BAE0-154B-BE82-F8ECD56A49F0}"/>
              </a:ext>
            </a:extLst>
          </p:cNvPr>
          <p:cNvSpPr/>
          <p:nvPr/>
        </p:nvSpPr>
        <p:spPr>
          <a:xfrm rot="5400000">
            <a:off x="8206545" y="4746458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10108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architektoniczno-budowlany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12)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20. 1. Część opisowa projektu architektoniczno-budowlanego zawiera: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  <a:stCxn id="13" idx="3"/>
            <a:endCxn id="20" idx="0"/>
          </p:cNvCxnSpPr>
          <p:nvPr/>
        </p:nvCxnSpPr>
        <p:spPr>
          <a:xfrm>
            <a:off x="8597602" y="1634124"/>
            <a:ext cx="98799" cy="3127254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F783F7D-A5AF-5944-8EB9-95A0720F2E79}"/>
              </a:ext>
            </a:extLst>
          </p:cNvPr>
          <p:cNvSpPr/>
          <p:nvPr/>
        </p:nvSpPr>
        <p:spPr>
          <a:xfrm>
            <a:off x="322188" y="1634124"/>
            <a:ext cx="8077554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4)  charakterystyczne parametry obiektu budowlanego, w szczególności: </a:t>
            </a:r>
          </a:p>
          <a:p>
            <a:pPr lvl="1"/>
            <a:r>
              <a:rPr lang="pl-PL" sz="2000" b="1" dirty="0">
                <a:solidFill>
                  <a:schemeClr val="tx1"/>
                </a:solidFill>
              </a:rPr>
              <a:t>a)  kubaturę,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5DB948A9-222A-6946-A40B-49F634491BE3}"/>
              </a:ext>
            </a:extLst>
          </p:cNvPr>
          <p:cNvSpPr/>
          <p:nvPr/>
        </p:nvSpPr>
        <p:spPr>
          <a:xfrm rot="5400000">
            <a:off x="8129078" y="1734583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EDCD37B-2CAD-944A-B685-F726C83E72B3}"/>
              </a:ext>
            </a:extLst>
          </p:cNvPr>
          <p:cNvSpPr/>
          <p:nvPr/>
        </p:nvSpPr>
        <p:spPr>
          <a:xfrm>
            <a:off x="336049" y="2395810"/>
            <a:ext cx="8077554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c)  wysokość, długość, szerokość, średnicę, </a:t>
            </a:r>
          </a:p>
          <a:p>
            <a:r>
              <a:rPr lang="pl-PL" b="1" dirty="0">
                <a:solidFill>
                  <a:schemeClr val="tx1"/>
                </a:solidFill>
              </a:rPr>
              <a:t>d)  liczbę kondygnacji, </a:t>
            </a:r>
          </a:p>
          <a:p>
            <a:r>
              <a:rPr lang="pl-PL" b="1" dirty="0">
                <a:solidFill>
                  <a:schemeClr val="tx1"/>
                </a:solidFill>
              </a:rPr>
              <a:t>e)  inne dane niż wskazane w lit. a–d niezbędne do stwierdzenia zgodności usytuowania obiektu z wymaganiami ochrony przeciwpożarowej;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9" name="Strzałka w dół 18">
            <a:extLst>
              <a:ext uri="{FF2B5EF4-FFF2-40B4-BE49-F238E27FC236}">
                <a16:creationId xmlns:a16="http://schemas.microsoft.com/office/drawing/2014/main" id="{840AC3EE-BAE0-154B-BE82-F8ECD56A49F0}"/>
              </a:ext>
            </a:extLst>
          </p:cNvPr>
          <p:cNvSpPr/>
          <p:nvPr/>
        </p:nvSpPr>
        <p:spPr>
          <a:xfrm rot="5400000">
            <a:off x="8162331" y="2750746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CD0AD3C4-7021-3849-ADFE-7453DC9C7324}"/>
              </a:ext>
            </a:extLst>
          </p:cNvPr>
          <p:cNvSpPr/>
          <p:nvPr/>
        </p:nvSpPr>
        <p:spPr>
          <a:xfrm>
            <a:off x="336049" y="3717387"/>
            <a:ext cx="8077554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5)  opinię geotechniczną oraz informację o sposobie posadowienia obiektu budowlanego; </a:t>
            </a:r>
          </a:p>
          <a:p>
            <a:r>
              <a:rPr lang="pl-PL" b="1" dirty="0">
                <a:solidFill>
                  <a:schemeClr val="tx1"/>
                </a:solidFill>
              </a:rPr>
              <a:t>6)  w przypadku zamierzenia budowlanego dotyczącego budynku – liczbę lokali mieszkalnych i użytkowych;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5807AE9F-B608-0C43-B926-FB682013A1CF}"/>
              </a:ext>
            </a:extLst>
          </p:cNvPr>
          <p:cNvSpPr/>
          <p:nvPr/>
        </p:nvSpPr>
        <p:spPr>
          <a:xfrm>
            <a:off x="336048" y="5038964"/>
            <a:ext cx="8673039" cy="147732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7)  w przypadku zamierzenia budowlanego dotyczącego budynku mieszkalnego wielorodzinnego – liczbę lokali mieszkalnych dostępnych dla osób niepełnosprawnych,  </a:t>
            </a:r>
          </a:p>
          <a:p>
            <a:r>
              <a:rPr lang="pl-PL" b="1" dirty="0">
                <a:solidFill>
                  <a:schemeClr val="tx1"/>
                </a:solidFill>
              </a:rPr>
              <a:t>8)  opis zapewnienia niezbędnych warunków do korzystania z obiektów użyteczności publicznej i mieszkaniowego budownictwa wielorodzinnego przez osoby niepełnosprawne,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A4F80D87-A40E-5C47-9CC2-485A34340374}"/>
              </a:ext>
            </a:extLst>
          </p:cNvPr>
          <p:cNvSpPr/>
          <p:nvPr/>
        </p:nvSpPr>
        <p:spPr>
          <a:xfrm rot="5400000">
            <a:off x="8192469" y="4022751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Strzałka w dół 19">
            <a:extLst>
              <a:ext uri="{FF2B5EF4-FFF2-40B4-BE49-F238E27FC236}">
                <a16:creationId xmlns:a16="http://schemas.microsoft.com/office/drawing/2014/main" id="{A92350F7-5780-2C4A-AB81-C2661177717F}"/>
              </a:ext>
            </a:extLst>
          </p:cNvPr>
          <p:cNvSpPr/>
          <p:nvPr/>
        </p:nvSpPr>
        <p:spPr>
          <a:xfrm>
            <a:off x="8454085" y="4761378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21129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architektoniczno-budowlany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13)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20. 1. Część opisowa projektu architektoniczno-budowlanego zawiera: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8597602" y="1634124"/>
            <a:ext cx="32535" cy="236825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F783F7D-A5AF-5944-8EB9-95A0720F2E79}"/>
              </a:ext>
            </a:extLst>
          </p:cNvPr>
          <p:cNvSpPr/>
          <p:nvPr/>
        </p:nvSpPr>
        <p:spPr>
          <a:xfrm>
            <a:off x="322188" y="1634124"/>
            <a:ext cx="8077554" cy="507831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9)  parametry techniczne obiektu budowlanego charakteryzujące wpływ obiektu budowlanego na </a:t>
            </a:r>
            <a:r>
              <a:rPr lang="pl-PL" b="1" dirty="0">
                <a:solidFill>
                  <a:schemeClr val="accent2"/>
                </a:solidFill>
              </a:rPr>
              <a:t>środowisko</a:t>
            </a:r>
            <a:r>
              <a:rPr lang="pl-PL" b="1" dirty="0">
                <a:solidFill>
                  <a:schemeClr val="tx1"/>
                </a:solidFill>
              </a:rPr>
              <a:t> i jego wykorzystywanie oraz na zdrowie ludzi i obiekty sąsiednie pod względem: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zapotrzebowania i jakości wody oraz ilości, jakości i sposobu odprowadzania ścieków oraz wód opadowych,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emisji zanieczyszczeń gazowych, w tym zapachów, pyłowych i płynnych, z podaniem ich rodzaju, ilości i zasięgu rozprzestrzeniania się,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c)  rodzaju i ilości wytwarzanych odpadów,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d)  właściwości akustycznych oraz emisji drgań, a także promieniowania, w szczególności jonizującego, pola elektro magnetycznego i innych zakłóceń, z podaniem odpowiednich parametrów tych czynników i zasięgu ich rozprzestrzeniania się,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e)  wpływu obiektu budowlanego na istniejący drzewostan, powierzchnię ziemi, w tym glebę wody powierzchniowe i podziemne </a:t>
            </a:r>
          </a:p>
          <a:p>
            <a:r>
              <a:rPr lang="pl-PL" b="1" dirty="0">
                <a:solidFill>
                  <a:schemeClr val="tx1"/>
                </a:solidFill>
              </a:rPr>
              <a:t>– uwzględniając, że przyjęte w projekcie budowlanym rozwiązania przestrzenne, funkcjonalne i techniczne powinny wykazywać ograniczenie lub eliminację wpływu obiektu budowlanego na środowisko przyrodnicze, zdrowie ludzi i inne obiekty budowlane, zgodnie z odrębnymi przepisami;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5DB948A9-222A-6946-A40B-49F634491BE3}"/>
              </a:ext>
            </a:extLst>
          </p:cNvPr>
          <p:cNvSpPr/>
          <p:nvPr/>
        </p:nvSpPr>
        <p:spPr>
          <a:xfrm rot="5400000">
            <a:off x="8178529" y="3705872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36159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architektoniczno-budowlany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14)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20. 1. Część opisowa projektu architektoniczno-budowlanego zawiera: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8597602" y="1634124"/>
            <a:ext cx="32535" cy="236825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F783F7D-A5AF-5944-8EB9-95A0720F2E79}"/>
              </a:ext>
            </a:extLst>
          </p:cNvPr>
          <p:cNvSpPr/>
          <p:nvPr/>
        </p:nvSpPr>
        <p:spPr>
          <a:xfrm>
            <a:off x="322188" y="1634124"/>
            <a:ext cx="8077554" cy="507831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10)  w przypadku zamierzenia budowlanego dotyczącego </a:t>
            </a:r>
            <a:r>
              <a:rPr lang="pl-PL" b="1" dirty="0">
                <a:solidFill>
                  <a:schemeClr val="accent2"/>
                </a:solidFill>
              </a:rPr>
              <a:t>budynku</a:t>
            </a:r>
            <a:r>
              <a:rPr lang="pl-PL" b="1" dirty="0">
                <a:solidFill>
                  <a:schemeClr val="tx1"/>
                </a:solidFill>
              </a:rPr>
              <a:t> – analizę technicznych, środowiskowych i ekonomicznych możliwości realizacji wysoce wydajnych systemów alternatywnych zaopatrzenia w energię i ciepło, w tym zdecentralizowanych systemów dostawy energii opartych na energii ze źródeł odnawialnych, kogenerację, ogrzewanie lub chłodzenie lokalne lub blokowe, w szczególności gdy opiera się całkowicie lub częściowo na energii z odnawialnych źródeł energii, o których mowa ustawie o odnawialnych źródłach energii , oraz pompy ciepła, określającą: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a)  oszacowanie rocznego zapotrzebowania na energię użytkową do ogrzewania, wentylacji, przygotowania ciepłej wody użytkowej,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b)  dostępne nośniki energii,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c)  wybór dwóch systemów zaopatrzenia w energię do analizy porównawczej: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– systemu konwencjonalnego oraz systemu alternatywnego albo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– systemu konwencjonalnego oraz systemu hybrydowego, rozumianego jako połączenie systemu konwencjonalnego i alternatywnego,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d)  obliczenia optymalizacyjno-porównawcze dla wybranych systemów zaopatrzenia w energię, </a:t>
            </a:r>
          </a:p>
          <a:p>
            <a:pPr lvl="1"/>
            <a:r>
              <a:rPr lang="pl-PL" b="1" dirty="0">
                <a:solidFill>
                  <a:schemeClr val="tx1"/>
                </a:solidFill>
              </a:rPr>
              <a:t>e)  wyniki analizy porównawczej i wybór systemu zaopatrzenia w energię;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5DB948A9-222A-6946-A40B-49F634491BE3}"/>
              </a:ext>
            </a:extLst>
          </p:cNvPr>
          <p:cNvSpPr/>
          <p:nvPr/>
        </p:nvSpPr>
        <p:spPr>
          <a:xfrm rot="5400000">
            <a:off x="8178529" y="3705872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19612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38BA0D9-419F-3740-B5C2-BD8C13A35121}"/>
              </a:ext>
            </a:extLst>
          </p:cNvPr>
          <p:cNvSpPr/>
          <p:nvPr/>
        </p:nvSpPr>
        <p:spPr>
          <a:xfrm>
            <a:off x="329268" y="212753"/>
            <a:ext cx="867982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Projekt architektoniczno-budowlany</a:t>
            </a:r>
            <a:endParaRPr lang="pl-PL" sz="2400" dirty="0">
              <a:solidFill>
                <a:srgbClr val="FF0000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Dz.U 2020, 18.09, poz. 1609 (</a:t>
            </a:r>
            <a:r>
              <a:rPr lang="pl-PL" sz="2400" b="1" dirty="0">
                <a:solidFill>
                  <a:srgbClr val="FF0000"/>
                </a:solidFill>
              </a:rPr>
              <a:t>15)</a:t>
            </a:r>
          </a:p>
        </p:txBody>
      </p:sp>
      <p:sp>
        <p:nvSpPr>
          <p:cNvPr id="3" name="Strzałka w dół 2">
            <a:extLst>
              <a:ext uri="{FF2B5EF4-FFF2-40B4-BE49-F238E27FC236}">
                <a16:creationId xmlns:a16="http://schemas.microsoft.com/office/drawing/2014/main" id="{D6A09393-1B16-3D4E-A498-E91DB7FECB11}"/>
              </a:ext>
            </a:extLst>
          </p:cNvPr>
          <p:cNvSpPr/>
          <p:nvPr/>
        </p:nvSpPr>
        <p:spPr>
          <a:xfrm>
            <a:off x="8645937" y="910764"/>
            <a:ext cx="484632" cy="640125"/>
          </a:xfrm>
          <a:prstGeom prst="downArrow">
            <a:avLst>
              <a:gd name="adj1" fmla="val 582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D995D53-0A49-5341-B6DC-692F01208451}"/>
              </a:ext>
            </a:extLst>
          </p:cNvPr>
          <p:cNvSpPr/>
          <p:nvPr/>
        </p:nvSpPr>
        <p:spPr>
          <a:xfrm>
            <a:off x="329268" y="1150779"/>
            <a:ext cx="818187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§ 20. 1. Część opisowa projektu architektoniczno-budowlanego zawiera: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5E03E07-3BBF-DA4C-8086-1C25DDFEC303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8597602" y="1634124"/>
            <a:ext cx="32535" cy="236825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64F0EC25-B884-1E4B-A6F3-1E3B2D08D835}"/>
              </a:ext>
            </a:extLst>
          </p:cNvPr>
          <p:cNvSpPr/>
          <p:nvPr/>
        </p:nvSpPr>
        <p:spPr>
          <a:xfrm rot="5400000">
            <a:off x="8417561" y="1087217"/>
            <a:ext cx="484632" cy="6091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F783F7D-A5AF-5944-8EB9-95A0720F2E79}"/>
              </a:ext>
            </a:extLst>
          </p:cNvPr>
          <p:cNvSpPr/>
          <p:nvPr/>
        </p:nvSpPr>
        <p:spPr>
          <a:xfrm>
            <a:off x="343291" y="1657918"/>
            <a:ext cx="8077554" cy="175432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11) W stosunku do budynku </a:t>
            </a:r>
            <a:r>
              <a:rPr lang="pl-PL" b="1" dirty="0">
                <a:solidFill>
                  <a:schemeClr val="accent2"/>
                </a:solidFill>
              </a:rPr>
              <a:t>– analizę technicznych i ekonomicznych możliwości wykorzystania urządzeń, które automatycznie regulują temperaturę oddzielnie w poszczególnych pomieszczeniach lub w wyznaczonej strefie ogrzewanej</a:t>
            </a:r>
            <a:r>
              <a:rPr lang="pl-PL" b="1" dirty="0">
                <a:solidFill>
                  <a:schemeClr val="tx1"/>
                </a:solidFill>
              </a:rPr>
              <a:t>, zgodnie z § 135 ust. 7–10 i § 147 ust. 5–7 Rozporządzenia Ministra Infrastruktury z dnia 12 kwietnia 2002 r. w sprawie warunków technicznych, jakim powinny odpowiadać budynki i ich usytuowanie (Dz. U. z 2019 r. poz. 1065 oraz z 2020 r. poz. 1608); </a:t>
            </a:r>
            <a:endParaRPr lang="pl-PL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8C29933-0720-A544-A8B6-62E46BB40774}"/>
              </a:ext>
            </a:extLst>
          </p:cNvPr>
          <p:cNvSpPr/>
          <p:nvPr/>
        </p:nvSpPr>
        <p:spPr>
          <a:xfrm>
            <a:off x="329268" y="3519273"/>
            <a:ext cx="8077554" cy="163121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12)  informacje o zasadniczych elementach wyposażenia budowlano-instalacyjnego, zapewniających użytkowanie obiektu budowlanego zgodnie z przeznaczeniem;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13)  dane dotyczące warunków ochrony przeciwpożarowej, stosownie do zakresu projektu. </a:t>
            </a:r>
            <a:endParaRPr lang="pl-PL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6CB70EBA-1471-374C-BEE8-FCF0320BF870}"/>
              </a:ext>
            </a:extLst>
          </p:cNvPr>
          <p:cNvSpPr/>
          <p:nvPr/>
        </p:nvSpPr>
        <p:spPr>
          <a:xfrm rot="5400000">
            <a:off x="8120603" y="2395322"/>
            <a:ext cx="484632" cy="45018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961333A-31E6-0D48-95B1-23C324B39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172" y="3716624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48215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{2E2B9F02-BA56-1849-9B9F-CF92CF09AABF}tf16401378</Template>
  <TotalTime>9744</TotalTime>
  <Words>23663</Words>
  <Application>Microsoft Macintosh PowerPoint</Application>
  <PresentationFormat>Pokaz na ekranie (4:3)</PresentationFormat>
  <Paragraphs>1450</Paragraphs>
  <Slides>163</Slides>
  <Notes>163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163</vt:i4>
      </vt:variant>
    </vt:vector>
  </HeadingPairs>
  <TitlesOfParts>
    <vt:vector size="167" baseType="lpstr">
      <vt:lpstr>Arial</vt:lpstr>
      <vt:lpstr>Calibri</vt:lpstr>
      <vt:lpstr>Calibri,Bold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Adam Rak</dc:creator>
  <cp:lastModifiedBy>Microsoft Office User</cp:lastModifiedBy>
  <cp:revision>553</cp:revision>
  <cp:lastPrinted>2017-06-30T22:44:52Z</cp:lastPrinted>
  <dcterms:created xsi:type="dcterms:W3CDTF">2015-11-27T13:52:35Z</dcterms:created>
  <dcterms:modified xsi:type="dcterms:W3CDTF">2020-11-11T18:16:46Z</dcterms:modified>
</cp:coreProperties>
</file>