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1" r:id="rId2"/>
    <p:sldId id="322" r:id="rId3"/>
    <p:sldId id="323" r:id="rId4"/>
    <p:sldId id="324" r:id="rId5"/>
    <p:sldId id="266" r:id="rId6"/>
    <p:sldId id="268" r:id="rId7"/>
    <p:sldId id="269" r:id="rId8"/>
    <p:sldId id="301" r:id="rId9"/>
    <p:sldId id="302" r:id="rId10"/>
    <p:sldId id="303" r:id="rId11"/>
    <p:sldId id="304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44" y="2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host:31515/static/help/matlab/ref/ode45.html?snc=EQ7KQT&amp;searchsource=mw&amp;container=jshelpbrowser#d122e896070" TargetMode="External"/><Relationship Id="rId2" Type="http://schemas.openxmlformats.org/officeDocument/2006/relationships/hyperlink" Target="https://localhost:31515/static/help/matlab/ref/ode45.html?snc=EQ7KQT&amp;searchsource=mw&amp;container=jshelpbrowser#d122e89599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calhost:31515/static/help/matlab/ref/ode45.html?snc=EQ7KQT&amp;searchsource=mw&amp;container=jshelpbrowser#d122e896171" TargetMode="External"/><Relationship Id="rId4" Type="http://schemas.openxmlformats.org/officeDocument/2006/relationships/hyperlink" Target="https://localhost:31515/static/help/matlab/ref/ode45.html?snc=EQ7KQT&amp;searchsource=mw&amp;container=jshelpbrowser#d122e89610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0.wmf"/><Relationship Id="rId7" Type="http://schemas.openxmlformats.org/officeDocument/2006/relationships/image" Target="../media/image52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host:31515/static/help/matlab/ref/odeset.html?snc=8WLWYB&amp;searchsource=mw&amp;container=jshelpbrowser#d122e899039" TargetMode="External"/><Relationship Id="rId2" Type="http://schemas.openxmlformats.org/officeDocument/2006/relationships/hyperlink" Target="https://localhost:31515/static/help/matlab/ref/odeset.html?snc=8WLWYB&amp;searchsource=mw&amp;container=jshelpbrowser#d122e899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calhost:31515/static/help/matlab/ref/odeset.html?snc=8WLWYB&amp;searchsource=mw&amp;container=jshelpbrowser#d122e899083" TargetMode="External"/><Relationship Id="rId4" Type="http://schemas.openxmlformats.org/officeDocument/2006/relationships/hyperlink" Target="https://localhost:31515/static/help/matlab/ref/odeset.html?snc=8WLWYB&amp;searchsource=mw&amp;container=jshelpbrowser#d122e89905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430.png"/><Relationship Id="rId3" Type="http://schemas.openxmlformats.org/officeDocument/2006/relationships/image" Target="../media/image400.png"/><Relationship Id="rId7" Type="http://schemas.openxmlformats.org/officeDocument/2006/relationships/image" Target="../media/image24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0.png"/><Relationship Id="rId11" Type="http://schemas.openxmlformats.org/officeDocument/2006/relationships/oleObject" Target="../embeddings/oleObject1.bin"/><Relationship Id="rId10" Type="http://schemas.openxmlformats.org/officeDocument/2006/relationships/image" Target="../media/image371.png"/><Relationship Id="rId4" Type="http://schemas.openxmlformats.org/officeDocument/2006/relationships/image" Target="../media/image410.png"/><Relationship Id="rId9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60.png"/><Relationship Id="rId4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50.png"/><Relationship Id="rId7" Type="http://schemas.openxmlformats.org/officeDocument/2006/relationships/image" Target="../media/image51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Relationship Id="rId9" Type="http://schemas.openxmlformats.org/officeDocument/2006/relationships/image" Target="../media/image5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9F561-7AE2-41D8-BA3D-6BEB7459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96" y="0"/>
            <a:ext cx="11919004" cy="1025718"/>
          </a:xfrm>
        </p:spPr>
        <p:txBody>
          <a:bodyPr>
            <a:normAutofit/>
          </a:bodyPr>
          <a:lstStyle/>
          <a:p>
            <a:r>
              <a:rPr lang="pl-PL" sz="2800" dirty="0"/>
              <a:t>Procedury równań różniczkowych zwyczajnych (ODE)</a:t>
            </a:r>
            <a:br>
              <a:rPr lang="pl-PL" sz="2800" dirty="0"/>
            </a:br>
            <a:r>
              <a:rPr lang="pl-PL" sz="2800" dirty="0"/>
              <a:t>-w programie </a:t>
            </a:r>
            <a:r>
              <a:rPr lang="pl-PL" sz="2800" dirty="0" err="1"/>
              <a:t>MAtlab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9EACD-26F0-4EF0-B4D5-DB0B2BCF3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565" y="922351"/>
            <a:ext cx="11394219" cy="593564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Procedury rozwiązywania ode w programach </a:t>
            </a:r>
            <a:r>
              <a:rPr lang="pl-PL" dirty="0" err="1"/>
              <a:t>matlab</a:t>
            </a:r>
            <a:r>
              <a:rPr lang="pl-PL" dirty="0"/>
              <a:t> mają taką samą strukturę, co pozwala ja prześledzić na przykładzie podstawowej (uniwersalnej) procedury </a:t>
            </a:r>
            <a:r>
              <a:rPr lang="pl-PL" cap="none" dirty="0">
                <a:solidFill>
                  <a:schemeClr val="accent1"/>
                </a:solidFill>
              </a:rPr>
              <a:t>ode</a:t>
            </a:r>
            <a:r>
              <a:rPr lang="pl-PL" dirty="0">
                <a:solidFill>
                  <a:schemeClr val="accent1"/>
                </a:solidFill>
              </a:rPr>
              <a:t>45</a:t>
            </a:r>
            <a:r>
              <a:rPr lang="pl-PL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[</a:t>
            </a:r>
            <a:r>
              <a:rPr lang="pl-PL" sz="18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t,y</a:t>
            </a: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] = ode45(odefun,tspan,y0)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[</a:t>
            </a:r>
            <a:r>
              <a:rPr lang="pl-PL" sz="18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t,y</a:t>
            </a: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] = ode45(odefun,tspan,y0,options)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[</a:t>
            </a:r>
            <a:r>
              <a:rPr lang="pl-PL" sz="18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t,y,te,ye,ie</a:t>
            </a: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] = ode45(odefun,tspan,y0,options)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sol</a:t>
            </a: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 = ode45(</a:t>
            </a:r>
            <a:r>
              <a:rPr lang="pl-PL" sz="1800" b="1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___</a:t>
            </a:r>
            <a:r>
              <a:rPr lang="pl-PL" sz="18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)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/>
              <a:t>Po lewej stronie równania jest rezultat działania procedury </a:t>
            </a:r>
            <a:r>
              <a:rPr lang="pl-PL" sz="20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[</a:t>
            </a:r>
            <a:r>
              <a:rPr lang="pl-PL" sz="20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t,y</a:t>
            </a:r>
            <a:r>
              <a:rPr lang="pl-PL" sz="20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]</a:t>
            </a:r>
            <a:r>
              <a:rPr lang="pl-PL" dirty="0"/>
              <a:t>   , to znaczy wektor zmiennych niezależnych </a:t>
            </a:r>
            <a:r>
              <a:rPr lang="pl-PL" sz="2000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t</a:t>
            </a:r>
            <a:r>
              <a:rPr lang="pl-PL" dirty="0"/>
              <a:t>   i wektor funkcji </a:t>
            </a:r>
            <a:r>
              <a:rPr lang="pl-PL" sz="20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y</a:t>
            </a:r>
            <a:r>
              <a:rPr lang="pl-PL" dirty="0"/>
              <a:t>   (krzywych) będących rozwiązaniem.</a:t>
            </a:r>
          </a:p>
          <a:p>
            <a:r>
              <a:rPr lang="pl-PL" dirty="0"/>
              <a:t>Po prawej stronie jest nazwa procedury (w tym przypadku </a:t>
            </a:r>
            <a:r>
              <a:rPr lang="pl-PL" sz="20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ode45</a:t>
            </a:r>
            <a:r>
              <a:rPr lang="pl-PL" sz="20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pl-PL" dirty="0"/>
              <a:t>  i w nawiasie jej parametry. Koniecznie muszą być trzy: funkcja prawych stron równań różniczkowych</a:t>
            </a:r>
            <a:br>
              <a:rPr lang="pl-PL" dirty="0"/>
            </a:br>
            <a:r>
              <a:rPr lang="pl-PL" dirty="0"/>
              <a:t> </a:t>
            </a:r>
            <a:r>
              <a:rPr lang="pl-PL" sz="20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odefun</a:t>
            </a:r>
            <a:r>
              <a:rPr lang="pl-PL" dirty="0"/>
              <a:t>   najczęściej podana jako </a:t>
            </a:r>
            <a:r>
              <a:rPr lang="pl-PL" cap="none" dirty="0" err="1">
                <a:solidFill>
                  <a:schemeClr val="accent1"/>
                </a:solidFill>
              </a:rPr>
              <a:t>function_handle</a:t>
            </a:r>
            <a:r>
              <a:rPr lang="pl-PL" cap="none" dirty="0">
                <a:solidFill>
                  <a:schemeClr val="accent1"/>
                </a:solidFill>
              </a:rPr>
              <a:t> @</a:t>
            </a:r>
            <a:r>
              <a:rPr lang="pl-PL" dirty="0"/>
              <a:t>    , dalej przedział zmiennej niezależnej </a:t>
            </a:r>
            <a:r>
              <a:rPr lang="pl-PL" sz="20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tspan</a:t>
            </a:r>
            <a:r>
              <a:rPr lang="pl-PL" dirty="0"/>
              <a:t>  , może być w różnej postaci np.:  </a:t>
            </a:r>
            <a:r>
              <a:rPr lang="pl-PL" sz="20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tspan</a:t>
            </a:r>
            <a:r>
              <a:rPr lang="pl-PL" sz="2000" u="sng" cap="none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=[</a:t>
            </a:r>
            <a:r>
              <a:rPr lang="pl-PL" sz="2000" u="sng" cap="none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tp</a:t>
            </a:r>
            <a:r>
              <a:rPr lang="pl-PL" sz="2000" u="sng" cap="none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pl-PL" sz="2000" u="sng" cap="none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tk</a:t>
            </a:r>
            <a:r>
              <a:rPr lang="pl-PL" sz="2000" u="sng" cap="none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</a:t>
            </a:r>
            <a:r>
              <a:rPr lang="pl-PL" dirty="0"/>
              <a:t>  lub </a:t>
            </a:r>
            <a:r>
              <a:rPr lang="pl-PL" sz="2000" u="sng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tspan</a:t>
            </a:r>
            <a:r>
              <a:rPr lang="pl-PL" sz="2000" u="sng" cap="none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=[</a:t>
            </a:r>
            <a:r>
              <a:rPr lang="pl-PL" sz="2000" u="sng" cap="none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tp:krok:tk</a:t>
            </a:r>
            <a:r>
              <a:rPr lang="pl-PL" sz="2000" u="sng" cap="none" dirty="0">
                <a:solidFill>
                  <a:schemeClr val="accent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</a:t>
            </a:r>
            <a:r>
              <a:rPr lang="pl-PL" dirty="0"/>
              <a:t>   albo też w postaci: </a:t>
            </a:r>
            <a:r>
              <a:rPr lang="pl-PL" u="sng" cap="none" dirty="0" err="1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linspace</a:t>
            </a:r>
            <a:r>
              <a:rPr lang="pl-PL" u="sng" cap="none" dirty="0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pl-PL" u="sng" cap="none" dirty="0" err="1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tp,tk,N</a:t>
            </a:r>
            <a:r>
              <a:rPr lang="pl-PL" u="sng" cap="none" dirty="0">
                <a:solidFill>
                  <a:schemeClr val="accent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pl-PL" dirty="0"/>
              <a:t> . Ostatni parametr procedury to wektor warunków początkowych zmiennych zależnych </a:t>
            </a:r>
            <a:r>
              <a:rPr lang="pl-PL" sz="2000" u="sng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y0</a:t>
            </a:r>
            <a:r>
              <a:rPr lang="pl-PL" dirty="0"/>
              <a:t>  .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5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A67D5-8935-4BEF-B1AD-0D1B925D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4" y="103368"/>
            <a:ext cx="11664563" cy="963434"/>
          </a:xfrm>
        </p:spPr>
        <p:txBody>
          <a:bodyPr>
            <a:normAutofit/>
          </a:bodyPr>
          <a:lstStyle/>
          <a:p>
            <a:r>
              <a:rPr lang="pl-PL" sz="2800" dirty="0"/>
              <a:t>Zastosowania: przykład 4 – Wahadło o ruchomym zawieszeniu (5) </a:t>
            </a:r>
            <a:br>
              <a:rPr lang="pl-PL" sz="2800" dirty="0"/>
            </a:br>
            <a:r>
              <a:rPr lang="pl-PL" sz="2800" dirty="0"/>
              <a:t>użycie:   </a:t>
            </a:r>
            <a:r>
              <a:rPr lang="pl-PL" sz="2800" cap="none" dirty="0" err="1">
                <a:solidFill>
                  <a:schemeClr val="accent1"/>
                </a:solidFill>
              </a:rPr>
              <a:t>mass</a:t>
            </a:r>
            <a:r>
              <a:rPr lang="pl-PL" sz="2800" dirty="0" err="1">
                <a:solidFill>
                  <a:schemeClr val="accent1"/>
                </a:solidFill>
              </a:rPr>
              <a:t>m</a:t>
            </a:r>
            <a:r>
              <a:rPr lang="pl-PL" sz="2800" cap="none" dirty="0" err="1">
                <a:solidFill>
                  <a:schemeClr val="accent1"/>
                </a:solidFill>
              </a:rPr>
              <a:t>atrix</a:t>
            </a:r>
            <a:r>
              <a:rPr lang="pl-PL" sz="2800" dirty="0" err="1">
                <a:solidFill>
                  <a:schemeClr val="accent1"/>
                </a:solidFill>
              </a:rPr>
              <a:t>f</a:t>
            </a:r>
            <a:r>
              <a:rPr lang="pl-PL" sz="2800" cap="none" dirty="0" err="1">
                <a:solidFill>
                  <a:schemeClr val="accent1"/>
                </a:solidFill>
              </a:rPr>
              <a:t>orm</a:t>
            </a:r>
            <a:r>
              <a:rPr lang="pl-PL" sz="2800" dirty="0"/>
              <a:t>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6C1D4-819B-4052-A319-4A7D4F57B7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7037" y="1066802"/>
            <a:ext cx="11567178" cy="5477121"/>
          </a:xfrm>
        </p:spPr>
        <p:txBody>
          <a:bodyPr/>
          <a:lstStyle/>
          <a:p>
            <a:r>
              <a:rPr lang="pl-PL" dirty="0"/>
              <a:t>To zadajemy: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Otrzymujemy współczynniki (funkcyjne) macierzy przy pochodnych: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I to co jest po prawej stronie równań:</a:t>
            </a:r>
            <a:br>
              <a:rPr lang="pl-PL" dirty="0"/>
            </a:br>
            <a:endParaRPr lang="pl-PL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8898320-AA69-4A3B-89C4-ED86C0AFA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89" y="1448446"/>
            <a:ext cx="11567178" cy="197485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syms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x2(t)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y2(t)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x1(t)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y1(t)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f(t,x1,x2,y1,y2)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m1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m2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l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Q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k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d0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D1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D2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A020F0"/>
                </a:solidFill>
                <a:effectLst/>
                <a:latin typeface="Arial Unicode MS"/>
              </a:rPr>
              <a:t>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;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rownania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=[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diff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(x2(t),t)*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l+diff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(y2(t),t)*cos(x1(t))==Q/m2*cos(x1(t))-D2*x2(t)/(m2*l)-g*sin(x1(t)),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</a:rPr>
              <a:t>...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m2*l*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diff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(x2(t),t)*cos(x1(t))+(m1+m2)*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diff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(y2(t),t)==Q-k*(y1(t)-d0)+m2*l*x2(t)^2*sin(x1(t))-D1*y2(t),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</a:rPr>
              <a:t>...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diff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(x1(t),t)==x2(t),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diff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(y1(t),t)==y2(t)];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zmienne=[x1(t),y1(t),x2(t),y2(t)]; 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[M,F]=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massMatrixForm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rownania,zmienne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)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EDF0213-7A48-420A-BA92-B0FE1A58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87" y="3925571"/>
            <a:ext cx="4796842" cy="13593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M = [0, 0, l, cos(x1(t))]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 [0, 0, l*m2*cos(x1(t)), m1 + m2]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 [1, 0, 0, 0]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 [0, 1, 0, 0]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B329F09-B2C0-44C1-875E-DFCBD32C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584" y="5164387"/>
            <a:ext cx="6689416" cy="13593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  F = (Q*cos(x1(t)))/m2 - g*sin(x1(t)) - (D2*x2(t))/(l*m2)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         l*m2*sin(x1(t))*x2(t)^2 + Q - D1*y2(t) + k*(d0 - y1(t)) 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         x2(t) 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Arial Unicode MS"/>
              </a:rPr>
              <a:t>         y2(t)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2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6E242-946B-4EAE-AA12-E8756D71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7038"/>
            <a:ext cx="10364451" cy="1383738"/>
          </a:xfrm>
        </p:spPr>
        <p:txBody>
          <a:bodyPr>
            <a:normAutofit/>
          </a:bodyPr>
          <a:lstStyle/>
          <a:p>
            <a:r>
              <a:rPr lang="pl-PL" sz="3200" dirty="0"/>
              <a:t>Zastosowania: przykład 4 – Wahadło o ruchomym zawieszeniu (6)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FFCBC-14F4-45C4-B669-B854947CDE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363" y="1488935"/>
            <a:ext cx="10630237" cy="5102027"/>
          </a:xfrm>
        </p:spPr>
        <p:txBody>
          <a:bodyPr/>
          <a:lstStyle/>
          <a:p>
            <a:r>
              <a:rPr lang="pl-PL" dirty="0"/>
              <a:t>Przedstawiona funkcja jest pomocna przy układaniu równań ruchu, ale nie rozwiązuje jednak sprawy normalizacji. Można to dokonać przez odwrócenie macierzy:    M1=</a:t>
            </a:r>
            <a:r>
              <a:rPr lang="pl-PL" cap="none" dirty="0" err="1"/>
              <a:t>inv</a:t>
            </a:r>
            <a:r>
              <a:rPr lang="pl-PL" dirty="0"/>
              <a:t>(M)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To odwrócenie symboliczne jest możliwe tylko w ramach stosowania funkcji:</a:t>
            </a:r>
            <a:br>
              <a:rPr lang="pl-PL" dirty="0"/>
            </a:br>
            <a:r>
              <a:rPr lang="pl-PL" sz="2000" cap="none" dirty="0" err="1">
                <a:solidFill>
                  <a:schemeClr val="accent1"/>
                </a:solidFill>
              </a:rPr>
              <a:t>mass</a:t>
            </a:r>
            <a:r>
              <a:rPr lang="pl-PL" sz="2000" dirty="0" err="1">
                <a:solidFill>
                  <a:schemeClr val="accent1"/>
                </a:solidFill>
              </a:rPr>
              <a:t>m</a:t>
            </a:r>
            <a:r>
              <a:rPr lang="pl-PL" sz="2000" cap="none" dirty="0" err="1">
                <a:solidFill>
                  <a:schemeClr val="accent1"/>
                </a:solidFill>
              </a:rPr>
              <a:t>atrix</a:t>
            </a:r>
            <a:r>
              <a:rPr lang="pl-PL" sz="2000" dirty="0" err="1">
                <a:solidFill>
                  <a:schemeClr val="accent1"/>
                </a:solidFill>
              </a:rPr>
              <a:t>f</a:t>
            </a:r>
            <a:r>
              <a:rPr lang="pl-PL" sz="2000" cap="none" dirty="0" err="1">
                <a:solidFill>
                  <a:schemeClr val="accent1"/>
                </a:solidFill>
              </a:rPr>
              <a:t>orm</a:t>
            </a:r>
            <a:endParaRPr lang="pl-PL" sz="2000" cap="none" dirty="0">
              <a:solidFill>
                <a:schemeClr val="accent1"/>
              </a:solidFill>
            </a:endParaRPr>
          </a:p>
          <a:p>
            <a:r>
              <a:rPr lang="pl-PL" dirty="0"/>
              <a:t>W załączonym programie „</a:t>
            </a:r>
            <a:r>
              <a:rPr lang="pl-PL" dirty="0">
                <a:solidFill>
                  <a:schemeClr val="accent1"/>
                </a:solidFill>
              </a:rPr>
              <a:t>M</a:t>
            </a:r>
            <a:r>
              <a:rPr lang="pl-PL" cap="none" dirty="0">
                <a:solidFill>
                  <a:schemeClr val="accent1"/>
                </a:solidFill>
              </a:rPr>
              <a:t>ob</a:t>
            </a:r>
            <a:r>
              <a:rPr lang="pl-PL" dirty="0">
                <a:solidFill>
                  <a:schemeClr val="accent1"/>
                </a:solidFill>
              </a:rPr>
              <a:t>P</a:t>
            </a:r>
            <a:r>
              <a:rPr lang="pl-PL" cap="none" dirty="0">
                <a:solidFill>
                  <a:schemeClr val="accent1"/>
                </a:solidFill>
              </a:rPr>
              <a:t>endelum</a:t>
            </a:r>
            <a:r>
              <a:rPr lang="pl-PL" dirty="0">
                <a:solidFill>
                  <a:schemeClr val="accent1"/>
                </a:solidFill>
              </a:rPr>
              <a:t>_3</a:t>
            </a:r>
            <a:r>
              <a:rPr lang="pl-PL" dirty="0"/>
              <a:t>” nie wykorzystano odwrócenia macierzy symbolicznego, tylko liczbowo wielokrotnie w każdym kroku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D6EC4A6-9E7D-4C8D-A2AF-E7EB791C72A0}"/>
              </a:ext>
            </a:extLst>
          </p:cNvPr>
          <p:cNvSpPr txBox="1"/>
          <p:nvPr/>
        </p:nvSpPr>
        <p:spPr>
          <a:xfrm>
            <a:off x="833480" y="2977870"/>
            <a:ext cx="104441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M1 =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[                                             0,                                               0, 1, 0]</a:t>
            </a:r>
          </a:p>
          <a:p>
            <a:r>
              <a:rPr lang="pl-PL" dirty="0"/>
              <a:t>[                                             0,                                               0, 0, 1]</a:t>
            </a:r>
          </a:p>
          <a:p>
            <a:r>
              <a:rPr lang="pl-PL" dirty="0"/>
              <a:t>[ (m1 + m2)/(- l*m2*cos(x1(t))^2 + l*m1 + l*m2), -cos(x1(t))/(- l*m2*cos(x1(t))^2 + l*m1 + l*m2), 0, 0]</a:t>
            </a:r>
          </a:p>
          <a:p>
            <a:r>
              <a:rPr lang="pl-PL" dirty="0"/>
              <a:t>[-(m2*cos(x1(t)))/(- m2*cos(x1(t))^2 + m1 + m2),                 1/(- m2*cos(x1(t))^2 + m1 + m2), 0, 0]</a:t>
            </a:r>
          </a:p>
        </p:txBody>
      </p:sp>
    </p:spTree>
    <p:extLst>
      <p:ext uri="{BB962C8B-B14F-4D97-AF65-F5344CB8AC3E}">
        <p14:creationId xmlns:p14="http://schemas.microsoft.com/office/powerpoint/2010/main" val="81955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F7A29-45F9-47F8-A631-65731FCF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01683"/>
            <a:ext cx="10364451" cy="908134"/>
          </a:xfrm>
        </p:spPr>
        <p:txBody>
          <a:bodyPr>
            <a:normAutofit/>
          </a:bodyPr>
          <a:lstStyle/>
          <a:p>
            <a:r>
              <a:rPr lang="pl-PL" sz="2800" dirty="0"/>
              <a:t>przykład 4 – Wahadło o ruchomym zawieszeniu (5)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477A21-A996-41A7-BC8B-5DC2BEBCE6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0101" y="1168842"/>
            <a:ext cx="11243144" cy="5462546"/>
          </a:xfrm>
        </p:spPr>
        <p:txBody>
          <a:bodyPr/>
          <a:lstStyle/>
          <a:p>
            <a:r>
              <a:rPr lang="pl-PL" dirty="0"/>
              <a:t>Mała sztywność sprężyny: k=4000 N/</a:t>
            </a:r>
            <a:r>
              <a:rPr lang="pl-PL" cap="none" dirty="0"/>
              <a:t>m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F1FCFC-7D90-41BF-B2E0-1940B643C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" y="1876508"/>
            <a:ext cx="6023812" cy="42922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84EE8D-81A3-4928-9C4A-6A3F4D809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73" y="1749287"/>
            <a:ext cx="5640751" cy="4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203CE-1D45-4A17-B6E7-A0F533A8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98783"/>
            <a:ext cx="10364451" cy="1105231"/>
          </a:xfrm>
        </p:spPr>
        <p:txBody>
          <a:bodyPr>
            <a:normAutofit/>
          </a:bodyPr>
          <a:lstStyle/>
          <a:p>
            <a:r>
              <a:rPr lang="pl-PL" sz="2800" dirty="0"/>
              <a:t>przykład 4 – Wahadło o ruchomym zawieszeniu 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D6230-1683-4CB8-8DCD-D753384228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932" y="1304014"/>
            <a:ext cx="10776668" cy="5355203"/>
          </a:xfrm>
        </p:spPr>
        <p:txBody>
          <a:bodyPr/>
          <a:lstStyle/>
          <a:p>
            <a:r>
              <a:rPr lang="pl-PL" dirty="0"/>
              <a:t>Mała sztywność sprężyny: k=4000 N/</a:t>
            </a:r>
            <a:r>
              <a:rPr lang="pl-PL" cap="none" dirty="0"/>
              <a:t>m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82CE37-121D-4BB8-A25C-00432CFB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" y="1860605"/>
            <a:ext cx="6353093" cy="45879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A43C374-30EE-448B-A60B-CACDB6BB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067" y="1860605"/>
            <a:ext cx="5546035" cy="46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9AF5D4-FF06-4A77-8403-3F199BF8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14" y="103061"/>
            <a:ext cx="10364451" cy="963740"/>
          </a:xfrm>
        </p:spPr>
        <p:txBody>
          <a:bodyPr>
            <a:normAutofit/>
          </a:bodyPr>
          <a:lstStyle/>
          <a:p>
            <a:r>
              <a:rPr lang="pl-PL" sz="2800" dirty="0"/>
              <a:t>przykład 4 – Wahadło o ruchomym zawieszeniu 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5EC8FF-0718-470A-8E17-BDE05FB17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910" y="1066802"/>
            <a:ext cx="10972800" cy="5381706"/>
          </a:xfrm>
        </p:spPr>
        <p:txBody>
          <a:bodyPr/>
          <a:lstStyle/>
          <a:p>
            <a:r>
              <a:rPr lang="pl-PL" dirty="0"/>
              <a:t>duża sztywność sprężyny: k=20000 N/</a:t>
            </a:r>
            <a:r>
              <a:rPr lang="pl-PL" cap="none" dirty="0"/>
              <a:t>m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37E4F0-7409-49A0-BC52-AB5E065F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" y="1598212"/>
            <a:ext cx="6027089" cy="48502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0A94AAC-D289-4C73-9E0B-21C22ECD2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10" y="1591007"/>
            <a:ext cx="6037690" cy="4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6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3A28F-D69C-4CD0-A37E-A3910A00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6" y="159638"/>
            <a:ext cx="10364451" cy="907163"/>
          </a:xfrm>
        </p:spPr>
        <p:txBody>
          <a:bodyPr>
            <a:normAutofit/>
          </a:bodyPr>
          <a:lstStyle/>
          <a:p>
            <a:r>
              <a:rPr lang="pl-PL" sz="2800" dirty="0"/>
              <a:t>przykład 4 – Wahadło o ruchomym zawieszeniu 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D6C326-9E6F-4265-AD62-414897BF3D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83586"/>
            <a:ext cx="10363826" cy="4607613"/>
          </a:xfrm>
        </p:spPr>
        <p:txBody>
          <a:bodyPr/>
          <a:lstStyle/>
          <a:p>
            <a:r>
              <a:rPr lang="pl-PL" dirty="0"/>
              <a:t>duża sztywność sprężyny: k=20000 N/</a:t>
            </a:r>
            <a:r>
              <a:rPr lang="pl-PL" cap="none" dirty="0"/>
              <a:t>m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C57D26-FDB4-4AED-A037-398C2963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" y="2090749"/>
            <a:ext cx="5731565" cy="46076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3C36033-BAAF-4EB7-A871-5B884A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976" y="2032356"/>
            <a:ext cx="5731564" cy="47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283DD6-9459-41AD-8A32-DF167729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1735"/>
            <a:ext cx="10364451" cy="798089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przykład 5 – układ elektryczny z zaworami półprzewodnikowymi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E63919-EA46-4A37-8868-C8E88D953C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99824"/>
            <a:ext cx="10363826" cy="5707710"/>
          </a:xfrm>
        </p:spPr>
        <p:txBody>
          <a:bodyPr/>
          <a:lstStyle/>
          <a:p>
            <a:r>
              <a:rPr lang="pl-PL" dirty="0"/>
              <a:t>Oto schemat badanego układu: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A569A888-7B6A-4024-A600-D1EF78FBDADB}"/>
              </a:ext>
            </a:extLst>
          </p:cNvPr>
          <p:cNvSpPr/>
          <p:nvPr/>
        </p:nvSpPr>
        <p:spPr>
          <a:xfrm>
            <a:off x="8728378" y="4689247"/>
            <a:ext cx="566442" cy="558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A338EC6F-995B-433E-91AA-E6888BD9D0E4}"/>
                  </a:ext>
                </a:extLst>
              </p:cNvPr>
              <p:cNvSpPr txBox="1"/>
              <p:nvPr/>
            </p:nvSpPr>
            <p:spPr>
              <a:xfrm>
                <a:off x="9291149" y="4762609"/>
                <a:ext cx="3674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l-P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A338EC6F-995B-433E-91AA-E6888BD9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9" y="4762609"/>
                <a:ext cx="3674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wal 26">
            <a:extLst>
              <a:ext uri="{FF2B5EF4-FFF2-40B4-BE49-F238E27FC236}">
                <a16:creationId xmlns:a16="http://schemas.microsoft.com/office/drawing/2014/main" id="{3505D585-0A37-4FD1-BBB6-D9AD5D9EB9FB}"/>
              </a:ext>
            </a:extLst>
          </p:cNvPr>
          <p:cNvSpPr/>
          <p:nvPr/>
        </p:nvSpPr>
        <p:spPr>
          <a:xfrm>
            <a:off x="1018285" y="5815328"/>
            <a:ext cx="89012" cy="967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12D2278-166B-4A34-B88C-104266E0DBB9}"/>
              </a:ext>
            </a:extLst>
          </p:cNvPr>
          <p:cNvCxnSpPr>
            <a:cxnSpLocks/>
          </p:cNvCxnSpPr>
          <p:nvPr/>
        </p:nvCxnSpPr>
        <p:spPr>
          <a:xfrm flipV="1">
            <a:off x="1057523" y="5815980"/>
            <a:ext cx="7959956" cy="47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4C8B2342-49E3-4723-8588-9CA0535D4E1C}"/>
              </a:ext>
            </a:extLst>
          </p:cNvPr>
          <p:cNvCxnSpPr>
            <a:cxnSpLocks/>
          </p:cNvCxnSpPr>
          <p:nvPr/>
        </p:nvCxnSpPr>
        <p:spPr>
          <a:xfrm flipV="1">
            <a:off x="3927944" y="2425148"/>
            <a:ext cx="0" cy="3426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0004564-D4DD-4DCA-84C2-DAB7C81B09A2}"/>
              </a:ext>
            </a:extLst>
          </p:cNvPr>
          <p:cNvSpPr/>
          <p:nvPr/>
        </p:nvSpPr>
        <p:spPr>
          <a:xfrm>
            <a:off x="1893467" y="2302254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Łuk 44">
            <a:extLst>
              <a:ext uri="{FF2B5EF4-FFF2-40B4-BE49-F238E27FC236}">
                <a16:creationId xmlns:a16="http://schemas.microsoft.com/office/drawing/2014/main" id="{15067919-8B25-4DC8-82A6-B328B3C934FD}"/>
              </a:ext>
            </a:extLst>
          </p:cNvPr>
          <p:cNvSpPr/>
          <p:nvPr/>
        </p:nvSpPr>
        <p:spPr>
          <a:xfrm>
            <a:off x="2136228" y="2302253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Łuk 46">
            <a:extLst>
              <a:ext uri="{FF2B5EF4-FFF2-40B4-BE49-F238E27FC236}">
                <a16:creationId xmlns:a16="http://schemas.microsoft.com/office/drawing/2014/main" id="{8A8581AF-651B-4326-8809-85B118D97D55}"/>
              </a:ext>
            </a:extLst>
          </p:cNvPr>
          <p:cNvSpPr/>
          <p:nvPr/>
        </p:nvSpPr>
        <p:spPr>
          <a:xfrm>
            <a:off x="2387080" y="2302253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Łuk 48">
            <a:extLst>
              <a:ext uri="{FF2B5EF4-FFF2-40B4-BE49-F238E27FC236}">
                <a16:creationId xmlns:a16="http://schemas.microsoft.com/office/drawing/2014/main" id="{0ED4E9C8-5635-4D34-8FD3-6FD048B315FF}"/>
              </a:ext>
            </a:extLst>
          </p:cNvPr>
          <p:cNvSpPr/>
          <p:nvPr/>
        </p:nvSpPr>
        <p:spPr>
          <a:xfrm rot="15934508">
            <a:off x="6544542" y="3567990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Łuk 50">
            <a:extLst>
              <a:ext uri="{FF2B5EF4-FFF2-40B4-BE49-F238E27FC236}">
                <a16:creationId xmlns:a16="http://schemas.microsoft.com/office/drawing/2014/main" id="{6F13E995-7C2B-4B42-B1B8-6782FDF7C724}"/>
              </a:ext>
            </a:extLst>
          </p:cNvPr>
          <p:cNvSpPr/>
          <p:nvPr/>
        </p:nvSpPr>
        <p:spPr>
          <a:xfrm rot="15887787">
            <a:off x="6550422" y="3818776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Łuk 52">
            <a:extLst>
              <a:ext uri="{FF2B5EF4-FFF2-40B4-BE49-F238E27FC236}">
                <a16:creationId xmlns:a16="http://schemas.microsoft.com/office/drawing/2014/main" id="{EBC46857-3057-4C57-9B7D-B92CEF382569}"/>
              </a:ext>
            </a:extLst>
          </p:cNvPr>
          <p:cNvSpPr/>
          <p:nvPr/>
        </p:nvSpPr>
        <p:spPr>
          <a:xfrm rot="15934508">
            <a:off x="6552209" y="4081741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Łuk 54">
            <a:extLst>
              <a:ext uri="{FF2B5EF4-FFF2-40B4-BE49-F238E27FC236}">
                <a16:creationId xmlns:a16="http://schemas.microsoft.com/office/drawing/2014/main" id="{348FC8A7-4E8B-41C8-B4DC-5C0D2035F3CC}"/>
              </a:ext>
            </a:extLst>
          </p:cNvPr>
          <p:cNvSpPr/>
          <p:nvPr/>
        </p:nvSpPr>
        <p:spPr>
          <a:xfrm>
            <a:off x="5476900" y="2275872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Łuk 56">
            <a:extLst>
              <a:ext uri="{FF2B5EF4-FFF2-40B4-BE49-F238E27FC236}">
                <a16:creationId xmlns:a16="http://schemas.microsoft.com/office/drawing/2014/main" id="{5CCAFD90-98D2-4100-A240-AF746768D3EF}"/>
              </a:ext>
            </a:extLst>
          </p:cNvPr>
          <p:cNvSpPr/>
          <p:nvPr/>
        </p:nvSpPr>
        <p:spPr>
          <a:xfrm>
            <a:off x="5719661" y="2275871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Łuk 58">
            <a:extLst>
              <a:ext uri="{FF2B5EF4-FFF2-40B4-BE49-F238E27FC236}">
                <a16:creationId xmlns:a16="http://schemas.microsoft.com/office/drawing/2014/main" id="{5273F7B7-4216-465B-9B7D-7A42D055FD20}"/>
              </a:ext>
            </a:extLst>
          </p:cNvPr>
          <p:cNvSpPr/>
          <p:nvPr/>
        </p:nvSpPr>
        <p:spPr>
          <a:xfrm>
            <a:off x="5970513" y="2275871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4BA5272F-4A62-4726-A58B-C9F833CBB4B5}"/>
              </a:ext>
            </a:extLst>
          </p:cNvPr>
          <p:cNvSpPr/>
          <p:nvPr/>
        </p:nvSpPr>
        <p:spPr>
          <a:xfrm>
            <a:off x="2913972" y="2341913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043E7642-21E7-4C53-8897-757229EFDCB1}"/>
              </a:ext>
            </a:extLst>
          </p:cNvPr>
          <p:cNvSpPr/>
          <p:nvPr/>
        </p:nvSpPr>
        <p:spPr>
          <a:xfrm>
            <a:off x="4278282" y="2324953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Trójkąt równoramienny 71">
            <a:extLst>
              <a:ext uri="{FF2B5EF4-FFF2-40B4-BE49-F238E27FC236}">
                <a16:creationId xmlns:a16="http://schemas.microsoft.com/office/drawing/2014/main" id="{9DD92F21-95F7-4CA3-B166-444BFCA65EBD}"/>
              </a:ext>
            </a:extLst>
          </p:cNvPr>
          <p:cNvSpPr/>
          <p:nvPr/>
        </p:nvSpPr>
        <p:spPr>
          <a:xfrm>
            <a:off x="6450220" y="2809970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EF1EE2E2-8A79-4E08-874B-DC8FC4B4A5E5}"/>
              </a:ext>
            </a:extLst>
          </p:cNvPr>
          <p:cNvCxnSpPr>
            <a:cxnSpLocks/>
          </p:cNvCxnSpPr>
          <p:nvPr/>
        </p:nvCxnSpPr>
        <p:spPr>
          <a:xfrm>
            <a:off x="6469016" y="2809969"/>
            <a:ext cx="3751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B724415C-F720-4536-A5F4-38726C985335}"/>
              </a:ext>
            </a:extLst>
          </p:cNvPr>
          <p:cNvCxnSpPr>
            <a:cxnSpLocks/>
          </p:cNvCxnSpPr>
          <p:nvPr/>
        </p:nvCxnSpPr>
        <p:spPr>
          <a:xfrm>
            <a:off x="6679058" y="3000132"/>
            <a:ext cx="3016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rójkąt równoramienny 74">
            <a:extLst>
              <a:ext uri="{FF2B5EF4-FFF2-40B4-BE49-F238E27FC236}">
                <a16:creationId xmlns:a16="http://schemas.microsoft.com/office/drawing/2014/main" id="{4751D97B-6EF6-46C1-97A1-9B98B88109FC}"/>
              </a:ext>
            </a:extLst>
          </p:cNvPr>
          <p:cNvSpPr/>
          <p:nvPr/>
        </p:nvSpPr>
        <p:spPr>
          <a:xfrm rot="10800000">
            <a:off x="3721597" y="2809969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3E267E9F-AE7C-46B6-B5B0-8FFBC26C8776}"/>
              </a:ext>
            </a:extLst>
          </p:cNvPr>
          <p:cNvCxnSpPr>
            <a:cxnSpLocks/>
          </p:cNvCxnSpPr>
          <p:nvPr/>
        </p:nvCxnSpPr>
        <p:spPr>
          <a:xfrm>
            <a:off x="3721596" y="3190296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2824BE18-04AC-4D20-8763-F8BE54BBEF75}"/>
              </a:ext>
            </a:extLst>
          </p:cNvPr>
          <p:cNvCxnSpPr>
            <a:cxnSpLocks/>
          </p:cNvCxnSpPr>
          <p:nvPr/>
        </p:nvCxnSpPr>
        <p:spPr>
          <a:xfrm>
            <a:off x="3635318" y="3000132"/>
            <a:ext cx="292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89">
            <a:extLst>
              <a:ext uri="{FF2B5EF4-FFF2-40B4-BE49-F238E27FC236}">
                <a16:creationId xmlns:a16="http://schemas.microsoft.com/office/drawing/2014/main" id="{37D22149-A0A7-421E-9607-3B27259CB6D1}"/>
              </a:ext>
            </a:extLst>
          </p:cNvPr>
          <p:cNvCxnSpPr>
            <a:cxnSpLocks/>
          </p:cNvCxnSpPr>
          <p:nvPr/>
        </p:nvCxnSpPr>
        <p:spPr>
          <a:xfrm>
            <a:off x="5005225" y="2416214"/>
            <a:ext cx="482482" cy="4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>
            <a:extLst>
              <a:ext uri="{FF2B5EF4-FFF2-40B4-BE49-F238E27FC236}">
                <a16:creationId xmlns:a16="http://schemas.microsoft.com/office/drawing/2014/main" id="{B1C70188-9663-410B-8C42-0DC13E0BBB2C}"/>
              </a:ext>
            </a:extLst>
          </p:cNvPr>
          <p:cNvCxnSpPr>
            <a:cxnSpLocks/>
          </p:cNvCxnSpPr>
          <p:nvPr/>
        </p:nvCxnSpPr>
        <p:spPr>
          <a:xfrm>
            <a:off x="9035495" y="4366876"/>
            <a:ext cx="1" cy="3192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>
            <a:extLst>
              <a:ext uri="{FF2B5EF4-FFF2-40B4-BE49-F238E27FC236}">
                <a16:creationId xmlns:a16="http://schemas.microsoft.com/office/drawing/2014/main" id="{F5749E10-CBC6-49C0-BECA-F489631FE8FC}"/>
              </a:ext>
            </a:extLst>
          </p:cNvPr>
          <p:cNvCxnSpPr>
            <a:cxnSpLocks/>
          </p:cNvCxnSpPr>
          <p:nvPr/>
        </p:nvCxnSpPr>
        <p:spPr>
          <a:xfrm>
            <a:off x="3635849" y="3998965"/>
            <a:ext cx="5788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95">
            <a:extLst>
              <a:ext uri="{FF2B5EF4-FFF2-40B4-BE49-F238E27FC236}">
                <a16:creationId xmlns:a16="http://schemas.microsoft.com/office/drawing/2014/main" id="{160BA6CA-7940-49AC-82BA-AE492C10E4B3}"/>
              </a:ext>
            </a:extLst>
          </p:cNvPr>
          <p:cNvCxnSpPr>
            <a:cxnSpLocks/>
          </p:cNvCxnSpPr>
          <p:nvPr/>
        </p:nvCxnSpPr>
        <p:spPr>
          <a:xfrm>
            <a:off x="3635849" y="4064564"/>
            <a:ext cx="5788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rostokąt 97">
            <a:extLst>
              <a:ext uri="{FF2B5EF4-FFF2-40B4-BE49-F238E27FC236}">
                <a16:creationId xmlns:a16="http://schemas.microsoft.com/office/drawing/2014/main" id="{E97B2351-3641-4DE9-9F43-9BAE94C99326}"/>
              </a:ext>
            </a:extLst>
          </p:cNvPr>
          <p:cNvSpPr/>
          <p:nvPr/>
        </p:nvSpPr>
        <p:spPr>
          <a:xfrm rot="5400000">
            <a:off x="3602427" y="4790349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Prostokąt 99">
            <a:extLst>
              <a:ext uri="{FF2B5EF4-FFF2-40B4-BE49-F238E27FC236}">
                <a16:creationId xmlns:a16="http://schemas.microsoft.com/office/drawing/2014/main" id="{48B8B8D5-5333-4A51-8C8B-5495ACC42D70}"/>
              </a:ext>
            </a:extLst>
          </p:cNvPr>
          <p:cNvSpPr/>
          <p:nvPr/>
        </p:nvSpPr>
        <p:spPr>
          <a:xfrm rot="5400000">
            <a:off x="6332851" y="4810067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Prostokąt 101">
            <a:extLst>
              <a:ext uri="{FF2B5EF4-FFF2-40B4-BE49-F238E27FC236}">
                <a16:creationId xmlns:a16="http://schemas.microsoft.com/office/drawing/2014/main" id="{A9EC30DC-8E07-478B-AAB9-2933353A49F7}"/>
              </a:ext>
            </a:extLst>
          </p:cNvPr>
          <p:cNvSpPr/>
          <p:nvPr/>
        </p:nvSpPr>
        <p:spPr>
          <a:xfrm rot="5400000">
            <a:off x="8683584" y="2916897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" name="Łuk 103">
            <a:extLst>
              <a:ext uri="{FF2B5EF4-FFF2-40B4-BE49-F238E27FC236}">
                <a16:creationId xmlns:a16="http://schemas.microsoft.com/office/drawing/2014/main" id="{01F9CB7D-DEAD-46D0-BCBC-1020D033C855}"/>
              </a:ext>
            </a:extLst>
          </p:cNvPr>
          <p:cNvSpPr/>
          <p:nvPr/>
        </p:nvSpPr>
        <p:spPr>
          <a:xfrm rot="15934508">
            <a:off x="8908236" y="3609655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6" name="Łuk 105">
            <a:extLst>
              <a:ext uri="{FF2B5EF4-FFF2-40B4-BE49-F238E27FC236}">
                <a16:creationId xmlns:a16="http://schemas.microsoft.com/office/drawing/2014/main" id="{81ECEB5C-03C9-4B7F-8BD0-32F3CC2F3B71}"/>
              </a:ext>
            </a:extLst>
          </p:cNvPr>
          <p:cNvSpPr/>
          <p:nvPr/>
        </p:nvSpPr>
        <p:spPr>
          <a:xfrm rot="15887787">
            <a:off x="8914116" y="3860441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8" name="Łuk 107">
            <a:extLst>
              <a:ext uri="{FF2B5EF4-FFF2-40B4-BE49-F238E27FC236}">
                <a16:creationId xmlns:a16="http://schemas.microsoft.com/office/drawing/2014/main" id="{377AD6DE-C184-4A62-BB9C-0BCD7FB7F390}"/>
              </a:ext>
            </a:extLst>
          </p:cNvPr>
          <p:cNvSpPr/>
          <p:nvPr/>
        </p:nvSpPr>
        <p:spPr>
          <a:xfrm rot="15934508">
            <a:off x="8931689" y="4114068"/>
            <a:ext cx="242761" cy="295360"/>
          </a:xfrm>
          <a:prstGeom prst="arc">
            <a:avLst>
              <a:gd name="adj1" fmla="val 11124476"/>
              <a:gd name="adj2" fmla="val 1638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0" name="Trójkąt równoramienny 109">
            <a:extLst>
              <a:ext uri="{FF2B5EF4-FFF2-40B4-BE49-F238E27FC236}">
                <a16:creationId xmlns:a16="http://schemas.microsoft.com/office/drawing/2014/main" id="{720DFC42-8838-4617-966B-D5B2A41783B9}"/>
              </a:ext>
            </a:extLst>
          </p:cNvPr>
          <p:cNvSpPr/>
          <p:nvPr/>
        </p:nvSpPr>
        <p:spPr>
          <a:xfrm rot="10800000">
            <a:off x="6623705" y="5437693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Trójkąt równoramienny 111">
            <a:extLst>
              <a:ext uri="{FF2B5EF4-FFF2-40B4-BE49-F238E27FC236}">
                <a16:creationId xmlns:a16="http://schemas.microsoft.com/office/drawing/2014/main" id="{C54E4F21-D14B-47E2-B5CD-6D7478A81573}"/>
              </a:ext>
            </a:extLst>
          </p:cNvPr>
          <p:cNvSpPr/>
          <p:nvPr/>
        </p:nvSpPr>
        <p:spPr>
          <a:xfrm rot="5400000">
            <a:off x="1335796" y="2355190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4" name="Trójkąt równoramienny 113">
            <a:extLst>
              <a:ext uri="{FF2B5EF4-FFF2-40B4-BE49-F238E27FC236}">
                <a16:creationId xmlns:a16="http://schemas.microsoft.com/office/drawing/2014/main" id="{69018D5E-3219-4CC4-BDF9-890815298A5E}"/>
              </a:ext>
            </a:extLst>
          </p:cNvPr>
          <p:cNvSpPr/>
          <p:nvPr/>
        </p:nvSpPr>
        <p:spPr>
          <a:xfrm rot="1802177">
            <a:off x="1417705" y="3309122"/>
            <a:ext cx="128599" cy="1640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Trójkąt równoramienny 119">
            <a:extLst>
              <a:ext uri="{FF2B5EF4-FFF2-40B4-BE49-F238E27FC236}">
                <a16:creationId xmlns:a16="http://schemas.microsoft.com/office/drawing/2014/main" id="{75FF999E-BA15-4A7A-8647-3EB1C2F01FD7}"/>
              </a:ext>
            </a:extLst>
          </p:cNvPr>
          <p:cNvSpPr/>
          <p:nvPr/>
        </p:nvSpPr>
        <p:spPr>
          <a:xfrm rot="5400000">
            <a:off x="7829349" y="2317125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Trójkąt równoramienny 121">
            <a:extLst>
              <a:ext uri="{FF2B5EF4-FFF2-40B4-BE49-F238E27FC236}">
                <a16:creationId xmlns:a16="http://schemas.microsoft.com/office/drawing/2014/main" id="{5EB45A5B-1090-4975-A6D4-D11A21958D12}"/>
              </a:ext>
            </a:extLst>
          </p:cNvPr>
          <p:cNvSpPr/>
          <p:nvPr/>
        </p:nvSpPr>
        <p:spPr>
          <a:xfrm rot="10800000">
            <a:off x="3890130" y="5428181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4" name="Trójkąt równoramienny 123">
            <a:extLst>
              <a:ext uri="{FF2B5EF4-FFF2-40B4-BE49-F238E27FC236}">
                <a16:creationId xmlns:a16="http://schemas.microsoft.com/office/drawing/2014/main" id="{9B3F1FEF-F55E-416A-AB0D-F68B294A6CBF}"/>
              </a:ext>
            </a:extLst>
          </p:cNvPr>
          <p:cNvSpPr/>
          <p:nvPr/>
        </p:nvSpPr>
        <p:spPr>
          <a:xfrm rot="5400000">
            <a:off x="5157890" y="2334212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6" name="Owal 125">
            <a:extLst>
              <a:ext uri="{FF2B5EF4-FFF2-40B4-BE49-F238E27FC236}">
                <a16:creationId xmlns:a16="http://schemas.microsoft.com/office/drawing/2014/main" id="{721BD55E-F0F0-4A13-AC4A-FF0793FED615}"/>
              </a:ext>
            </a:extLst>
          </p:cNvPr>
          <p:cNvSpPr/>
          <p:nvPr/>
        </p:nvSpPr>
        <p:spPr>
          <a:xfrm>
            <a:off x="1018285" y="2392529"/>
            <a:ext cx="89012" cy="967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2" name="Łącznik prosty 131">
            <a:extLst>
              <a:ext uri="{FF2B5EF4-FFF2-40B4-BE49-F238E27FC236}">
                <a16:creationId xmlns:a16="http://schemas.microsoft.com/office/drawing/2014/main" id="{DD723172-F297-408A-A8C8-657A8AD8CE46}"/>
              </a:ext>
            </a:extLst>
          </p:cNvPr>
          <p:cNvCxnSpPr>
            <a:cxnSpLocks/>
          </p:cNvCxnSpPr>
          <p:nvPr/>
        </p:nvCxnSpPr>
        <p:spPr>
          <a:xfrm>
            <a:off x="3630583" y="2423551"/>
            <a:ext cx="6476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136">
            <a:extLst>
              <a:ext uri="{FF2B5EF4-FFF2-40B4-BE49-F238E27FC236}">
                <a16:creationId xmlns:a16="http://schemas.microsoft.com/office/drawing/2014/main" id="{351346E7-4FE6-42D5-83BC-22E53BE006C9}"/>
              </a:ext>
            </a:extLst>
          </p:cNvPr>
          <p:cNvCxnSpPr>
            <a:cxnSpLocks/>
          </p:cNvCxnSpPr>
          <p:nvPr/>
        </p:nvCxnSpPr>
        <p:spPr>
          <a:xfrm>
            <a:off x="2629841" y="2447753"/>
            <a:ext cx="2841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Łącznik prosty 142">
            <a:extLst>
              <a:ext uri="{FF2B5EF4-FFF2-40B4-BE49-F238E27FC236}">
                <a16:creationId xmlns:a16="http://schemas.microsoft.com/office/drawing/2014/main" id="{A5C055B6-B6E5-481A-8EC7-28A8E0AAC966}"/>
              </a:ext>
            </a:extLst>
          </p:cNvPr>
          <p:cNvCxnSpPr>
            <a:cxnSpLocks/>
            <a:endCxn id="43" idx="0"/>
          </p:cNvCxnSpPr>
          <p:nvPr/>
        </p:nvCxnSpPr>
        <p:spPr>
          <a:xfrm flipV="1">
            <a:off x="1107297" y="2438478"/>
            <a:ext cx="786536" cy="2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Łącznik prosty 149">
            <a:extLst>
              <a:ext uri="{FF2B5EF4-FFF2-40B4-BE49-F238E27FC236}">
                <a16:creationId xmlns:a16="http://schemas.microsoft.com/office/drawing/2014/main" id="{D7180A30-340F-44DB-B085-6ECCB360E7FD}"/>
              </a:ext>
            </a:extLst>
          </p:cNvPr>
          <p:cNvCxnSpPr>
            <a:cxnSpLocks/>
          </p:cNvCxnSpPr>
          <p:nvPr/>
        </p:nvCxnSpPr>
        <p:spPr>
          <a:xfrm flipV="1">
            <a:off x="1106380" y="5813803"/>
            <a:ext cx="7911724" cy="60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Łącznik prosty 151">
            <a:extLst>
              <a:ext uri="{FF2B5EF4-FFF2-40B4-BE49-F238E27FC236}">
                <a16:creationId xmlns:a16="http://schemas.microsoft.com/office/drawing/2014/main" id="{E0533EEF-2FED-40F9-94CC-7C5C6B540625}"/>
              </a:ext>
            </a:extLst>
          </p:cNvPr>
          <p:cNvCxnSpPr>
            <a:cxnSpLocks/>
          </p:cNvCxnSpPr>
          <p:nvPr/>
        </p:nvCxnSpPr>
        <p:spPr>
          <a:xfrm flipV="1">
            <a:off x="6213274" y="2374702"/>
            <a:ext cx="2839796" cy="48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157">
            <a:extLst>
              <a:ext uri="{FF2B5EF4-FFF2-40B4-BE49-F238E27FC236}">
                <a16:creationId xmlns:a16="http://schemas.microsoft.com/office/drawing/2014/main" id="{EDBADA53-E428-4BF2-A3D5-6F38F0CDCD35}"/>
              </a:ext>
            </a:extLst>
          </p:cNvPr>
          <p:cNvCxnSpPr>
            <a:cxnSpLocks/>
          </p:cNvCxnSpPr>
          <p:nvPr/>
        </p:nvCxnSpPr>
        <p:spPr>
          <a:xfrm>
            <a:off x="6650429" y="2416214"/>
            <a:ext cx="15492" cy="1188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Łącznik prosty 161">
            <a:extLst>
              <a:ext uri="{FF2B5EF4-FFF2-40B4-BE49-F238E27FC236}">
                <a16:creationId xmlns:a16="http://schemas.microsoft.com/office/drawing/2014/main" id="{9EEE141F-643F-4452-8ECC-E93E108EEBCD}"/>
              </a:ext>
            </a:extLst>
          </p:cNvPr>
          <p:cNvCxnSpPr>
            <a:cxnSpLocks/>
          </p:cNvCxnSpPr>
          <p:nvPr/>
        </p:nvCxnSpPr>
        <p:spPr>
          <a:xfrm>
            <a:off x="3916783" y="2401861"/>
            <a:ext cx="26579" cy="1597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Łącznik prosty 163">
            <a:extLst>
              <a:ext uri="{FF2B5EF4-FFF2-40B4-BE49-F238E27FC236}">
                <a16:creationId xmlns:a16="http://schemas.microsoft.com/office/drawing/2014/main" id="{3BD70F20-5B03-41C0-8896-DF27CC54F827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3943362" y="4073384"/>
            <a:ext cx="11068" cy="448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Łącznik prosty 169">
            <a:extLst>
              <a:ext uri="{FF2B5EF4-FFF2-40B4-BE49-F238E27FC236}">
                <a16:creationId xmlns:a16="http://schemas.microsoft.com/office/drawing/2014/main" id="{2136E87D-FD5A-4DC5-9041-749377CC73B0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3954430" y="5225587"/>
            <a:ext cx="1" cy="626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175">
            <a:extLst>
              <a:ext uri="{FF2B5EF4-FFF2-40B4-BE49-F238E27FC236}">
                <a16:creationId xmlns:a16="http://schemas.microsoft.com/office/drawing/2014/main" id="{A132896B-1CE2-447A-ACE8-051AD717B0BB}"/>
              </a:ext>
            </a:extLst>
          </p:cNvPr>
          <p:cNvCxnSpPr>
            <a:cxnSpLocks/>
          </p:cNvCxnSpPr>
          <p:nvPr/>
        </p:nvCxnSpPr>
        <p:spPr>
          <a:xfrm>
            <a:off x="6673589" y="4349272"/>
            <a:ext cx="0" cy="192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180">
            <a:extLst>
              <a:ext uri="{FF2B5EF4-FFF2-40B4-BE49-F238E27FC236}">
                <a16:creationId xmlns:a16="http://schemas.microsoft.com/office/drawing/2014/main" id="{6C821AB7-3571-4909-94B3-229474EB31F1}"/>
              </a:ext>
            </a:extLst>
          </p:cNvPr>
          <p:cNvCxnSpPr>
            <a:cxnSpLocks/>
            <a:stCxn id="100" idx="3"/>
          </p:cNvCxnSpPr>
          <p:nvPr/>
        </p:nvCxnSpPr>
        <p:spPr>
          <a:xfrm flipH="1">
            <a:off x="6684494" y="5245305"/>
            <a:ext cx="360" cy="536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y 183">
            <a:extLst>
              <a:ext uri="{FF2B5EF4-FFF2-40B4-BE49-F238E27FC236}">
                <a16:creationId xmlns:a16="http://schemas.microsoft.com/office/drawing/2014/main" id="{DE5E5B8A-6B09-41BE-BB2C-CB8F5DE87F9D}"/>
              </a:ext>
            </a:extLst>
          </p:cNvPr>
          <p:cNvCxnSpPr>
            <a:cxnSpLocks/>
          </p:cNvCxnSpPr>
          <p:nvPr/>
        </p:nvCxnSpPr>
        <p:spPr>
          <a:xfrm>
            <a:off x="9030541" y="3374821"/>
            <a:ext cx="0" cy="270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Łącznik prosty 191">
            <a:extLst>
              <a:ext uri="{FF2B5EF4-FFF2-40B4-BE49-F238E27FC236}">
                <a16:creationId xmlns:a16="http://schemas.microsoft.com/office/drawing/2014/main" id="{FC010E33-3832-44DC-9891-9E36A6D29CAC}"/>
              </a:ext>
            </a:extLst>
          </p:cNvPr>
          <p:cNvCxnSpPr>
            <a:cxnSpLocks/>
          </p:cNvCxnSpPr>
          <p:nvPr/>
        </p:nvCxnSpPr>
        <p:spPr>
          <a:xfrm>
            <a:off x="9024508" y="5250697"/>
            <a:ext cx="11079" cy="588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Łącznik prosty 194">
            <a:extLst>
              <a:ext uri="{FF2B5EF4-FFF2-40B4-BE49-F238E27FC236}">
                <a16:creationId xmlns:a16="http://schemas.microsoft.com/office/drawing/2014/main" id="{B072C538-1395-4D4E-8709-449BB17187B9}"/>
              </a:ext>
            </a:extLst>
          </p:cNvPr>
          <p:cNvCxnSpPr>
            <a:cxnSpLocks/>
          </p:cNvCxnSpPr>
          <p:nvPr/>
        </p:nvCxnSpPr>
        <p:spPr>
          <a:xfrm>
            <a:off x="9030541" y="2378369"/>
            <a:ext cx="0" cy="256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wal 202">
            <a:extLst>
              <a:ext uri="{FF2B5EF4-FFF2-40B4-BE49-F238E27FC236}">
                <a16:creationId xmlns:a16="http://schemas.microsoft.com/office/drawing/2014/main" id="{254EB577-8F70-41DE-B066-DFED95F72A5D}"/>
              </a:ext>
            </a:extLst>
          </p:cNvPr>
          <p:cNvSpPr/>
          <p:nvPr/>
        </p:nvSpPr>
        <p:spPr>
          <a:xfrm>
            <a:off x="6610342" y="2372893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" name="Owal 204">
            <a:extLst>
              <a:ext uri="{FF2B5EF4-FFF2-40B4-BE49-F238E27FC236}">
                <a16:creationId xmlns:a16="http://schemas.microsoft.com/office/drawing/2014/main" id="{57C5BEAE-4579-4C23-B398-A4DCD1A04DD3}"/>
              </a:ext>
            </a:extLst>
          </p:cNvPr>
          <p:cNvSpPr/>
          <p:nvPr/>
        </p:nvSpPr>
        <p:spPr>
          <a:xfrm>
            <a:off x="3881214" y="2379958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7" name="Owal 206">
            <a:extLst>
              <a:ext uri="{FF2B5EF4-FFF2-40B4-BE49-F238E27FC236}">
                <a16:creationId xmlns:a16="http://schemas.microsoft.com/office/drawing/2014/main" id="{80C32222-A3F4-4AA6-B2B5-C440208C5B7B}"/>
              </a:ext>
            </a:extLst>
          </p:cNvPr>
          <p:cNvSpPr/>
          <p:nvPr/>
        </p:nvSpPr>
        <p:spPr>
          <a:xfrm>
            <a:off x="6630931" y="5766970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9" name="Owal 208">
            <a:extLst>
              <a:ext uri="{FF2B5EF4-FFF2-40B4-BE49-F238E27FC236}">
                <a16:creationId xmlns:a16="http://schemas.microsoft.com/office/drawing/2014/main" id="{6AD624D8-194B-498A-9977-3DD3AB6D1205}"/>
              </a:ext>
            </a:extLst>
          </p:cNvPr>
          <p:cNvSpPr/>
          <p:nvPr/>
        </p:nvSpPr>
        <p:spPr>
          <a:xfrm>
            <a:off x="3898856" y="5790410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0" name="Łącznik prosty ze strzałką 209">
            <a:extLst>
              <a:ext uri="{FF2B5EF4-FFF2-40B4-BE49-F238E27FC236}">
                <a16:creationId xmlns:a16="http://schemas.microsoft.com/office/drawing/2014/main" id="{1FCF04BA-A2DE-48F1-AE9D-56AB655108B6}"/>
              </a:ext>
            </a:extLst>
          </p:cNvPr>
          <p:cNvCxnSpPr>
            <a:cxnSpLocks/>
          </p:cNvCxnSpPr>
          <p:nvPr/>
        </p:nvCxnSpPr>
        <p:spPr>
          <a:xfrm flipV="1">
            <a:off x="1063539" y="2597613"/>
            <a:ext cx="0" cy="301239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Łącznik prosty ze strzałką 211">
            <a:extLst>
              <a:ext uri="{FF2B5EF4-FFF2-40B4-BE49-F238E27FC236}">
                <a16:creationId xmlns:a16="http://schemas.microsoft.com/office/drawing/2014/main" id="{6FA4B20F-8740-44CD-8183-0A7AC312CE9A}"/>
              </a:ext>
            </a:extLst>
          </p:cNvPr>
          <p:cNvCxnSpPr>
            <a:cxnSpLocks/>
          </p:cNvCxnSpPr>
          <p:nvPr/>
        </p:nvCxnSpPr>
        <p:spPr>
          <a:xfrm flipV="1">
            <a:off x="9015257" y="4758283"/>
            <a:ext cx="0" cy="40777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pole tekstowe 227">
                <a:extLst>
                  <a:ext uri="{FF2B5EF4-FFF2-40B4-BE49-F238E27FC236}">
                    <a16:creationId xmlns:a16="http://schemas.microsoft.com/office/drawing/2014/main" id="{7DF974E3-99CF-4ECF-AE62-03B133186E54}"/>
                  </a:ext>
                </a:extLst>
              </p:cNvPr>
              <p:cNvSpPr txBox="1"/>
              <p:nvPr/>
            </p:nvSpPr>
            <p:spPr>
              <a:xfrm>
                <a:off x="687577" y="3782243"/>
                <a:ext cx="301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8" name="pole tekstowe 227">
                <a:extLst>
                  <a:ext uri="{FF2B5EF4-FFF2-40B4-BE49-F238E27FC236}">
                    <a16:creationId xmlns:a16="http://schemas.microsoft.com/office/drawing/2014/main" id="{7DF974E3-99CF-4ECF-AE62-03B13318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7" y="3782243"/>
                <a:ext cx="3010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pole tekstowe 229">
                <a:extLst>
                  <a:ext uri="{FF2B5EF4-FFF2-40B4-BE49-F238E27FC236}">
                    <a16:creationId xmlns:a16="http://schemas.microsoft.com/office/drawing/2014/main" id="{279D537E-1782-4C83-AF0F-E7318060A82B}"/>
                  </a:ext>
                </a:extLst>
              </p:cNvPr>
              <p:cNvSpPr txBox="1"/>
              <p:nvPr/>
            </p:nvSpPr>
            <p:spPr>
              <a:xfrm>
                <a:off x="3115921" y="1955621"/>
                <a:ext cx="4158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0" name="pole tekstowe 229">
                <a:extLst>
                  <a:ext uri="{FF2B5EF4-FFF2-40B4-BE49-F238E27FC236}">
                    <a16:creationId xmlns:a16="http://schemas.microsoft.com/office/drawing/2014/main" id="{279D537E-1782-4C83-AF0F-E7318060A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921" y="1955621"/>
                <a:ext cx="4158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pole tekstowe 231">
                <a:extLst>
                  <a:ext uri="{FF2B5EF4-FFF2-40B4-BE49-F238E27FC236}">
                    <a16:creationId xmlns:a16="http://schemas.microsoft.com/office/drawing/2014/main" id="{59BB6CD1-8B00-465B-86A0-AC09C1158D88}"/>
                  </a:ext>
                </a:extLst>
              </p:cNvPr>
              <p:cNvSpPr txBox="1"/>
              <p:nvPr/>
            </p:nvSpPr>
            <p:spPr>
              <a:xfrm>
                <a:off x="9105217" y="2769398"/>
                <a:ext cx="4459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2" name="pole tekstowe 231">
                <a:extLst>
                  <a:ext uri="{FF2B5EF4-FFF2-40B4-BE49-F238E27FC236}">
                    <a16:creationId xmlns:a16="http://schemas.microsoft.com/office/drawing/2014/main" id="{59BB6CD1-8B00-465B-86A0-AC09C1158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217" y="2769398"/>
                <a:ext cx="4459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pole tekstowe 233">
                <a:extLst>
                  <a:ext uri="{FF2B5EF4-FFF2-40B4-BE49-F238E27FC236}">
                    <a16:creationId xmlns:a16="http://schemas.microsoft.com/office/drawing/2014/main" id="{727582C9-E84B-477B-A7D4-8055A3807EEC}"/>
                  </a:ext>
                </a:extLst>
              </p:cNvPr>
              <p:cNvSpPr txBox="1"/>
              <p:nvPr/>
            </p:nvSpPr>
            <p:spPr>
              <a:xfrm>
                <a:off x="4408058" y="1959131"/>
                <a:ext cx="4232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4" name="pole tekstowe 233">
                <a:extLst>
                  <a:ext uri="{FF2B5EF4-FFF2-40B4-BE49-F238E27FC236}">
                    <a16:creationId xmlns:a16="http://schemas.microsoft.com/office/drawing/2014/main" id="{727582C9-E84B-477B-A7D4-8055A380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58" y="1959131"/>
                <a:ext cx="4232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pole tekstowe 235">
                <a:extLst>
                  <a:ext uri="{FF2B5EF4-FFF2-40B4-BE49-F238E27FC236}">
                    <a16:creationId xmlns:a16="http://schemas.microsoft.com/office/drawing/2014/main" id="{A8D751E7-C25A-43B2-BFEF-3B623DA667FC}"/>
                  </a:ext>
                </a:extLst>
              </p:cNvPr>
              <p:cNvSpPr txBox="1"/>
              <p:nvPr/>
            </p:nvSpPr>
            <p:spPr>
              <a:xfrm>
                <a:off x="6188854" y="4658014"/>
                <a:ext cx="438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6" name="pole tekstowe 235">
                <a:extLst>
                  <a:ext uri="{FF2B5EF4-FFF2-40B4-BE49-F238E27FC236}">
                    <a16:creationId xmlns:a16="http://schemas.microsoft.com/office/drawing/2014/main" id="{A8D751E7-C25A-43B2-BFEF-3B623DA6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54" y="4658014"/>
                <a:ext cx="438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pole tekstowe 237">
                <a:extLst>
                  <a:ext uri="{FF2B5EF4-FFF2-40B4-BE49-F238E27FC236}">
                    <a16:creationId xmlns:a16="http://schemas.microsoft.com/office/drawing/2014/main" id="{6078D818-A0A3-49C6-9FA3-1E44E1B393E0}"/>
                  </a:ext>
                </a:extLst>
              </p:cNvPr>
              <p:cNvSpPr txBox="1"/>
              <p:nvPr/>
            </p:nvSpPr>
            <p:spPr>
              <a:xfrm>
                <a:off x="3404922" y="4652781"/>
                <a:ext cx="4801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8" name="pole tekstowe 237">
                <a:extLst>
                  <a:ext uri="{FF2B5EF4-FFF2-40B4-BE49-F238E27FC236}">
                    <a16:creationId xmlns:a16="http://schemas.microsoft.com/office/drawing/2014/main" id="{6078D818-A0A3-49C6-9FA3-1E44E1B39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922" y="4652781"/>
                <a:ext cx="4801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pole tekstowe 239">
                <a:extLst>
                  <a:ext uri="{FF2B5EF4-FFF2-40B4-BE49-F238E27FC236}">
                    <a16:creationId xmlns:a16="http://schemas.microsoft.com/office/drawing/2014/main" id="{5CD96BA4-39CC-45DD-8DAC-DA0B7855B8F5}"/>
                  </a:ext>
                </a:extLst>
              </p:cNvPr>
              <p:cNvSpPr txBox="1"/>
              <p:nvPr/>
            </p:nvSpPr>
            <p:spPr>
              <a:xfrm>
                <a:off x="2019122" y="1913967"/>
                <a:ext cx="5057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0" name="pole tekstowe 239">
                <a:extLst>
                  <a:ext uri="{FF2B5EF4-FFF2-40B4-BE49-F238E27FC236}">
                    <a16:creationId xmlns:a16="http://schemas.microsoft.com/office/drawing/2014/main" id="{5CD96BA4-39CC-45DD-8DAC-DA0B7855B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22" y="1913967"/>
                <a:ext cx="5057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pole tekstowe 241">
                <a:extLst>
                  <a:ext uri="{FF2B5EF4-FFF2-40B4-BE49-F238E27FC236}">
                    <a16:creationId xmlns:a16="http://schemas.microsoft.com/office/drawing/2014/main" id="{57396A55-ECEE-49CA-A791-916C78F3F0CA}"/>
                  </a:ext>
                </a:extLst>
              </p:cNvPr>
              <p:cNvSpPr txBox="1"/>
              <p:nvPr/>
            </p:nvSpPr>
            <p:spPr>
              <a:xfrm>
                <a:off x="6106584" y="3767293"/>
                <a:ext cx="4199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2" name="pole tekstowe 241">
                <a:extLst>
                  <a:ext uri="{FF2B5EF4-FFF2-40B4-BE49-F238E27FC236}">
                    <a16:creationId xmlns:a16="http://schemas.microsoft.com/office/drawing/2014/main" id="{57396A55-ECEE-49CA-A791-916C78F3F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84" y="3767293"/>
                <a:ext cx="4199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pole tekstowe 243">
                <a:extLst>
                  <a:ext uri="{FF2B5EF4-FFF2-40B4-BE49-F238E27FC236}">
                    <a16:creationId xmlns:a16="http://schemas.microsoft.com/office/drawing/2014/main" id="{D2B8513B-B10B-4213-B7CF-DA9EA502AD85}"/>
                  </a:ext>
                </a:extLst>
              </p:cNvPr>
              <p:cNvSpPr txBox="1"/>
              <p:nvPr/>
            </p:nvSpPr>
            <p:spPr>
              <a:xfrm>
                <a:off x="9118822" y="3740617"/>
                <a:ext cx="4626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4" name="pole tekstowe 243">
                <a:extLst>
                  <a:ext uri="{FF2B5EF4-FFF2-40B4-BE49-F238E27FC236}">
                    <a16:creationId xmlns:a16="http://schemas.microsoft.com/office/drawing/2014/main" id="{D2B8513B-B10B-4213-B7CF-DA9EA502A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822" y="3740617"/>
                <a:ext cx="4626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pole tekstowe 245">
                <a:extLst>
                  <a:ext uri="{FF2B5EF4-FFF2-40B4-BE49-F238E27FC236}">
                    <a16:creationId xmlns:a16="http://schemas.microsoft.com/office/drawing/2014/main" id="{0303589C-35A3-4CE8-B73F-9D9933698EE8}"/>
                  </a:ext>
                </a:extLst>
              </p:cNvPr>
              <p:cNvSpPr txBox="1"/>
              <p:nvPr/>
            </p:nvSpPr>
            <p:spPr>
              <a:xfrm>
                <a:off x="5703027" y="1883123"/>
                <a:ext cx="3595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6" name="pole tekstowe 245">
                <a:extLst>
                  <a:ext uri="{FF2B5EF4-FFF2-40B4-BE49-F238E27FC236}">
                    <a16:creationId xmlns:a16="http://schemas.microsoft.com/office/drawing/2014/main" id="{0303589C-35A3-4CE8-B73F-9D9933698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027" y="1883123"/>
                <a:ext cx="359575" cy="369332"/>
              </a:xfrm>
              <a:prstGeom prst="rect">
                <a:avLst/>
              </a:prstGeom>
              <a:blipFill>
                <a:blip r:embed="rId12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pole tekstowe 247">
                <a:extLst>
                  <a:ext uri="{FF2B5EF4-FFF2-40B4-BE49-F238E27FC236}">
                    <a16:creationId xmlns:a16="http://schemas.microsoft.com/office/drawing/2014/main" id="{C008363F-F1F4-462D-B6B5-374E9631AB27}"/>
                  </a:ext>
                </a:extLst>
              </p:cNvPr>
              <p:cNvSpPr txBox="1"/>
              <p:nvPr/>
            </p:nvSpPr>
            <p:spPr>
              <a:xfrm>
                <a:off x="3175371" y="3840022"/>
                <a:ext cx="4482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48" name="pole tekstowe 247">
                <a:extLst>
                  <a:ext uri="{FF2B5EF4-FFF2-40B4-BE49-F238E27FC236}">
                    <a16:creationId xmlns:a16="http://schemas.microsoft.com/office/drawing/2014/main" id="{C008363F-F1F4-462D-B6B5-374E9631A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71" y="3840022"/>
                <a:ext cx="44824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pole tekstowe 249">
                <a:extLst>
                  <a:ext uri="{FF2B5EF4-FFF2-40B4-BE49-F238E27FC236}">
                    <a16:creationId xmlns:a16="http://schemas.microsoft.com/office/drawing/2014/main" id="{4214C99F-7164-4061-B9F4-7BB7965326DD}"/>
                  </a:ext>
                </a:extLst>
              </p:cNvPr>
              <p:cNvSpPr txBox="1"/>
              <p:nvPr/>
            </p:nvSpPr>
            <p:spPr>
              <a:xfrm>
                <a:off x="3046869" y="2841236"/>
                <a:ext cx="484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0" name="pole tekstowe 249">
                <a:extLst>
                  <a:ext uri="{FF2B5EF4-FFF2-40B4-BE49-F238E27FC236}">
                    <a16:creationId xmlns:a16="http://schemas.microsoft.com/office/drawing/2014/main" id="{4214C99F-7164-4061-B9F4-7BB796532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69" y="2841236"/>
                <a:ext cx="48438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pole tekstowe 251">
                <a:extLst>
                  <a:ext uri="{FF2B5EF4-FFF2-40B4-BE49-F238E27FC236}">
                    <a16:creationId xmlns:a16="http://schemas.microsoft.com/office/drawing/2014/main" id="{C4F5E90D-2696-4FC8-BDE1-0BCA82453CE3}"/>
                  </a:ext>
                </a:extLst>
              </p:cNvPr>
              <p:cNvSpPr txBox="1"/>
              <p:nvPr/>
            </p:nvSpPr>
            <p:spPr>
              <a:xfrm>
                <a:off x="5908687" y="2828579"/>
                <a:ext cx="5807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2" name="pole tekstowe 251">
                <a:extLst>
                  <a:ext uri="{FF2B5EF4-FFF2-40B4-BE49-F238E27FC236}">
                    <a16:creationId xmlns:a16="http://schemas.microsoft.com/office/drawing/2014/main" id="{C4F5E90D-2696-4FC8-BDE1-0BCA82453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687" y="2828579"/>
                <a:ext cx="58077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pole tekstowe 253">
                <a:extLst>
                  <a:ext uri="{FF2B5EF4-FFF2-40B4-BE49-F238E27FC236}">
                    <a16:creationId xmlns:a16="http://schemas.microsoft.com/office/drawing/2014/main" id="{011C55C5-FC4B-4D41-8383-6B1A05C1E87E}"/>
                  </a:ext>
                </a:extLst>
              </p:cNvPr>
              <p:cNvSpPr txBox="1"/>
              <p:nvPr/>
            </p:nvSpPr>
            <p:spPr>
              <a:xfrm>
                <a:off x="1280996" y="1990771"/>
                <a:ext cx="2977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4" name="pole tekstowe 253">
                <a:extLst>
                  <a:ext uri="{FF2B5EF4-FFF2-40B4-BE49-F238E27FC236}">
                    <a16:creationId xmlns:a16="http://schemas.microsoft.com/office/drawing/2014/main" id="{011C55C5-FC4B-4D41-8383-6B1A05C1E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96" y="1990771"/>
                <a:ext cx="297719" cy="369332"/>
              </a:xfrm>
              <a:prstGeom prst="rect">
                <a:avLst/>
              </a:prstGeom>
              <a:blipFill>
                <a:blip r:embed="rId16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pole tekstowe 255">
                <a:extLst>
                  <a:ext uri="{FF2B5EF4-FFF2-40B4-BE49-F238E27FC236}">
                    <a16:creationId xmlns:a16="http://schemas.microsoft.com/office/drawing/2014/main" id="{D6D94F2E-A71B-4AA0-9860-8B74B8EF489B}"/>
                  </a:ext>
                </a:extLst>
              </p:cNvPr>
              <p:cNvSpPr txBox="1"/>
              <p:nvPr/>
            </p:nvSpPr>
            <p:spPr>
              <a:xfrm>
                <a:off x="3948674" y="5310270"/>
                <a:ext cx="556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6" name="pole tekstowe 255">
                <a:extLst>
                  <a:ext uri="{FF2B5EF4-FFF2-40B4-BE49-F238E27FC236}">
                    <a16:creationId xmlns:a16="http://schemas.microsoft.com/office/drawing/2014/main" id="{D6D94F2E-A71B-4AA0-9860-8B74B8EF4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674" y="5310270"/>
                <a:ext cx="55644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pole tekstowe 257">
                <a:extLst>
                  <a:ext uri="{FF2B5EF4-FFF2-40B4-BE49-F238E27FC236}">
                    <a16:creationId xmlns:a16="http://schemas.microsoft.com/office/drawing/2014/main" id="{02E8EEDA-82EF-4EC5-BF6D-7EFF25A08325}"/>
                  </a:ext>
                </a:extLst>
              </p:cNvPr>
              <p:cNvSpPr txBox="1"/>
              <p:nvPr/>
            </p:nvSpPr>
            <p:spPr>
              <a:xfrm>
                <a:off x="5025327" y="1937440"/>
                <a:ext cx="4240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58" name="pole tekstowe 257">
                <a:extLst>
                  <a:ext uri="{FF2B5EF4-FFF2-40B4-BE49-F238E27FC236}">
                    <a16:creationId xmlns:a16="http://schemas.microsoft.com/office/drawing/2014/main" id="{02E8EEDA-82EF-4EC5-BF6D-7EFF25A08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27" y="1937440"/>
                <a:ext cx="4240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pole tekstowe 259">
                <a:extLst>
                  <a:ext uri="{FF2B5EF4-FFF2-40B4-BE49-F238E27FC236}">
                    <a16:creationId xmlns:a16="http://schemas.microsoft.com/office/drawing/2014/main" id="{1DD065DB-960C-4EC4-8265-DFB6D7FA84D8}"/>
                  </a:ext>
                </a:extLst>
              </p:cNvPr>
              <p:cNvSpPr txBox="1"/>
              <p:nvPr/>
            </p:nvSpPr>
            <p:spPr>
              <a:xfrm>
                <a:off x="6732512" y="5318357"/>
                <a:ext cx="5065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60" name="pole tekstowe 259">
                <a:extLst>
                  <a:ext uri="{FF2B5EF4-FFF2-40B4-BE49-F238E27FC236}">
                    <a16:creationId xmlns:a16="http://schemas.microsoft.com/office/drawing/2014/main" id="{1DD065DB-960C-4EC4-8265-DFB6D7FA8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512" y="5318357"/>
                <a:ext cx="50659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pole tekstowe 261">
                <a:extLst>
                  <a:ext uri="{FF2B5EF4-FFF2-40B4-BE49-F238E27FC236}">
                    <a16:creationId xmlns:a16="http://schemas.microsoft.com/office/drawing/2014/main" id="{F1722AB0-28C8-4277-9BE7-BDE7800BFCEE}"/>
                  </a:ext>
                </a:extLst>
              </p:cNvPr>
              <p:cNvSpPr txBox="1"/>
              <p:nvPr/>
            </p:nvSpPr>
            <p:spPr>
              <a:xfrm>
                <a:off x="7724036" y="1953799"/>
                <a:ext cx="4308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62" name="pole tekstowe 261">
                <a:extLst>
                  <a:ext uri="{FF2B5EF4-FFF2-40B4-BE49-F238E27FC236}">
                    <a16:creationId xmlns:a16="http://schemas.microsoft.com/office/drawing/2014/main" id="{F1722AB0-28C8-4277-9BE7-BDE7800BF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036" y="1953799"/>
                <a:ext cx="43082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pole tekstowe 263">
                <a:extLst>
                  <a:ext uri="{FF2B5EF4-FFF2-40B4-BE49-F238E27FC236}">
                    <a16:creationId xmlns:a16="http://schemas.microsoft.com/office/drawing/2014/main" id="{4CCD11A6-3117-4901-B137-14CAE0F64E08}"/>
                  </a:ext>
                </a:extLst>
              </p:cNvPr>
              <p:cNvSpPr txBox="1"/>
              <p:nvPr/>
            </p:nvSpPr>
            <p:spPr>
              <a:xfrm>
                <a:off x="3531724" y="3583257"/>
                <a:ext cx="4384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64" name="pole tekstowe 263">
                <a:extLst>
                  <a:ext uri="{FF2B5EF4-FFF2-40B4-BE49-F238E27FC236}">
                    <a16:creationId xmlns:a16="http://schemas.microsoft.com/office/drawing/2014/main" id="{4CCD11A6-3117-4901-B137-14CAE0F64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24" y="3583257"/>
                <a:ext cx="438451" cy="369332"/>
              </a:xfrm>
              <a:prstGeom prst="rect">
                <a:avLst/>
              </a:prstGeom>
              <a:blipFill>
                <a:blip r:embed="rId21"/>
                <a:stretch>
                  <a:fillRect l="-2778"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Owal 270">
            <a:extLst>
              <a:ext uri="{FF2B5EF4-FFF2-40B4-BE49-F238E27FC236}">
                <a16:creationId xmlns:a16="http://schemas.microsoft.com/office/drawing/2014/main" id="{17FF2CD7-1795-4D3D-9FC0-E8660DE9748A}"/>
              </a:ext>
            </a:extLst>
          </p:cNvPr>
          <p:cNvSpPr/>
          <p:nvPr/>
        </p:nvSpPr>
        <p:spPr>
          <a:xfrm>
            <a:off x="1303889" y="2877422"/>
            <a:ext cx="1809688" cy="2453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3" name="Trójkąt równoramienny 272">
            <a:extLst>
              <a:ext uri="{FF2B5EF4-FFF2-40B4-BE49-F238E27FC236}">
                <a16:creationId xmlns:a16="http://schemas.microsoft.com/office/drawing/2014/main" id="{75EA8B57-D876-4C15-937B-140EAE917AD6}"/>
              </a:ext>
            </a:extLst>
          </p:cNvPr>
          <p:cNvSpPr/>
          <p:nvPr/>
        </p:nvSpPr>
        <p:spPr>
          <a:xfrm rot="12528268">
            <a:off x="2865667" y="4754090"/>
            <a:ext cx="128599" cy="1640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5" name="Trójkąt równoramienny 274">
            <a:extLst>
              <a:ext uri="{FF2B5EF4-FFF2-40B4-BE49-F238E27FC236}">
                <a16:creationId xmlns:a16="http://schemas.microsoft.com/office/drawing/2014/main" id="{D7419E8E-A22A-46B1-BD03-A60D0412E25B}"/>
              </a:ext>
            </a:extLst>
          </p:cNvPr>
          <p:cNvSpPr/>
          <p:nvPr/>
        </p:nvSpPr>
        <p:spPr>
          <a:xfrm rot="1551560">
            <a:off x="4375419" y="3393032"/>
            <a:ext cx="128599" cy="1640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7" name="Owal 276">
            <a:extLst>
              <a:ext uri="{FF2B5EF4-FFF2-40B4-BE49-F238E27FC236}">
                <a16:creationId xmlns:a16="http://schemas.microsoft.com/office/drawing/2014/main" id="{F9315827-8543-4D91-A7E8-00E6F079359F}"/>
              </a:ext>
            </a:extLst>
          </p:cNvPr>
          <p:cNvSpPr/>
          <p:nvPr/>
        </p:nvSpPr>
        <p:spPr>
          <a:xfrm>
            <a:off x="4293091" y="2897075"/>
            <a:ext cx="1809688" cy="2453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9" name="Trójkąt równoramienny 278">
            <a:extLst>
              <a:ext uri="{FF2B5EF4-FFF2-40B4-BE49-F238E27FC236}">
                <a16:creationId xmlns:a16="http://schemas.microsoft.com/office/drawing/2014/main" id="{9C91F1E0-8C54-4461-9F74-8F070EC23E97}"/>
              </a:ext>
            </a:extLst>
          </p:cNvPr>
          <p:cNvSpPr/>
          <p:nvPr/>
        </p:nvSpPr>
        <p:spPr>
          <a:xfrm rot="12026814">
            <a:off x="5951470" y="4570778"/>
            <a:ext cx="128599" cy="1640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1" name="Trójkąt równoramienny 280">
            <a:extLst>
              <a:ext uri="{FF2B5EF4-FFF2-40B4-BE49-F238E27FC236}">
                <a16:creationId xmlns:a16="http://schemas.microsoft.com/office/drawing/2014/main" id="{0647F24D-B3EF-4DD1-8190-C4571400DDD0}"/>
              </a:ext>
            </a:extLst>
          </p:cNvPr>
          <p:cNvSpPr/>
          <p:nvPr/>
        </p:nvSpPr>
        <p:spPr>
          <a:xfrm rot="2222015">
            <a:off x="7074090" y="3188227"/>
            <a:ext cx="128599" cy="1640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3" name="Owal 282">
            <a:extLst>
              <a:ext uri="{FF2B5EF4-FFF2-40B4-BE49-F238E27FC236}">
                <a16:creationId xmlns:a16="http://schemas.microsoft.com/office/drawing/2014/main" id="{94C96A37-D5D3-4479-9DC1-D615F86FF88B}"/>
              </a:ext>
            </a:extLst>
          </p:cNvPr>
          <p:cNvSpPr/>
          <p:nvPr/>
        </p:nvSpPr>
        <p:spPr>
          <a:xfrm>
            <a:off x="6880685" y="2902803"/>
            <a:ext cx="1809688" cy="2453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5" name="Trójkąt równoramienny 284">
            <a:extLst>
              <a:ext uri="{FF2B5EF4-FFF2-40B4-BE49-F238E27FC236}">
                <a16:creationId xmlns:a16="http://schemas.microsoft.com/office/drawing/2014/main" id="{9630D02B-0192-4F44-A1A9-9129D9889727}"/>
              </a:ext>
            </a:extLst>
          </p:cNvPr>
          <p:cNvSpPr/>
          <p:nvPr/>
        </p:nvSpPr>
        <p:spPr>
          <a:xfrm rot="13031188">
            <a:off x="8449117" y="4755445"/>
            <a:ext cx="128599" cy="1640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pole tekstowe 286">
                <a:extLst>
                  <a:ext uri="{FF2B5EF4-FFF2-40B4-BE49-F238E27FC236}">
                    <a16:creationId xmlns:a16="http://schemas.microsoft.com/office/drawing/2014/main" id="{4107220E-4462-46BF-9D24-3CC94D3C61E3}"/>
                  </a:ext>
                </a:extLst>
              </p:cNvPr>
              <p:cNvSpPr txBox="1"/>
              <p:nvPr/>
            </p:nvSpPr>
            <p:spPr>
              <a:xfrm>
                <a:off x="4974857" y="3848083"/>
                <a:ext cx="4626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7" name="pole tekstowe 286">
                <a:extLst>
                  <a:ext uri="{FF2B5EF4-FFF2-40B4-BE49-F238E27FC236}">
                    <a16:creationId xmlns:a16="http://schemas.microsoft.com/office/drawing/2014/main" id="{4107220E-4462-46BF-9D24-3CC94D3C6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857" y="3848083"/>
                <a:ext cx="46266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pole tekstowe 288">
                <a:extLst>
                  <a:ext uri="{FF2B5EF4-FFF2-40B4-BE49-F238E27FC236}">
                    <a16:creationId xmlns:a16="http://schemas.microsoft.com/office/drawing/2014/main" id="{9E55A1FB-812D-4DCB-B9E8-6AA4F6563DA3}"/>
                  </a:ext>
                </a:extLst>
              </p:cNvPr>
              <p:cNvSpPr txBox="1"/>
              <p:nvPr/>
            </p:nvSpPr>
            <p:spPr>
              <a:xfrm>
                <a:off x="7652636" y="3858939"/>
                <a:ext cx="4385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9" name="pole tekstowe 288">
                <a:extLst>
                  <a:ext uri="{FF2B5EF4-FFF2-40B4-BE49-F238E27FC236}">
                    <a16:creationId xmlns:a16="http://schemas.microsoft.com/office/drawing/2014/main" id="{9E55A1FB-812D-4DCB-B9E8-6AA4F656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636" y="3858939"/>
                <a:ext cx="43851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pole tekstowe 290">
                <a:extLst>
                  <a:ext uri="{FF2B5EF4-FFF2-40B4-BE49-F238E27FC236}">
                    <a16:creationId xmlns:a16="http://schemas.microsoft.com/office/drawing/2014/main" id="{1AAA5697-A8C7-4F60-9107-CA6AF53DC629}"/>
                  </a:ext>
                </a:extLst>
              </p:cNvPr>
              <p:cNvSpPr txBox="1"/>
              <p:nvPr/>
            </p:nvSpPr>
            <p:spPr>
              <a:xfrm>
                <a:off x="2002173" y="3858939"/>
                <a:ext cx="3828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1" name="pole tekstowe 290">
                <a:extLst>
                  <a:ext uri="{FF2B5EF4-FFF2-40B4-BE49-F238E27FC236}">
                    <a16:creationId xmlns:a16="http://schemas.microsoft.com/office/drawing/2014/main" id="{1AAA5697-A8C7-4F60-9107-CA6AF53DC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173" y="3858939"/>
                <a:ext cx="38283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58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B74D2-BC74-4B86-881C-BB3BB3DE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2" y="181195"/>
            <a:ext cx="12046226" cy="709351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4573FC6-C867-473C-90D8-D94DFB51951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562" y="771276"/>
                <a:ext cx="11966713" cy="6086724"/>
              </a:xfrm>
            </p:spPr>
            <p:txBody>
              <a:bodyPr/>
              <a:lstStyle/>
              <a:p>
                <a:r>
                  <a:rPr lang="pl-PL" dirty="0"/>
                  <a:t>Liczba stopni swobody układu: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+1=5−3+1=3</m:t>
                    </m:r>
                  </m:oMath>
                </a14:m>
                <a:b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wybrane współrzędne (prędkości = prądy) uogólnione  to prądy oczkowe (</a:t>
                </a:r>
                <a:r>
                  <a:rPr lang="pl-PL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mesh</a:t>
                </a: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currents</a:t>
                </a:r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  ładunki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niezbędne do wyznaczenia ładunku kondensatora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l-P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l-PL" dirty="0"/>
                  <a:t>Energia kinetyczna to energia zgromadzona w polu magnetycznym związanym z cewkami: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sup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sup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l-PL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sup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pl-PL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sup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l-P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l-PL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energia potencjalna to energia zgromadzona w kondensatorze poprzez ładunek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pl-PL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l-PL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pl-PL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pl-P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Praca wirtualna układu, we współrzędnych pierwotnych wynosi:</a:t>
                </a:r>
                <a:b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Równania więzów wynikają z sumowania prądów (i ładunków) w węzłach:</a:t>
                </a:r>
                <a:b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                                                      podobnie przesunięcia wirtualne:</a:t>
                </a:r>
                <a:endParaRPr lang="pl-P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4573FC6-C867-473C-90D8-D94DFB5195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562" y="771276"/>
                <a:ext cx="11966713" cy="6086724"/>
              </a:xfrm>
              <a:blipFill>
                <a:blip r:embed="rId2"/>
                <a:stretch>
                  <a:fillRect l="-458" r="-4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D407F88F-8547-4320-99EA-63A363A72351}"/>
                  </a:ext>
                </a:extLst>
              </p:cNvPr>
              <p:cNvSpPr txBox="1"/>
              <p:nvPr/>
            </p:nvSpPr>
            <p:spPr>
              <a:xfrm>
                <a:off x="803081" y="4640925"/>
                <a:ext cx="102492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0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pl-PL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e>
                          <m:sub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l-PL" sz="20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D407F88F-8547-4320-99EA-63A363A72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81" y="4640925"/>
                <a:ext cx="10249232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280B143A-42DF-4539-8709-52E01C14D535}"/>
                  </a:ext>
                </a:extLst>
              </p:cNvPr>
              <p:cNvSpPr txBox="1"/>
              <p:nvPr/>
            </p:nvSpPr>
            <p:spPr>
              <a:xfrm>
                <a:off x="875638" y="5404269"/>
                <a:ext cx="67874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280B143A-42DF-4539-8709-52E01C14D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38" y="5404269"/>
                <a:ext cx="6787432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83AB26E9-5362-4AB3-A346-9F728BA1692F}"/>
                  </a:ext>
                </a:extLst>
              </p:cNvPr>
              <p:cNvSpPr txBox="1"/>
              <p:nvPr/>
            </p:nvSpPr>
            <p:spPr>
              <a:xfrm>
                <a:off x="835385" y="6307473"/>
                <a:ext cx="9438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pl-P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83AB26E9-5362-4AB3-A346-9F728BA16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85" y="6307473"/>
                <a:ext cx="94381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DFC192F7-A179-480A-8EC0-6EC0E2AFAE63}"/>
                  </a:ext>
                </a:extLst>
              </p:cNvPr>
              <p:cNvSpPr txBox="1"/>
              <p:nvPr/>
            </p:nvSpPr>
            <p:spPr>
              <a:xfrm>
                <a:off x="7484166" y="5410908"/>
                <a:ext cx="14371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l-P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DFC192F7-A179-480A-8EC0-6EC0E2AF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66" y="5410908"/>
                <a:ext cx="1437198" cy="369332"/>
              </a:xfrm>
              <a:prstGeom prst="rect">
                <a:avLst/>
              </a:prstGeom>
              <a:blipFill>
                <a:blip r:embed="rId6"/>
                <a:stretch>
                  <a:fillRect l="-851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4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A0E23-2164-4F16-8125-A82FEE91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58" y="181196"/>
            <a:ext cx="11942858" cy="693448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AB4189C-743A-4F61-9D71-B88E4A88086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8783" y="938254"/>
                <a:ext cx="11616855" cy="5661329"/>
              </a:xfrm>
            </p:spPr>
            <p:txBody>
              <a:bodyPr/>
              <a:lstStyle/>
              <a:p>
                <a:r>
                  <a:rPr lang="pl-PL" dirty="0"/>
                  <a:t>Należy także pamiętać, że każdy prąd jest pochodną ładunku, a ponieważ tutaj występuje kondensator to znajomość ładunku elektrycznego jest potrzebna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Formalnie, więc równania </a:t>
                </a:r>
                <a:r>
                  <a:rPr lang="pl-PL" dirty="0" err="1"/>
                  <a:t>lagrange’a</a:t>
                </a:r>
                <a:r>
                  <a:rPr lang="pl-PL" dirty="0"/>
                  <a:t> dla obwodów elektrycznych mają postać:</a:t>
                </a:r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                                                  czyli praktycznie: 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Aby wykorzystać te równania, trzeba współrzędne pierwotne: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l-PL" dirty="0"/>
                  <a:t>  zastąpić współrzędnymi (zmiennymi) uogólnionymi: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l-PL" dirty="0"/>
                  <a:t>   i podobnie z przesunięciami wirtualnymi przy obliczaniu sił zewnętrznych układu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l-PL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dirty="0"/>
                  <a:t>  Następnie wykonać różniczkowania wynikające z postaci równań </a:t>
                </a:r>
                <a:r>
                  <a:rPr lang="pl-PL" dirty="0" err="1"/>
                  <a:t>lagrange’a</a:t>
                </a:r>
                <a:r>
                  <a:rPr lang="pl-PL" dirty="0"/>
                  <a:t>, uporządkować pracę wirtualną podług przesunięć wirtualnych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l-PL" dirty="0"/>
                  <a:t>,</a:t>
                </a:r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pl-PL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l-PL" dirty="0"/>
                  <a:t> i wyznaczyć siły zewnętrzne.</a:t>
                </a:r>
              </a:p>
              <a:p>
                <a:r>
                  <a:rPr lang="pl-PL" dirty="0"/>
                  <a:t>Wykonano to w programie </a:t>
                </a:r>
                <a:r>
                  <a:rPr lang="pl-PL" dirty="0" err="1">
                    <a:solidFill>
                      <a:srgbClr val="0070C0"/>
                    </a:solidFill>
                  </a:rPr>
                  <a:t>Maple</a:t>
                </a:r>
                <a:r>
                  <a:rPr lang="pl-PL" dirty="0"/>
                  <a:t> i zamieszczono z komentarzami w załączniku.</a:t>
                </a:r>
                <a:br>
                  <a:rPr lang="pl-PL" dirty="0"/>
                </a:b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AB4189C-743A-4F61-9D71-B88E4A880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8783" y="938254"/>
                <a:ext cx="11616855" cy="5661329"/>
              </a:xfrm>
              <a:blipFill>
                <a:blip r:embed="rId2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13BD1D35-F1ED-4429-81BA-9363B5E763B7}"/>
                  </a:ext>
                </a:extLst>
              </p:cNvPr>
              <p:cNvSpPr txBox="1"/>
              <p:nvPr/>
            </p:nvSpPr>
            <p:spPr>
              <a:xfrm>
                <a:off x="646044" y="1733202"/>
                <a:ext cx="2128961" cy="382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l-PL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13BD1D35-F1ED-4429-81BA-9363B5E76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4" y="1733202"/>
                <a:ext cx="2128961" cy="382028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97F5D4E8-0FCA-4EE0-BB54-F563B52CCAEE}"/>
                  </a:ext>
                </a:extLst>
              </p:cNvPr>
              <p:cNvSpPr txBox="1"/>
              <p:nvPr/>
            </p:nvSpPr>
            <p:spPr>
              <a:xfrm>
                <a:off x="2775005" y="1734292"/>
                <a:ext cx="1286123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pl-PL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97F5D4E8-0FCA-4EE0-BB54-F563B52CC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05" y="1734292"/>
                <a:ext cx="1286123" cy="379848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38A613F5-FC9C-4BA9-BE78-58C3D83843C5}"/>
                  </a:ext>
                </a:extLst>
              </p:cNvPr>
              <p:cNvSpPr txBox="1"/>
              <p:nvPr/>
            </p:nvSpPr>
            <p:spPr>
              <a:xfrm>
                <a:off x="376362" y="2714317"/>
                <a:ext cx="304866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18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sz="18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pl-PL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38A613F5-FC9C-4BA9-BE78-58C3D838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62" y="2714317"/>
                <a:ext cx="3048662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504436C2-1E93-481A-8611-3135C4D61C13}"/>
                  </a:ext>
                </a:extLst>
              </p:cNvPr>
              <p:cNvSpPr txBox="1"/>
              <p:nvPr/>
            </p:nvSpPr>
            <p:spPr>
              <a:xfrm>
                <a:off x="6623436" y="2714317"/>
                <a:ext cx="286048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l-PL" sz="18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sz="18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18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pl-PL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504436C2-1E93-481A-8611-3135C4D61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436" y="2714317"/>
                <a:ext cx="2860482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71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4C34C-B4AA-4061-9B8B-00BB4076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146"/>
            <a:ext cx="11926956" cy="621887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0D57A-9084-40A3-8622-E333786F9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442" y="811034"/>
            <a:ext cx="11672514" cy="5857820"/>
          </a:xfrm>
        </p:spPr>
        <p:txBody>
          <a:bodyPr/>
          <a:lstStyle/>
          <a:p>
            <a:r>
              <a:rPr lang="pl-PL" dirty="0"/>
              <a:t>W wyniku otrzymujemy równania: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-</a:t>
            </a:r>
          </a:p>
          <a:p>
            <a:r>
              <a:rPr lang="pl-PL" dirty="0"/>
              <a:t>Aby otrzymać postać normalną Równań ruchu należy pomnożyć przez macierz odwrotną do macierzy indukcyjności, co wobec macierzy indukcyjności o wartościach stałych można dokonać jednokrotnie na liczbach. </a:t>
            </a:r>
            <a:br>
              <a:rPr lang="pl-PL" dirty="0"/>
            </a:br>
            <a:r>
              <a:rPr lang="pl-PL" dirty="0"/>
              <a:t>Ponadto równania należy uzupełnić o dwa równania wiążące prądy z ładunkami:</a:t>
            </a:r>
            <a:br>
              <a:rPr lang="pl-PL" dirty="0"/>
            </a:br>
            <a:r>
              <a:rPr lang="pl-PL" dirty="0"/>
              <a:t>                                i przygotować program do obliczeń – w załączeniu – W </a:t>
            </a:r>
            <a:r>
              <a:rPr lang="pl-PL" dirty="0" err="1"/>
              <a:t>Matlab’</a:t>
            </a:r>
            <a:r>
              <a:rPr lang="pl-PL" cap="none" dirty="0" err="1"/>
              <a:t>ie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A3E50AC-AEB2-4012-922D-6DCC3FC6C9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1456538"/>
            <a:ext cx="248602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4F76B65-748A-4928-8EC0-541A2DBAD4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69" y="1342464"/>
            <a:ext cx="633536" cy="14378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B123D248-A1BA-4A60-843B-D4E9D92009C0}"/>
                  </a:ext>
                </a:extLst>
              </p:cNvPr>
              <p:cNvSpPr txBox="1"/>
              <p:nvPr/>
            </p:nvSpPr>
            <p:spPr>
              <a:xfrm>
                <a:off x="3195098" y="1876708"/>
                <a:ext cx="4969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B123D248-A1BA-4A60-843B-D4E9D9200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098" y="1876708"/>
                <a:ext cx="4969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>
            <a:extLst>
              <a:ext uri="{FF2B5EF4-FFF2-40B4-BE49-F238E27FC236}">
                <a16:creationId xmlns:a16="http://schemas.microsoft.com/office/drawing/2014/main" id="{9EA2FABA-AB38-48C3-B03F-B9AC0982EFB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03" y="1526650"/>
            <a:ext cx="5673256" cy="113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FF0B487-24A8-431D-ADA6-DC10DC596BB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72" y="1526650"/>
            <a:ext cx="502258" cy="11395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DF0C362-F5CF-4C7C-BFC4-BB5701A67D81}"/>
                  </a:ext>
                </a:extLst>
              </p:cNvPr>
              <p:cNvSpPr txBox="1"/>
              <p:nvPr/>
            </p:nvSpPr>
            <p:spPr>
              <a:xfrm>
                <a:off x="9602192" y="1876708"/>
                <a:ext cx="4969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DF0C362-F5CF-4C7C-BFC4-BB5701A67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192" y="1876708"/>
                <a:ext cx="4969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4449BACE-A960-46B8-A9D5-32A86ABFDB2B}"/>
                  </a:ext>
                </a:extLst>
              </p:cNvPr>
              <p:cNvSpPr txBox="1"/>
              <p:nvPr/>
            </p:nvSpPr>
            <p:spPr>
              <a:xfrm>
                <a:off x="265044" y="3555278"/>
                <a:ext cx="556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4449BACE-A960-46B8-A9D5-32A86ABFD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4" y="3555278"/>
                <a:ext cx="5565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az 13">
            <a:extLst>
              <a:ext uri="{FF2B5EF4-FFF2-40B4-BE49-F238E27FC236}">
                <a16:creationId xmlns:a16="http://schemas.microsoft.com/office/drawing/2014/main" id="{76DEC491-E464-4E8D-AA10-AB44540B60B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" y="2992506"/>
            <a:ext cx="2098483" cy="13807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8ED437F0-EF91-4EB8-BDB6-AA01F055DE40}"/>
                  </a:ext>
                </a:extLst>
              </p:cNvPr>
              <p:cNvSpPr txBox="1"/>
              <p:nvPr/>
            </p:nvSpPr>
            <p:spPr>
              <a:xfrm>
                <a:off x="543339" y="6054911"/>
                <a:ext cx="2373465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8ED437F0-EF91-4EB8-BDB6-AA01F055D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9" y="6054911"/>
                <a:ext cx="2373465" cy="379848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4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8A2448-8F49-40E7-9E6F-62649268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9" y="85780"/>
            <a:ext cx="11465780" cy="803830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Procedury równań różniczkowych zwyczajnych (ODE)</a:t>
            </a:r>
            <a:br>
              <a:rPr lang="pl-PL" sz="2800" dirty="0"/>
            </a:br>
            <a:r>
              <a:rPr lang="pl-PL" sz="2800" dirty="0"/>
              <a:t>-w programie </a:t>
            </a:r>
            <a:r>
              <a:rPr lang="pl-PL" sz="2800" dirty="0" err="1"/>
              <a:t>MAtlab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DF86E5-4AD2-41DD-AA8B-B9E929D18F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608" y="889610"/>
            <a:ext cx="11052313" cy="5510254"/>
          </a:xfrm>
        </p:spPr>
        <p:txBody>
          <a:bodyPr/>
          <a:lstStyle/>
          <a:p>
            <a:r>
              <a:rPr lang="pl-PL" dirty="0"/>
              <a:t>Procedury ode w programach </a:t>
            </a:r>
            <a:r>
              <a:rPr lang="pl-PL" dirty="0" err="1"/>
              <a:t>matlab</a:t>
            </a:r>
            <a:r>
              <a:rPr lang="pl-PL" dirty="0"/>
              <a:t> mają wiele szczegółowych opcji, które mogą modyfikować parametry dotyczące procedur albo nawet zmieniać sposób przygotowania równań do procedowania. Poniżej jest lista opcji: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C978C7A-1ED7-400D-A9B0-658410D1110D}"/>
              </a:ext>
            </a:extLst>
          </p:cNvPr>
          <p:cNvSpPr txBox="1"/>
          <p:nvPr/>
        </p:nvSpPr>
        <p:spPr>
          <a:xfrm>
            <a:off x="749411" y="2094260"/>
            <a:ext cx="4395083" cy="476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options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pl-PL" sz="1800" i="1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pl-PL" sz="1800" i="1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with </a:t>
            </a:r>
            <a:r>
              <a:rPr lang="pl-PL" sz="1800" i="1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fields</a:t>
            </a:r>
            <a:r>
              <a:rPr lang="pl-PL" sz="1800" i="1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AbsTol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1.0000e-09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BDF: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Events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InitialStep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Jacobian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JConstant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JPattern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Mass: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MassSingular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MaxOrder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MaxStep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9E162A4-F6CA-49A2-BE97-E676E9F4E062}"/>
              </a:ext>
            </a:extLst>
          </p:cNvPr>
          <p:cNvSpPr txBox="1"/>
          <p:nvPr/>
        </p:nvSpPr>
        <p:spPr>
          <a:xfrm>
            <a:off x="5933661" y="2407435"/>
            <a:ext cx="4593866" cy="4364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NonNegative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NormControl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OutputFcn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OutputSel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Refine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RelTol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1.0000e-08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Stats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Vectorized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MStateDependence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MvPattern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pl-PL" sz="18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InitialSlope</a:t>
            </a:r>
            <a:r>
              <a:rPr lang="pl-P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[]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9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A32A4-A0C3-4C41-BCBE-CA2E085D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" y="117586"/>
            <a:ext cx="11958761" cy="81271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przykład 5 – układ elektryczny z zaworami półprzewodnikowymi (5)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75DDD5-0281-475E-864E-2670C7D7AF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59" y="930304"/>
            <a:ext cx="10363826" cy="5518204"/>
          </a:xfrm>
        </p:spPr>
        <p:txBody>
          <a:bodyPr/>
          <a:lstStyle/>
          <a:p>
            <a:r>
              <a:rPr lang="pl-PL" dirty="0"/>
              <a:t>Prądy </a:t>
            </a:r>
            <a:r>
              <a:rPr lang="pl-PL" cap="none" dirty="0"/>
              <a:t>i</a:t>
            </a:r>
            <a:r>
              <a:rPr lang="pl-PL" dirty="0"/>
              <a:t>1,</a:t>
            </a:r>
            <a:r>
              <a:rPr lang="pl-PL" cap="none" dirty="0"/>
              <a:t>i</a:t>
            </a:r>
            <a:r>
              <a:rPr lang="pl-PL" dirty="0"/>
              <a:t>2,</a:t>
            </a:r>
            <a:r>
              <a:rPr lang="pl-PL" cap="none" dirty="0"/>
              <a:t>i</a:t>
            </a:r>
            <a:r>
              <a:rPr lang="pl-PL" dirty="0"/>
              <a:t>3. prąd </a:t>
            </a:r>
            <a:r>
              <a:rPr lang="pl-PL" cap="none" dirty="0"/>
              <a:t>i</a:t>
            </a:r>
            <a:r>
              <a:rPr lang="pl-PL" dirty="0"/>
              <a:t>3 to prąd ładowania kondensatora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3D91D0-6C43-4554-9663-425126C1E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668" y="1071190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1E0CF8-90F5-49D2-ADCF-C2B780D6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206375"/>
            <a:ext cx="12006469" cy="860426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(6)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13E86C-ED34-440D-98AA-FE48A6547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6489" y="1144988"/>
            <a:ext cx="11561197" cy="5506637"/>
          </a:xfrm>
        </p:spPr>
        <p:txBody>
          <a:bodyPr/>
          <a:lstStyle/>
          <a:p>
            <a:r>
              <a:rPr lang="pl-PL" dirty="0"/>
              <a:t>Napięcie ładowania kondensatora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25F6AD-1751-48E2-97DB-1231C818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796" y="1269972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3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E57BE-F518-4981-82A4-17CBB055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6" y="157342"/>
            <a:ext cx="11879248" cy="987646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(6)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4E493A-ED36-4E62-B5F7-5C71786975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59" y="1144988"/>
            <a:ext cx="11441927" cy="5555670"/>
          </a:xfrm>
        </p:spPr>
        <p:txBody>
          <a:bodyPr/>
          <a:lstStyle/>
          <a:p>
            <a:r>
              <a:rPr lang="pl-PL" dirty="0"/>
              <a:t>Prądy </a:t>
            </a:r>
            <a:r>
              <a:rPr lang="pl-PL" cap="none" dirty="0"/>
              <a:t>i</a:t>
            </a:r>
            <a:r>
              <a:rPr lang="pl-PL" dirty="0"/>
              <a:t>4,</a:t>
            </a:r>
            <a:r>
              <a:rPr lang="pl-PL" cap="none" dirty="0"/>
              <a:t>i</a:t>
            </a:r>
            <a:r>
              <a:rPr lang="pl-PL" dirty="0"/>
              <a:t>5. prąd </a:t>
            </a:r>
            <a:r>
              <a:rPr lang="pl-PL" cap="none" dirty="0"/>
              <a:t>i</a:t>
            </a:r>
            <a:r>
              <a:rPr lang="pl-PL" dirty="0"/>
              <a:t>4 ograniczany tyrystorem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344FD9-F535-49FD-AB88-5AD35C62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30" y="1311965"/>
            <a:ext cx="12192000" cy="62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0A451-D6DF-476C-BA8A-65DB567A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1" y="0"/>
            <a:ext cx="11998518" cy="1066801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(7)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6D90CC-5351-4612-8CA8-A0A8CD014E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397" y="1066802"/>
            <a:ext cx="11211339" cy="4724398"/>
          </a:xfrm>
        </p:spPr>
        <p:txBody>
          <a:bodyPr/>
          <a:lstStyle/>
          <a:p>
            <a:r>
              <a:rPr lang="pl-PL" dirty="0"/>
              <a:t>Zasilanie napięciem stałym u=100 V. prąd </a:t>
            </a:r>
            <a:r>
              <a:rPr lang="pl-PL" cap="none" dirty="0"/>
              <a:t>i</a:t>
            </a:r>
            <a:r>
              <a:rPr lang="pl-PL" dirty="0"/>
              <a:t>3 to prąd ładowania kondensatora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47FCF8-4AC6-4BEB-864B-25257FDA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397" y="1277923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6FBD66-89A6-4D35-B241-D717052D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8" y="165293"/>
            <a:ext cx="11974663" cy="995598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(7)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BBC2E-9E53-462C-9283-9A8767A74D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932" y="1224502"/>
            <a:ext cx="10776668" cy="4566698"/>
          </a:xfrm>
        </p:spPr>
        <p:txBody>
          <a:bodyPr/>
          <a:lstStyle/>
          <a:p>
            <a:r>
              <a:rPr lang="pl-PL" dirty="0"/>
              <a:t>Napięcie ładowania kondensatora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1071DB-C5B0-41EB-A1E3-364CC445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932" y="1224502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610143-6F6A-4251-B376-9ABEDFAD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4" y="93732"/>
            <a:ext cx="11905751" cy="1035354"/>
          </a:xfrm>
        </p:spPr>
        <p:txBody>
          <a:bodyPr>
            <a:normAutofit/>
          </a:bodyPr>
          <a:lstStyle/>
          <a:p>
            <a:r>
              <a:rPr lang="pl-PL" sz="2800" dirty="0"/>
              <a:t>przykład 5 – układ elektryczny z zaworami półprzewodnikowymi (7)</a:t>
            </a:r>
            <a:br>
              <a:rPr lang="pl-PL" sz="2800" dirty="0"/>
            </a:br>
            <a:r>
              <a:rPr lang="pl-PL" sz="2800" dirty="0"/>
              <a:t>wyniki symulacji komputerowej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D40681-A91D-489F-ADA3-F39D02745D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176" y="1025718"/>
            <a:ext cx="10816424" cy="4765481"/>
          </a:xfrm>
        </p:spPr>
        <p:txBody>
          <a:bodyPr/>
          <a:lstStyle/>
          <a:p>
            <a:r>
              <a:rPr lang="pl-PL" dirty="0"/>
              <a:t>Prądy i4,i5. prąd i4 (ujemny) może płynąć ponieważ    E=-120 v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2BF2D8-0B1D-42E4-AAD6-C5C633592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154" y="1383528"/>
            <a:ext cx="12192000" cy="56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F2B4B-748B-448C-8B77-4734BA43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4" y="284614"/>
            <a:ext cx="10364451" cy="798089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Procedury równań różniczkowych zwyczajnych (ODE)</a:t>
            </a:r>
            <a:br>
              <a:rPr lang="pl-PL" sz="2800" dirty="0"/>
            </a:br>
            <a:r>
              <a:rPr lang="pl-PL" sz="2800" dirty="0"/>
              <a:t>-w programie </a:t>
            </a:r>
            <a:r>
              <a:rPr lang="pl-PL" sz="2800" dirty="0" err="1"/>
              <a:t>MAtlab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B11353-0DAC-4283-9A7D-051D70150F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59" y="1137038"/>
            <a:ext cx="11648662" cy="5452250"/>
          </a:xfrm>
        </p:spPr>
        <p:txBody>
          <a:bodyPr>
            <a:normAutofit fontScale="92500"/>
          </a:bodyPr>
          <a:lstStyle/>
          <a:p>
            <a:r>
              <a:rPr lang="pl-PL" dirty="0"/>
              <a:t>Wśród opcji, oprócz dokładności rozwiązań: bezwzględnej </a:t>
            </a:r>
            <a:r>
              <a:rPr lang="pl-PL" sz="20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pl-PL" sz="2000" cap="none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bs</a:t>
            </a:r>
            <a:r>
              <a:rPr lang="pl-PL" sz="20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pl-PL" sz="2000" cap="none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ol</a:t>
            </a:r>
            <a:r>
              <a:rPr lang="pl-PL" sz="20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i względnej </a:t>
            </a:r>
            <a:r>
              <a:rPr lang="pl-PL" sz="20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</a:t>
            </a:r>
            <a:r>
              <a:rPr lang="pl-PL" sz="2000" cap="none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</a:t>
            </a:r>
            <a:r>
              <a:rPr lang="pl-PL" sz="2000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pl-PL" sz="2000" cap="none" dirty="0" err="1">
                <a:solidFill>
                  <a:srgbClr val="40404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ol</a:t>
            </a:r>
            <a:r>
              <a:rPr lang="pl-PL" dirty="0"/>
              <a:t>, warto zwrócić uwagę na opcję m</a:t>
            </a:r>
            <a:r>
              <a:rPr lang="pl-PL" cap="none" dirty="0"/>
              <a:t>ass</a:t>
            </a:r>
            <a:r>
              <a:rPr lang="pl-PL" dirty="0"/>
              <a:t>[ ], która pozwala rozwiązywać równania ode w postaci:      </a:t>
            </a:r>
            <a:r>
              <a:rPr lang="pl-PL" b="0" i="1" dirty="0">
                <a:solidFill>
                  <a:srgbClr val="404040"/>
                </a:solidFill>
                <a:effectLst/>
                <a:latin typeface="STIXGeneral"/>
              </a:rPr>
              <a:t>M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mwmathext1regular"/>
              </a:rPr>
              <a:t>(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t</a:t>
            </a:r>
            <a:r>
              <a:rPr lang="pl-PL" b="0" i="0" cap="none" dirty="0" err="1">
                <a:solidFill>
                  <a:srgbClr val="404040"/>
                </a:solidFill>
                <a:effectLst/>
                <a:latin typeface="STIXGeneral"/>
              </a:rPr>
              <a:t>,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y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mwmathext1regular"/>
              </a:rPr>
              <a:t>)</a:t>
            </a:r>
            <a:r>
              <a:rPr lang="pl-PL" b="0" i="1" cap="none" dirty="0">
                <a:solidFill>
                  <a:srgbClr val="404040"/>
                </a:solidFill>
                <a:effectLst/>
                <a:latin typeface="STIXGeneral"/>
              </a:rPr>
              <a:t>y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STIXGeneral"/>
              </a:rPr>
              <a:t>′ = </a:t>
            </a:r>
            <a:r>
              <a:rPr lang="pl-PL" b="0" i="1" cap="none" dirty="0">
                <a:solidFill>
                  <a:srgbClr val="404040"/>
                </a:solidFill>
                <a:effectLst/>
                <a:latin typeface="STIXGeneral"/>
              </a:rPr>
              <a:t>f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mwmathext1regular"/>
              </a:rPr>
              <a:t>(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t</a:t>
            </a:r>
            <a:r>
              <a:rPr lang="pl-PL" b="0" i="0" cap="none" dirty="0" err="1">
                <a:solidFill>
                  <a:srgbClr val="404040"/>
                </a:solidFill>
                <a:effectLst/>
                <a:latin typeface="STIXGeneral"/>
              </a:rPr>
              <a:t>,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y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mwmathext1regular"/>
              </a:rPr>
              <a:t>)</a:t>
            </a:r>
            <a:r>
              <a:rPr lang="pl-PL" cap="none" dirty="0"/>
              <a:t>  </a:t>
            </a:r>
            <a:r>
              <a:rPr lang="pl-PL" dirty="0"/>
              <a:t>,    a więc bez sprowadzania układu równań do postaci normalnej:    </a:t>
            </a:r>
            <a:br>
              <a:rPr lang="pl-PL" dirty="0"/>
            </a:br>
            <a:r>
              <a:rPr lang="pl-PL" b="0" i="1" cap="none" dirty="0">
                <a:solidFill>
                  <a:srgbClr val="404040"/>
                </a:solidFill>
                <a:effectLst/>
                <a:latin typeface="STIXGeneral"/>
              </a:rPr>
              <a:t>y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STIXGeneral"/>
              </a:rPr>
              <a:t>′ = </a:t>
            </a:r>
            <a:r>
              <a:rPr lang="pl-PL" b="0" i="1" cap="none" dirty="0">
                <a:solidFill>
                  <a:srgbClr val="404040"/>
                </a:solidFill>
                <a:effectLst/>
                <a:latin typeface="STIXGeneral"/>
              </a:rPr>
              <a:t>f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mwmathext1regular"/>
              </a:rPr>
              <a:t>(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t</a:t>
            </a:r>
            <a:r>
              <a:rPr lang="pl-PL" b="0" i="0" cap="none" dirty="0" err="1">
                <a:solidFill>
                  <a:srgbClr val="404040"/>
                </a:solidFill>
                <a:effectLst/>
                <a:latin typeface="STIXGeneral"/>
              </a:rPr>
              <a:t>,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y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mwmathext1regular"/>
              </a:rPr>
              <a:t>).  </a:t>
            </a:r>
            <a:r>
              <a:rPr lang="pl-PL" b="0" i="0" dirty="0">
                <a:solidFill>
                  <a:srgbClr val="404040"/>
                </a:solidFill>
                <a:effectLst/>
                <a:latin typeface="mwmathext1regular"/>
              </a:rPr>
              <a:t>I tutaj jest przydatna funkcja </a:t>
            </a:r>
            <a:r>
              <a:rPr lang="pl-PL" b="0" i="0" cap="none" dirty="0" err="1">
                <a:solidFill>
                  <a:srgbClr val="404040"/>
                </a:solidFill>
                <a:effectLst/>
                <a:latin typeface="mwmathext1regular"/>
              </a:rPr>
              <a:t>mass</a:t>
            </a:r>
            <a:r>
              <a:rPr lang="pl-PL" b="0" i="0" dirty="0" err="1">
                <a:solidFill>
                  <a:srgbClr val="404040"/>
                </a:solidFill>
                <a:effectLst/>
                <a:latin typeface="mwmathext1regular"/>
              </a:rPr>
              <a:t>M</a:t>
            </a:r>
            <a:r>
              <a:rPr lang="pl-PL" b="0" i="0" cap="none" dirty="0" err="1">
                <a:solidFill>
                  <a:srgbClr val="404040"/>
                </a:solidFill>
                <a:effectLst/>
                <a:latin typeface="mwmathext1regular"/>
              </a:rPr>
              <a:t>atrix</a:t>
            </a:r>
            <a:r>
              <a:rPr lang="pl-PL" b="0" i="0" dirty="0" err="1">
                <a:solidFill>
                  <a:srgbClr val="404040"/>
                </a:solidFill>
                <a:effectLst/>
                <a:latin typeface="mwmathext1regular"/>
              </a:rPr>
              <a:t>F</a:t>
            </a:r>
            <a:r>
              <a:rPr lang="pl-PL" b="0" i="0" cap="none" dirty="0" err="1">
                <a:solidFill>
                  <a:srgbClr val="404040"/>
                </a:solidFill>
                <a:effectLst/>
                <a:latin typeface="mwmathext1regular"/>
              </a:rPr>
              <a:t>orm</a:t>
            </a:r>
            <a:r>
              <a:rPr lang="pl-PL" b="0" i="0" dirty="0">
                <a:solidFill>
                  <a:srgbClr val="404040"/>
                </a:solidFill>
                <a:effectLst/>
                <a:latin typeface="mwmathext1regular"/>
              </a:rPr>
              <a:t>, która wyodrębnia macierz  „</a:t>
            </a:r>
            <a:r>
              <a:rPr lang="pl-PL" b="0" i="1" dirty="0">
                <a:solidFill>
                  <a:srgbClr val="404040"/>
                </a:solidFill>
                <a:effectLst/>
                <a:latin typeface="STIXGeneral"/>
              </a:rPr>
              <a:t>Masy”   M</a:t>
            </a:r>
            <a:r>
              <a:rPr lang="pl-PL" b="0" i="0" dirty="0">
                <a:solidFill>
                  <a:srgbClr val="404040"/>
                </a:solidFill>
                <a:effectLst/>
                <a:latin typeface="mwmathext1regular"/>
              </a:rPr>
              <a:t>(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t</a:t>
            </a:r>
            <a:r>
              <a:rPr lang="pl-PL" b="0" i="0" cap="none" dirty="0" err="1">
                <a:solidFill>
                  <a:srgbClr val="404040"/>
                </a:solidFill>
                <a:effectLst/>
                <a:latin typeface="STIXGeneral"/>
              </a:rPr>
              <a:t>,</a:t>
            </a:r>
            <a:r>
              <a:rPr lang="pl-PL" b="0" i="1" cap="none" dirty="0" err="1">
                <a:solidFill>
                  <a:srgbClr val="404040"/>
                </a:solidFill>
                <a:effectLst/>
                <a:latin typeface="STIXGeneral"/>
              </a:rPr>
              <a:t>y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mwmathext1regular"/>
              </a:rPr>
              <a:t>)</a:t>
            </a:r>
            <a:r>
              <a:rPr lang="pl-PL" b="0" i="1" cap="none" dirty="0">
                <a:solidFill>
                  <a:srgbClr val="404040"/>
                </a:solidFill>
                <a:effectLst/>
                <a:latin typeface="STIXGeneral"/>
              </a:rPr>
              <a:t>y</a:t>
            </a:r>
            <a:r>
              <a:rPr lang="pl-PL" b="0" i="0" cap="none" dirty="0">
                <a:solidFill>
                  <a:srgbClr val="404040"/>
                </a:solidFill>
                <a:effectLst/>
                <a:latin typeface="STIXGeneral"/>
              </a:rPr>
              <a:t>′</a:t>
            </a:r>
            <a:r>
              <a:rPr lang="pl-PL" b="0" i="0" dirty="0">
                <a:solidFill>
                  <a:srgbClr val="404040"/>
                </a:solidFill>
                <a:effectLst/>
                <a:latin typeface="STIXGeneral"/>
              </a:rPr>
              <a:t>  i  prawe strony.</a:t>
            </a:r>
          </a:p>
          <a:p>
            <a:r>
              <a:rPr lang="pl-PL" dirty="0">
                <a:solidFill>
                  <a:srgbClr val="404040"/>
                </a:solidFill>
                <a:latin typeface="STIXGeneral"/>
              </a:rPr>
              <a:t>Aby korzystać z opcji w racjonalny sposób należy koniecznie skorzystać z dokumentacji procedery poprzez: </a:t>
            </a:r>
            <a:r>
              <a:rPr lang="pl-PL" cap="none" dirty="0" err="1">
                <a:solidFill>
                  <a:srgbClr val="404040"/>
                </a:solidFill>
                <a:latin typeface="STIXGeneral"/>
              </a:rPr>
              <a:t>help</a:t>
            </a:r>
            <a:r>
              <a:rPr lang="pl-PL" cap="none" dirty="0">
                <a:solidFill>
                  <a:srgbClr val="404040"/>
                </a:solidFill>
                <a:latin typeface="STIXGeneral"/>
              </a:rPr>
              <a:t> ode45   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- w tym przypadku.</a:t>
            </a:r>
          </a:p>
          <a:p>
            <a:r>
              <a:rPr lang="pl-PL" dirty="0">
                <a:solidFill>
                  <a:srgbClr val="404040"/>
                </a:solidFill>
                <a:latin typeface="STIXGeneral"/>
              </a:rPr>
              <a:t>Opcje wprowadza się poprzez funkcje </a:t>
            </a:r>
            <a:r>
              <a:rPr lang="pl-PL" sz="20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odeset</a:t>
            </a:r>
            <a:r>
              <a:rPr lang="pl-PL" sz="2000" u="none" strike="noStrike" cap="none" dirty="0">
                <a:solidFill>
                  <a:srgbClr val="404040"/>
                </a:solidFill>
                <a:effectLst/>
                <a:latin typeface="STIXGeneral"/>
                <a:ea typeface="Times New Roman" panose="02020603050405020304" pitchFamily="18" charset="0"/>
                <a:cs typeface="Courier New" panose="02070309020205020404" pitchFamily="49" charset="0"/>
              </a:rPr>
              <a:t>; 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 szczegóły w dokumentacji dostęp za pomocą „</a:t>
            </a:r>
            <a:r>
              <a:rPr lang="pl-PL" dirty="0" err="1">
                <a:solidFill>
                  <a:srgbClr val="404040"/>
                </a:solidFill>
                <a:latin typeface="STIXGeneral"/>
              </a:rPr>
              <a:t>help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”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options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 = </a:t>
            </a: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odeset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(</a:t>
            </a:r>
            <a:r>
              <a:rPr lang="pl-PL" sz="1800" cap="none" dirty="0" err="1">
                <a:solidFill>
                  <a:srgbClr val="004B8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N</a:t>
            </a: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ame,Value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,...)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options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 = </a:t>
            </a: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odeset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(</a:t>
            </a: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oldopts,Name,Value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,...)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options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 = </a:t>
            </a: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odeset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(</a:t>
            </a: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oldopts,newopts</a:t>
            </a:r>
            <a:r>
              <a:rPr lang="pl-PL" sz="1800" u="none" strike="noStrike" cap="none" dirty="0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)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none" strike="noStrike" cap="none" dirty="0" err="1">
                <a:solidFill>
                  <a:srgbClr val="004B8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odeset</a:t>
            </a: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216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2EFB4-6FF0-42F8-B4C0-D26390DB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4" y="85780"/>
            <a:ext cx="11306754" cy="981021"/>
          </a:xfrm>
        </p:spPr>
        <p:txBody>
          <a:bodyPr>
            <a:normAutofit/>
          </a:bodyPr>
          <a:lstStyle/>
          <a:p>
            <a:r>
              <a:rPr lang="pl-PL" sz="2800" dirty="0"/>
              <a:t>Procedury równań różniczkowych zwyczajnych (ODE)</a:t>
            </a:r>
            <a:br>
              <a:rPr lang="pl-PL" sz="2800" dirty="0"/>
            </a:br>
            <a:r>
              <a:rPr lang="pl-PL" sz="2800" dirty="0"/>
              <a:t>-w programie </a:t>
            </a:r>
            <a:r>
              <a:rPr lang="pl-PL" sz="2800" dirty="0" err="1"/>
              <a:t>MAtlab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E6477-A506-4CE2-97B0-96A323539A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8782" y="1456414"/>
            <a:ext cx="11245793" cy="5363513"/>
          </a:xfrm>
        </p:spPr>
        <p:txBody>
          <a:bodyPr/>
          <a:lstStyle/>
          <a:p>
            <a:r>
              <a:rPr lang="pl-PL" dirty="0" err="1">
                <a:solidFill>
                  <a:srgbClr val="404040"/>
                </a:solidFill>
                <a:latin typeface="STIXGeneral"/>
              </a:rPr>
              <a:t>Matlab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 oferuje szereg procedur rozwiązywania ode </a:t>
            </a:r>
            <a:r>
              <a:rPr lang="pl-PL" cap="none" dirty="0">
                <a:solidFill>
                  <a:srgbClr val="404040"/>
                </a:solidFill>
                <a:latin typeface="STIXGeneral"/>
              </a:rPr>
              <a:t>np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. </a:t>
            </a:r>
            <a:r>
              <a:rPr lang="pl-PL" b="1" cap="none" dirty="0">
                <a:solidFill>
                  <a:schemeClr val="accent5">
                    <a:lumMod val="75000"/>
                  </a:schemeClr>
                </a:solidFill>
                <a:latin typeface="STIXGeneral"/>
              </a:rPr>
              <a:t>ode113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 , w tym procedury dla układów „sztywnych”; </a:t>
            </a:r>
            <a:r>
              <a:rPr lang="pl-PL" b="1" cap="none" dirty="0">
                <a:solidFill>
                  <a:schemeClr val="accent5">
                    <a:lumMod val="75000"/>
                  </a:schemeClr>
                </a:solidFill>
                <a:latin typeface="STIXGeneral"/>
              </a:rPr>
              <a:t>ode15s;  ode23s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. </a:t>
            </a:r>
          </a:p>
          <a:p>
            <a:r>
              <a:rPr lang="pl-PL" dirty="0">
                <a:solidFill>
                  <a:srgbClr val="404040"/>
                </a:solidFill>
                <a:latin typeface="STIXGeneral"/>
              </a:rPr>
              <a:t>Układy „</a:t>
            </a:r>
            <a:r>
              <a:rPr lang="pl-PL" dirty="0">
                <a:solidFill>
                  <a:srgbClr val="FF0000"/>
                </a:solidFill>
                <a:latin typeface="STIXGeneral"/>
              </a:rPr>
              <a:t>sztywne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” (</a:t>
            </a:r>
            <a:r>
              <a:rPr lang="pl-PL" dirty="0" err="1">
                <a:solidFill>
                  <a:srgbClr val="404040"/>
                </a:solidFill>
                <a:latin typeface="STIXGeneral"/>
              </a:rPr>
              <a:t>stiff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), to takie które, poprzez parametry równań mają w sobie bardzo różniące się stałe czasowe rozwiązań. W mechanice ma to miejsce przy dużych sztywnościach struktur w zestawieniu z dość elastycznymi. W elektrotechnice to najczęściej układy z zaworami półprzewodnikowymi, które przy przełączaniu diametralnie zmieniają rezystancję.</a:t>
            </a:r>
          </a:p>
          <a:p>
            <a:r>
              <a:rPr lang="pl-PL" dirty="0">
                <a:solidFill>
                  <a:srgbClr val="404040"/>
                </a:solidFill>
                <a:latin typeface="STIXGeneral"/>
              </a:rPr>
              <a:t>W ofercie procedur są też dwie procedury, które mogą rozwiązywać także </a:t>
            </a:r>
            <a:r>
              <a:rPr lang="pl-PL" dirty="0">
                <a:solidFill>
                  <a:srgbClr val="FF0000"/>
                </a:solidFill>
                <a:latin typeface="STIXGeneral"/>
              </a:rPr>
              <a:t>różniczkowo-algebraiczne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, czyli </a:t>
            </a:r>
            <a:r>
              <a:rPr lang="pl-PL" i="1" dirty="0" err="1">
                <a:solidFill>
                  <a:srgbClr val="404040"/>
                </a:solidFill>
                <a:latin typeface="STIXGeneral"/>
              </a:rPr>
              <a:t>dae</a:t>
            </a:r>
            <a:r>
              <a:rPr lang="pl-PL" i="1" dirty="0">
                <a:solidFill>
                  <a:srgbClr val="404040"/>
                </a:solidFill>
                <a:latin typeface="STIXGeneral"/>
              </a:rPr>
              <a:t>,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 Są to procedury:  </a:t>
            </a:r>
            <a:r>
              <a:rPr lang="pl-PL" b="1" cap="none" dirty="0">
                <a:solidFill>
                  <a:srgbClr val="C45400"/>
                </a:solidFill>
                <a:effectLst/>
                <a:latin typeface="Arial" panose="020B0604020202020204" pitchFamily="34" charset="0"/>
              </a:rPr>
              <a:t>ode23t, ode15s</a:t>
            </a:r>
          </a:p>
          <a:p>
            <a:r>
              <a:rPr lang="pl-PL" dirty="0">
                <a:solidFill>
                  <a:srgbClr val="404040"/>
                </a:solidFill>
                <a:latin typeface="STIXGeneral"/>
              </a:rPr>
              <a:t> przypadku </a:t>
            </a:r>
            <a:r>
              <a:rPr lang="pl-PL" i="1" dirty="0" err="1">
                <a:solidFill>
                  <a:srgbClr val="404040"/>
                </a:solidFill>
                <a:latin typeface="STIXGeneral"/>
              </a:rPr>
              <a:t>dae</a:t>
            </a:r>
            <a:r>
              <a:rPr lang="pl-PL" dirty="0">
                <a:solidFill>
                  <a:srgbClr val="404040"/>
                </a:solidFill>
                <a:latin typeface="STIXGeneral"/>
              </a:rPr>
              <a:t>, dotyczą dwie opcje, które należy wypełnić:  </a:t>
            </a:r>
            <a:br>
              <a:rPr lang="pl-PL" dirty="0">
                <a:solidFill>
                  <a:srgbClr val="404040"/>
                </a:solidFill>
                <a:latin typeface="STIXGeneral"/>
              </a:rPr>
            </a:br>
            <a:r>
              <a:rPr lang="pl-PL" dirty="0">
                <a:solidFill>
                  <a:srgbClr val="404040"/>
                </a:solidFill>
                <a:latin typeface="STIXGeneral"/>
              </a:rPr>
              <a:t>                                         oraz </a:t>
            </a:r>
          </a:p>
          <a:p>
            <a:r>
              <a:rPr lang="pl-PL" dirty="0">
                <a:solidFill>
                  <a:srgbClr val="404040"/>
                </a:solidFill>
                <a:latin typeface="STIXGeneral"/>
              </a:rPr>
              <a:t>Należy korzystać z dokumentacji dla  każdej procedury i każdej opcji oraz z przykładów</a:t>
            </a:r>
          </a:p>
          <a:p>
            <a:endParaRPr lang="pl-P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D4252E3-DEB5-43DA-8D68-AB9A849AE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25" y="5565175"/>
            <a:ext cx="1741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'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MassSingular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’,’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yes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’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17806B-71AC-4116-B029-5490CDE38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878" y="5595973"/>
            <a:ext cx="22661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'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InitialSlope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enlo"/>
                <a:cs typeface="Arial" panose="020B0604020202020204" pitchFamily="34" charset="0"/>
              </a:rPr>
              <a:t>'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6F6F6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rgbClr val="6F6F6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AEBA58-BBA2-4C25-B5DD-D62AA758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2"/>
            <a:ext cx="11645899" cy="995396"/>
          </a:xfrm>
        </p:spPr>
        <p:txBody>
          <a:bodyPr>
            <a:normAutofit/>
          </a:bodyPr>
          <a:lstStyle/>
          <a:p>
            <a:r>
              <a:rPr lang="pl-PL" sz="2800" dirty="0"/>
              <a:t>Zastosowania: przykład 4 – Wahadło o ruchomym zawieszeniu </a:t>
            </a:r>
            <a:br>
              <a:rPr lang="pl-PL" sz="2800" dirty="0"/>
            </a:br>
            <a:r>
              <a:rPr lang="en-US" sz="2800" dirty="0"/>
              <a:t>pendulum with mobile pivot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70D794D-CD78-4289-AECF-CEEC413EB9F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73100" y="1439992"/>
                <a:ext cx="10985500" cy="518940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l-PL" dirty="0"/>
                  <a:t>Nie jest to całkiem banalny przykład,</a:t>
                </a:r>
                <a:br>
                  <a:rPr lang="pl-PL" dirty="0"/>
                </a:br>
                <a:r>
                  <a:rPr lang="pl-PL" dirty="0"/>
                  <a:t>choć prosty i trudno od ręki napisać</a:t>
                </a:r>
                <a:br>
                  <a:rPr lang="pl-PL" dirty="0"/>
                </a:br>
                <a:r>
                  <a:rPr lang="pl-PL" dirty="0"/>
                  <a:t>równania ruchu. Zastosujemy więc</a:t>
                </a:r>
                <a:br>
                  <a:rPr lang="pl-PL" dirty="0"/>
                </a:br>
                <a:r>
                  <a:rPr lang="pl-PL" dirty="0"/>
                  <a:t>metodę równań </a:t>
                </a:r>
                <a:r>
                  <a:rPr lang="pl-PL" dirty="0" err="1"/>
                  <a:t>lagrange’a</a:t>
                </a:r>
                <a:endParaRPr lang="pl-PL" dirty="0"/>
              </a:p>
              <a:p>
                <a:r>
                  <a:rPr lang="pl-PL" dirty="0"/>
                  <a:t>Układ jest płaski i ma dwa stopnie </a:t>
                </a:r>
                <a:br>
                  <a:rPr lang="pl-PL" dirty="0"/>
                </a:br>
                <a:r>
                  <a:rPr lang="pl-PL" dirty="0"/>
                  <a:t>swobody, co widać bezpośrednio</a:t>
                </a:r>
                <a:br>
                  <a:rPr lang="pl-PL" dirty="0"/>
                </a:br>
                <a:r>
                  <a:rPr lang="pl-PL" dirty="0"/>
                  <a:t>z rysunku.</a:t>
                </a:r>
              </a:p>
              <a:p>
                <a:r>
                  <a:rPr lang="pl-PL" dirty="0"/>
                  <a:t>W opisie występują 4 współrzędne </a:t>
                </a:r>
                <a:br>
                  <a:rPr lang="pl-PL" dirty="0"/>
                </a:br>
                <a:r>
                  <a:rPr lang="pl-PL" dirty="0"/>
                  <a:t>kartezjańskie </a:t>
                </a:r>
                <a14:m>
                  <m:oMath xmlns:m="http://schemas.openxmlformats.org/officeDocument/2006/math">
                    <m:r>
                      <a:rPr lang="pl-PL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/>
              </a:p>
              <a:p>
                <a:r>
                  <a:rPr lang="pl-PL" dirty="0"/>
                  <a:t>Wygodne współrzędne uogólnione to</a:t>
                </a:r>
              </a:p>
              <a:p>
                <a:endParaRPr lang="pl-PL" dirty="0"/>
              </a:p>
              <a:p>
                <a:r>
                  <a:rPr lang="pl-PL" dirty="0"/>
                  <a:t>Dwa równania więzów geometrycznych      więzy:</a:t>
                </a:r>
                <a:br>
                  <a:rPr lang="pl-PL" dirty="0"/>
                </a:br>
                <a:r>
                  <a:rPr lang="pl-PL" dirty="0"/>
                  <a:t>potwierdzają liczbę stopni swobody  s=2</a:t>
                </a:r>
                <a:br>
                  <a:rPr lang="pl-PL" dirty="0"/>
                </a:b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70D794D-CD78-4289-AECF-CEEC413EB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73100" y="1439992"/>
                <a:ext cx="10985500" cy="5189407"/>
              </a:xfrm>
              <a:blipFill>
                <a:blip r:embed="rId2"/>
                <a:stretch>
                  <a:fillRect l="-388" t="-4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A5D838A-9D92-4371-9D9B-A80F229A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320670"/>
            <a:ext cx="5862637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6C16E0BD-A1BC-477D-9820-CC60A893E4F4}"/>
                  </a:ext>
                </a:extLst>
              </p:cNvPr>
              <p:cNvSpPr/>
              <p:nvPr/>
            </p:nvSpPr>
            <p:spPr>
              <a:xfrm>
                <a:off x="1067709" y="5187175"/>
                <a:ext cx="3106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)=(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b="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6C16E0BD-A1BC-477D-9820-CC60A893E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09" y="5187175"/>
                <a:ext cx="3106556" cy="461665"/>
              </a:xfrm>
              <a:prstGeom prst="rect">
                <a:avLst/>
              </a:prstGeom>
              <a:blipFill>
                <a:blip r:embed="rId4"/>
                <a:stretch>
                  <a:fillRect t="-130263" r="-21765" b="-194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B80D22B0-EEAB-4BBF-AD3F-017FE7EF0D73}"/>
                  </a:ext>
                </a:extLst>
              </p:cNvPr>
              <p:cNvSpPr/>
              <p:nvPr/>
            </p:nvSpPr>
            <p:spPr>
              <a:xfrm>
                <a:off x="7204218" y="5537330"/>
                <a:ext cx="1833835" cy="506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: 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B80D22B0-EEAB-4BBF-AD3F-017FE7EF0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218" y="5537330"/>
                <a:ext cx="1833835" cy="506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6F9269FC-A149-490D-89F4-973E743F6B84}"/>
                  </a:ext>
                </a:extLst>
              </p:cNvPr>
              <p:cNvSpPr/>
              <p:nvPr/>
            </p:nvSpPr>
            <p:spPr>
              <a:xfrm>
                <a:off x="7100851" y="6167733"/>
                <a:ext cx="4951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:        </m:t>
                      </m:r>
                      <m:sSup>
                        <m:sSup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6F9269FC-A149-490D-89F4-973E743F6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851" y="6167733"/>
                <a:ext cx="4951933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3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94B2DE-35AE-4714-A88F-7F512936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49099" cy="1066802"/>
          </a:xfrm>
        </p:spPr>
        <p:txBody>
          <a:bodyPr>
            <a:normAutofit/>
          </a:bodyPr>
          <a:lstStyle/>
          <a:p>
            <a:r>
              <a:rPr lang="pl-PL" sz="2800" dirty="0"/>
              <a:t>Zastosowania: przykład 4 – Wahadło o ruchomym zawieszeniu </a:t>
            </a:r>
            <a:br>
              <a:rPr lang="pl-PL" sz="2800" dirty="0"/>
            </a:br>
            <a:r>
              <a:rPr lang="en-US" sz="2800" dirty="0"/>
              <a:t>pendulum with mobile pivot</a:t>
            </a:r>
            <a:r>
              <a:rPr lang="pl-PL" sz="2800" dirty="0"/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F35D5BC-8F6D-48C4-814D-A7B745F6B18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42901" y="1066802"/>
                <a:ext cx="10934699" cy="5791198"/>
              </a:xfrm>
            </p:spPr>
            <p:txBody>
              <a:bodyPr/>
              <a:lstStyle/>
              <a:p>
                <a:r>
                  <a:rPr lang="pl-PL" dirty="0"/>
                  <a:t>Energia kinetyczna i potencjalna we współrzędnych kartezjańskich To: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Należy je przedstawić we współrzędnych uogólnionych do czego posłużą równania więzów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>
                        <a:latin typeface="Cambria Math" panose="02040503050406030204" pitchFamily="18" charset="0"/>
                      </a:rPr>
                      <m:t>: 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l-PL" dirty="0"/>
                  <a:t>   oraz   równania transformacyjne: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i ich pochodne czasowe:</a:t>
                </a:r>
              </a:p>
              <a:p>
                <a:r>
                  <a:rPr lang="pl-PL" dirty="0"/>
                  <a:t>Po wstawieniu, funkcja </a:t>
                </a:r>
                <a:r>
                  <a:rPr lang="pl-PL" dirty="0" err="1"/>
                  <a:t>lagrange’a</a:t>
                </a:r>
                <a:r>
                  <a:rPr lang="pl-PL" dirty="0"/>
                  <a:t>, we współrzędnych uogólnionych ma postać: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F35D5BC-8F6D-48C4-814D-A7B745F6B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42901" y="1066802"/>
                <a:ext cx="10934699" cy="5791198"/>
              </a:xfrm>
              <a:blipFill>
                <a:blip r:embed="rId3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96001124-F30E-4F59-98D3-0807B8FA156B}"/>
                  </a:ext>
                </a:extLst>
              </p:cNvPr>
              <p:cNvSpPr/>
              <p:nvPr/>
            </p:nvSpPr>
            <p:spPr>
              <a:xfrm>
                <a:off x="6096000" y="1810019"/>
                <a:ext cx="5007268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2400" dirty="0"/>
                  <a:t>g(H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𝑙</m:t>
                    </m:r>
                    <m:func>
                      <m:func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96001124-F30E-4F59-98D3-0807B8FA1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10019"/>
                <a:ext cx="5007268" cy="613886"/>
              </a:xfrm>
              <a:prstGeom prst="rect">
                <a:avLst/>
              </a:prstGeom>
              <a:blipFill>
                <a:blip r:embed="rId4"/>
                <a:stretch>
                  <a:fillRect r="-1583" b="-99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ABA8CC1C-F004-4152-ADC7-0549440502A3}"/>
                  </a:ext>
                </a:extLst>
              </p:cNvPr>
              <p:cNvSpPr/>
              <p:nvPr/>
            </p:nvSpPr>
            <p:spPr>
              <a:xfrm>
                <a:off x="1018596" y="3657085"/>
                <a:ext cx="18531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ABA8CC1C-F004-4152-ADC7-054944050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96" y="3657085"/>
                <a:ext cx="1853136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F463C4BE-78A9-4DE9-8B80-32456843A11B}"/>
                  </a:ext>
                </a:extLst>
              </p:cNvPr>
              <p:cNvSpPr/>
              <p:nvPr/>
            </p:nvSpPr>
            <p:spPr>
              <a:xfrm>
                <a:off x="3343932" y="3657084"/>
                <a:ext cx="24871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F463C4BE-78A9-4DE9-8B80-32456843A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32" y="3657084"/>
                <a:ext cx="2487156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978A2E34-A512-4796-8E67-BA3504A0EC4E}"/>
                  </a:ext>
                </a:extLst>
              </p:cNvPr>
              <p:cNvSpPr/>
              <p:nvPr/>
            </p:nvSpPr>
            <p:spPr>
              <a:xfrm>
                <a:off x="4174133" y="4174173"/>
                <a:ext cx="2267480" cy="478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func>
                        <m:func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978A2E34-A512-4796-8E67-BA3504A0E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33" y="4174173"/>
                <a:ext cx="2267480" cy="478785"/>
              </a:xfrm>
              <a:prstGeom prst="rect">
                <a:avLst/>
              </a:prstGeom>
              <a:blipFill>
                <a:blip r:embed="rId8"/>
                <a:stretch>
                  <a:fillRect t="-2564" b="-1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D85EB486-FDA4-4850-B7E7-6DE5FC1DAE30}"/>
                  </a:ext>
                </a:extLst>
              </p:cNvPr>
              <p:cNvSpPr/>
              <p:nvPr/>
            </p:nvSpPr>
            <p:spPr>
              <a:xfrm>
                <a:off x="6784514" y="4118749"/>
                <a:ext cx="2735236" cy="478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func>
                        <m:func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D85EB486-FDA4-4850-B7E7-6DE5FC1DA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14" y="4118749"/>
                <a:ext cx="2735236" cy="478785"/>
              </a:xfrm>
              <a:prstGeom prst="rect">
                <a:avLst/>
              </a:prstGeom>
              <a:blipFill>
                <a:blip r:embed="rId9"/>
                <a:stretch>
                  <a:fillRect t="-2564" b="-1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488282BF-511B-4CAD-B9B7-BC2CF0FEC8D1}"/>
                  </a:ext>
                </a:extLst>
              </p:cNvPr>
              <p:cNvSpPr/>
              <p:nvPr/>
            </p:nvSpPr>
            <p:spPr>
              <a:xfrm>
                <a:off x="-150246" y="5421691"/>
                <a:ext cx="12192000" cy="1135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pl-PL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l-PL" sz="24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pl-PL" sz="24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l-PL" sz="24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l-PL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p>
                            <m:r>
                              <a:rPr lang="pl-PL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pl-PL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e>
                    </m:d>
                  </m:oMath>
                </a14:m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pl-PL" sz="240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pl-PL" sz="24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</m:t>
                    </m:r>
                    <m:r>
                      <a:rPr lang="pl-PL" sz="24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l-PL" sz="2400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4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)"/>
                            <m:endChr m:val=""/>
                            <m:ctrlPr>
                              <a:rPr lang="pl-PL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p>
                        <m:r>
                          <a:rPr lang="pl-PL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2400" dirty="0"/>
                  <a:t>g(</a:t>
                </a:r>
                <a:r>
                  <a:rPr lang="pl-PL" sz="2400" i="1" dirty="0"/>
                  <a:t>H</a:t>
                </a:r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𝑙</m:t>
                    </m:r>
                    <m:func>
                      <m:func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488282BF-511B-4CAD-B9B7-BC2CF0FEC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246" y="5421691"/>
                <a:ext cx="12192000" cy="1135439"/>
              </a:xfrm>
              <a:prstGeom prst="rect">
                <a:avLst/>
              </a:prstGeom>
              <a:blipFill>
                <a:blip r:embed="rId10"/>
                <a:stretch>
                  <a:fillRect b="-42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6D6CAEFD-1D7C-482B-9ABB-1E33108A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3" name="Obiekt 12">
            <a:extLst>
              <a:ext uri="{FF2B5EF4-FFF2-40B4-BE49-F238E27FC236}">
                <a16:creationId xmlns:a16="http://schemas.microsoft.com/office/drawing/2014/main" id="{2047B6DC-71DE-4F71-9170-49AD40383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781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11" imgW="2781300" imgH="393700" progId="Equation.3">
                  <p:embed/>
                </p:oleObj>
              </mc:Choice>
              <mc:Fallback>
                <p:oleObj r:id="rId11" imgW="2781300" imgH="393700" progId="Equation.3">
                  <p:embed/>
                  <p:pic>
                    <p:nvPicPr>
                      <p:cNvPr id="13" name="Obiekt 12">
                        <a:extLst>
                          <a:ext uri="{FF2B5EF4-FFF2-40B4-BE49-F238E27FC236}">
                            <a16:creationId xmlns:a16="http://schemas.microsoft.com/office/drawing/2014/main" id="{2047B6DC-71DE-4F71-9170-49AD40383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7813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17CA702E-FD7C-4CDF-9F39-D90CC9E02F49}"/>
                  </a:ext>
                </a:extLst>
              </p:cNvPr>
              <p:cNvSpPr/>
              <p:nvPr/>
            </p:nvSpPr>
            <p:spPr>
              <a:xfrm>
                <a:off x="474083" y="1711105"/>
                <a:ext cx="500912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17CA702E-FD7C-4CDF-9F39-D90CC9E02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83" y="1711105"/>
                <a:ext cx="5009128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76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35659C-000F-4426-B133-C86E78B7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810999" cy="1079499"/>
          </a:xfrm>
        </p:spPr>
        <p:txBody>
          <a:bodyPr>
            <a:normAutofit/>
          </a:bodyPr>
          <a:lstStyle/>
          <a:p>
            <a:r>
              <a:rPr lang="pl-PL" sz="2800" dirty="0"/>
              <a:t>Zastosowania: przykład 4 – Wahadło o ruchomym zawieszeniu </a:t>
            </a:r>
            <a:br>
              <a:rPr lang="pl-PL" sz="2800" dirty="0"/>
            </a:br>
            <a:r>
              <a:rPr lang="en-US" sz="2800" dirty="0"/>
              <a:t>pendulum with mobile pivot</a:t>
            </a:r>
            <a:r>
              <a:rPr lang="pl-PL" sz="2800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F2C11B-5F9D-4910-A6D5-C43AC53457D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20700" y="1193799"/>
                <a:ext cx="11303000" cy="5549899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pl-PL" sz="4200" dirty="0"/>
                  <a:t>Równanie wg. </a:t>
                </a:r>
                <a:r>
                  <a:rPr lang="pl-PL" sz="4200" dirty="0" err="1"/>
                  <a:t>Lagrange’a</a:t>
                </a:r>
                <a:r>
                  <a:rPr lang="pl-PL" sz="4200" dirty="0"/>
                  <a:t> Dla współrzędnej uogólnionej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4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4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pl-PL" sz="4200" dirty="0"/>
                </a:br>
                <a:br>
                  <a:rPr lang="pl-PL" sz="4200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r>
                  <a:rPr lang="pl-PL" sz="4200" dirty="0"/>
                  <a:t>co daje:</a:t>
                </a:r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</a:p>
              <a:p>
                <a:endParaRPr lang="pl-PL" sz="2900" dirty="0"/>
              </a:p>
              <a:p>
                <a:r>
                  <a:rPr lang="pl-PL" sz="4200" dirty="0"/>
                  <a:t>i Dla współrzędnej uogólnionej   </a:t>
                </a:r>
                <a14:m>
                  <m:oMath xmlns:m="http://schemas.openxmlformats.org/officeDocument/2006/math">
                    <m:r>
                      <a:rPr lang="pl-PL" sz="42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pl-PL" sz="4200" dirty="0"/>
                </a:br>
                <a:r>
                  <a:rPr lang="pl-PL" sz="4200" dirty="0"/>
                  <a:t>                                     </a:t>
                </a:r>
                <a:br>
                  <a:rPr lang="pl-PL" sz="4200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 </a:t>
                </a:r>
                <a:r>
                  <a:rPr lang="pl-PL" sz="4200" dirty="0"/>
                  <a:t>co daje:</a:t>
                </a:r>
                <a:br>
                  <a:rPr lang="pl-PL" sz="4200" dirty="0"/>
                </a:br>
                <a:br>
                  <a:rPr lang="pl-PL" dirty="0"/>
                </a:br>
                <a:r>
                  <a:rPr lang="pl-PL" dirty="0"/>
                  <a:t>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F2C11B-5F9D-4910-A6D5-C43AC5345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20700" y="1193799"/>
                <a:ext cx="11303000" cy="5549899"/>
              </a:xfrm>
              <a:blipFill>
                <a:blip r:embed="rId2"/>
                <a:stretch>
                  <a:fillRect l="-485" t="-6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D53C7005-03D3-479A-B1E7-05BC6428A933}"/>
                  </a:ext>
                </a:extLst>
              </p:cNvPr>
              <p:cNvSpPr/>
              <p:nvPr/>
            </p:nvSpPr>
            <p:spPr>
              <a:xfrm>
                <a:off x="968753" y="1712759"/>
                <a:ext cx="297280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D53C7005-03D3-479A-B1E7-05BC6428A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53" y="1712759"/>
                <a:ext cx="2972801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3762322C-53CA-47B9-BE80-0C0163DBF922}"/>
                  </a:ext>
                </a:extLst>
              </p:cNvPr>
              <p:cNvSpPr/>
              <p:nvPr/>
            </p:nvSpPr>
            <p:spPr>
              <a:xfrm>
                <a:off x="4136374" y="2860607"/>
                <a:ext cx="7012241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func>
                                <m:func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sz="24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3762322C-53CA-47B9-BE80-0C0163DBF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74" y="2860607"/>
                <a:ext cx="7012241" cy="80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B6DDF1E1-F68F-4666-8462-E03BD7C11302}"/>
                  </a:ext>
                </a:extLst>
              </p:cNvPr>
              <p:cNvSpPr/>
              <p:nvPr/>
            </p:nvSpPr>
            <p:spPr>
              <a:xfrm>
                <a:off x="1123860" y="4569949"/>
                <a:ext cx="281769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pl-PL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B6DDF1E1-F68F-4666-8462-E03BD7C11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60" y="4569949"/>
                <a:ext cx="2817694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8C3AB696-D147-401F-8B50-0B1E689E0B13}"/>
                  </a:ext>
                </a:extLst>
              </p:cNvPr>
              <p:cNvSpPr/>
              <p:nvPr/>
            </p:nvSpPr>
            <p:spPr>
              <a:xfrm>
                <a:off x="2711227" y="5553372"/>
                <a:ext cx="8570363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r>
                        <a:rPr lang="pl-PL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400" i="1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pl-PL" sz="2400" b="0" i="0" smtClean="0">
                          <a:latin typeface="Cambria Math" panose="02040503050406030204" pitchFamily="18" charset="0"/>
                        </a:rPr>
                        <m:t>g</m:t>
                      </m:r>
                      <m:func>
                        <m:func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8C3AB696-D147-401F-8B50-0B1E689E0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27" y="5553372"/>
                <a:ext cx="8570363" cy="793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B7683D-2520-4D22-9BBC-F5972964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59" y="135172"/>
            <a:ext cx="11481682" cy="1122819"/>
          </a:xfrm>
        </p:spPr>
        <p:txBody>
          <a:bodyPr>
            <a:normAutofit/>
          </a:bodyPr>
          <a:lstStyle/>
          <a:p>
            <a:r>
              <a:rPr lang="pl-PL" sz="2800" dirty="0"/>
              <a:t>Zastosowania: przykład 4 – Wahadło o ruchomym zawieszeniu </a:t>
            </a:r>
            <a:br>
              <a:rPr lang="pl-PL" sz="2800" dirty="0"/>
            </a:br>
            <a:r>
              <a:rPr lang="en-US" sz="2800" dirty="0"/>
              <a:t>pendulum with mobile pivot</a:t>
            </a:r>
            <a:r>
              <a:rPr lang="pl-PL" sz="2800" dirty="0"/>
              <a:t>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37BC4ED-73CC-437D-A551-056B6B65070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5159" y="1257991"/>
                <a:ext cx="11396869" cy="5365445"/>
              </a:xfrm>
            </p:spPr>
            <p:txBody>
              <a:bodyPr/>
              <a:lstStyle/>
              <a:p>
                <a:r>
                  <a:rPr lang="pl-PL" dirty="0"/>
                  <a:t>Obecnie należy obliczyć pracę wirtualną układu i wyznaczyć siły zewnętrzne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Transformacja przesunięcia wirtualnego zmiennej, która nie jest zmienną uogólnioną: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Praca wirtualna po transformacji pozwala wyznaczyć siły uogólnione: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Stąd równania ruchu mają postać: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37BC4ED-73CC-437D-A551-056B6B650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5159" y="1257991"/>
                <a:ext cx="11396869" cy="5365445"/>
              </a:xfrm>
              <a:blipFill>
                <a:blip r:embed="rId2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DD3BBEEA-9599-4C83-BE81-EE14B75F1D93}"/>
                  </a:ext>
                </a:extLst>
              </p:cNvPr>
              <p:cNvSpPr txBox="1"/>
              <p:nvPr/>
            </p:nvSpPr>
            <p:spPr>
              <a:xfrm>
                <a:off x="805070" y="1814621"/>
                <a:ext cx="4697232" cy="450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sub>
                    </m:sSub>
                    <m:acc>
                      <m:accPr>
                        <m:chr m:val="̇"/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𝛿𝜑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l-P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DD3BBEEA-9599-4C83-BE81-EE14B75F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0" y="1814621"/>
                <a:ext cx="4697232" cy="450893"/>
              </a:xfrm>
              <a:prstGeom prst="rect">
                <a:avLst/>
              </a:prstGeom>
              <a:blipFill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C7389F0-E2AA-4641-8F00-2EE0094BF824}"/>
                  </a:ext>
                </a:extLst>
              </p:cNvPr>
              <p:cNvSpPr txBox="1"/>
              <p:nvPr/>
            </p:nvSpPr>
            <p:spPr>
              <a:xfrm>
                <a:off x="1378226" y="2881366"/>
                <a:ext cx="43473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2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pl-PL" sz="2000" i="1">
                          <a:latin typeface="Cambria Math" panose="02040503050406030204" pitchFamily="18" charset="0"/>
                        </a:rPr>
                        <m:t>𝛿𝜑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C7389F0-E2AA-4641-8F00-2EE0094B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26" y="2881366"/>
                <a:ext cx="4347375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14D4E137-2D0E-4E52-9061-8FCCF38FE63A}"/>
                  </a:ext>
                </a:extLst>
              </p:cNvPr>
              <p:cNvSpPr txBox="1"/>
              <p:nvPr/>
            </p:nvSpPr>
            <p:spPr>
              <a:xfrm>
                <a:off x="805070" y="3803337"/>
                <a:ext cx="6094674" cy="42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000" dirty="0"/>
                  <a:t>=(</a:t>
                </a:r>
                <a14:m>
                  <m:oMath xmlns:m="http://schemas.openxmlformats.org/officeDocument/2006/math">
                    <m:r>
                      <a:rPr lang="pl-PL" sz="200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pl-PL" sz="20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𝑄𝑙</m:t>
                    </m:r>
                    <m:func>
                      <m:func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0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l-PL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pl-PL" sz="20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acc>
                      <m:accPr>
                        <m:chr m:val="̇"/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𝛿𝜑</m:t>
                    </m:r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14D4E137-2D0E-4E52-9061-8FCCF38F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0" y="3803337"/>
                <a:ext cx="6094674" cy="427425"/>
              </a:xfrm>
              <a:prstGeom prst="rect">
                <a:avLst/>
              </a:prstGeom>
              <a:blipFill>
                <a:blip r:embed="rId5"/>
                <a:stretch>
                  <a:fillRect t="-7143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021D03F9-47AA-4583-909E-BCA8EC2D502A}"/>
                  </a:ext>
                </a:extLst>
              </p:cNvPr>
              <p:cNvSpPr txBox="1"/>
              <p:nvPr/>
            </p:nvSpPr>
            <p:spPr>
              <a:xfrm>
                <a:off x="805070" y="4328340"/>
                <a:ext cx="2375452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000" dirty="0"/>
                  <a:t>=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l-PL" sz="20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l-PL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l-PL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021D03F9-47AA-4583-909E-BCA8EC2D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0" y="4328340"/>
                <a:ext cx="2375452" cy="424283"/>
              </a:xfrm>
              <a:prstGeom prst="rect">
                <a:avLst/>
              </a:prstGeom>
              <a:blipFill>
                <a:blip r:embed="rId6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E1382AD1-C43F-47CD-A389-7C6A986E4D33}"/>
                  </a:ext>
                </a:extLst>
              </p:cNvPr>
              <p:cNvSpPr txBox="1"/>
              <p:nvPr/>
            </p:nvSpPr>
            <p:spPr>
              <a:xfrm>
                <a:off x="3153686" y="4312259"/>
                <a:ext cx="3241481" cy="42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2000" dirty="0"/>
                  <a:t>=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𝑄𝑙</m:t>
                    </m:r>
                    <m:func>
                      <m:func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l-PL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pl-PL" sz="20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acc>
                      <m:accPr>
                        <m:chr m:val="̇"/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E1382AD1-C43F-47CD-A389-7C6A986E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686" y="4312259"/>
                <a:ext cx="3241481" cy="427425"/>
              </a:xfrm>
              <a:prstGeom prst="rect">
                <a:avLst/>
              </a:prstGeom>
              <a:blipFill>
                <a:blip r:embed="rId7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D93E3DAF-035C-481F-80B0-669908C1E864}"/>
                  </a:ext>
                </a:extLst>
              </p:cNvPr>
              <p:cNvSpPr txBox="1"/>
              <p:nvPr/>
            </p:nvSpPr>
            <p:spPr>
              <a:xfrm>
                <a:off x="646043" y="5394394"/>
                <a:ext cx="10970813" cy="471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sz="2000" i="0">
                        <a:latin typeface="Cambria Math" panose="02040503050406030204" pitchFamily="18" charset="0"/>
                      </a:rPr>
                      <m:t>° 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l-PL" sz="20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i="1">
                        <a:latin typeface="Cambria Math" panose="02040503050406030204" pitchFamily="18" charset="0"/>
                      </a:rPr>
                      <m:t>𝑙</m:t>
                    </m:r>
                    <m:acc>
                      <m:accPr>
                        <m:chr m:val="̈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func>
                      <m:func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l-PL" sz="20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pl-PL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l-PL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p>
                        <m:r>
                          <a:rPr lang="pl-PL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l-PL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l-PL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sz="2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D93E3DAF-035C-481F-80B0-669908C1E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3" y="5394394"/>
                <a:ext cx="10970813" cy="471668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E36AE51C-F2A7-4D04-A5FF-290937758414}"/>
                  </a:ext>
                </a:extLst>
              </p:cNvPr>
              <p:cNvSpPr txBox="1"/>
              <p:nvPr/>
            </p:nvSpPr>
            <p:spPr>
              <a:xfrm>
                <a:off x="-284260" y="6017186"/>
                <a:ext cx="7887028" cy="4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° 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pl-PL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𝑄𝑙</m:t>
                      </m:r>
                      <m:func>
                        <m:func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f>
                        <m:fPr>
                          <m:type m:val="lin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l-PL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l-PL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E36AE51C-F2A7-4D04-A5FF-290937758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260" y="6017186"/>
                <a:ext cx="7887028" cy="470770"/>
              </a:xfrm>
              <a:prstGeom prst="rect">
                <a:avLst/>
              </a:prstGeom>
              <a:blipFill>
                <a:blip r:embed="rId9"/>
                <a:stretch>
                  <a:fillRect t="-89610" b="-1480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69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888BF-22FC-4423-BBBA-E27E8156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03" y="147631"/>
            <a:ext cx="11330609" cy="1021212"/>
          </a:xfrm>
        </p:spPr>
        <p:txBody>
          <a:bodyPr>
            <a:normAutofit/>
          </a:bodyPr>
          <a:lstStyle/>
          <a:p>
            <a:r>
              <a:rPr lang="pl-PL" sz="2800" dirty="0"/>
              <a:t>Zastosowania: przykład 4 – Wahadło o ruchomym zawieszeniu </a:t>
            </a:r>
            <a:br>
              <a:rPr lang="pl-PL" sz="2800" dirty="0"/>
            </a:br>
            <a:r>
              <a:rPr lang="en-US" sz="2800" dirty="0"/>
              <a:t>pendulum with mobile pivot</a:t>
            </a:r>
            <a:r>
              <a:rPr lang="pl-PL" sz="2800" dirty="0"/>
              <a:t>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3C0D1F-72D4-4310-9C2C-8A259ADEA5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393" y="1168844"/>
            <a:ext cx="11394219" cy="568915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Jak widać równania ruchu wahadła są drugiego stopnia (jak zwykłe) i są sprzężone przez drugie pochodne</a:t>
            </a:r>
          </a:p>
          <a:p>
            <a:r>
              <a:rPr lang="pl-PL" dirty="0"/>
              <a:t>Stopień równań obniżamy przez podstawienia: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			nowe zmienne mają dodatkowy indeks „</a:t>
            </a:r>
            <a:r>
              <a:rPr lang="pl-PL" cap="none" dirty="0"/>
              <a:t>n</a:t>
            </a:r>
            <a:r>
              <a:rPr lang="pl-PL" dirty="0"/>
              <a:t>”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Natomiast możemy je uporządkować, ale nie znormalizować, za pomocą funkcji </a:t>
            </a:r>
            <a:r>
              <a:rPr lang="pl-PL" dirty="0" err="1"/>
              <a:t>matlab</a:t>
            </a:r>
            <a:r>
              <a:rPr lang="pl-PL" cap="none" dirty="0" err="1"/>
              <a:t>a</a:t>
            </a:r>
            <a:r>
              <a:rPr lang="pl-PL" dirty="0"/>
              <a:t>:    </a:t>
            </a:r>
            <a:r>
              <a:rPr lang="pl-PL" cap="none" dirty="0" err="1">
                <a:solidFill>
                  <a:schemeClr val="accent1"/>
                </a:solidFill>
              </a:rPr>
              <a:t>mass</a:t>
            </a:r>
            <a:r>
              <a:rPr lang="pl-PL" dirty="0" err="1">
                <a:solidFill>
                  <a:schemeClr val="accent1"/>
                </a:solidFill>
              </a:rPr>
              <a:t>m</a:t>
            </a:r>
            <a:r>
              <a:rPr lang="pl-PL" cap="none" dirty="0" err="1">
                <a:solidFill>
                  <a:schemeClr val="accent1"/>
                </a:solidFill>
              </a:rPr>
              <a:t>atrix</a:t>
            </a:r>
            <a:r>
              <a:rPr lang="pl-PL" dirty="0" err="1">
                <a:solidFill>
                  <a:schemeClr val="accent1"/>
                </a:solidFill>
              </a:rPr>
              <a:t>f</a:t>
            </a:r>
            <a:r>
              <a:rPr lang="pl-PL" cap="none" dirty="0" err="1">
                <a:solidFill>
                  <a:schemeClr val="accent1"/>
                </a:solidFill>
              </a:rPr>
              <a:t>orm</a:t>
            </a:r>
            <a:r>
              <a:rPr lang="pl-PL" dirty="0"/>
              <a:t>.  System, równania i zmienne trzeba wpisać w odpowiedniej formie i po użyciu funkcji </a:t>
            </a:r>
            <a:r>
              <a:rPr lang="pl-PL" cap="none" dirty="0" err="1">
                <a:solidFill>
                  <a:schemeClr val="accent1"/>
                </a:solidFill>
              </a:rPr>
              <a:t>mass</a:t>
            </a:r>
            <a:r>
              <a:rPr lang="pl-PL" dirty="0" err="1">
                <a:solidFill>
                  <a:schemeClr val="accent1"/>
                </a:solidFill>
              </a:rPr>
              <a:t>m</a:t>
            </a:r>
            <a:r>
              <a:rPr lang="pl-PL" cap="none" dirty="0" err="1">
                <a:solidFill>
                  <a:schemeClr val="accent1"/>
                </a:solidFill>
              </a:rPr>
              <a:t>atrix</a:t>
            </a:r>
            <a:r>
              <a:rPr lang="pl-PL" dirty="0" err="1">
                <a:solidFill>
                  <a:schemeClr val="accent1"/>
                </a:solidFill>
              </a:rPr>
              <a:t>f</a:t>
            </a:r>
            <a:r>
              <a:rPr lang="pl-PL" cap="none" dirty="0" err="1">
                <a:solidFill>
                  <a:schemeClr val="accent1"/>
                </a:solidFill>
              </a:rPr>
              <a:t>orm</a:t>
            </a:r>
            <a:r>
              <a:rPr lang="pl-PL" dirty="0"/>
              <a:t> uzyskuje się: po lewej stronie macierz mnożącą pochodne, a po drugiej strony funkcje zmiennych i wymuszeń. Jest to pomocne  w tworzenie programu ale nadal wymaga odwracania macierzy przy pochodnych. W tym przypadku jest to macierz, która zależy od zmiennych, a więc odwracanie ma miejsce wielokrotnie w każdym kroku obliczeniowym.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F14ACBEB-9399-412D-8299-9EE4C6554468}"/>
                  </a:ext>
                </a:extLst>
              </p:cNvPr>
              <p:cNvSpPr txBox="1"/>
              <p:nvPr/>
            </p:nvSpPr>
            <p:spPr>
              <a:xfrm>
                <a:off x="896177" y="3274622"/>
                <a:ext cx="1643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F14ACBEB-9399-412D-8299-9EE4C655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77" y="3274622"/>
                <a:ext cx="1643932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3684721A-1DA9-4308-969D-716985CF8F1F}"/>
                  </a:ext>
                </a:extLst>
              </p:cNvPr>
              <p:cNvSpPr txBox="1"/>
              <p:nvPr/>
            </p:nvSpPr>
            <p:spPr>
              <a:xfrm>
                <a:off x="1174473" y="3643926"/>
                <a:ext cx="1087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3684721A-1DA9-4308-969D-716985CF8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73" y="3643926"/>
                <a:ext cx="108734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D747B974-E6F9-46B3-9240-81D09D433694}"/>
                  </a:ext>
                </a:extLst>
              </p:cNvPr>
              <p:cNvSpPr txBox="1"/>
              <p:nvPr/>
            </p:nvSpPr>
            <p:spPr>
              <a:xfrm>
                <a:off x="1007496" y="2503405"/>
                <a:ext cx="1421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D747B974-E6F9-46B3-9240-81D09D433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96" y="2503405"/>
                <a:ext cx="142129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045DAB54-C896-4E13-ACD6-90D8AE00C79A}"/>
                  </a:ext>
                </a:extLst>
              </p:cNvPr>
              <p:cNvSpPr txBox="1"/>
              <p:nvPr/>
            </p:nvSpPr>
            <p:spPr>
              <a:xfrm>
                <a:off x="1087009" y="2880601"/>
                <a:ext cx="13258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045DAB54-C896-4E13-ACD6-90D8AE00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09" y="2880601"/>
                <a:ext cx="132587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amka 13">
            <a:extLst>
              <a:ext uri="{FF2B5EF4-FFF2-40B4-BE49-F238E27FC236}">
                <a16:creationId xmlns:a16="http://schemas.microsoft.com/office/drawing/2014/main" id="{79B6DEBC-A571-4787-9EEE-8597FE237078}"/>
              </a:ext>
            </a:extLst>
          </p:cNvPr>
          <p:cNvSpPr/>
          <p:nvPr/>
        </p:nvSpPr>
        <p:spPr>
          <a:xfrm>
            <a:off x="1007496" y="2460608"/>
            <a:ext cx="1325879" cy="1671561"/>
          </a:xfrm>
          <a:prstGeom prst="frame">
            <a:avLst>
              <a:gd name="adj1" fmla="val 49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752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680</TotalTime>
  <Words>2654</Words>
  <Application>Microsoft Office PowerPoint</Application>
  <PresentationFormat>Panoramiczny</PresentationFormat>
  <Paragraphs>187</Paragraphs>
  <Slides>25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6" baseType="lpstr">
      <vt:lpstr>Arial</vt:lpstr>
      <vt:lpstr>Arial Unicode MS</vt:lpstr>
      <vt:lpstr>Calibri</vt:lpstr>
      <vt:lpstr>Cambria Math</vt:lpstr>
      <vt:lpstr>Consolas</vt:lpstr>
      <vt:lpstr>Menlo</vt:lpstr>
      <vt:lpstr>mwmathext1regular</vt:lpstr>
      <vt:lpstr>STIXGeneral</vt:lpstr>
      <vt:lpstr>Tw Cen MT</vt:lpstr>
      <vt:lpstr>Kropla</vt:lpstr>
      <vt:lpstr>Equation.3</vt:lpstr>
      <vt:lpstr>Procedury równań różniczkowych zwyczajnych (ODE) -w programie MAtlab</vt:lpstr>
      <vt:lpstr>Procedury równań różniczkowych zwyczajnych (ODE) -w programie MAtlab</vt:lpstr>
      <vt:lpstr>Procedury równań różniczkowych zwyczajnych (ODE) -w programie MAtlab</vt:lpstr>
      <vt:lpstr>Procedury równań różniczkowych zwyczajnych (ODE) -w programie MAtlab</vt:lpstr>
      <vt:lpstr>Zastosowania: przykład 4 – Wahadło o ruchomym zawieszeniu  pendulum with mobile pivot</vt:lpstr>
      <vt:lpstr>Zastosowania: przykład 4 – Wahadło o ruchomym zawieszeniu  pendulum with mobile pivot (2)</vt:lpstr>
      <vt:lpstr>Zastosowania: przykład 4 – Wahadło o ruchomym zawieszeniu  pendulum with mobile pivot (3)</vt:lpstr>
      <vt:lpstr>Zastosowania: przykład 4 – Wahadło o ruchomym zawieszeniu  pendulum with mobile pivot (4)</vt:lpstr>
      <vt:lpstr>Zastosowania: przykład 4 – Wahadło o ruchomym zawieszeniu  pendulum with mobile pivot (4)</vt:lpstr>
      <vt:lpstr>Zastosowania: przykład 4 – Wahadło o ruchomym zawieszeniu (5)  użycie:   massmatrixform  </vt:lpstr>
      <vt:lpstr>Zastosowania: przykład 4 – Wahadło o ruchomym zawieszeniu (6)</vt:lpstr>
      <vt:lpstr>przykład 4 – Wahadło o ruchomym zawieszeniu (5) wyniki symulacji komputerowej</vt:lpstr>
      <vt:lpstr>przykład 4 – Wahadło o ruchomym zawieszeniu  wyniki symulacji komputerowej</vt:lpstr>
      <vt:lpstr>przykład 4 – Wahadło o ruchomym zawieszeniu  wyniki symulacji komputerowej</vt:lpstr>
      <vt:lpstr>przykład 4 – Wahadło o ruchomym zawieszeniu  wyniki symulacji komputerowej</vt:lpstr>
      <vt:lpstr>przykład 5 – układ elektryczny z zaworami półprzewodnikowymi</vt:lpstr>
      <vt:lpstr>przykład 5 – układ elektryczny z zaworami półprzewodnikowymi (2)</vt:lpstr>
      <vt:lpstr>przykład 5 – układ elektryczny z zaworami półprzewodnikowymi (3)</vt:lpstr>
      <vt:lpstr>przykład 5 – układ elektryczny z zaworami półprzewodnikowymi (4)</vt:lpstr>
      <vt:lpstr>przykład 5 – układ elektryczny z zaworami półprzewodnikowymi (5) wyniki symulacji komputerowej</vt:lpstr>
      <vt:lpstr>przykład 5 – układ elektryczny z zaworami półprzewodnikowymi (6) wyniki symulacji komputerowej</vt:lpstr>
      <vt:lpstr>przykład 5 – układ elektryczny z zaworami półprzewodnikowymi (6) wyniki symulacji komputerowej</vt:lpstr>
      <vt:lpstr>przykład 5 – układ elektryczny z zaworami półprzewodnikowymi (7) wyniki symulacji komputerowej</vt:lpstr>
      <vt:lpstr>przykład 5 – układ elektryczny z zaworami półprzewodnikowymi (7) wyniki symulacji komputerowej</vt:lpstr>
      <vt:lpstr>przykład 5 – układ elektryczny z zaworami półprzewodnikowymi (7) wyniki symulacji komputerowej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Nowy w.4</dc:title>
  <dc:creator>Piotr</dc:creator>
  <cp:lastModifiedBy>Piotr</cp:lastModifiedBy>
  <cp:revision>111</cp:revision>
  <dcterms:created xsi:type="dcterms:W3CDTF">2020-10-26T07:32:10Z</dcterms:created>
  <dcterms:modified xsi:type="dcterms:W3CDTF">2020-11-07T17:25:45Z</dcterms:modified>
</cp:coreProperties>
</file>