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6"/>
  </p:notesMasterIdLst>
  <p:handoutMasterIdLst>
    <p:handoutMasterId r:id="rId57"/>
  </p:handoutMasterIdLst>
  <p:sldIdLst>
    <p:sldId id="693" r:id="rId2"/>
    <p:sldId id="750" r:id="rId3"/>
    <p:sldId id="694" r:id="rId4"/>
    <p:sldId id="810" r:id="rId5"/>
    <p:sldId id="815" r:id="rId6"/>
    <p:sldId id="816" r:id="rId7"/>
    <p:sldId id="751" r:id="rId8"/>
    <p:sldId id="752" r:id="rId9"/>
    <p:sldId id="753" r:id="rId10"/>
    <p:sldId id="754" r:id="rId11"/>
    <p:sldId id="710" r:id="rId12"/>
    <p:sldId id="776" r:id="rId13"/>
    <p:sldId id="731" r:id="rId14"/>
    <p:sldId id="797" r:id="rId15"/>
    <p:sldId id="775" r:id="rId16"/>
    <p:sldId id="713" r:id="rId17"/>
    <p:sldId id="720" r:id="rId18"/>
    <p:sldId id="714" r:id="rId19"/>
    <p:sldId id="691" r:id="rId20"/>
    <p:sldId id="717" r:id="rId21"/>
    <p:sldId id="718" r:id="rId22"/>
    <p:sldId id="726" r:id="rId23"/>
    <p:sldId id="719" r:id="rId24"/>
    <p:sldId id="774" r:id="rId25"/>
    <p:sldId id="724" r:id="rId26"/>
    <p:sldId id="725" r:id="rId27"/>
    <p:sldId id="850" r:id="rId28"/>
    <p:sldId id="851" r:id="rId29"/>
    <p:sldId id="692" r:id="rId30"/>
    <p:sldId id="716" r:id="rId31"/>
    <p:sldId id="721" r:id="rId32"/>
    <p:sldId id="722" r:id="rId33"/>
    <p:sldId id="723" r:id="rId34"/>
    <p:sldId id="728" r:id="rId35"/>
    <p:sldId id="729" r:id="rId36"/>
    <p:sldId id="811" r:id="rId37"/>
    <p:sldId id="773" r:id="rId38"/>
    <p:sldId id="812" r:id="rId39"/>
    <p:sldId id="801" r:id="rId40"/>
    <p:sldId id="813" r:id="rId41"/>
    <p:sldId id="814" r:id="rId42"/>
    <p:sldId id="802" r:id="rId43"/>
    <p:sldId id="749" r:id="rId44"/>
    <p:sldId id="743" r:id="rId45"/>
    <p:sldId id="744" r:id="rId46"/>
    <p:sldId id="745" r:id="rId47"/>
    <p:sldId id="746" r:id="rId48"/>
    <p:sldId id="795" r:id="rId49"/>
    <p:sldId id="793" r:id="rId50"/>
    <p:sldId id="794" r:id="rId51"/>
    <p:sldId id="796" r:id="rId52"/>
    <p:sldId id="798" r:id="rId53"/>
    <p:sldId id="799" r:id="rId54"/>
    <p:sldId id="800" r:id="rId55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F4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999" autoAdjust="0"/>
    <p:restoredTop sz="91033" autoAdjust="0"/>
  </p:normalViewPr>
  <p:slideViewPr>
    <p:cSldViewPr snapToGrid="0">
      <p:cViewPr varScale="1">
        <p:scale>
          <a:sx n="85" d="100"/>
          <a:sy n="85" d="100"/>
        </p:scale>
        <p:origin x="448" y="1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9" d="100"/>
          <a:sy n="69" d="100"/>
        </p:scale>
        <p:origin x="1944" y="6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7C2431-B443-EF4B-9AA0-B5DF01E26D27}" type="datetimeFigureOut">
              <a:rPr lang="pl-PL" smtClean="0"/>
              <a:t>11.11.2020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095A59-DE0E-7E4C-BBED-01349CF57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491182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E227D8-EA1B-4239-8824-0ED3D03E70EB}" type="datetimeFigureOut">
              <a:rPr lang="pl-PL" smtClean="0"/>
              <a:t>11.11.2020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22A489-C332-473E-8F29-99B1E98BEDB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212597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233710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969393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990818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49295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643085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416153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2052707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773080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4693130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0796190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018150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7344450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2260838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2039946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8202466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23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8852613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991487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25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3719622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8003342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27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1256743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28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677999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29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857706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6256607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30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1590240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31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5041445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32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9142134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33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932318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34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0820516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35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2448600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36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9638519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37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0215795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38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9430903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39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529781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8101196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40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2524068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41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77194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42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8388686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43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9925288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44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4084596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45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1587134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46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50063882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47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92845403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48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2990326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49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19755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9426038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50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87463088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51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43353947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52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36687859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53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87539528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54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720979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330932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008051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730353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99473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 userDrawn="1"/>
        </p:nvSpPr>
        <p:spPr>
          <a:xfrm>
            <a:off x="0" y="6165304"/>
            <a:ext cx="9144000" cy="6926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>
              <a:solidFill>
                <a:prstClr val="white"/>
              </a:solidFill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>
            <a:lvl1pPr>
              <a:defRPr>
                <a:solidFill>
                  <a:srgbClr val="124A1B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124A1B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8" name="Prostokąt 7"/>
          <p:cNvSpPr/>
          <p:nvPr userDrawn="1"/>
        </p:nvSpPr>
        <p:spPr>
          <a:xfrm>
            <a:off x="0" y="0"/>
            <a:ext cx="9144000" cy="2606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>
              <a:solidFill>
                <a:prstClr val="white"/>
              </a:solidFill>
            </a:endParaRPr>
          </a:p>
        </p:txBody>
      </p:sp>
      <p:sp>
        <p:nvSpPr>
          <p:cNvPr id="10" name="Prostokąt 9"/>
          <p:cNvSpPr/>
          <p:nvPr userDrawn="1"/>
        </p:nvSpPr>
        <p:spPr>
          <a:xfrm>
            <a:off x="5652120" y="6525344"/>
            <a:ext cx="3491880" cy="332656"/>
          </a:xfrm>
          <a:prstGeom prst="rect">
            <a:avLst/>
          </a:prstGeom>
          <a:solidFill>
            <a:srgbClr val="124A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>
              <a:solidFill>
                <a:prstClr val="white"/>
              </a:solidFill>
            </a:endParaRPr>
          </a:p>
        </p:txBody>
      </p:sp>
      <p:pic>
        <p:nvPicPr>
          <p:cNvPr id="11" name="Picture 6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81" y="260648"/>
            <a:ext cx="2214563" cy="146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584683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F5D2E-45DC-4640-A241-1996D7AD0BA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2172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F5D2E-45DC-4640-A241-1996D7AD0BA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49268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F5D2E-45DC-4640-A241-1996D7AD0BA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531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 userDrawn="1"/>
        </p:nvSpPr>
        <p:spPr>
          <a:xfrm>
            <a:off x="0" y="6165304"/>
            <a:ext cx="9144000" cy="6926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>
              <a:solidFill>
                <a:prstClr val="white"/>
              </a:solidFill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>
            <a:lvl1pPr>
              <a:defRPr>
                <a:solidFill>
                  <a:srgbClr val="124A1B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124A1B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8" name="Prostokąt 7"/>
          <p:cNvSpPr/>
          <p:nvPr userDrawn="1"/>
        </p:nvSpPr>
        <p:spPr>
          <a:xfrm>
            <a:off x="0" y="0"/>
            <a:ext cx="9144000" cy="2606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>
              <a:solidFill>
                <a:prstClr val="white"/>
              </a:solidFill>
            </a:endParaRPr>
          </a:p>
        </p:txBody>
      </p:sp>
      <p:sp>
        <p:nvSpPr>
          <p:cNvPr id="10" name="Prostokąt 9"/>
          <p:cNvSpPr/>
          <p:nvPr userDrawn="1"/>
        </p:nvSpPr>
        <p:spPr>
          <a:xfrm>
            <a:off x="5652120" y="6525344"/>
            <a:ext cx="3491880" cy="332656"/>
          </a:xfrm>
          <a:prstGeom prst="rect">
            <a:avLst/>
          </a:prstGeom>
          <a:solidFill>
            <a:srgbClr val="124A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>
              <a:solidFill>
                <a:prstClr val="white"/>
              </a:solidFill>
            </a:endParaRPr>
          </a:p>
        </p:txBody>
      </p:sp>
      <p:pic>
        <p:nvPicPr>
          <p:cNvPr id="11" name="Picture 6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81" y="260648"/>
            <a:ext cx="2214563" cy="146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6778354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 userDrawn="1"/>
        </p:nvSpPr>
        <p:spPr>
          <a:xfrm>
            <a:off x="0" y="6165304"/>
            <a:ext cx="9144000" cy="6926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>
              <a:solidFill>
                <a:prstClr val="white"/>
              </a:solidFill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>
            <a:lvl1pPr>
              <a:defRPr>
                <a:solidFill>
                  <a:srgbClr val="124A1B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124A1B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8" name="Prostokąt 7"/>
          <p:cNvSpPr/>
          <p:nvPr userDrawn="1"/>
        </p:nvSpPr>
        <p:spPr>
          <a:xfrm>
            <a:off x="0" y="0"/>
            <a:ext cx="9144000" cy="2606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>
              <a:solidFill>
                <a:prstClr val="white"/>
              </a:solidFill>
            </a:endParaRPr>
          </a:p>
        </p:txBody>
      </p:sp>
      <p:sp>
        <p:nvSpPr>
          <p:cNvPr id="10" name="Prostokąt 9"/>
          <p:cNvSpPr/>
          <p:nvPr userDrawn="1"/>
        </p:nvSpPr>
        <p:spPr>
          <a:xfrm>
            <a:off x="5652120" y="6525344"/>
            <a:ext cx="3491880" cy="332656"/>
          </a:xfrm>
          <a:prstGeom prst="rect">
            <a:avLst/>
          </a:prstGeom>
          <a:solidFill>
            <a:srgbClr val="124A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>
              <a:solidFill>
                <a:prstClr val="white"/>
              </a:solidFill>
            </a:endParaRPr>
          </a:p>
        </p:txBody>
      </p:sp>
      <p:pic>
        <p:nvPicPr>
          <p:cNvPr id="11" name="Picture 6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81" y="260648"/>
            <a:ext cx="2214563" cy="146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396151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547665" y="332656"/>
            <a:ext cx="7416824" cy="850106"/>
          </a:xfrm>
        </p:spPr>
        <p:txBody>
          <a:bodyPr>
            <a:normAutofit/>
          </a:bodyPr>
          <a:lstStyle>
            <a:lvl1pPr>
              <a:defRPr sz="3000" b="1">
                <a:solidFill>
                  <a:srgbClr val="124A1B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51521" y="1412776"/>
            <a:ext cx="8712968" cy="5112568"/>
          </a:xfrm>
        </p:spPr>
        <p:txBody>
          <a:bodyPr/>
          <a:lstStyle>
            <a:lvl1pPr>
              <a:defRPr>
                <a:solidFill>
                  <a:srgbClr val="124A1B"/>
                </a:solidFill>
              </a:defRPr>
            </a:lvl1pPr>
            <a:lvl2pPr>
              <a:defRPr>
                <a:solidFill>
                  <a:srgbClr val="124A1B"/>
                </a:solidFill>
              </a:defRPr>
            </a:lvl2pPr>
            <a:lvl3pPr>
              <a:defRPr>
                <a:solidFill>
                  <a:srgbClr val="124A1B"/>
                </a:solidFill>
              </a:defRPr>
            </a:lvl3pPr>
            <a:lvl4pPr>
              <a:defRPr>
                <a:solidFill>
                  <a:srgbClr val="124A1B"/>
                </a:solidFill>
              </a:defRPr>
            </a:lvl4pPr>
            <a:lvl5pPr>
              <a:defRPr>
                <a:solidFill>
                  <a:srgbClr val="124A1B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7010400" y="6492877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A1F5D2E-45DC-4640-A241-1996D7AD0BA5}" type="slidenum">
              <a:rPr lang="pl-PL" smtClean="0">
                <a:solidFill>
                  <a:prstClr val="white"/>
                </a:solidFill>
              </a:rPr>
              <a:pPr/>
              <a:t>‹#›</a:t>
            </a:fld>
            <a:endParaRPr lang="pl-PL" dirty="0">
              <a:solidFill>
                <a:prstClr val="white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332656"/>
            <a:ext cx="1512168" cy="816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Prostokąt 7"/>
          <p:cNvSpPr/>
          <p:nvPr userDrawn="1"/>
        </p:nvSpPr>
        <p:spPr>
          <a:xfrm>
            <a:off x="0" y="0"/>
            <a:ext cx="9144000" cy="2606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9987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F5D2E-45DC-4640-A241-1996D7AD0BA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68216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F5D2E-45DC-4640-A241-1996D7AD0BA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70213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F5D2E-45DC-4640-A241-1996D7AD0BA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7918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F5D2E-45DC-4640-A241-1996D7AD0BA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5618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F5D2E-45DC-4640-A241-1996D7AD0BA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85960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5000">
              <a:schemeClr val="bg1">
                <a:alpha val="0"/>
              </a:schemeClr>
            </a:gs>
            <a:gs pos="16000">
              <a:srgbClr val="92D050">
                <a:alpha val="61000"/>
              </a:srgbClr>
            </a:gs>
            <a:gs pos="0">
              <a:srgbClr val="124A1B">
                <a:alpha val="90000"/>
              </a:srgb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1F5D2E-45DC-4640-A241-1996D7AD0BA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8616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93" r:id="rId2"/>
    <p:sldLayoutId id="2147483694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</p:sldLayoutIdLst>
  <p:hf hdr="0" ftr="0" dt="0"/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19197CE6-6513-1543-9A13-38E3258E7CD9}"/>
              </a:ext>
            </a:extLst>
          </p:cNvPr>
          <p:cNvSpPr/>
          <p:nvPr/>
        </p:nvSpPr>
        <p:spPr>
          <a:xfrm>
            <a:off x="222662" y="21807"/>
            <a:ext cx="7392341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Technologia i organizacja robót - literatura </a:t>
            </a:r>
            <a:endParaRPr lang="pl-PL" sz="2800" dirty="0">
              <a:solidFill>
                <a:schemeClr val="tx1"/>
              </a:solidFill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CBDD81FB-50F0-E04C-9570-8785EB297DB0}"/>
              </a:ext>
            </a:extLst>
          </p:cNvPr>
          <p:cNvSpPr/>
          <p:nvPr/>
        </p:nvSpPr>
        <p:spPr>
          <a:xfrm>
            <a:off x="222662" y="610924"/>
            <a:ext cx="8559230" cy="86177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3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pl-PL" sz="2000" b="1" dirty="0">
                <a:solidFill>
                  <a:schemeClr val="tx1"/>
                </a:solidFill>
              </a:rPr>
              <a:t>Jaworski K. M.: Podstawy organizacji budowy. Wydawnictwo Naukowe PWN, Warszawa 2004. </a:t>
            </a:r>
            <a:endParaRPr lang="pl-PL" sz="3200" b="1" dirty="0">
              <a:solidFill>
                <a:schemeClr val="tx1"/>
              </a:solidFill>
            </a:endParaRP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21D3CEBB-50B6-1441-8574-FA8AA8453E55}"/>
              </a:ext>
            </a:extLst>
          </p:cNvPr>
          <p:cNvSpPr/>
          <p:nvPr/>
        </p:nvSpPr>
        <p:spPr>
          <a:xfrm>
            <a:off x="232193" y="1538595"/>
            <a:ext cx="8559538" cy="86177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3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pl-PL" sz="2000" b="1" dirty="0">
                <a:solidFill>
                  <a:schemeClr val="tx1"/>
                </a:solidFill>
              </a:rPr>
              <a:t>Jaworski K.M.: Metodologia projektowania realizacji budowy. PWN, Warszawa 1999. </a:t>
            </a:r>
            <a:endParaRPr lang="pl-PL" sz="3200" b="1" dirty="0">
              <a:solidFill>
                <a:schemeClr val="tx1"/>
              </a:solidFill>
            </a:endParaRP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27C5FA86-96E2-1447-B486-08FD1BD9F3BD}"/>
              </a:ext>
            </a:extLst>
          </p:cNvPr>
          <p:cNvSpPr/>
          <p:nvPr/>
        </p:nvSpPr>
        <p:spPr>
          <a:xfrm>
            <a:off x="232193" y="2466266"/>
            <a:ext cx="8559538" cy="4001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pl-PL" sz="2000" b="1" dirty="0">
                <a:solidFill>
                  <a:schemeClr val="tx1"/>
                </a:solidFill>
              </a:rPr>
              <a:t>A. Dyżewski – Technologia i organizacja budowy. Arkady. Warszawa 1990</a:t>
            </a:r>
            <a:endParaRPr lang="pl-PL" sz="3200" b="1" dirty="0">
              <a:solidFill>
                <a:schemeClr val="tx1"/>
              </a:solidFill>
            </a:endParaRPr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23F0DFB6-C810-CD41-8D61-76814A734C69}"/>
              </a:ext>
            </a:extLst>
          </p:cNvPr>
          <p:cNvSpPr/>
          <p:nvPr/>
        </p:nvSpPr>
        <p:spPr>
          <a:xfrm>
            <a:off x="232193" y="2932273"/>
            <a:ext cx="8559538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pl-PL" sz="2000" b="1" dirty="0">
                <a:solidFill>
                  <a:schemeClr val="tx1"/>
                </a:solidFill>
              </a:rPr>
              <a:t>Rowiński – Technologia i organizacja procesów inżynieryjnych budownictwa miejskiego. Wyd. Pol. Śląskiej </a:t>
            </a:r>
            <a:endParaRPr lang="pl-PL" sz="3200" b="1" dirty="0">
              <a:solidFill>
                <a:schemeClr val="tx1"/>
              </a:solidFill>
            </a:endParaRPr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F0AFE7BE-6EC9-E64D-BB2F-41CB3D4709E5}"/>
              </a:ext>
            </a:extLst>
          </p:cNvPr>
          <p:cNvSpPr/>
          <p:nvPr/>
        </p:nvSpPr>
        <p:spPr>
          <a:xfrm>
            <a:off x="232193" y="3724416"/>
            <a:ext cx="8559538" cy="4001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 Ustawa – Prawo budowlane – tekst jednolity Sejm – akty prawne</a:t>
            </a:r>
            <a:r>
              <a:rPr lang="pl-PL" sz="2000" b="1" dirty="0">
                <a:solidFill>
                  <a:schemeClr val="tx1"/>
                </a:solidFill>
              </a:rPr>
              <a:t> </a:t>
            </a:r>
            <a:endParaRPr lang="pl-PL" sz="3200" b="1" dirty="0">
              <a:solidFill>
                <a:schemeClr val="tx1"/>
              </a:solidFill>
            </a:endParaRPr>
          </a:p>
        </p:txBody>
      </p:sp>
      <p:sp>
        <p:nvSpPr>
          <p:cNvPr id="17" name="Prostokąt 16">
            <a:extLst>
              <a:ext uri="{FF2B5EF4-FFF2-40B4-BE49-F238E27FC236}">
                <a16:creationId xmlns:a16="http://schemas.microsoft.com/office/drawing/2014/main" id="{2A0EED56-FFAF-2847-96DA-B9FF81AF23DA}"/>
              </a:ext>
            </a:extLst>
          </p:cNvPr>
          <p:cNvSpPr/>
          <p:nvPr/>
        </p:nvSpPr>
        <p:spPr>
          <a:xfrm>
            <a:off x="232193" y="4208783"/>
            <a:ext cx="8559538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pl-PL" sz="2000" b="1" dirty="0">
                <a:solidFill>
                  <a:schemeClr val="tx1"/>
                </a:solidFill>
              </a:rPr>
              <a:t>Warunki techniczne wykonywania i odbioru robót budowlanych - redakcja </a:t>
            </a:r>
            <a:r>
              <a:rPr lang="pl-PL" sz="2000" b="1" dirty="0" err="1">
                <a:solidFill>
                  <a:schemeClr val="tx1"/>
                </a:solidFill>
              </a:rPr>
              <a:t>A.Ujma</a:t>
            </a:r>
            <a:r>
              <a:rPr lang="pl-PL" sz="2000" b="1" dirty="0">
                <a:solidFill>
                  <a:schemeClr val="tx1"/>
                </a:solidFill>
              </a:rPr>
              <a:t> </a:t>
            </a:r>
            <a:r>
              <a:rPr lang="pl-PL" sz="2000" b="1" dirty="0" err="1">
                <a:solidFill>
                  <a:schemeClr val="tx1"/>
                </a:solidFill>
              </a:rPr>
              <a:t>Verlag</a:t>
            </a:r>
            <a:r>
              <a:rPr lang="pl-PL" sz="2000" b="1" dirty="0">
                <a:solidFill>
                  <a:schemeClr val="tx1"/>
                </a:solidFill>
              </a:rPr>
              <a:t> </a:t>
            </a:r>
            <a:r>
              <a:rPr lang="pl-PL" sz="2000" b="1" dirty="0" err="1">
                <a:solidFill>
                  <a:schemeClr val="tx1"/>
                </a:solidFill>
              </a:rPr>
              <a:t>Dashofer</a:t>
            </a:r>
            <a:r>
              <a:rPr lang="pl-PL" sz="2000" b="1" dirty="0">
                <a:solidFill>
                  <a:schemeClr val="tx1"/>
                </a:solidFill>
              </a:rPr>
              <a:t> </a:t>
            </a:r>
            <a:endParaRPr lang="pl-PL" sz="3200" b="1" dirty="0">
              <a:solidFill>
                <a:schemeClr val="tx1"/>
              </a:solidFill>
            </a:endParaRPr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A73847CD-39CE-B445-A239-92670BE5B759}"/>
              </a:ext>
            </a:extLst>
          </p:cNvPr>
          <p:cNvSpPr/>
          <p:nvPr/>
        </p:nvSpPr>
        <p:spPr>
          <a:xfrm>
            <a:off x="232193" y="5021632"/>
            <a:ext cx="8559538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Specyfikacje techniczne wykonywania i odbioru robót budowlanych; branżowe według wytycznych </a:t>
            </a:r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EFEB8CD9-7E76-1648-A655-01D9C6CE4CA0}"/>
              </a:ext>
            </a:extLst>
          </p:cNvPr>
          <p:cNvSpPr/>
          <p:nvPr/>
        </p:nvSpPr>
        <p:spPr>
          <a:xfrm>
            <a:off x="232193" y="5873558"/>
            <a:ext cx="8559538" cy="4001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T</a:t>
            </a:r>
            <a:r>
              <a:rPr lang="pl-PL" sz="2000" b="1" dirty="0">
                <a:solidFill>
                  <a:schemeClr val="tx1"/>
                </a:solidFill>
              </a:rPr>
              <a:t>. Przechodzień-Roboty ziemne w zimie. Wyd. Arkady </a:t>
            </a:r>
          </a:p>
        </p:txBody>
      </p:sp>
    </p:spTree>
    <p:extLst>
      <p:ext uri="{BB962C8B-B14F-4D97-AF65-F5344CB8AC3E}">
        <p14:creationId xmlns:p14="http://schemas.microsoft.com/office/powerpoint/2010/main" val="33275519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19197CE6-6513-1543-9A13-38E3258E7CD9}"/>
              </a:ext>
            </a:extLst>
          </p:cNvPr>
          <p:cNvSpPr/>
          <p:nvPr/>
        </p:nvSpPr>
        <p:spPr>
          <a:xfrm>
            <a:off x="207672" y="141728"/>
            <a:ext cx="6837705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Czynniki wpływające na koszty budowy</a:t>
            </a:r>
            <a:endParaRPr lang="pl-PL" sz="2800" dirty="0">
              <a:solidFill>
                <a:schemeClr val="tx1"/>
              </a:solidFill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32A1F60C-437A-044F-A743-B450CA2117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672" y="1106045"/>
            <a:ext cx="8668062" cy="557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7288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19197CE6-6513-1543-9A13-38E3258E7CD9}"/>
              </a:ext>
            </a:extLst>
          </p:cNvPr>
          <p:cNvSpPr/>
          <p:nvPr/>
        </p:nvSpPr>
        <p:spPr>
          <a:xfrm>
            <a:off x="222662" y="21807"/>
            <a:ext cx="5862181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Technologia robót ziemnych </a:t>
            </a:r>
            <a:endParaRPr lang="pl-PL" sz="2800" dirty="0">
              <a:solidFill>
                <a:schemeClr val="tx1"/>
              </a:solidFill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ADA03FD0-B9ED-2346-87F1-E519C88A71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244" y="965304"/>
            <a:ext cx="8268012" cy="567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1616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19197CE6-6513-1543-9A13-38E3258E7CD9}"/>
              </a:ext>
            </a:extLst>
          </p:cNvPr>
          <p:cNvSpPr/>
          <p:nvPr/>
        </p:nvSpPr>
        <p:spPr>
          <a:xfrm>
            <a:off x="222662" y="21807"/>
            <a:ext cx="5862181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Technologia robót ziemnych </a:t>
            </a:r>
            <a:endParaRPr lang="pl-PL" sz="2800" dirty="0">
              <a:solidFill>
                <a:schemeClr val="tx1"/>
              </a:solidFill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CBDD81FB-50F0-E04C-9570-8785EB297DB0}"/>
              </a:ext>
            </a:extLst>
          </p:cNvPr>
          <p:cNvSpPr/>
          <p:nvPr/>
        </p:nvSpPr>
        <p:spPr>
          <a:xfrm>
            <a:off x="222661" y="622799"/>
            <a:ext cx="8786427" cy="55399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3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 Umacnianie wykopów – wykopy rozparte </a:t>
            </a:r>
            <a:endParaRPr lang="pl-PL" sz="3600" b="1" dirty="0">
              <a:solidFill>
                <a:schemeClr val="tx1"/>
              </a:solidFill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B02E3684-854B-1D47-A5CC-DA71066757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212" y="1771858"/>
            <a:ext cx="8141324" cy="481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7305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19197CE6-6513-1543-9A13-38E3258E7CD9}"/>
              </a:ext>
            </a:extLst>
          </p:cNvPr>
          <p:cNvSpPr/>
          <p:nvPr/>
        </p:nvSpPr>
        <p:spPr>
          <a:xfrm>
            <a:off x="222662" y="21807"/>
            <a:ext cx="5862181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Technologia robót ziemnych </a:t>
            </a:r>
            <a:endParaRPr lang="pl-PL" sz="2800" dirty="0">
              <a:solidFill>
                <a:schemeClr val="tx1"/>
              </a:solidFill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CBDD81FB-50F0-E04C-9570-8785EB297DB0}"/>
              </a:ext>
            </a:extLst>
          </p:cNvPr>
          <p:cNvSpPr/>
          <p:nvPr/>
        </p:nvSpPr>
        <p:spPr>
          <a:xfrm>
            <a:off x="222661" y="622799"/>
            <a:ext cx="8786427" cy="55399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3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 Umacnianie wykopów – wykopy rozparte </a:t>
            </a:r>
            <a:endParaRPr lang="pl-PL" sz="3600" b="1" dirty="0">
              <a:solidFill>
                <a:schemeClr val="tx1"/>
              </a:solidFill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A0D6A9EF-6C9E-C041-85C4-58492E7EC6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661" y="1452747"/>
            <a:ext cx="8334531" cy="4975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7321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19197CE6-6513-1543-9A13-38E3258E7CD9}"/>
              </a:ext>
            </a:extLst>
          </p:cNvPr>
          <p:cNvSpPr/>
          <p:nvPr/>
        </p:nvSpPr>
        <p:spPr>
          <a:xfrm>
            <a:off x="222662" y="21807"/>
            <a:ext cx="5862181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Technologia robót ziemnych </a:t>
            </a:r>
            <a:endParaRPr lang="pl-PL" sz="2800" dirty="0">
              <a:solidFill>
                <a:schemeClr val="tx1"/>
              </a:solidFill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CBDD81FB-50F0-E04C-9570-8785EB297DB0}"/>
              </a:ext>
            </a:extLst>
          </p:cNvPr>
          <p:cNvSpPr/>
          <p:nvPr/>
        </p:nvSpPr>
        <p:spPr>
          <a:xfrm>
            <a:off x="222661" y="622799"/>
            <a:ext cx="8786427" cy="55399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3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 Umacnianie wykopów – wykopy rozparte </a:t>
            </a:r>
            <a:endParaRPr lang="pl-PL" sz="3600" b="1" dirty="0">
              <a:solidFill>
                <a:schemeClr val="tx1"/>
              </a:solidFill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0AF8C6BA-C753-9D4A-A119-A141C31A46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661" y="1560025"/>
            <a:ext cx="8562867" cy="5297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2075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19197CE6-6513-1543-9A13-38E3258E7CD9}"/>
              </a:ext>
            </a:extLst>
          </p:cNvPr>
          <p:cNvSpPr/>
          <p:nvPr/>
        </p:nvSpPr>
        <p:spPr>
          <a:xfrm>
            <a:off x="222662" y="21807"/>
            <a:ext cx="5862181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Technologia robót ziemnych </a:t>
            </a:r>
            <a:endParaRPr lang="pl-PL" sz="2800" dirty="0">
              <a:solidFill>
                <a:schemeClr val="tx1"/>
              </a:solidFill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CBDD81FB-50F0-E04C-9570-8785EB297DB0}"/>
              </a:ext>
            </a:extLst>
          </p:cNvPr>
          <p:cNvSpPr/>
          <p:nvPr/>
        </p:nvSpPr>
        <p:spPr>
          <a:xfrm>
            <a:off x="222661" y="622799"/>
            <a:ext cx="8786427" cy="55399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3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 Umacnianie wykopów – ścianki szczelne </a:t>
            </a:r>
            <a:endParaRPr lang="pl-PL" sz="3600" b="1" dirty="0">
              <a:solidFill>
                <a:schemeClr val="tx1"/>
              </a:solidFill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E46FB8E2-3844-B14D-9AD4-5501AB65E0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84207"/>
            <a:ext cx="8147154" cy="483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9691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19197CE6-6513-1543-9A13-38E3258E7CD9}"/>
              </a:ext>
            </a:extLst>
          </p:cNvPr>
          <p:cNvSpPr/>
          <p:nvPr/>
        </p:nvSpPr>
        <p:spPr>
          <a:xfrm>
            <a:off x="222662" y="21807"/>
            <a:ext cx="5862181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Technologia robót ziemnych </a:t>
            </a:r>
            <a:endParaRPr lang="pl-PL" sz="2800" dirty="0">
              <a:solidFill>
                <a:schemeClr val="tx1"/>
              </a:solidFill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CBDD81FB-50F0-E04C-9570-8785EB297DB0}"/>
              </a:ext>
            </a:extLst>
          </p:cNvPr>
          <p:cNvSpPr/>
          <p:nvPr/>
        </p:nvSpPr>
        <p:spPr>
          <a:xfrm>
            <a:off x="222661" y="622799"/>
            <a:ext cx="8786427" cy="55399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3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 Odwadnianie wykopów</a:t>
            </a:r>
            <a:endParaRPr lang="pl-PL" sz="3600" b="1" dirty="0">
              <a:solidFill>
                <a:schemeClr val="tx1"/>
              </a:solidFill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072E1C15-08CD-3643-A693-0570C9CA8B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704" y="1840642"/>
            <a:ext cx="8379503" cy="4230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8149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19197CE6-6513-1543-9A13-38E3258E7CD9}"/>
              </a:ext>
            </a:extLst>
          </p:cNvPr>
          <p:cNvSpPr/>
          <p:nvPr/>
        </p:nvSpPr>
        <p:spPr>
          <a:xfrm>
            <a:off x="222662" y="21807"/>
            <a:ext cx="5862181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Technologia robót ziemnych </a:t>
            </a:r>
            <a:endParaRPr lang="pl-PL" sz="2800" dirty="0">
              <a:solidFill>
                <a:schemeClr val="tx1"/>
              </a:solidFill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CBDD81FB-50F0-E04C-9570-8785EB297DB0}"/>
              </a:ext>
            </a:extLst>
          </p:cNvPr>
          <p:cNvSpPr/>
          <p:nvPr/>
        </p:nvSpPr>
        <p:spPr>
          <a:xfrm>
            <a:off x="222661" y="622799"/>
            <a:ext cx="8786427" cy="55399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3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 Odwadnianie wykopów</a:t>
            </a:r>
            <a:endParaRPr lang="pl-PL" sz="3600" b="1" dirty="0">
              <a:solidFill>
                <a:schemeClr val="tx1"/>
              </a:solidFill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5C9DF5E2-991A-E249-9C06-1969C58A4F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661" y="1709845"/>
            <a:ext cx="8786427" cy="4511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4737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19197CE6-6513-1543-9A13-38E3258E7CD9}"/>
              </a:ext>
            </a:extLst>
          </p:cNvPr>
          <p:cNvSpPr/>
          <p:nvPr/>
        </p:nvSpPr>
        <p:spPr>
          <a:xfrm>
            <a:off x="222662" y="21807"/>
            <a:ext cx="5862181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Technologia robót ziemnych </a:t>
            </a:r>
            <a:endParaRPr lang="pl-PL" sz="2800" dirty="0">
              <a:solidFill>
                <a:schemeClr val="tx1"/>
              </a:solidFill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CBDD81FB-50F0-E04C-9570-8785EB297DB0}"/>
              </a:ext>
            </a:extLst>
          </p:cNvPr>
          <p:cNvSpPr/>
          <p:nvPr/>
        </p:nvSpPr>
        <p:spPr>
          <a:xfrm>
            <a:off x="222661" y="622799"/>
            <a:ext cx="8786427" cy="55399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3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 Odwadnianie wykopów</a:t>
            </a:r>
            <a:endParaRPr lang="pl-PL" sz="3600" b="1" dirty="0">
              <a:solidFill>
                <a:schemeClr val="tx1"/>
              </a:solidFill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C4C38EE7-CB06-9B40-B3CE-B5A030D32B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763" y="1753840"/>
            <a:ext cx="8499423" cy="4338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1336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19197CE6-6513-1543-9A13-38E3258E7CD9}"/>
              </a:ext>
            </a:extLst>
          </p:cNvPr>
          <p:cNvSpPr/>
          <p:nvPr/>
        </p:nvSpPr>
        <p:spPr>
          <a:xfrm>
            <a:off x="222662" y="21807"/>
            <a:ext cx="5862181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Technologia robót ziemnych </a:t>
            </a:r>
            <a:endParaRPr lang="pl-PL" sz="2800" dirty="0">
              <a:solidFill>
                <a:schemeClr val="tx1"/>
              </a:solidFill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CBDD81FB-50F0-E04C-9570-8785EB297DB0}"/>
              </a:ext>
            </a:extLst>
          </p:cNvPr>
          <p:cNvSpPr/>
          <p:nvPr/>
        </p:nvSpPr>
        <p:spPr>
          <a:xfrm>
            <a:off x="222661" y="622799"/>
            <a:ext cx="8786427" cy="55399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3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 Odwadnianie wykopów</a:t>
            </a:r>
            <a:endParaRPr lang="pl-PL" sz="3600" b="1" dirty="0">
              <a:solidFill>
                <a:schemeClr val="tx1"/>
              </a:solidFill>
            </a:endParaRP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2826CF63-4DCF-D644-B4FB-053B46E8B4F0}"/>
              </a:ext>
            </a:extLst>
          </p:cNvPr>
          <p:cNvSpPr/>
          <p:nvPr/>
        </p:nvSpPr>
        <p:spPr>
          <a:xfrm>
            <a:off x="235460" y="1254569"/>
            <a:ext cx="8119363" cy="132343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Najprostszym sposobem odwodnienia terenu, na którym prowadzi się roboty ziemne, jest wykonanie rowów terenowych, zapewniających grawitacyjne odprowadzenie wód deszczowych poza rejon objęty robotami. </a:t>
            </a:r>
          </a:p>
        </p:txBody>
      </p:sp>
      <p:sp>
        <p:nvSpPr>
          <p:cNvPr id="2" name="Strzałka w prawo 1">
            <a:extLst>
              <a:ext uri="{FF2B5EF4-FFF2-40B4-BE49-F238E27FC236}">
                <a16:creationId xmlns:a16="http://schemas.microsoft.com/office/drawing/2014/main" id="{2FC43FC2-9521-2E4F-BE96-A4069BC92C9E}"/>
              </a:ext>
            </a:extLst>
          </p:cNvPr>
          <p:cNvSpPr/>
          <p:nvPr/>
        </p:nvSpPr>
        <p:spPr>
          <a:xfrm rot="10800000">
            <a:off x="8315524" y="1713921"/>
            <a:ext cx="509666" cy="40473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5B5E6B13-6513-BE4A-89E9-63AC82206C9F}"/>
              </a:ext>
            </a:extLst>
          </p:cNvPr>
          <p:cNvCxnSpPr>
            <a:cxnSpLocks/>
          </p:cNvCxnSpPr>
          <p:nvPr/>
        </p:nvCxnSpPr>
        <p:spPr>
          <a:xfrm>
            <a:off x="8825190" y="1176797"/>
            <a:ext cx="34854" cy="3402586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rostokąt 9">
            <a:extLst>
              <a:ext uri="{FF2B5EF4-FFF2-40B4-BE49-F238E27FC236}">
                <a16:creationId xmlns:a16="http://schemas.microsoft.com/office/drawing/2014/main" id="{0A303768-3725-F54F-968A-A880293D0082}"/>
              </a:ext>
            </a:extLst>
          </p:cNvPr>
          <p:cNvSpPr/>
          <p:nvPr/>
        </p:nvSpPr>
        <p:spPr>
          <a:xfrm>
            <a:off x="235460" y="2655779"/>
            <a:ext cx="8119363" cy="286232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Należy zapobiegać zdzieraniu wody odpadowej na dnie wykopu. </a:t>
            </a:r>
          </a:p>
          <a:p>
            <a:r>
              <a:rPr lang="pl-PL" sz="2000" b="1" dirty="0">
                <a:solidFill>
                  <a:schemeClr val="tx1"/>
                </a:solidFill>
              </a:rPr>
              <a:t>Można temu zapobiec, jeśli na dnie wykopu zostanie wykonana sieć rowków o niewielkim spadku w kierunku narożnika wykopu, a powierzchnia dna wykopu-ukształtowana z lekkim pochyleniem w kierunku rowków. </a:t>
            </a:r>
          </a:p>
          <a:p>
            <a:r>
              <a:rPr lang="pl-PL" sz="2000" b="1" dirty="0">
                <a:solidFill>
                  <a:schemeClr val="tx1"/>
                </a:solidFill>
              </a:rPr>
              <a:t>W narożniku wykopu gdzie następuje odprowadzenie przez rowki wód z dna wykopu, należy wykonać studzienkę zbiorczą, z której, zależnie od intensywności opadów, wybiera się wiadrami lub wypompowuje mechanicznie zbierającą się wodę. </a:t>
            </a:r>
          </a:p>
        </p:txBody>
      </p:sp>
      <p:sp>
        <p:nvSpPr>
          <p:cNvPr id="11" name="Strzałka w prawo 10">
            <a:extLst>
              <a:ext uri="{FF2B5EF4-FFF2-40B4-BE49-F238E27FC236}">
                <a16:creationId xmlns:a16="http://schemas.microsoft.com/office/drawing/2014/main" id="{15478FBD-BB7E-1945-998B-837410E807AF}"/>
              </a:ext>
            </a:extLst>
          </p:cNvPr>
          <p:cNvSpPr/>
          <p:nvPr/>
        </p:nvSpPr>
        <p:spPr>
          <a:xfrm rot="10800000">
            <a:off x="8335174" y="4358128"/>
            <a:ext cx="509666" cy="40473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287610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19197CE6-6513-1543-9A13-38E3258E7CD9}"/>
              </a:ext>
            </a:extLst>
          </p:cNvPr>
          <p:cNvSpPr/>
          <p:nvPr/>
        </p:nvSpPr>
        <p:spPr>
          <a:xfrm>
            <a:off x="222662" y="21807"/>
            <a:ext cx="5862181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cd. - literatura </a:t>
            </a:r>
            <a:endParaRPr lang="pl-PL" sz="2800" dirty="0">
              <a:solidFill>
                <a:schemeClr val="tx1"/>
              </a:solidFill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67F7F5AC-080F-C14F-A165-0BA2C7EFB8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556" y="1409074"/>
            <a:ext cx="8371629" cy="457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8673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19197CE6-6513-1543-9A13-38E3258E7CD9}"/>
              </a:ext>
            </a:extLst>
          </p:cNvPr>
          <p:cNvSpPr/>
          <p:nvPr/>
        </p:nvSpPr>
        <p:spPr>
          <a:xfrm>
            <a:off x="222662" y="21807"/>
            <a:ext cx="5862181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Technologia robót ziemnych </a:t>
            </a:r>
            <a:endParaRPr lang="pl-PL" sz="2800" dirty="0">
              <a:solidFill>
                <a:schemeClr val="tx1"/>
              </a:solidFill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CBDD81FB-50F0-E04C-9570-8785EB297DB0}"/>
              </a:ext>
            </a:extLst>
          </p:cNvPr>
          <p:cNvSpPr/>
          <p:nvPr/>
        </p:nvSpPr>
        <p:spPr>
          <a:xfrm>
            <a:off x="222661" y="622799"/>
            <a:ext cx="8786427" cy="55399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3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 Odwadnianie wykopów</a:t>
            </a:r>
            <a:endParaRPr lang="pl-PL" sz="3600" b="1" dirty="0">
              <a:solidFill>
                <a:schemeClr val="tx1"/>
              </a:solidFill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AA29CC5B-E311-2B42-8372-35383C7058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598" y="1933731"/>
            <a:ext cx="8304551" cy="4024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720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19197CE6-6513-1543-9A13-38E3258E7CD9}"/>
              </a:ext>
            </a:extLst>
          </p:cNvPr>
          <p:cNvSpPr/>
          <p:nvPr/>
        </p:nvSpPr>
        <p:spPr>
          <a:xfrm>
            <a:off x="222662" y="21807"/>
            <a:ext cx="5862181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Technologia robót ziemnych </a:t>
            </a:r>
            <a:endParaRPr lang="pl-PL" sz="2800" dirty="0">
              <a:solidFill>
                <a:schemeClr val="tx1"/>
              </a:solidFill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CBDD81FB-50F0-E04C-9570-8785EB297DB0}"/>
              </a:ext>
            </a:extLst>
          </p:cNvPr>
          <p:cNvSpPr/>
          <p:nvPr/>
        </p:nvSpPr>
        <p:spPr>
          <a:xfrm>
            <a:off x="222661" y="622799"/>
            <a:ext cx="8786427" cy="55399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3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 Odwadnianie wykopów</a:t>
            </a:r>
            <a:endParaRPr lang="pl-PL" sz="3600" b="1" dirty="0">
              <a:solidFill>
                <a:schemeClr val="tx1"/>
              </a:solidFill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1AC3AB56-C2AB-3543-883D-ACC850FBB4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745" y="1794727"/>
            <a:ext cx="8439462" cy="4122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2947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19197CE6-6513-1543-9A13-38E3258E7CD9}"/>
              </a:ext>
            </a:extLst>
          </p:cNvPr>
          <p:cNvSpPr/>
          <p:nvPr/>
        </p:nvSpPr>
        <p:spPr>
          <a:xfrm>
            <a:off x="222662" y="21807"/>
            <a:ext cx="5862181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Technologia robót ziemnych </a:t>
            </a:r>
            <a:endParaRPr lang="pl-PL" sz="2800" dirty="0">
              <a:solidFill>
                <a:schemeClr val="tx1"/>
              </a:solidFill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CBDD81FB-50F0-E04C-9570-8785EB297DB0}"/>
              </a:ext>
            </a:extLst>
          </p:cNvPr>
          <p:cNvSpPr/>
          <p:nvPr/>
        </p:nvSpPr>
        <p:spPr>
          <a:xfrm>
            <a:off x="222661" y="622799"/>
            <a:ext cx="8786427" cy="55399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3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 Odwadnianie wykopów  </a:t>
            </a:r>
            <a:endParaRPr lang="pl-PL" sz="3600" b="1" dirty="0">
              <a:solidFill>
                <a:schemeClr val="tx1"/>
              </a:solidFill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D44CBB15-9740-7544-8A5E-FBAA3B0042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074" y="1393472"/>
            <a:ext cx="8229600" cy="5288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9041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19197CE6-6513-1543-9A13-38E3258E7CD9}"/>
              </a:ext>
            </a:extLst>
          </p:cNvPr>
          <p:cNvSpPr/>
          <p:nvPr/>
        </p:nvSpPr>
        <p:spPr>
          <a:xfrm>
            <a:off x="222662" y="21807"/>
            <a:ext cx="5862181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Technologia robót ziemnych </a:t>
            </a:r>
            <a:endParaRPr lang="pl-PL" sz="2800" dirty="0">
              <a:solidFill>
                <a:schemeClr val="tx1"/>
              </a:solidFill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CBDD81FB-50F0-E04C-9570-8785EB297DB0}"/>
              </a:ext>
            </a:extLst>
          </p:cNvPr>
          <p:cNvSpPr/>
          <p:nvPr/>
        </p:nvSpPr>
        <p:spPr>
          <a:xfrm>
            <a:off x="222661" y="622799"/>
            <a:ext cx="8786427" cy="55399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3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 Odwadnianie wykopów</a:t>
            </a:r>
            <a:endParaRPr lang="pl-PL" sz="3600" b="1" dirty="0">
              <a:solidFill>
                <a:schemeClr val="tx1"/>
              </a:solidFill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81E64967-F4BA-0947-9894-8AC03A24C5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645" y="1715989"/>
            <a:ext cx="8094689" cy="4659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5266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19197CE6-6513-1543-9A13-38E3258E7CD9}"/>
              </a:ext>
            </a:extLst>
          </p:cNvPr>
          <p:cNvSpPr/>
          <p:nvPr/>
        </p:nvSpPr>
        <p:spPr>
          <a:xfrm>
            <a:off x="222662" y="21807"/>
            <a:ext cx="5862181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Technologia robót ziemnych </a:t>
            </a:r>
            <a:endParaRPr lang="pl-PL" sz="2800" dirty="0">
              <a:solidFill>
                <a:schemeClr val="tx1"/>
              </a:solidFill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CBDD81FB-50F0-E04C-9570-8785EB297DB0}"/>
              </a:ext>
            </a:extLst>
          </p:cNvPr>
          <p:cNvSpPr/>
          <p:nvPr/>
        </p:nvSpPr>
        <p:spPr>
          <a:xfrm>
            <a:off x="222661" y="622799"/>
            <a:ext cx="8786427" cy="55399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3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 Odwadnianie wykopów</a:t>
            </a:r>
            <a:endParaRPr lang="pl-PL" sz="3600" b="1" dirty="0">
              <a:solidFill>
                <a:schemeClr val="tx1"/>
              </a:solidFill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4C39B0AA-89B7-184C-B88A-6960D4723D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661" y="1533264"/>
            <a:ext cx="8441654" cy="4882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7280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19197CE6-6513-1543-9A13-38E3258E7CD9}"/>
              </a:ext>
            </a:extLst>
          </p:cNvPr>
          <p:cNvSpPr/>
          <p:nvPr/>
        </p:nvSpPr>
        <p:spPr>
          <a:xfrm>
            <a:off x="222662" y="21807"/>
            <a:ext cx="5862181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Technologia robót ziemnych </a:t>
            </a:r>
            <a:endParaRPr lang="pl-PL" sz="2800" dirty="0">
              <a:solidFill>
                <a:schemeClr val="tx1"/>
              </a:solidFill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CBDD81FB-50F0-E04C-9570-8785EB297DB0}"/>
              </a:ext>
            </a:extLst>
          </p:cNvPr>
          <p:cNvSpPr/>
          <p:nvPr/>
        </p:nvSpPr>
        <p:spPr>
          <a:xfrm>
            <a:off x="222661" y="622799"/>
            <a:ext cx="8786427" cy="55399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3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 Odwadnianie wykopów</a:t>
            </a:r>
            <a:endParaRPr lang="pl-PL" sz="3600" b="1" dirty="0">
              <a:solidFill>
                <a:schemeClr val="tx1"/>
              </a:solidFill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4B6632D3-6AEA-4243-AD77-438248C166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044" y="1518300"/>
            <a:ext cx="8139659" cy="533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5202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19197CE6-6513-1543-9A13-38E3258E7CD9}"/>
              </a:ext>
            </a:extLst>
          </p:cNvPr>
          <p:cNvSpPr/>
          <p:nvPr/>
        </p:nvSpPr>
        <p:spPr>
          <a:xfrm>
            <a:off x="222662" y="21807"/>
            <a:ext cx="5862181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Technologia robót ziemnych </a:t>
            </a:r>
            <a:endParaRPr lang="pl-PL" sz="2800" dirty="0">
              <a:solidFill>
                <a:schemeClr val="tx1"/>
              </a:solidFill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CBDD81FB-50F0-E04C-9570-8785EB297DB0}"/>
              </a:ext>
            </a:extLst>
          </p:cNvPr>
          <p:cNvSpPr/>
          <p:nvPr/>
        </p:nvSpPr>
        <p:spPr>
          <a:xfrm>
            <a:off x="222661" y="622799"/>
            <a:ext cx="8786427" cy="55399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3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 Odwadnianie wykopów - drenaże  </a:t>
            </a:r>
            <a:endParaRPr lang="pl-PL" sz="3600" b="1" dirty="0">
              <a:solidFill>
                <a:schemeClr val="tx1"/>
              </a:solidFill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1C898579-FD48-EE47-A142-59B0936D7C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655" y="1911655"/>
            <a:ext cx="8214610" cy="4204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5382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19197CE6-6513-1543-9A13-38E3258E7CD9}"/>
              </a:ext>
            </a:extLst>
          </p:cNvPr>
          <p:cNvSpPr/>
          <p:nvPr/>
        </p:nvSpPr>
        <p:spPr>
          <a:xfrm>
            <a:off x="222662" y="21807"/>
            <a:ext cx="5862181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Filtry odwrotne </a:t>
            </a:r>
            <a:endParaRPr lang="pl-PL" sz="2800" dirty="0">
              <a:solidFill>
                <a:schemeClr val="tx1"/>
              </a:solidFill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CBDD81FB-50F0-E04C-9570-8785EB297DB0}"/>
              </a:ext>
            </a:extLst>
          </p:cNvPr>
          <p:cNvSpPr/>
          <p:nvPr/>
        </p:nvSpPr>
        <p:spPr>
          <a:xfrm>
            <a:off x="222661" y="622799"/>
            <a:ext cx="8786427" cy="147732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3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 Filtr odwrotny jest konstrukcja gruntowa, wielowarstwowa, zabudowana z gruntów o odpowiednio dobranym uziarnieniu.  </a:t>
            </a:r>
            <a:endParaRPr lang="pl-PL" sz="3600" b="1" dirty="0">
              <a:solidFill>
                <a:schemeClr val="tx1"/>
              </a:solidFill>
            </a:endParaRP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7B696390-A503-514D-9461-805C3DAB5DFE}"/>
              </a:ext>
            </a:extLst>
          </p:cNvPr>
          <p:cNvSpPr/>
          <p:nvPr/>
        </p:nvSpPr>
        <p:spPr>
          <a:xfrm>
            <a:off x="222661" y="2177899"/>
            <a:ext cx="8786427" cy="147732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3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 Cel: bezpieczne odprowadzenie wód filtracyjnych z nasypów hydrotechnicznych do drenaży rurowych lub </a:t>
            </a:r>
            <a:r>
              <a:rPr lang="pl-PL" sz="3000" b="1" dirty="0" err="1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pryzmowych</a:t>
            </a:r>
            <a:r>
              <a:rPr lang="pl-PL" sz="3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 .  </a:t>
            </a:r>
            <a:endParaRPr lang="pl-PL" sz="3600" b="1" dirty="0">
              <a:solidFill>
                <a:schemeClr val="tx1"/>
              </a:solidFill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32F4E8E6-D77C-CE4F-B0FD-50B4E796FC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661" y="4199120"/>
            <a:ext cx="4432300" cy="2057400"/>
          </a:xfrm>
          <a:prstGeom prst="rect">
            <a:avLst/>
          </a:prstGeom>
        </p:spPr>
      </p:pic>
      <p:sp>
        <p:nvSpPr>
          <p:cNvPr id="8" name="Prostokąt 7">
            <a:extLst>
              <a:ext uri="{FF2B5EF4-FFF2-40B4-BE49-F238E27FC236}">
                <a16:creationId xmlns:a16="http://schemas.microsoft.com/office/drawing/2014/main" id="{CC741847-6FD7-BD4C-8F96-25579C87E49A}"/>
              </a:ext>
            </a:extLst>
          </p:cNvPr>
          <p:cNvSpPr/>
          <p:nvPr/>
        </p:nvSpPr>
        <p:spPr>
          <a:xfrm>
            <a:off x="5186903" y="4027491"/>
            <a:ext cx="3357490" cy="86177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3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pl-PL" sz="2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1, grunt chroniony</a:t>
            </a:r>
          </a:p>
          <a:p>
            <a:r>
              <a:rPr lang="pl-PL" sz="2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  2, filtr grunt chroniący </a:t>
            </a:r>
            <a:endParaRPr lang="pl-PL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887769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19197CE6-6513-1543-9A13-38E3258E7CD9}"/>
              </a:ext>
            </a:extLst>
          </p:cNvPr>
          <p:cNvSpPr/>
          <p:nvPr/>
        </p:nvSpPr>
        <p:spPr>
          <a:xfrm>
            <a:off x="222662" y="21807"/>
            <a:ext cx="5862181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Filtry odwrotne </a:t>
            </a:r>
            <a:endParaRPr lang="pl-PL" sz="2800" dirty="0">
              <a:solidFill>
                <a:schemeClr val="tx1"/>
              </a:solidFill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CBDD81FB-50F0-E04C-9570-8785EB297DB0}"/>
              </a:ext>
            </a:extLst>
          </p:cNvPr>
          <p:cNvSpPr/>
          <p:nvPr/>
        </p:nvSpPr>
        <p:spPr>
          <a:xfrm>
            <a:off x="222661" y="622799"/>
            <a:ext cx="8786427" cy="116955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3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pl-PL" sz="2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Obecnie technologia wykonania pracochłonnych i kosztownych gruntowych filtrów odwrotnych zastępowana jest rozwiązaniami wykorzystującymi różnego rodzaju </a:t>
            </a:r>
            <a:r>
              <a:rPr lang="pl-PL" sz="2000" b="1" dirty="0" err="1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geosyntetyki</a:t>
            </a:r>
            <a:r>
              <a:rPr lang="pl-PL" sz="2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.  </a:t>
            </a:r>
            <a:endParaRPr lang="pl-PL" sz="2000" b="1" dirty="0">
              <a:solidFill>
                <a:schemeClr val="tx1"/>
              </a:solidFill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3780ABD4-9716-D143-91CA-88AD78EAAB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660" y="1870122"/>
            <a:ext cx="8786427" cy="4875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5959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19197CE6-6513-1543-9A13-38E3258E7CD9}"/>
              </a:ext>
            </a:extLst>
          </p:cNvPr>
          <p:cNvSpPr/>
          <p:nvPr/>
        </p:nvSpPr>
        <p:spPr>
          <a:xfrm>
            <a:off x="222662" y="21807"/>
            <a:ext cx="5862181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Technologia robót ziemnych </a:t>
            </a:r>
            <a:endParaRPr lang="pl-PL" sz="2800" dirty="0">
              <a:solidFill>
                <a:schemeClr val="tx1"/>
              </a:solidFill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CBDD81FB-50F0-E04C-9570-8785EB297DB0}"/>
              </a:ext>
            </a:extLst>
          </p:cNvPr>
          <p:cNvSpPr/>
          <p:nvPr/>
        </p:nvSpPr>
        <p:spPr>
          <a:xfrm>
            <a:off x="222661" y="622799"/>
            <a:ext cx="8786427" cy="55399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3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 Odwadnianie wykopów</a:t>
            </a:r>
            <a:endParaRPr lang="pl-PL" sz="3600" b="1" dirty="0">
              <a:solidFill>
                <a:schemeClr val="tx1"/>
              </a:solidFill>
            </a:endParaRP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2826CF63-4DCF-D644-B4FB-053B46E8B4F0}"/>
              </a:ext>
            </a:extLst>
          </p:cNvPr>
          <p:cNvSpPr/>
          <p:nvPr/>
        </p:nvSpPr>
        <p:spPr>
          <a:xfrm>
            <a:off x="235460" y="1254569"/>
            <a:ext cx="8119363" cy="163121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Można - poza obrysem budowanego obiektu od strony, z której napływa woda lub też dookoła całej jego podziemnej części - wykonać drenaż. </a:t>
            </a:r>
          </a:p>
          <a:p>
            <a:r>
              <a:rPr lang="pl-PL" sz="2000" b="1" dirty="0">
                <a:solidFill>
                  <a:schemeClr val="tx1"/>
                </a:solidFill>
              </a:rPr>
              <a:t>Jest to sieć rurek ceramicznych, ułożonych w rowkach wypełnionych żwirem i pospółką, odprowadzających grawitacyjnie wodę gruntową poza teren robót. </a:t>
            </a:r>
          </a:p>
        </p:txBody>
      </p:sp>
      <p:sp>
        <p:nvSpPr>
          <p:cNvPr id="2" name="Strzałka w prawo 1">
            <a:extLst>
              <a:ext uri="{FF2B5EF4-FFF2-40B4-BE49-F238E27FC236}">
                <a16:creationId xmlns:a16="http://schemas.microsoft.com/office/drawing/2014/main" id="{2FC43FC2-9521-2E4F-BE96-A4069BC92C9E}"/>
              </a:ext>
            </a:extLst>
          </p:cNvPr>
          <p:cNvSpPr/>
          <p:nvPr/>
        </p:nvSpPr>
        <p:spPr>
          <a:xfrm rot="10800000">
            <a:off x="8350378" y="1834533"/>
            <a:ext cx="509666" cy="40473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5B5E6B13-6513-BE4A-89E9-63AC82206C9F}"/>
              </a:ext>
            </a:extLst>
          </p:cNvPr>
          <p:cNvCxnSpPr>
            <a:cxnSpLocks/>
          </p:cNvCxnSpPr>
          <p:nvPr/>
        </p:nvCxnSpPr>
        <p:spPr>
          <a:xfrm>
            <a:off x="8825190" y="1176797"/>
            <a:ext cx="34854" cy="3402586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trzałka w prawo 10">
            <a:extLst>
              <a:ext uri="{FF2B5EF4-FFF2-40B4-BE49-F238E27FC236}">
                <a16:creationId xmlns:a16="http://schemas.microsoft.com/office/drawing/2014/main" id="{15478FBD-BB7E-1945-998B-837410E807AF}"/>
              </a:ext>
            </a:extLst>
          </p:cNvPr>
          <p:cNvSpPr/>
          <p:nvPr/>
        </p:nvSpPr>
        <p:spPr>
          <a:xfrm rot="10800000">
            <a:off x="8315524" y="4302803"/>
            <a:ext cx="509666" cy="40473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53515DB2-CD44-6C4B-B3AE-04A8158B0631}"/>
              </a:ext>
            </a:extLst>
          </p:cNvPr>
          <p:cNvSpPr/>
          <p:nvPr/>
        </p:nvSpPr>
        <p:spPr>
          <a:xfrm>
            <a:off x="235460" y="3240235"/>
            <a:ext cx="8119363" cy="23083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Konieczność zapewnienia odbioru wody odpompowywanej z wykopu, studni depresyjnych lub napływającej z drenażu. </a:t>
            </a:r>
          </a:p>
          <a:p>
            <a:endParaRPr lang="pl-PL" sz="2400" b="1" dirty="0">
              <a:solidFill>
                <a:schemeClr val="tx1"/>
              </a:solidFill>
            </a:endParaRPr>
          </a:p>
          <a:p>
            <a:r>
              <a:rPr lang="pl-PL" sz="2400" b="1" dirty="0">
                <a:solidFill>
                  <a:schemeClr val="tx1"/>
                </a:solidFill>
              </a:rPr>
              <a:t>Najprościej jest doprowadzić tę wodę do istniejącej w pobliżu sieci kanalizacji deszczowej lub do rowów melioracyjnych albo innych powierzchniowych cieków wodnych </a:t>
            </a:r>
          </a:p>
        </p:txBody>
      </p:sp>
    </p:spTree>
    <p:extLst>
      <p:ext uri="{BB962C8B-B14F-4D97-AF65-F5344CB8AC3E}">
        <p14:creationId xmlns:p14="http://schemas.microsoft.com/office/powerpoint/2010/main" val="23318064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19197CE6-6513-1543-9A13-38E3258E7CD9}"/>
              </a:ext>
            </a:extLst>
          </p:cNvPr>
          <p:cNvSpPr/>
          <p:nvPr/>
        </p:nvSpPr>
        <p:spPr>
          <a:xfrm>
            <a:off x="222662" y="21807"/>
            <a:ext cx="5862181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Normy </a:t>
            </a:r>
            <a:endParaRPr lang="pl-PL" sz="2800" dirty="0">
              <a:solidFill>
                <a:schemeClr val="tx1"/>
              </a:solidFill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11591E32-486A-5E46-92A2-556F5492F4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662" y="794477"/>
            <a:ext cx="8786427" cy="3447737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D495DEEA-12D2-D543-8A92-8AD6D0B253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661" y="4491664"/>
            <a:ext cx="8786427" cy="2187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3896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19197CE6-6513-1543-9A13-38E3258E7CD9}"/>
              </a:ext>
            </a:extLst>
          </p:cNvPr>
          <p:cNvSpPr/>
          <p:nvPr/>
        </p:nvSpPr>
        <p:spPr>
          <a:xfrm>
            <a:off x="222662" y="21807"/>
            <a:ext cx="5862181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Technologia robót ziemnych </a:t>
            </a:r>
            <a:endParaRPr lang="pl-PL" sz="2800" dirty="0">
              <a:solidFill>
                <a:schemeClr val="tx1"/>
              </a:solidFill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CBDD81FB-50F0-E04C-9570-8785EB297DB0}"/>
              </a:ext>
            </a:extLst>
          </p:cNvPr>
          <p:cNvSpPr/>
          <p:nvPr/>
        </p:nvSpPr>
        <p:spPr>
          <a:xfrm>
            <a:off x="222661" y="622799"/>
            <a:ext cx="8786427" cy="55399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3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 Odwadnianie wykopów wgłębne </a:t>
            </a:r>
            <a:endParaRPr lang="pl-PL" sz="3600" b="1" dirty="0">
              <a:solidFill>
                <a:schemeClr val="tx1"/>
              </a:solidFill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DBE0C7E6-DD97-A643-B14B-D0974C2F85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64" y="2154720"/>
            <a:ext cx="8199619" cy="2969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0294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19197CE6-6513-1543-9A13-38E3258E7CD9}"/>
              </a:ext>
            </a:extLst>
          </p:cNvPr>
          <p:cNvSpPr/>
          <p:nvPr/>
        </p:nvSpPr>
        <p:spPr>
          <a:xfrm>
            <a:off x="222662" y="21807"/>
            <a:ext cx="5862181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Technologia robót ziemnych </a:t>
            </a:r>
            <a:endParaRPr lang="pl-PL" sz="2800" dirty="0">
              <a:solidFill>
                <a:schemeClr val="tx1"/>
              </a:solidFill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CBDD81FB-50F0-E04C-9570-8785EB297DB0}"/>
              </a:ext>
            </a:extLst>
          </p:cNvPr>
          <p:cNvSpPr/>
          <p:nvPr/>
        </p:nvSpPr>
        <p:spPr>
          <a:xfrm>
            <a:off x="222661" y="622799"/>
            <a:ext cx="8786427" cy="55399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3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 Odwadnianie wykopów wgłębne </a:t>
            </a:r>
            <a:endParaRPr lang="pl-PL" sz="3600" b="1" dirty="0">
              <a:solidFill>
                <a:schemeClr val="tx1"/>
              </a:solidFill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196EF9C0-059E-8345-9306-37341EDB59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636" y="1769157"/>
            <a:ext cx="8259580" cy="4087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78184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19197CE6-6513-1543-9A13-38E3258E7CD9}"/>
              </a:ext>
            </a:extLst>
          </p:cNvPr>
          <p:cNvSpPr/>
          <p:nvPr/>
        </p:nvSpPr>
        <p:spPr>
          <a:xfrm>
            <a:off x="222662" y="21807"/>
            <a:ext cx="5862181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Technologia robót ziemnych </a:t>
            </a:r>
            <a:endParaRPr lang="pl-PL" sz="2800" dirty="0">
              <a:solidFill>
                <a:schemeClr val="tx1"/>
              </a:solidFill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CBDD81FB-50F0-E04C-9570-8785EB297DB0}"/>
              </a:ext>
            </a:extLst>
          </p:cNvPr>
          <p:cNvSpPr/>
          <p:nvPr/>
        </p:nvSpPr>
        <p:spPr>
          <a:xfrm>
            <a:off x="222661" y="622799"/>
            <a:ext cx="8786427" cy="55399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3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 Odwadnianie wykopów wgłębne </a:t>
            </a:r>
            <a:endParaRPr lang="pl-PL" sz="3600" b="1" dirty="0">
              <a:solidFill>
                <a:schemeClr val="tx1"/>
              </a:solidFill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D7B53F50-3BFE-9E46-A253-668B60D433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674" y="1534380"/>
            <a:ext cx="8349521" cy="4651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83054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19197CE6-6513-1543-9A13-38E3258E7CD9}"/>
              </a:ext>
            </a:extLst>
          </p:cNvPr>
          <p:cNvSpPr/>
          <p:nvPr/>
        </p:nvSpPr>
        <p:spPr>
          <a:xfrm>
            <a:off x="222662" y="21807"/>
            <a:ext cx="5862181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Technologia robót ziemnych </a:t>
            </a:r>
            <a:endParaRPr lang="pl-PL" sz="2800" dirty="0">
              <a:solidFill>
                <a:schemeClr val="tx1"/>
              </a:solidFill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CBDD81FB-50F0-E04C-9570-8785EB297DB0}"/>
              </a:ext>
            </a:extLst>
          </p:cNvPr>
          <p:cNvSpPr/>
          <p:nvPr/>
        </p:nvSpPr>
        <p:spPr>
          <a:xfrm>
            <a:off x="222661" y="622799"/>
            <a:ext cx="8786427" cy="55399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3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 Odwadnianie wykopów ujęcie wód  </a:t>
            </a:r>
            <a:endParaRPr lang="pl-PL" sz="3600" b="1" dirty="0">
              <a:solidFill>
                <a:schemeClr val="tx1"/>
              </a:solidFill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461C3C22-80DB-504F-8882-BE908CA3C4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695" y="1772081"/>
            <a:ext cx="8379502" cy="4388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55165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19197CE6-6513-1543-9A13-38E3258E7CD9}"/>
              </a:ext>
            </a:extLst>
          </p:cNvPr>
          <p:cNvSpPr/>
          <p:nvPr/>
        </p:nvSpPr>
        <p:spPr>
          <a:xfrm>
            <a:off x="222662" y="21807"/>
            <a:ext cx="5862181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Technologia robót ziemnych </a:t>
            </a:r>
            <a:endParaRPr lang="pl-PL" sz="2800" dirty="0">
              <a:solidFill>
                <a:schemeClr val="tx1"/>
              </a:solidFill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CBDD81FB-50F0-E04C-9570-8785EB297DB0}"/>
              </a:ext>
            </a:extLst>
          </p:cNvPr>
          <p:cNvSpPr/>
          <p:nvPr/>
        </p:nvSpPr>
        <p:spPr>
          <a:xfrm>
            <a:off x="222661" y="622799"/>
            <a:ext cx="8786427" cy="55399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3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 Odwadnianie wykopów ujęcie wód -   </a:t>
            </a:r>
            <a:endParaRPr lang="pl-PL" sz="3600" b="1" dirty="0">
              <a:solidFill>
                <a:schemeClr val="tx1"/>
              </a:solidFill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A770E8EC-CEFA-7C4E-93C6-436A91340B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734" y="1606303"/>
            <a:ext cx="8349521" cy="5064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87407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19197CE6-6513-1543-9A13-38E3258E7CD9}"/>
              </a:ext>
            </a:extLst>
          </p:cNvPr>
          <p:cNvSpPr/>
          <p:nvPr/>
        </p:nvSpPr>
        <p:spPr>
          <a:xfrm>
            <a:off x="222662" y="21807"/>
            <a:ext cx="5862181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Technologia robót ziemnych </a:t>
            </a:r>
            <a:endParaRPr lang="pl-PL" sz="2800" dirty="0">
              <a:solidFill>
                <a:schemeClr val="tx1"/>
              </a:solidFill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CBDD81FB-50F0-E04C-9570-8785EB297DB0}"/>
              </a:ext>
            </a:extLst>
          </p:cNvPr>
          <p:cNvSpPr/>
          <p:nvPr/>
        </p:nvSpPr>
        <p:spPr>
          <a:xfrm>
            <a:off x="222661" y="622799"/>
            <a:ext cx="8786427" cy="55399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3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 Odwadnianie wykopów ujęcie wód -   </a:t>
            </a:r>
            <a:endParaRPr lang="pl-PL" sz="3600" b="1" dirty="0">
              <a:solidFill>
                <a:schemeClr val="tx1"/>
              </a:solidFill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15955F10-19E2-8748-AB59-A7D0F381DD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660" y="1254568"/>
            <a:ext cx="8786427" cy="5482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97076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19197CE6-6513-1543-9A13-38E3258E7CD9}"/>
              </a:ext>
            </a:extLst>
          </p:cNvPr>
          <p:cNvSpPr/>
          <p:nvPr/>
        </p:nvSpPr>
        <p:spPr>
          <a:xfrm>
            <a:off x="222662" y="21807"/>
            <a:ext cx="5862181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Technologia robót ziemnych </a:t>
            </a:r>
            <a:endParaRPr lang="pl-PL" sz="2800" dirty="0">
              <a:solidFill>
                <a:schemeClr val="tx1"/>
              </a:solidFill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CBDD81FB-50F0-E04C-9570-8785EB297DB0}"/>
              </a:ext>
            </a:extLst>
          </p:cNvPr>
          <p:cNvSpPr/>
          <p:nvPr/>
        </p:nvSpPr>
        <p:spPr>
          <a:xfrm>
            <a:off x="222661" y="622799"/>
            <a:ext cx="8786427" cy="55399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3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 Odwadnianie wykopów igłofiltry   </a:t>
            </a:r>
            <a:endParaRPr lang="pl-PL" sz="3600" b="1" dirty="0">
              <a:solidFill>
                <a:schemeClr val="tx1"/>
              </a:solidFill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58222849-B4A8-6D4F-972C-382742793A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661" y="1438000"/>
            <a:ext cx="8666506" cy="5188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68847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19197CE6-6513-1543-9A13-38E3258E7CD9}"/>
              </a:ext>
            </a:extLst>
          </p:cNvPr>
          <p:cNvSpPr/>
          <p:nvPr/>
        </p:nvSpPr>
        <p:spPr>
          <a:xfrm>
            <a:off x="222662" y="21807"/>
            <a:ext cx="5862181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Technologia robót ziemnych </a:t>
            </a:r>
            <a:endParaRPr lang="pl-PL" sz="2800" dirty="0">
              <a:solidFill>
                <a:schemeClr val="tx1"/>
              </a:solidFill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CBDD81FB-50F0-E04C-9570-8785EB297DB0}"/>
              </a:ext>
            </a:extLst>
          </p:cNvPr>
          <p:cNvSpPr/>
          <p:nvPr/>
        </p:nvSpPr>
        <p:spPr>
          <a:xfrm>
            <a:off x="222661" y="622799"/>
            <a:ext cx="8786427" cy="55399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3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 Odwadnianie wykopów igłofiltry   </a:t>
            </a:r>
            <a:endParaRPr lang="pl-PL" sz="3600" b="1" dirty="0">
              <a:solidFill>
                <a:schemeClr val="tx1"/>
              </a:solidFill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ED30F817-6CC0-7F47-8196-A8D3FD6A01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383" y="1640172"/>
            <a:ext cx="8087922" cy="4940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27642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19197CE6-6513-1543-9A13-38E3258E7CD9}"/>
              </a:ext>
            </a:extLst>
          </p:cNvPr>
          <p:cNvSpPr/>
          <p:nvPr/>
        </p:nvSpPr>
        <p:spPr>
          <a:xfrm>
            <a:off x="222662" y="21807"/>
            <a:ext cx="5862181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Technologia robót ziemnych </a:t>
            </a:r>
            <a:endParaRPr lang="pl-PL" sz="2800" dirty="0">
              <a:solidFill>
                <a:schemeClr val="tx1"/>
              </a:solidFill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CBDD81FB-50F0-E04C-9570-8785EB297DB0}"/>
              </a:ext>
            </a:extLst>
          </p:cNvPr>
          <p:cNvSpPr/>
          <p:nvPr/>
        </p:nvSpPr>
        <p:spPr>
          <a:xfrm>
            <a:off x="222661" y="622799"/>
            <a:ext cx="8786427" cy="55399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3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 Odwadnianie wykopów igłofiltry   </a:t>
            </a:r>
            <a:endParaRPr lang="pl-PL" sz="3600" b="1" dirty="0">
              <a:solidFill>
                <a:schemeClr val="tx1"/>
              </a:solidFill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D9C166C9-5F04-F74D-BB94-1BEEB174E3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725" y="1449437"/>
            <a:ext cx="8409482" cy="4902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58617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19197CE6-6513-1543-9A13-38E3258E7CD9}"/>
              </a:ext>
            </a:extLst>
          </p:cNvPr>
          <p:cNvSpPr/>
          <p:nvPr/>
        </p:nvSpPr>
        <p:spPr>
          <a:xfrm>
            <a:off x="222662" y="21807"/>
            <a:ext cx="5862181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Technologia robót ziemnych </a:t>
            </a:r>
            <a:endParaRPr lang="pl-PL" sz="2800" dirty="0">
              <a:solidFill>
                <a:schemeClr val="tx1"/>
              </a:solidFill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CBDD81FB-50F0-E04C-9570-8785EB297DB0}"/>
              </a:ext>
            </a:extLst>
          </p:cNvPr>
          <p:cNvSpPr/>
          <p:nvPr/>
        </p:nvSpPr>
        <p:spPr>
          <a:xfrm>
            <a:off x="222661" y="622799"/>
            <a:ext cx="8786427" cy="55399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3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 Odwadnianie wykopów igłofiltry   </a:t>
            </a:r>
            <a:endParaRPr lang="pl-PL" sz="3600" b="1" dirty="0">
              <a:solidFill>
                <a:schemeClr val="tx1"/>
              </a:solidFill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C7363DF8-4805-B54F-A39C-7956407597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661" y="1598628"/>
            <a:ext cx="8786427" cy="4839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2661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19197CE6-6513-1543-9A13-38E3258E7CD9}"/>
              </a:ext>
            </a:extLst>
          </p:cNvPr>
          <p:cNvSpPr/>
          <p:nvPr/>
        </p:nvSpPr>
        <p:spPr>
          <a:xfrm>
            <a:off x="222662" y="21807"/>
            <a:ext cx="5862181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Literatura</a:t>
            </a:r>
            <a:endParaRPr lang="pl-PL" sz="2800" dirty="0">
              <a:solidFill>
                <a:schemeClr val="tx1"/>
              </a:solidFill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E72829CD-2482-FC47-A2C8-51725A4150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661" y="1469036"/>
            <a:ext cx="4724400" cy="5126635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3CD068F3-9396-BE46-AA08-70FD8948FF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401" y="719527"/>
            <a:ext cx="4651242" cy="5876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41780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19197CE6-6513-1543-9A13-38E3258E7CD9}"/>
              </a:ext>
            </a:extLst>
          </p:cNvPr>
          <p:cNvSpPr/>
          <p:nvPr/>
        </p:nvSpPr>
        <p:spPr>
          <a:xfrm>
            <a:off x="222662" y="21807"/>
            <a:ext cx="5862181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Technologia robót ziemnych </a:t>
            </a:r>
            <a:endParaRPr lang="pl-PL" sz="2800" dirty="0">
              <a:solidFill>
                <a:schemeClr val="tx1"/>
              </a:solidFill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CBDD81FB-50F0-E04C-9570-8785EB297DB0}"/>
              </a:ext>
            </a:extLst>
          </p:cNvPr>
          <p:cNvSpPr/>
          <p:nvPr/>
        </p:nvSpPr>
        <p:spPr>
          <a:xfrm>
            <a:off x="222661" y="622799"/>
            <a:ext cx="8786427" cy="55399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3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 Odwadnianie wykopów igłofiltry   </a:t>
            </a:r>
            <a:endParaRPr lang="pl-PL" sz="3600" b="1" dirty="0">
              <a:solidFill>
                <a:schemeClr val="tx1"/>
              </a:solidFill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2E15C844-7EE1-3F40-8F15-4CADDF8F2E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661" y="1721823"/>
            <a:ext cx="8786427" cy="4883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65687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19197CE6-6513-1543-9A13-38E3258E7CD9}"/>
              </a:ext>
            </a:extLst>
          </p:cNvPr>
          <p:cNvSpPr/>
          <p:nvPr/>
        </p:nvSpPr>
        <p:spPr>
          <a:xfrm>
            <a:off x="222662" y="21807"/>
            <a:ext cx="5862181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Technologia robót ziemnych </a:t>
            </a:r>
            <a:endParaRPr lang="pl-PL" sz="2800" dirty="0">
              <a:solidFill>
                <a:schemeClr val="tx1"/>
              </a:solidFill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CBDD81FB-50F0-E04C-9570-8785EB297DB0}"/>
              </a:ext>
            </a:extLst>
          </p:cNvPr>
          <p:cNvSpPr/>
          <p:nvPr/>
        </p:nvSpPr>
        <p:spPr>
          <a:xfrm>
            <a:off x="222661" y="622799"/>
            <a:ext cx="8786427" cy="55399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3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 Odwadnianie wykopów igłofiltry   </a:t>
            </a:r>
            <a:endParaRPr lang="pl-PL" sz="3600" b="1" dirty="0">
              <a:solidFill>
                <a:schemeClr val="tx1"/>
              </a:solidFill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19FCCEAE-6C4C-414A-9D86-6016FE9856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661" y="1536719"/>
            <a:ext cx="8649325" cy="509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38915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19197CE6-6513-1543-9A13-38E3258E7CD9}"/>
              </a:ext>
            </a:extLst>
          </p:cNvPr>
          <p:cNvSpPr/>
          <p:nvPr/>
        </p:nvSpPr>
        <p:spPr>
          <a:xfrm>
            <a:off x="222662" y="21807"/>
            <a:ext cx="5862181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Technologia robót ziemnych </a:t>
            </a:r>
            <a:endParaRPr lang="pl-PL" sz="2800" dirty="0">
              <a:solidFill>
                <a:schemeClr val="tx1"/>
              </a:solidFill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CBDD81FB-50F0-E04C-9570-8785EB297DB0}"/>
              </a:ext>
            </a:extLst>
          </p:cNvPr>
          <p:cNvSpPr/>
          <p:nvPr/>
        </p:nvSpPr>
        <p:spPr>
          <a:xfrm>
            <a:off x="222661" y="622799"/>
            <a:ext cx="8786427" cy="55399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3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 Odwadnianie wykopów igłofiltry   </a:t>
            </a:r>
            <a:endParaRPr lang="pl-PL" sz="3600" b="1" dirty="0">
              <a:solidFill>
                <a:schemeClr val="tx1"/>
              </a:solidFill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F2847459-F644-784D-9AB9-012D3F3101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661" y="1586976"/>
            <a:ext cx="8786427" cy="484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7182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19197CE6-6513-1543-9A13-38E3258E7CD9}"/>
              </a:ext>
            </a:extLst>
          </p:cNvPr>
          <p:cNvSpPr/>
          <p:nvPr/>
        </p:nvSpPr>
        <p:spPr>
          <a:xfrm>
            <a:off x="445232" y="158154"/>
            <a:ext cx="5862181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Roboty ziemne w okresie zimowym</a:t>
            </a:r>
            <a:endParaRPr lang="pl-PL" sz="2800" dirty="0">
              <a:solidFill>
                <a:schemeClr val="tx1"/>
              </a:solidFill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C2CFE83D-ED33-7749-8875-9767464EE4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340" y="1433929"/>
            <a:ext cx="8698768" cy="4547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54413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19197CE6-6513-1543-9A13-38E3258E7CD9}"/>
              </a:ext>
            </a:extLst>
          </p:cNvPr>
          <p:cNvSpPr/>
          <p:nvPr/>
        </p:nvSpPr>
        <p:spPr>
          <a:xfrm>
            <a:off x="445232" y="158154"/>
            <a:ext cx="5862181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Roboty ziemne BHP</a:t>
            </a:r>
            <a:endParaRPr lang="pl-PL" sz="2800" dirty="0">
              <a:solidFill>
                <a:schemeClr val="tx1"/>
              </a:solidFill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2340AFDE-2D81-B045-B874-12A62C5BDF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232" y="1563453"/>
            <a:ext cx="8349521" cy="4255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74548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19197CE6-6513-1543-9A13-38E3258E7CD9}"/>
              </a:ext>
            </a:extLst>
          </p:cNvPr>
          <p:cNvSpPr/>
          <p:nvPr/>
        </p:nvSpPr>
        <p:spPr>
          <a:xfrm>
            <a:off x="445232" y="158154"/>
            <a:ext cx="5862181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Roboty ziemne BHP</a:t>
            </a:r>
            <a:endParaRPr lang="pl-PL" sz="2800" dirty="0">
              <a:solidFill>
                <a:schemeClr val="tx1"/>
              </a:solidFill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66BA0655-95CA-D046-9E5E-C5C9587529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232" y="1113421"/>
            <a:ext cx="8484433" cy="4924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49848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19197CE6-6513-1543-9A13-38E3258E7CD9}"/>
              </a:ext>
            </a:extLst>
          </p:cNvPr>
          <p:cNvSpPr/>
          <p:nvPr/>
        </p:nvSpPr>
        <p:spPr>
          <a:xfrm>
            <a:off x="445232" y="158154"/>
            <a:ext cx="5862181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Roboty ziemne BHP</a:t>
            </a:r>
            <a:endParaRPr lang="pl-PL" sz="2800" dirty="0">
              <a:solidFill>
                <a:schemeClr val="tx1"/>
              </a:solidFill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E420FC2A-E2D3-5948-A873-7E8A63D39D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232" y="1462008"/>
            <a:ext cx="8379502" cy="4625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91089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19197CE6-6513-1543-9A13-38E3258E7CD9}"/>
              </a:ext>
            </a:extLst>
          </p:cNvPr>
          <p:cNvSpPr/>
          <p:nvPr/>
        </p:nvSpPr>
        <p:spPr>
          <a:xfrm>
            <a:off x="445232" y="158154"/>
            <a:ext cx="5862181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Roboty ziemne BHP</a:t>
            </a:r>
            <a:endParaRPr lang="pl-PL" sz="2800" dirty="0">
              <a:solidFill>
                <a:schemeClr val="tx1"/>
              </a:solidFill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C0FD75FD-C24E-474C-A32E-FD6DAFC2ED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19" y="1145785"/>
            <a:ext cx="8698768" cy="5191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52288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19197CE6-6513-1543-9A13-38E3258E7CD9}"/>
              </a:ext>
            </a:extLst>
          </p:cNvPr>
          <p:cNvSpPr/>
          <p:nvPr/>
        </p:nvSpPr>
        <p:spPr>
          <a:xfrm>
            <a:off x="445232" y="158154"/>
            <a:ext cx="5862181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Roboty ziemne BHP</a:t>
            </a:r>
            <a:endParaRPr lang="pl-PL" sz="2800" dirty="0">
              <a:solidFill>
                <a:schemeClr val="tx1"/>
              </a:solidFill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C06EAC2-47CB-AA4B-AA7A-86C5547A84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369" y="1198594"/>
            <a:ext cx="8635268" cy="5168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6705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19197CE6-6513-1543-9A13-38E3258E7CD9}"/>
              </a:ext>
            </a:extLst>
          </p:cNvPr>
          <p:cNvSpPr/>
          <p:nvPr/>
        </p:nvSpPr>
        <p:spPr>
          <a:xfrm>
            <a:off x="445232" y="158154"/>
            <a:ext cx="5862181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Ułożenie rur pod jezdnią</a:t>
            </a:r>
            <a:endParaRPr lang="pl-PL" sz="2800" dirty="0">
              <a:solidFill>
                <a:schemeClr val="tx1"/>
              </a:solidFill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C66AB41E-A216-C041-AEEC-2EB4964EA0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19" y="1288792"/>
            <a:ext cx="8698768" cy="4880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4268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19197CE6-6513-1543-9A13-38E3258E7CD9}"/>
              </a:ext>
            </a:extLst>
          </p:cNvPr>
          <p:cNvSpPr/>
          <p:nvPr/>
        </p:nvSpPr>
        <p:spPr>
          <a:xfrm>
            <a:off x="222662" y="21807"/>
            <a:ext cx="5862181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Literatura</a:t>
            </a:r>
            <a:endParaRPr lang="pl-PL" sz="2800" dirty="0">
              <a:solidFill>
                <a:schemeClr val="tx1"/>
              </a:solidFill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8864E1C9-AD06-F14A-A442-D61821E851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662" y="913247"/>
            <a:ext cx="4972000" cy="5450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9250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19197CE6-6513-1543-9A13-38E3258E7CD9}"/>
              </a:ext>
            </a:extLst>
          </p:cNvPr>
          <p:cNvSpPr/>
          <p:nvPr/>
        </p:nvSpPr>
        <p:spPr>
          <a:xfrm>
            <a:off x="445232" y="158154"/>
            <a:ext cx="5862181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Ułożenie rur , zasypki</a:t>
            </a:r>
            <a:endParaRPr lang="pl-PL" sz="2800" dirty="0">
              <a:solidFill>
                <a:schemeClr val="tx1"/>
              </a:solidFill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128C7D00-1249-2548-AA64-5F5FD16E0D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19" y="1309089"/>
            <a:ext cx="8698768" cy="4239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01603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19197CE6-6513-1543-9A13-38E3258E7CD9}"/>
              </a:ext>
            </a:extLst>
          </p:cNvPr>
          <p:cNvSpPr/>
          <p:nvPr/>
        </p:nvSpPr>
        <p:spPr>
          <a:xfrm>
            <a:off x="445232" y="158154"/>
            <a:ext cx="5862181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Zabezpieczenie wykopów</a:t>
            </a:r>
            <a:endParaRPr lang="pl-PL" sz="2800" dirty="0">
              <a:solidFill>
                <a:schemeClr val="tx1"/>
              </a:solidFill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07CDA61-E9E2-ED46-826B-FCC7844678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892" y="1004919"/>
            <a:ext cx="8769246" cy="1970049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9810D393-E25B-2240-BAAC-82788C8186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892" y="2974968"/>
            <a:ext cx="8769246" cy="374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9091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19197CE6-6513-1543-9A13-38E3258E7CD9}"/>
              </a:ext>
            </a:extLst>
          </p:cNvPr>
          <p:cNvSpPr/>
          <p:nvPr/>
        </p:nvSpPr>
        <p:spPr>
          <a:xfrm>
            <a:off x="445232" y="158154"/>
            <a:ext cx="5862181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Wykopy pod kanalizacje </a:t>
            </a:r>
            <a:endParaRPr lang="pl-PL" sz="2800" dirty="0">
              <a:solidFill>
                <a:schemeClr val="tx1"/>
              </a:solidFill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8B3EA56E-B55B-FA44-8F61-60FFB402EE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350" y="1339017"/>
            <a:ext cx="8668788" cy="4237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41532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19197CE6-6513-1543-9A13-38E3258E7CD9}"/>
              </a:ext>
            </a:extLst>
          </p:cNvPr>
          <p:cNvSpPr/>
          <p:nvPr/>
        </p:nvSpPr>
        <p:spPr>
          <a:xfrm>
            <a:off x="445232" y="158154"/>
            <a:ext cx="5862181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Wykopy pod kanalizacje </a:t>
            </a:r>
            <a:endParaRPr lang="pl-PL" sz="2800" dirty="0">
              <a:solidFill>
                <a:schemeClr val="tx1"/>
              </a:solidFill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90DC5FD3-D599-6A4B-A87C-09962D7880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862" y="978189"/>
            <a:ext cx="8589364" cy="4841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98510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19197CE6-6513-1543-9A13-38E3258E7CD9}"/>
              </a:ext>
            </a:extLst>
          </p:cNvPr>
          <p:cNvSpPr/>
          <p:nvPr/>
        </p:nvSpPr>
        <p:spPr>
          <a:xfrm>
            <a:off x="445232" y="158154"/>
            <a:ext cx="5862181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Wykopy pod kanalizacje </a:t>
            </a:r>
            <a:endParaRPr lang="pl-PL" sz="2800" dirty="0">
              <a:solidFill>
                <a:schemeClr val="tx1"/>
              </a:solidFill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5713A412-4D28-B042-905F-1A41E42FF9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7083"/>
            <a:ext cx="8874177" cy="2160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463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19197CE6-6513-1543-9A13-38E3258E7CD9}"/>
              </a:ext>
            </a:extLst>
          </p:cNvPr>
          <p:cNvSpPr/>
          <p:nvPr/>
        </p:nvSpPr>
        <p:spPr>
          <a:xfrm>
            <a:off x="222662" y="21807"/>
            <a:ext cx="5862181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Literatura</a:t>
            </a:r>
            <a:endParaRPr lang="pl-PL" sz="2800" dirty="0">
              <a:solidFill>
                <a:schemeClr val="tx1"/>
              </a:solidFill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0BA51041-525F-8048-9E65-7B3BF7AAD2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50" y="839449"/>
            <a:ext cx="8801100" cy="5831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2132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19197CE6-6513-1543-9A13-38E3258E7CD9}"/>
              </a:ext>
            </a:extLst>
          </p:cNvPr>
          <p:cNvSpPr/>
          <p:nvPr/>
        </p:nvSpPr>
        <p:spPr>
          <a:xfrm>
            <a:off x="207672" y="141728"/>
            <a:ext cx="6837705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Czynniki wpływające na koszty budowy</a:t>
            </a:r>
            <a:endParaRPr lang="pl-PL" sz="2800" dirty="0">
              <a:solidFill>
                <a:schemeClr val="tx1"/>
              </a:solidFill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7A429F88-5940-7E4F-87B6-EE2497EA1C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672" y="1194320"/>
            <a:ext cx="8786426" cy="483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145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19197CE6-6513-1543-9A13-38E3258E7CD9}"/>
              </a:ext>
            </a:extLst>
          </p:cNvPr>
          <p:cNvSpPr/>
          <p:nvPr/>
        </p:nvSpPr>
        <p:spPr>
          <a:xfrm>
            <a:off x="207672" y="141728"/>
            <a:ext cx="6837705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Czynniki wpływające na koszty budowy</a:t>
            </a:r>
            <a:endParaRPr lang="pl-PL" sz="2800" dirty="0">
              <a:solidFill>
                <a:schemeClr val="tx1"/>
              </a:solidFill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AB66BA7B-6398-EC49-971C-393C299A97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672" y="1369622"/>
            <a:ext cx="8417552" cy="5488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4719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19197CE6-6513-1543-9A13-38E3258E7CD9}"/>
              </a:ext>
            </a:extLst>
          </p:cNvPr>
          <p:cNvSpPr/>
          <p:nvPr/>
        </p:nvSpPr>
        <p:spPr>
          <a:xfrm>
            <a:off x="207672" y="141728"/>
            <a:ext cx="6837705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Czynniki wpływające na koszty budowy</a:t>
            </a:r>
            <a:endParaRPr lang="pl-PL" sz="2800" dirty="0">
              <a:solidFill>
                <a:schemeClr val="tx1"/>
              </a:solidFill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FF77E1EE-5882-1943-A524-410E768B43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584" y="1259173"/>
            <a:ext cx="8359882" cy="5111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003198"/>
      </p:ext>
    </p:extLst>
  </p:cSld>
  <p:clrMapOvr>
    <a:masterClrMapping/>
  </p:clrMapOvr>
</p:sld>
</file>

<file path=ppt/theme/theme1.xml><?xml version="1.0" encoding="utf-8"?>
<a:theme xmlns:a="http://schemas.openxmlformats.org/drawingml/2006/main" name="1_Motyw pakietu Office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{2E2B9F02-BA56-1849-9B9F-CF92CF09AABF}tf16401378</Template>
  <TotalTime>10497</TotalTime>
  <Words>702</Words>
  <Application>Microsoft Macintosh PowerPoint</Application>
  <PresentationFormat>Pokaz na ekranie (4:3)</PresentationFormat>
  <Paragraphs>159</Paragraphs>
  <Slides>54</Slides>
  <Notes>54</Notes>
  <HiddenSlides>0</HiddenSlides>
  <MMClips>0</MMClips>
  <ScaleCrop>false</ScaleCrop>
  <HeadingPairs>
    <vt:vector size="6" baseType="variant">
      <vt:variant>
        <vt:lpstr>Używane czcionki</vt:lpstr>
      </vt:variant>
      <vt:variant>
        <vt:i4>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54</vt:i4>
      </vt:variant>
    </vt:vector>
  </HeadingPairs>
  <TitlesOfParts>
    <vt:vector size="57" baseType="lpstr">
      <vt:lpstr>Arial</vt:lpstr>
      <vt:lpstr>Calibri</vt:lpstr>
      <vt:lpstr>1_Motyw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Microsoft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Adam Rak</dc:creator>
  <cp:lastModifiedBy>Microsoft Office User</cp:lastModifiedBy>
  <cp:revision>622</cp:revision>
  <cp:lastPrinted>2017-06-30T22:44:52Z</cp:lastPrinted>
  <dcterms:created xsi:type="dcterms:W3CDTF">2015-11-27T13:52:35Z</dcterms:created>
  <dcterms:modified xsi:type="dcterms:W3CDTF">2020-11-11T17:58:43Z</dcterms:modified>
</cp:coreProperties>
</file>