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D9DAB-B0FB-4ECF-A45D-74DB5DFB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84443"/>
            <a:ext cx="10364451" cy="448284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Wprowadzenie do modelowania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200A2F-E528-4DA5-BE07-0523591CE0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903" y="647363"/>
            <a:ext cx="10867603" cy="5947645"/>
          </a:xfrm>
        </p:spPr>
        <p:txBody>
          <a:bodyPr/>
          <a:lstStyle/>
          <a:p>
            <a:r>
              <a:rPr lang="pl-PL" dirty="0"/>
              <a:t>Programy </a:t>
            </a:r>
            <a:r>
              <a:rPr lang="pl-PL" dirty="0" err="1"/>
              <a:t>MATLAb</a:t>
            </a:r>
            <a:r>
              <a:rPr lang="pl-PL" dirty="0"/>
              <a:t> oferują Też odmienny sposób programowania i symulacji, szczególnie przydatny do symulacji układów dynamicznych - w postaci systemu </a:t>
            </a:r>
            <a:r>
              <a:rPr lang="pl-PL" dirty="0" err="1"/>
              <a:t>simulink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>
                <a:solidFill>
                  <a:srgbClr val="00B0F0"/>
                </a:solidFill>
              </a:rPr>
              <a:t>simulink</a:t>
            </a:r>
            <a:r>
              <a:rPr lang="pl-PL" dirty="0"/>
              <a:t> stanowi system programowania obiektowego, z którego można korzystać na kilka sposobów</a:t>
            </a:r>
          </a:p>
          <a:p>
            <a:r>
              <a:rPr lang="pl-PL" dirty="0"/>
              <a:t>Dotychczas w programie </a:t>
            </a:r>
            <a:r>
              <a:rPr lang="pl-PL" dirty="0" err="1"/>
              <a:t>matlab</a:t>
            </a:r>
            <a:r>
              <a:rPr lang="pl-PL" dirty="0"/>
              <a:t> korzystaliśmy z programowania tekstowego zapisując program dynamiki układu w postaci ciągu rozkazów, a ponadto z procedur należących zarówno do biblioteki </a:t>
            </a:r>
            <a:r>
              <a:rPr lang="pl-PL" dirty="0" err="1"/>
              <a:t>matlab’a</a:t>
            </a:r>
            <a:r>
              <a:rPr lang="pl-PL" dirty="0"/>
              <a:t>, jak i procedur własnych napisanych w postaci </a:t>
            </a:r>
            <a:r>
              <a:rPr lang="pl-PL" cap="none" dirty="0" err="1">
                <a:solidFill>
                  <a:srgbClr val="00B0F0"/>
                </a:solidFill>
              </a:rPr>
              <a:t>function</a:t>
            </a:r>
            <a:r>
              <a:rPr lang="pl-PL" dirty="0"/>
              <a:t>. Przykładem może tu być procedura: </a:t>
            </a:r>
            <a:br>
              <a:rPr lang="pl-PL" dirty="0"/>
            </a:br>
            <a:r>
              <a:rPr lang="pl-PL" cap="none" dirty="0" err="1">
                <a:solidFill>
                  <a:srgbClr val="00B0F0"/>
                </a:solidFill>
              </a:rPr>
              <a:t>function</a:t>
            </a:r>
            <a:r>
              <a:rPr lang="pl-PL" cap="none" dirty="0"/>
              <a:t> rezystancja(x)</a:t>
            </a:r>
            <a:r>
              <a:rPr lang="pl-PL" dirty="0"/>
              <a:t>, która może być wykorzystywana do modelowania charakterystyki elementu półprzewodnikowego, na przykład tranzystora, tyrystora  czy diody.</a:t>
            </a:r>
          </a:p>
          <a:p>
            <a:r>
              <a:rPr lang="pl-PL" dirty="0"/>
              <a:t>Natomiast system </a:t>
            </a:r>
            <a:r>
              <a:rPr lang="pl-PL" dirty="0" err="1"/>
              <a:t>simulink</a:t>
            </a:r>
            <a:r>
              <a:rPr lang="pl-PL" dirty="0"/>
              <a:t> wykorzystuje </a:t>
            </a:r>
            <a:r>
              <a:rPr lang="pl-PL" dirty="0">
                <a:solidFill>
                  <a:srgbClr val="FF0000"/>
                </a:solidFill>
              </a:rPr>
              <a:t>bloki funkcyjne</a:t>
            </a:r>
            <a:r>
              <a:rPr lang="pl-PL" dirty="0"/>
              <a:t>, które wykonują szereg operacji obliczeniowych czy symulacyjnych. Taki blok funkcyjny zastępuje jedną lub wiele instrukcji programowania tekstowego, lub nawet procedurę.</a:t>
            </a:r>
          </a:p>
        </p:txBody>
      </p:sp>
    </p:spTree>
    <p:extLst>
      <p:ext uri="{BB962C8B-B14F-4D97-AF65-F5344CB8AC3E}">
        <p14:creationId xmlns:p14="http://schemas.microsoft.com/office/powerpoint/2010/main" val="127502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701F40-5A44-4E72-8A3D-855EB628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65" y="100627"/>
            <a:ext cx="11692991" cy="805681"/>
          </a:xfrm>
        </p:spPr>
        <p:txBody>
          <a:bodyPr>
            <a:normAutofit/>
          </a:bodyPr>
          <a:lstStyle/>
          <a:p>
            <a:r>
              <a:rPr lang="pl-PL" sz="2800" dirty="0"/>
              <a:t>Wahadło  elastyczne (</a:t>
            </a:r>
            <a:r>
              <a:rPr lang="pl-PL" sz="2800" dirty="0" err="1"/>
              <a:t>elastic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734955-C5F7-4252-A8DE-1D676E9E30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9405" y="833480"/>
            <a:ext cx="11692991" cy="5923893"/>
          </a:xfrm>
        </p:spPr>
        <p:txBody>
          <a:bodyPr/>
          <a:lstStyle/>
          <a:p>
            <a:r>
              <a:rPr lang="pl-PL" dirty="0"/>
              <a:t>Rezultat modelowania – </a:t>
            </a:r>
            <a:r>
              <a:rPr lang="pl-PL" dirty="0" err="1"/>
              <a:t>x,y</a:t>
            </a:r>
            <a:r>
              <a:rPr lang="pl-PL" dirty="0"/>
              <a:t> </a:t>
            </a:r>
            <a:r>
              <a:rPr lang="pl-PL" dirty="0" err="1"/>
              <a:t>graph</a:t>
            </a:r>
            <a:r>
              <a:rPr lang="pl-PL" dirty="0"/>
              <a:t> – trajektorie ruchu           oraz  trajektoria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49D8DC-A3F5-4906-832D-81A19A3E7A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565" y="1639161"/>
            <a:ext cx="5834357" cy="56725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906AEC-2F02-4ED6-8543-FB754BF5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46" y="1592370"/>
            <a:ext cx="7142570" cy="57660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B7DC33AE-0675-483B-844A-C34137784149}"/>
                  </a:ext>
                </a:extLst>
              </p:cNvPr>
              <p:cNvSpPr txBox="1"/>
              <p:nvPr/>
            </p:nvSpPr>
            <p:spPr>
              <a:xfrm>
                <a:off x="7323292" y="853400"/>
                <a:ext cx="6230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B7DC33AE-0675-483B-844A-C34137784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92" y="853400"/>
                <a:ext cx="623086" cy="400110"/>
              </a:xfrm>
              <a:prstGeom prst="rect">
                <a:avLst/>
              </a:prstGeom>
              <a:blipFill>
                <a:blip r:embed="rId4"/>
                <a:stretch>
                  <a:fillRect r="-10680" b="-60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17F4D7E-9FC2-47D5-AE60-D6BCFE7CDCF1}"/>
                  </a:ext>
                </a:extLst>
              </p:cNvPr>
              <p:cNvSpPr txBox="1"/>
              <p:nvPr/>
            </p:nvSpPr>
            <p:spPr>
              <a:xfrm>
                <a:off x="10276885" y="863977"/>
                <a:ext cx="623086" cy="418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l-PL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l-PL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pl-PL" sz="2000" dirty="0"/>
                  <a:t> </a:t>
                </a:r>
              </a:p>
            </p:txBody>
          </p:sp>
        </mc:Choice>
        <mc:Fallback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517F4D7E-9FC2-47D5-AE60-D6BCFE7CD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885" y="863977"/>
                <a:ext cx="623086" cy="418000"/>
              </a:xfrm>
              <a:prstGeom prst="rect">
                <a:avLst/>
              </a:prstGeom>
              <a:blipFill>
                <a:blip r:embed="rId5"/>
                <a:stretch>
                  <a:fillRect t="-4412" b="-264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55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64AB9-4A87-4E7C-9A86-70F14F68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37565"/>
            <a:ext cx="11895291" cy="663547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/>
              <a:t>simulink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595E5-0F1E-4112-94D7-223D662515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77" y="801112"/>
            <a:ext cx="11199377" cy="5826265"/>
          </a:xfrm>
        </p:spPr>
        <p:txBody>
          <a:bodyPr/>
          <a:lstStyle/>
          <a:p>
            <a:r>
              <a:rPr lang="pl-PL" dirty="0"/>
              <a:t>Wahadło sferyczne to wahadło, które porusza się w przestrzeni trójwymiarowej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A769C981-2714-4D2A-A49C-AEC93C7E3F1E}"/>
              </a:ext>
            </a:extLst>
          </p:cNvPr>
          <p:cNvCxnSpPr>
            <a:cxnSpLocks/>
          </p:cNvCxnSpPr>
          <p:nvPr/>
        </p:nvCxnSpPr>
        <p:spPr>
          <a:xfrm flipV="1">
            <a:off x="1755971" y="1877352"/>
            <a:ext cx="1537487" cy="10357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D1D75A7F-AFB9-41B7-A229-95DC6C01BF63}"/>
              </a:ext>
            </a:extLst>
          </p:cNvPr>
          <p:cNvCxnSpPr>
            <a:cxnSpLocks/>
          </p:cNvCxnSpPr>
          <p:nvPr/>
        </p:nvCxnSpPr>
        <p:spPr>
          <a:xfrm>
            <a:off x="1755971" y="2913132"/>
            <a:ext cx="0" cy="28483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5754224F-8F34-4690-90ED-9D4CEB373E00}"/>
              </a:ext>
            </a:extLst>
          </p:cNvPr>
          <p:cNvCxnSpPr>
            <a:cxnSpLocks/>
          </p:cNvCxnSpPr>
          <p:nvPr/>
        </p:nvCxnSpPr>
        <p:spPr>
          <a:xfrm>
            <a:off x="1755971" y="2913132"/>
            <a:ext cx="26946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666BACB-820C-4476-891D-E19BCC59951E}"/>
              </a:ext>
            </a:extLst>
          </p:cNvPr>
          <p:cNvCxnSpPr>
            <a:cxnSpLocks/>
          </p:cNvCxnSpPr>
          <p:nvPr/>
        </p:nvCxnSpPr>
        <p:spPr>
          <a:xfrm>
            <a:off x="1755971" y="2913132"/>
            <a:ext cx="2144390" cy="1966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wal 23">
            <a:extLst>
              <a:ext uri="{FF2B5EF4-FFF2-40B4-BE49-F238E27FC236}">
                <a16:creationId xmlns:a16="http://schemas.microsoft.com/office/drawing/2014/main" id="{2E2A5528-CED2-4763-B96C-0F5FC857A1E8}"/>
              </a:ext>
            </a:extLst>
          </p:cNvPr>
          <p:cNvSpPr/>
          <p:nvPr/>
        </p:nvSpPr>
        <p:spPr>
          <a:xfrm>
            <a:off x="3710199" y="4685291"/>
            <a:ext cx="380326" cy="388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E879209C-0765-48DA-B568-FE3B71AFC903}"/>
              </a:ext>
            </a:extLst>
          </p:cNvPr>
          <p:cNvCxnSpPr>
            <a:cxnSpLocks/>
          </p:cNvCxnSpPr>
          <p:nvPr/>
        </p:nvCxnSpPr>
        <p:spPr>
          <a:xfrm flipH="1" flipV="1">
            <a:off x="3868497" y="2469082"/>
            <a:ext cx="31864" cy="24104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309867A-9F27-419A-8CB4-C9E7D6F1E2D5}"/>
              </a:ext>
            </a:extLst>
          </p:cNvPr>
          <p:cNvCxnSpPr>
            <a:cxnSpLocks/>
          </p:cNvCxnSpPr>
          <p:nvPr/>
        </p:nvCxnSpPr>
        <p:spPr>
          <a:xfrm flipV="1">
            <a:off x="1731865" y="2469082"/>
            <a:ext cx="2147252" cy="444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Łuk 41">
            <a:extLst>
              <a:ext uri="{FF2B5EF4-FFF2-40B4-BE49-F238E27FC236}">
                <a16:creationId xmlns:a16="http://schemas.microsoft.com/office/drawing/2014/main" id="{98B89303-674C-46F3-96CF-6F4F00E74CB5}"/>
              </a:ext>
            </a:extLst>
          </p:cNvPr>
          <p:cNvSpPr/>
          <p:nvPr/>
        </p:nvSpPr>
        <p:spPr>
          <a:xfrm flipV="1">
            <a:off x="1169048" y="3172078"/>
            <a:ext cx="1399152" cy="912366"/>
          </a:xfrm>
          <a:prstGeom prst="arc">
            <a:avLst>
              <a:gd name="adj1" fmla="val 15298497"/>
              <a:gd name="adj2" fmla="val 21382662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42661A91-5C0D-4533-B4C7-CC2D475A2417}"/>
              </a:ext>
            </a:extLst>
          </p:cNvPr>
          <p:cNvCxnSpPr>
            <a:cxnSpLocks/>
          </p:cNvCxnSpPr>
          <p:nvPr/>
        </p:nvCxnSpPr>
        <p:spPr>
          <a:xfrm flipV="1">
            <a:off x="2524714" y="3665689"/>
            <a:ext cx="64736" cy="1213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CB2B8309-0C06-48F1-A679-ACFC02042570}"/>
              </a:ext>
            </a:extLst>
          </p:cNvPr>
          <p:cNvCxnSpPr>
            <a:cxnSpLocks/>
          </p:cNvCxnSpPr>
          <p:nvPr/>
        </p:nvCxnSpPr>
        <p:spPr>
          <a:xfrm>
            <a:off x="2917179" y="2643147"/>
            <a:ext cx="8090" cy="463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Łuk 58">
            <a:extLst>
              <a:ext uri="{FF2B5EF4-FFF2-40B4-BE49-F238E27FC236}">
                <a16:creationId xmlns:a16="http://schemas.microsoft.com/office/drawing/2014/main" id="{29078C5C-5C13-4F4D-BB59-8A6D19EB81B1}"/>
              </a:ext>
            </a:extLst>
          </p:cNvPr>
          <p:cNvSpPr/>
          <p:nvPr/>
        </p:nvSpPr>
        <p:spPr>
          <a:xfrm>
            <a:off x="2112020" y="2415474"/>
            <a:ext cx="809203" cy="501706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pole tekstowe 68">
                <a:extLst>
                  <a:ext uri="{FF2B5EF4-FFF2-40B4-BE49-F238E27FC236}">
                    <a16:creationId xmlns:a16="http://schemas.microsoft.com/office/drawing/2014/main" id="{BD938446-E769-410E-AF8B-14C61203DF1E}"/>
                  </a:ext>
                </a:extLst>
              </p:cNvPr>
              <p:cNvSpPr txBox="1"/>
              <p:nvPr/>
            </p:nvSpPr>
            <p:spPr>
              <a:xfrm>
                <a:off x="2955110" y="3674290"/>
                <a:ext cx="466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69" name="pole tekstowe 68">
                <a:extLst>
                  <a:ext uri="{FF2B5EF4-FFF2-40B4-BE49-F238E27FC236}">
                    <a16:creationId xmlns:a16="http://schemas.microsoft.com/office/drawing/2014/main" id="{BD938446-E769-410E-AF8B-14C61203D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10" y="3674290"/>
                <a:ext cx="4668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pole tekstowe 70">
                <a:extLst>
                  <a:ext uri="{FF2B5EF4-FFF2-40B4-BE49-F238E27FC236}">
                    <a16:creationId xmlns:a16="http://schemas.microsoft.com/office/drawing/2014/main" id="{371148BF-C479-4C60-A2E4-E223D36F45C3}"/>
                  </a:ext>
                </a:extLst>
              </p:cNvPr>
              <p:cNvSpPr txBox="1"/>
              <p:nvPr/>
            </p:nvSpPr>
            <p:spPr>
              <a:xfrm>
                <a:off x="3621196" y="5108039"/>
                <a:ext cx="5977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71" name="pole tekstowe 70">
                <a:extLst>
                  <a:ext uri="{FF2B5EF4-FFF2-40B4-BE49-F238E27FC236}">
                    <a16:creationId xmlns:a16="http://schemas.microsoft.com/office/drawing/2014/main" id="{371148BF-C479-4C60-A2E4-E223D36F4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96" y="5108039"/>
                <a:ext cx="59779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pole tekstowe 72">
                <a:extLst>
                  <a:ext uri="{FF2B5EF4-FFF2-40B4-BE49-F238E27FC236}">
                    <a16:creationId xmlns:a16="http://schemas.microsoft.com/office/drawing/2014/main" id="{03BD6A29-B5D5-487E-9147-356F389AC848}"/>
                  </a:ext>
                </a:extLst>
              </p:cNvPr>
              <p:cNvSpPr txBox="1"/>
              <p:nvPr/>
            </p:nvSpPr>
            <p:spPr>
              <a:xfrm>
                <a:off x="1763054" y="3357181"/>
                <a:ext cx="641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73" name="pole tekstowe 72">
                <a:extLst>
                  <a:ext uri="{FF2B5EF4-FFF2-40B4-BE49-F238E27FC236}">
                    <a16:creationId xmlns:a16="http://schemas.microsoft.com/office/drawing/2014/main" id="{03BD6A29-B5D5-487E-9147-356F389A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054" y="3357181"/>
                <a:ext cx="641798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pole tekstowe 74">
                <a:extLst>
                  <a:ext uri="{FF2B5EF4-FFF2-40B4-BE49-F238E27FC236}">
                    <a16:creationId xmlns:a16="http://schemas.microsoft.com/office/drawing/2014/main" id="{B6A37C6A-476A-40E8-B6EA-67B15664288A}"/>
                  </a:ext>
                </a:extLst>
              </p:cNvPr>
              <p:cNvSpPr txBox="1"/>
              <p:nvPr/>
            </p:nvSpPr>
            <p:spPr>
              <a:xfrm>
                <a:off x="2312806" y="2333921"/>
                <a:ext cx="4642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75" name="pole tekstowe 74">
                <a:extLst>
                  <a:ext uri="{FF2B5EF4-FFF2-40B4-BE49-F238E27FC236}">
                    <a16:creationId xmlns:a16="http://schemas.microsoft.com/office/drawing/2014/main" id="{B6A37C6A-476A-40E8-B6EA-67B156642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06" y="2333921"/>
                <a:ext cx="46427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krąg: pusty 75">
            <a:extLst>
              <a:ext uri="{FF2B5EF4-FFF2-40B4-BE49-F238E27FC236}">
                <a16:creationId xmlns:a16="http://schemas.microsoft.com/office/drawing/2014/main" id="{00BBFF9F-704D-467E-8E6B-DE3297B526A4}"/>
              </a:ext>
            </a:extLst>
          </p:cNvPr>
          <p:cNvSpPr/>
          <p:nvPr/>
        </p:nvSpPr>
        <p:spPr>
          <a:xfrm>
            <a:off x="1710621" y="2850090"/>
            <a:ext cx="121381" cy="11278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pole tekstowe 77">
                <a:extLst>
                  <a:ext uri="{FF2B5EF4-FFF2-40B4-BE49-F238E27FC236}">
                    <a16:creationId xmlns:a16="http://schemas.microsoft.com/office/drawing/2014/main" id="{45F891AA-33E0-4F66-B34E-B3D990347A25}"/>
                  </a:ext>
                </a:extLst>
              </p:cNvPr>
              <p:cNvSpPr txBox="1"/>
              <p:nvPr/>
            </p:nvSpPr>
            <p:spPr>
              <a:xfrm flipH="1">
                <a:off x="3228722" y="1626838"/>
                <a:ext cx="501706" cy="461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78" name="pole tekstowe 77">
                <a:extLst>
                  <a:ext uri="{FF2B5EF4-FFF2-40B4-BE49-F238E27FC236}">
                    <a16:creationId xmlns:a16="http://schemas.microsoft.com/office/drawing/2014/main" id="{45F891AA-33E0-4F66-B34E-B3D99034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28722" y="1626838"/>
                <a:ext cx="501706" cy="461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pole tekstowe 79">
                <a:extLst>
                  <a:ext uri="{FF2B5EF4-FFF2-40B4-BE49-F238E27FC236}">
                    <a16:creationId xmlns:a16="http://schemas.microsoft.com/office/drawing/2014/main" id="{BBD94432-D78A-44A1-9D02-2BB68AE1D54C}"/>
                  </a:ext>
                </a:extLst>
              </p:cNvPr>
              <p:cNvSpPr txBox="1"/>
              <p:nvPr/>
            </p:nvSpPr>
            <p:spPr>
              <a:xfrm>
                <a:off x="4364897" y="2657645"/>
                <a:ext cx="5704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80" name="pole tekstowe 79">
                <a:extLst>
                  <a:ext uri="{FF2B5EF4-FFF2-40B4-BE49-F238E27FC236}">
                    <a16:creationId xmlns:a16="http://schemas.microsoft.com/office/drawing/2014/main" id="{BBD94432-D78A-44A1-9D02-2BB68AE1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97" y="2657645"/>
                <a:ext cx="570482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pole tekstowe 81">
                <a:extLst>
                  <a:ext uri="{FF2B5EF4-FFF2-40B4-BE49-F238E27FC236}">
                    <a16:creationId xmlns:a16="http://schemas.microsoft.com/office/drawing/2014/main" id="{9F6E38B3-5976-4B79-A539-830B01D2EEE7}"/>
                  </a:ext>
                </a:extLst>
              </p:cNvPr>
              <p:cNvSpPr txBox="1"/>
              <p:nvPr/>
            </p:nvSpPr>
            <p:spPr>
              <a:xfrm>
                <a:off x="1655329" y="5429336"/>
                <a:ext cx="6574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82" name="pole tekstowe 81">
                <a:extLst>
                  <a:ext uri="{FF2B5EF4-FFF2-40B4-BE49-F238E27FC236}">
                    <a16:creationId xmlns:a16="http://schemas.microsoft.com/office/drawing/2014/main" id="{9F6E38B3-5976-4B79-A539-830B01D2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29" y="5429336"/>
                <a:ext cx="65747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Łącznik prosty ze strzałką 82">
            <a:extLst>
              <a:ext uri="{FF2B5EF4-FFF2-40B4-BE49-F238E27FC236}">
                <a16:creationId xmlns:a16="http://schemas.microsoft.com/office/drawing/2014/main" id="{0B1D3C7A-15F8-4741-B498-641B4E74A5E0}"/>
              </a:ext>
            </a:extLst>
          </p:cNvPr>
          <p:cNvCxnSpPr>
            <a:cxnSpLocks/>
          </p:cNvCxnSpPr>
          <p:nvPr/>
        </p:nvCxnSpPr>
        <p:spPr>
          <a:xfrm>
            <a:off x="7386680" y="4505915"/>
            <a:ext cx="26946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ze strzałką 83">
            <a:extLst>
              <a:ext uri="{FF2B5EF4-FFF2-40B4-BE49-F238E27FC236}">
                <a16:creationId xmlns:a16="http://schemas.microsoft.com/office/drawing/2014/main" id="{07579B11-4BB2-4667-ACC2-E9963CF871A8}"/>
              </a:ext>
            </a:extLst>
          </p:cNvPr>
          <p:cNvCxnSpPr>
            <a:cxnSpLocks/>
          </p:cNvCxnSpPr>
          <p:nvPr/>
        </p:nvCxnSpPr>
        <p:spPr>
          <a:xfrm flipV="1">
            <a:off x="7386680" y="1998733"/>
            <a:ext cx="0" cy="2507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86">
            <a:extLst>
              <a:ext uri="{FF2B5EF4-FFF2-40B4-BE49-F238E27FC236}">
                <a16:creationId xmlns:a16="http://schemas.microsoft.com/office/drawing/2014/main" id="{27DD8A20-7641-451B-81A9-DD77EF68E8C6}"/>
              </a:ext>
            </a:extLst>
          </p:cNvPr>
          <p:cNvCxnSpPr>
            <a:cxnSpLocks/>
          </p:cNvCxnSpPr>
          <p:nvPr/>
        </p:nvCxnSpPr>
        <p:spPr>
          <a:xfrm flipV="1">
            <a:off x="7386680" y="2795586"/>
            <a:ext cx="1641921" cy="1710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wal 90">
            <a:extLst>
              <a:ext uri="{FF2B5EF4-FFF2-40B4-BE49-F238E27FC236}">
                <a16:creationId xmlns:a16="http://schemas.microsoft.com/office/drawing/2014/main" id="{C8F7C312-A03C-464E-B340-B412FEED6DFF}"/>
              </a:ext>
            </a:extLst>
          </p:cNvPr>
          <p:cNvSpPr/>
          <p:nvPr/>
        </p:nvSpPr>
        <p:spPr>
          <a:xfrm>
            <a:off x="8872154" y="2543428"/>
            <a:ext cx="380326" cy="388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Łuk 91">
            <a:extLst>
              <a:ext uri="{FF2B5EF4-FFF2-40B4-BE49-F238E27FC236}">
                <a16:creationId xmlns:a16="http://schemas.microsoft.com/office/drawing/2014/main" id="{B587B43E-B609-4E26-AFEB-53045CA2215E}"/>
              </a:ext>
            </a:extLst>
          </p:cNvPr>
          <p:cNvSpPr/>
          <p:nvPr/>
        </p:nvSpPr>
        <p:spPr>
          <a:xfrm>
            <a:off x="6565733" y="3220400"/>
            <a:ext cx="1641894" cy="824193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3" name="Łącznik prosty ze strzałką 92">
            <a:extLst>
              <a:ext uri="{FF2B5EF4-FFF2-40B4-BE49-F238E27FC236}">
                <a16:creationId xmlns:a16="http://schemas.microsoft.com/office/drawing/2014/main" id="{8DB58367-6AE4-4B0B-A4D2-8BA5186D44F6}"/>
              </a:ext>
            </a:extLst>
          </p:cNvPr>
          <p:cNvCxnSpPr>
            <a:cxnSpLocks/>
          </p:cNvCxnSpPr>
          <p:nvPr/>
        </p:nvCxnSpPr>
        <p:spPr>
          <a:xfrm>
            <a:off x="8207627" y="3551495"/>
            <a:ext cx="0" cy="992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pole tekstowe 98">
                <a:extLst>
                  <a:ext uri="{FF2B5EF4-FFF2-40B4-BE49-F238E27FC236}">
                    <a16:creationId xmlns:a16="http://schemas.microsoft.com/office/drawing/2014/main" id="{AC629C7F-9207-4A13-9E96-E68E196F849F}"/>
                  </a:ext>
                </a:extLst>
              </p:cNvPr>
              <p:cNvSpPr txBox="1"/>
              <p:nvPr/>
            </p:nvSpPr>
            <p:spPr>
              <a:xfrm>
                <a:off x="7515132" y="3352096"/>
                <a:ext cx="3803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99" name="pole tekstowe 98">
                <a:extLst>
                  <a:ext uri="{FF2B5EF4-FFF2-40B4-BE49-F238E27FC236}">
                    <a16:creationId xmlns:a16="http://schemas.microsoft.com/office/drawing/2014/main" id="{AC629C7F-9207-4A13-9E96-E68E196F8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132" y="3352096"/>
                <a:ext cx="38032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Strzałka: w prawo 99">
            <a:extLst>
              <a:ext uri="{FF2B5EF4-FFF2-40B4-BE49-F238E27FC236}">
                <a16:creationId xmlns:a16="http://schemas.microsoft.com/office/drawing/2014/main" id="{3585C352-B9D7-45AC-B5A0-7097E1969636}"/>
              </a:ext>
            </a:extLst>
          </p:cNvPr>
          <p:cNvSpPr/>
          <p:nvPr/>
        </p:nvSpPr>
        <p:spPr>
          <a:xfrm rot="2313178">
            <a:off x="8997314" y="2928260"/>
            <a:ext cx="631145" cy="5290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Strzałka: w prawo 100">
            <a:extLst>
              <a:ext uri="{FF2B5EF4-FFF2-40B4-BE49-F238E27FC236}">
                <a16:creationId xmlns:a16="http://schemas.microsoft.com/office/drawing/2014/main" id="{FF1EC5C1-FFBE-4D4F-8941-DDA272ADEFFF}"/>
              </a:ext>
            </a:extLst>
          </p:cNvPr>
          <p:cNvSpPr/>
          <p:nvPr/>
        </p:nvSpPr>
        <p:spPr>
          <a:xfrm rot="20511781">
            <a:off x="3865473" y="4731693"/>
            <a:ext cx="631145" cy="5290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Strzałka: w prawo 101">
            <a:extLst>
              <a:ext uri="{FF2B5EF4-FFF2-40B4-BE49-F238E27FC236}">
                <a16:creationId xmlns:a16="http://schemas.microsoft.com/office/drawing/2014/main" id="{999ED07F-1297-42CC-887F-526242602D4C}"/>
              </a:ext>
            </a:extLst>
          </p:cNvPr>
          <p:cNvSpPr/>
          <p:nvPr/>
        </p:nvSpPr>
        <p:spPr>
          <a:xfrm rot="20779477">
            <a:off x="3842848" y="2367275"/>
            <a:ext cx="631145" cy="5290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pole tekstowe 103">
                <a:extLst>
                  <a:ext uri="{FF2B5EF4-FFF2-40B4-BE49-F238E27FC236}">
                    <a16:creationId xmlns:a16="http://schemas.microsoft.com/office/drawing/2014/main" id="{1FC4FC2D-900B-44C8-9D2D-6489B501AF7E}"/>
                  </a:ext>
                </a:extLst>
              </p:cNvPr>
              <p:cNvSpPr txBox="1"/>
              <p:nvPr/>
            </p:nvSpPr>
            <p:spPr>
              <a:xfrm>
                <a:off x="7376450" y="1767899"/>
                <a:ext cx="4632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04" name="pole tekstowe 103">
                <a:extLst>
                  <a:ext uri="{FF2B5EF4-FFF2-40B4-BE49-F238E27FC236}">
                    <a16:creationId xmlns:a16="http://schemas.microsoft.com/office/drawing/2014/main" id="{1FC4FC2D-900B-44C8-9D2D-6489B501A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50" y="1767899"/>
                <a:ext cx="4632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pole tekstowe 105">
                <a:extLst>
                  <a:ext uri="{FF2B5EF4-FFF2-40B4-BE49-F238E27FC236}">
                    <a16:creationId xmlns:a16="http://schemas.microsoft.com/office/drawing/2014/main" id="{E1A94FAA-AB87-47D2-A2C7-2AACAC1E995A}"/>
                  </a:ext>
                </a:extLst>
              </p:cNvPr>
              <p:cNvSpPr txBox="1"/>
              <p:nvPr/>
            </p:nvSpPr>
            <p:spPr>
              <a:xfrm>
                <a:off x="9747708" y="4454458"/>
                <a:ext cx="3803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06" name="pole tekstowe 105">
                <a:extLst>
                  <a:ext uri="{FF2B5EF4-FFF2-40B4-BE49-F238E27FC236}">
                    <a16:creationId xmlns:a16="http://schemas.microsoft.com/office/drawing/2014/main" id="{E1A94FAA-AB87-47D2-A2C7-2AACAC1E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708" y="4454458"/>
                <a:ext cx="380326" cy="461665"/>
              </a:xfrm>
              <a:prstGeom prst="rect">
                <a:avLst/>
              </a:prstGeom>
              <a:blipFill>
                <a:blip r:embed="rId11"/>
                <a:stretch>
                  <a:fillRect l="-1613" r="-1613" b="-1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C059516E-0A5B-4C53-B582-2AF7F032027B}"/>
                  </a:ext>
                </a:extLst>
              </p:cNvPr>
              <p:cNvSpPr txBox="1"/>
              <p:nvPr/>
            </p:nvSpPr>
            <p:spPr>
              <a:xfrm>
                <a:off x="9540603" y="2860051"/>
                <a:ext cx="5874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C059516E-0A5B-4C53-B582-2AF7F0320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603" y="2860051"/>
                <a:ext cx="58743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pole tekstowe 109">
                <a:extLst>
                  <a:ext uri="{FF2B5EF4-FFF2-40B4-BE49-F238E27FC236}">
                    <a16:creationId xmlns:a16="http://schemas.microsoft.com/office/drawing/2014/main" id="{47BF6B71-81FE-48FF-BA3F-183A18DBE94C}"/>
                  </a:ext>
                </a:extLst>
              </p:cNvPr>
              <p:cNvSpPr txBox="1"/>
              <p:nvPr/>
            </p:nvSpPr>
            <p:spPr>
              <a:xfrm>
                <a:off x="4499404" y="4443985"/>
                <a:ext cx="626227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10" name="pole tekstowe 109">
                <a:extLst>
                  <a:ext uri="{FF2B5EF4-FFF2-40B4-BE49-F238E27FC236}">
                    <a16:creationId xmlns:a16="http://schemas.microsoft.com/office/drawing/2014/main" id="{47BF6B71-81FE-48FF-BA3F-183A18DBE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04" y="4443985"/>
                <a:ext cx="626227" cy="494559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15A82A25-611A-46E6-8A20-024D1B28F4F0}"/>
                  </a:ext>
                </a:extLst>
              </p:cNvPr>
              <p:cNvSpPr txBox="1"/>
              <p:nvPr/>
            </p:nvSpPr>
            <p:spPr>
              <a:xfrm>
                <a:off x="8438913" y="2160883"/>
                <a:ext cx="6502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15A82A25-611A-46E6-8A20-024D1B28F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913" y="2160883"/>
                <a:ext cx="65027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krąg: pusty 112">
            <a:extLst>
              <a:ext uri="{FF2B5EF4-FFF2-40B4-BE49-F238E27FC236}">
                <a16:creationId xmlns:a16="http://schemas.microsoft.com/office/drawing/2014/main" id="{41BE248F-934C-4F12-B154-F01C92E192B2}"/>
              </a:ext>
            </a:extLst>
          </p:cNvPr>
          <p:cNvSpPr/>
          <p:nvPr/>
        </p:nvSpPr>
        <p:spPr>
          <a:xfrm>
            <a:off x="7339974" y="4433870"/>
            <a:ext cx="121381" cy="112780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6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72B6A-A2D3-4F13-BB0C-5832F8C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7"/>
            <a:ext cx="11871015" cy="85423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D886192-8429-4171-B979-339A2B26071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0985" y="712099"/>
                <a:ext cx="11477203" cy="6085734"/>
              </a:xfrm>
            </p:spPr>
            <p:txBody>
              <a:bodyPr/>
              <a:lstStyle/>
              <a:p>
                <a:r>
                  <a:rPr lang="pl-PL" dirty="0"/>
                  <a:t>Energia kinetyczna i energia potencjalna tego wahadła są dane wzorami:</a:t>
                </a: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A funkcja </a:t>
                </a:r>
                <a:r>
                  <a:rPr lang="pl-PL" dirty="0" err="1"/>
                  <a:t>lagrange’a</a:t>
                </a:r>
                <a:r>
                  <a:rPr lang="pl-PL" dirty="0"/>
                  <a:t>:</a:t>
                </a:r>
              </a:p>
              <a:p>
                <a:r>
                  <a:rPr lang="pl-PL" dirty="0"/>
                  <a:t>Wzory transformacyjne wynikają z geometrii układu:  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Funkcja </a:t>
                </a:r>
                <a:r>
                  <a:rPr lang="pl-PL" dirty="0" err="1"/>
                  <a:t>lagrange’a</a:t>
                </a:r>
                <a:r>
                  <a:rPr lang="pl-PL" dirty="0"/>
                  <a:t>  we współrzędnych uogólnionych </a:t>
                </a:r>
                <a14:m>
                  <m:oMath xmlns:m="http://schemas.openxmlformats.org/officeDocument/2006/math">
                    <m:r>
                      <a:rPr lang="pl-PL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pl-PL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b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pl-P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pl-PL" dirty="0"/>
                  <a:t>A praca wirtualna we współrzędnych kartezjańskich ma postać:</a:t>
                </a: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D886192-8429-4171-B979-339A2B260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0985" y="712099"/>
                <a:ext cx="11477203" cy="6085734"/>
              </a:xfrm>
              <a:blipFill>
                <a:blip r:embed="rId2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E7BAECC-6301-49E8-B305-06D6B1F6355F}"/>
                  </a:ext>
                </a:extLst>
              </p:cNvPr>
              <p:cNvSpPr txBox="1"/>
              <p:nvPr/>
            </p:nvSpPr>
            <p:spPr>
              <a:xfrm>
                <a:off x="1186494" y="4955354"/>
                <a:ext cx="6177258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l-PL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pl-P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ctrlPr>
                                  <a:rPr lang="pl-P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pl-PL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pl-PL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pl-P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  <m:sup>
                            <m:r>
                              <a:rPr lang="pl-PL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p>
                        <m:r>
                          <a:rPr lang="pl-P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p>
                        <m:r>
                          <a:rPr lang="pl-PL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000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pl-PL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d>
                      <m:d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l-PL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func>
                          <m:funcPr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pl-P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pl-PL" sz="2000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BE7BAECC-6301-49E8-B305-06D6B1F63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94" y="4955354"/>
                <a:ext cx="6177258" cy="526939"/>
              </a:xfrm>
              <a:prstGeom prst="rect">
                <a:avLst/>
              </a:prstGeom>
              <a:blipFill>
                <a:blip r:embed="rId3"/>
                <a:stretch>
                  <a:fillRect t="-83721" b="-13488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064827BD-D02A-44DC-85F7-DEFC1AA763F8}"/>
                  </a:ext>
                </a:extLst>
              </p:cNvPr>
              <p:cNvSpPr txBox="1"/>
              <p:nvPr/>
            </p:nvSpPr>
            <p:spPr>
              <a:xfrm>
                <a:off x="4602345" y="1412426"/>
                <a:ext cx="34492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  <m:func>
                            <m:func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20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064827BD-D02A-44DC-85F7-DEFC1AA76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345" y="1412426"/>
                <a:ext cx="3449230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702B4048-EF95-41A1-9CE8-FAFFC5AB2318}"/>
                  </a:ext>
                </a:extLst>
              </p:cNvPr>
              <p:cNvSpPr txBox="1"/>
              <p:nvPr/>
            </p:nvSpPr>
            <p:spPr>
              <a:xfrm>
                <a:off x="3461368" y="2040644"/>
                <a:ext cx="211404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702B4048-EF95-41A1-9CE8-FAFFC5AB2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68" y="2040644"/>
                <a:ext cx="211404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6E985007-24F3-49DD-BD80-B5ACC580D410}"/>
                  </a:ext>
                </a:extLst>
              </p:cNvPr>
              <p:cNvSpPr txBox="1"/>
              <p:nvPr/>
            </p:nvSpPr>
            <p:spPr>
              <a:xfrm>
                <a:off x="780874" y="2933869"/>
                <a:ext cx="24114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𝑙𝑠𝑖𝑛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func>
                        <m:func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2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6E985007-24F3-49DD-BD80-B5ACC580D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4" y="2933869"/>
                <a:ext cx="2411429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C4F087C-467E-4493-A843-D5A0C2088C37}"/>
                  </a:ext>
                </a:extLst>
              </p:cNvPr>
              <p:cNvSpPr txBox="1"/>
              <p:nvPr/>
            </p:nvSpPr>
            <p:spPr>
              <a:xfrm>
                <a:off x="3652192" y="2925747"/>
                <a:ext cx="30500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𝑙𝑠𝑖𝑛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func>
                        <m:func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2000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C4F087C-467E-4493-A843-D5A0C2088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192" y="2925747"/>
                <a:ext cx="3050022" cy="4001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C7F30619-C459-4B6B-9BB5-539009306A21}"/>
                  </a:ext>
                </a:extLst>
              </p:cNvPr>
              <p:cNvSpPr txBox="1"/>
              <p:nvPr/>
            </p:nvSpPr>
            <p:spPr>
              <a:xfrm>
                <a:off x="6523510" y="2925747"/>
                <a:ext cx="26225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2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C7F30619-C459-4B6B-9BB5-539009306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10" y="2925747"/>
                <a:ext cx="2622512" cy="4001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2DB67966-20B5-4EB3-B774-359906E3B576}"/>
                  </a:ext>
                </a:extLst>
              </p:cNvPr>
              <p:cNvSpPr txBox="1"/>
              <p:nvPr/>
            </p:nvSpPr>
            <p:spPr>
              <a:xfrm>
                <a:off x="701984" y="3263075"/>
                <a:ext cx="6097348" cy="117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𝑙𝑠𝑖𝑛</m:t>
                      </m:r>
                      <m:d>
                        <m:d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𝜑</m:t>
                          </m:r>
                        </m:e>
                      </m:d>
                      <m:func>
                        <m:func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acc>
                        <m:accPr>
                          <m:chr m:val="̇"/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𝛼</m:t>
                          </m:r>
                        </m:e>
                      </m:acc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𝑙</m:t>
                      </m:r>
                      <m:func>
                        <m:func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𝜑</m:t>
                              </m:r>
                            </m:e>
                          </m:d>
                          <m:func>
                            <m:func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acc>
                                <m:accPr>
                                  <m:chr m:val="̇"/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</m:func>
                        </m:e>
                      </m:func>
                    </m:oMath>
                  </m:oMathPara>
                </a14:m>
                <a:endParaRPr lang="pl-PL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𝑙𝑠𝑖𝑛</m:t>
                      </m:r>
                      <m:d>
                        <m:d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𝜑</m:t>
                          </m:r>
                        </m:e>
                      </m:d>
                      <m:func>
                        <m:func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d>
                          <m:acc>
                            <m:accPr>
                              <m:chr m:val="̇"/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pl-PL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</m:e>
                      </m:func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𝑙</m:t>
                      </m:r>
                      <m:func>
                        <m:func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l-PL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𝜑</m:t>
                              </m:r>
                            </m:e>
                          </m:d>
                          <m:func>
                            <m:func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acc>
                                <m:accPr>
                                  <m:chr m:val="̇"/>
                                  <m:ctrlP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</m:func>
                        </m:e>
                      </m:func>
                    </m:oMath>
                  </m:oMathPara>
                </a14:m>
                <a:endParaRPr lang="pl-PL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𝑙𝑠𝑖𝑛</m:t>
                          </m:r>
                          <m:d>
                            <m:dPr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𝜑</m:t>
                              </m:r>
                            </m:e>
                          </m:d>
                        </m:fName>
                        <m:e>
                          <m:acc>
                            <m:accPr>
                              <m:chr m:val="̇"/>
                              <m:ctrlP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𝜑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pl-PL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2DB67966-20B5-4EB3-B774-359906E3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4" y="3263075"/>
                <a:ext cx="6097348" cy="1172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DF66EF72-A643-47FC-B834-F5FA650A8F88}"/>
                  </a:ext>
                </a:extLst>
              </p:cNvPr>
              <p:cNvSpPr txBox="1"/>
              <p:nvPr/>
            </p:nvSpPr>
            <p:spPr>
              <a:xfrm>
                <a:off x="999385" y="1255618"/>
                <a:ext cx="347483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sz="20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l-PL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DF66EF72-A643-47FC-B834-F5FA650A8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85" y="1255618"/>
                <a:ext cx="3474836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A2671B73-CE1D-4D19-A5CB-C7758E12CDA9}"/>
                  </a:ext>
                </a:extLst>
              </p:cNvPr>
              <p:cNvSpPr txBox="1"/>
              <p:nvPr/>
            </p:nvSpPr>
            <p:spPr>
              <a:xfrm>
                <a:off x="1186494" y="6169747"/>
                <a:ext cx="6097348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endChr m:val=""/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sSub>
                        <m:sSub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sz="200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pl-PL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A2671B73-CE1D-4D19-A5CB-C7758E12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94" y="6169747"/>
                <a:ext cx="6097348" cy="457561"/>
              </a:xfrm>
              <a:prstGeom prst="rect">
                <a:avLst/>
              </a:prstGeom>
              <a:blipFill>
                <a:blip r:embed="rId11"/>
                <a:stretch>
                  <a:fillRect t="-109333" b="-156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3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72B6A-A2D3-4F13-BB0C-5832F8C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7"/>
            <a:ext cx="11871015" cy="85423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D886192-8429-4171-B979-339A2B26071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0985" y="793019"/>
                <a:ext cx="11477203" cy="5907185"/>
              </a:xfrm>
            </p:spPr>
            <p:txBody>
              <a:bodyPr/>
              <a:lstStyle/>
              <a:p>
                <a:r>
                  <a:rPr lang="pl-PL" dirty="0"/>
                  <a:t>We współrzędnych uogólnionych, przyjmując dodatkowo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pl-P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pl-P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pl-P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l-PL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pl-P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/>
                  <a:t>otrzymamy siły zewnętrzne działające dla poszczególnych zmiennych:</a:t>
                </a:r>
                <a:br>
                  <a:rPr lang="pl-PL" dirty="0"/>
                </a:br>
                <a:r>
                  <a:rPr lang="pl-PL" dirty="0"/>
                  <a:t>dla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l-PL" dirty="0"/>
                  <a:t>: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I dla </a:t>
                </a:r>
                <a14:m>
                  <m:oMath xmlns:m="http://schemas.openxmlformats.org/officeDocument/2006/math">
                    <m:r>
                      <a:rPr lang="pl-PL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pl-PL" dirty="0"/>
                  <a:t>: 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Ostatecznie równania ruchu wahadła sferycznego są w postaci: </a:t>
                </a: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Gdzie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l-PL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pl-PL" dirty="0"/>
                  <a:t> są składowymi siły </a:t>
                </a:r>
                <a14:m>
                  <m:oMath xmlns:m="http://schemas.openxmlformats.org/officeDocument/2006/math">
                    <m:r>
                      <a:rPr lang="pl-PL" i="1"/>
                      <m:t>𝐹</m:t>
                    </m:r>
                  </m:oMath>
                </a14:m>
                <a:r>
                  <a:rPr lang="pl-PL" dirty="0"/>
                  <a:t> działającej masę wahadła</a:t>
                </a: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D886192-8429-4171-B979-339A2B260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0985" y="793019"/>
                <a:ext cx="11477203" cy="5907185"/>
              </a:xfrm>
              <a:blipFill>
                <a:blip r:embed="rId2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936AE129-9DE9-474C-A9AC-63614CC8E9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42" y="1880017"/>
            <a:ext cx="6141856" cy="346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C0BEDF-B751-4A39-BB93-AEBFCAEFC9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42" y="2757611"/>
            <a:ext cx="6975335" cy="34669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E7A00913-26F2-4F14-9119-1CAE5CBD0AE4}"/>
                  </a:ext>
                </a:extLst>
              </p:cNvPr>
              <p:cNvSpPr txBox="1"/>
              <p:nvPr/>
            </p:nvSpPr>
            <p:spPr>
              <a:xfrm>
                <a:off x="1975469" y="3753696"/>
                <a:ext cx="6097348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pl-PL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pl-PL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pl-PL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𝑚𝑙</m:t>
                          </m:r>
                        </m:den>
                      </m:f>
                      <m:r>
                        <a:rPr lang="pl-PL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E7A00913-26F2-4F14-9119-1CAE5CBD0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469" y="3753696"/>
                <a:ext cx="6097348" cy="668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DF7E3A6-EA50-4700-A78B-4F6BBE609A34}"/>
                  </a:ext>
                </a:extLst>
              </p:cNvPr>
              <p:cNvSpPr txBox="1"/>
              <p:nvPr/>
            </p:nvSpPr>
            <p:spPr>
              <a:xfrm>
                <a:off x="1891514" y="4575720"/>
                <a:ext cx="5472239" cy="680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pl-PL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pl-PL" sz="2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p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pl-PL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pl-PL" sz="2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𝑚𝑙</m:t>
                          </m:r>
                        </m:den>
                      </m:f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DF7E3A6-EA50-4700-A78B-4F6BBE609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514" y="4575720"/>
                <a:ext cx="5472239" cy="6801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5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72B6A-A2D3-4F13-BB0C-5832F8C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8"/>
            <a:ext cx="11871015" cy="635224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86192-8429-4171-B979-339A2B2607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985" y="793019"/>
            <a:ext cx="11477203" cy="590718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AE9DDE-074B-4B74-82E5-D188AA2327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" y="695393"/>
            <a:ext cx="11652531" cy="630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59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72B6A-A2D3-4F13-BB0C-5832F8C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7"/>
            <a:ext cx="11871015" cy="85423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86192-8429-4171-B979-339A2B2607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985" y="793019"/>
            <a:ext cx="11477203" cy="5907185"/>
          </a:xfrm>
        </p:spPr>
        <p:txBody>
          <a:bodyPr/>
          <a:lstStyle/>
          <a:p>
            <a:r>
              <a:rPr lang="pl-PL" dirty="0"/>
              <a:t>Kąt      i prędkość kątowa      w funkcji czasu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33C98B-C5D4-48BF-92F7-C07DAC1E6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3811" y="1254265"/>
            <a:ext cx="11266811" cy="54459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C48BE-FDD4-4F0C-8FFE-AFF88A1ADB0E}"/>
                  </a:ext>
                </a:extLst>
              </p:cNvPr>
              <p:cNvSpPr txBox="1"/>
              <p:nvPr/>
            </p:nvSpPr>
            <p:spPr>
              <a:xfrm>
                <a:off x="993298" y="825387"/>
                <a:ext cx="5280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C48BE-FDD4-4F0C-8FFE-AFF88A1AD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98" y="825387"/>
                <a:ext cx="528005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1AB5A78-73FC-4C00-B91D-FB5AAFE9FCD9}"/>
                  </a:ext>
                </a:extLst>
              </p:cNvPr>
              <p:cNvSpPr txBox="1"/>
              <p:nvPr/>
            </p:nvSpPr>
            <p:spPr>
              <a:xfrm>
                <a:off x="3800223" y="793019"/>
                <a:ext cx="37526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21AB5A78-73FC-4C00-B91D-FB5AAFE9F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223" y="793019"/>
                <a:ext cx="375267" cy="400110"/>
              </a:xfrm>
              <a:prstGeom prst="rect">
                <a:avLst/>
              </a:prstGeom>
              <a:blipFill>
                <a:blip r:embed="rId4"/>
                <a:stretch>
                  <a:fillRect r="-12903"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72B6A-A2D3-4F13-BB0C-5832F8C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7"/>
            <a:ext cx="11871015" cy="85423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86192-8429-4171-B979-339A2B2607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985" y="639271"/>
            <a:ext cx="11477203" cy="6060933"/>
          </a:xfrm>
        </p:spPr>
        <p:txBody>
          <a:bodyPr/>
          <a:lstStyle/>
          <a:p>
            <a:r>
              <a:rPr lang="pl-PL" dirty="0"/>
              <a:t>Kąt      i prędkość kątowa      w funkcji czasu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9CD1781-7776-42B8-9A14-8E78258DF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5" y="1149069"/>
            <a:ext cx="11296481" cy="56058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BF874640-D807-4765-826B-BE85D8CBCA3D}"/>
                  </a:ext>
                </a:extLst>
              </p:cNvPr>
              <p:cNvSpPr txBox="1"/>
              <p:nvPr/>
            </p:nvSpPr>
            <p:spPr>
              <a:xfrm>
                <a:off x="944745" y="662403"/>
                <a:ext cx="5603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BF874640-D807-4765-826B-BE85D8CBC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5" y="662403"/>
                <a:ext cx="5603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2716A1EE-CDFB-418E-9061-1BB9875068EB}"/>
                  </a:ext>
                </a:extLst>
              </p:cNvPr>
              <p:cNvSpPr txBox="1"/>
              <p:nvPr/>
            </p:nvSpPr>
            <p:spPr>
              <a:xfrm>
                <a:off x="3849785" y="659462"/>
                <a:ext cx="3095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l-PL" sz="2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𝛼</m:t>
                          </m:r>
                        </m:e>
                      </m:acc>
                    </m:oMath>
                  </m:oMathPara>
                </a14:m>
                <a:endParaRPr lang="pl-PL" sz="2000" dirty="0"/>
              </a:p>
            </p:txBody>
          </p:sp>
        </mc:Choice>
        <mc:Fallback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2716A1EE-CDFB-418E-9061-1BB987506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85" y="659462"/>
                <a:ext cx="309521" cy="400110"/>
              </a:xfrm>
              <a:prstGeom prst="rect">
                <a:avLst/>
              </a:prstGeom>
              <a:blipFill>
                <a:blip r:embed="rId4"/>
                <a:stretch>
                  <a:fillRect r="-34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012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72B6A-A2D3-4F13-BB0C-5832F8C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7"/>
            <a:ext cx="11871015" cy="85423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86192-8429-4171-B979-339A2B2607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985" y="793019"/>
            <a:ext cx="11477203" cy="5907185"/>
          </a:xfrm>
        </p:spPr>
        <p:txBody>
          <a:bodyPr/>
          <a:lstStyle/>
          <a:p>
            <a:r>
              <a:rPr lang="pl-PL" dirty="0"/>
              <a:t>Trajektorie płaskie ruchu wahadła:  x-y   oraz  y-z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0925B7A-E041-438D-878E-8738082DCE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04" y="1365644"/>
            <a:ext cx="5962482" cy="59071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B22ECFC-8FFA-47BA-8E2C-FFA3FE1A7A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00489" y="1365644"/>
            <a:ext cx="6470526" cy="59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0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72B6A-A2D3-4F13-BB0C-5832F8C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7"/>
            <a:ext cx="11871015" cy="85423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Wahadło  sferyczne (</a:t>
            </a:r>
            <a:r>
              <a:rPr lang="pl-PL" sz="2800" dirty="0" err="1"/>
              <a:t>spherical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 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86192-8429-4171-B979-339A2B2607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793019"/>
            <a:ext cx="11798188" cy="5907185"/>
          </a:xfrm>
        </p:spPr>
        <p:txBody>
          <a:bodyPr/>
          <a:lstStyle/>
          <a:p>
            <a:r>
              <a:rPr lang="pl-PL" dirty="0"/>
              <a:t>Trajektorie dynamiczne ruchu wahadła:             oraz trajektoria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6F25B97-B89A-47CB-A299-49179992C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72824" y="1132885"/>
            <a:ext cx="6168824" cy="600429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0A98521-CA37-47C6-A8E7-616ABDB8E3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10676" y="1132885"/>
            <a:ext cx="6374225" cy="60042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1AAD0F8F-36B3-4020-BC9D-E12A6E365590}"/>
                  </a:ext>
                </a:extLst>
              </p:cNvPr>
              <p:cNvSpPr txBox="1"/>
              <p:nvPr/>
            </p:nvSpPr>
            <p:spPr>
              <a:xfrm>
                <a:off x="5239592" y="793019"/>
                <a:ext cx="6918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l-PL" sz="200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pl-PL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pl-PL" sz="2000" dirty="0"/>
                  <a:t> </a:t>
                </a:r>
              </a:p>
            </p:txBody>
          </p:sp>
        </mc:Choice>
        <mc:Fallback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1AAD0F8F-36B3-4020-BC9D-E12A6E365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592" y="793019"/>
                <a:ext cx="691869" cy="400110"/>
              </a:xfrm>
              <a:prstGeom prst="rect">
                <a:avLst/>
              </a:prstGeom>
              <a:blipFill>
                <a:blip r:embed="rId4"/>
                <a:stretch>
                  <a:fillRect t="-7576" r="-4425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66E8DF03-38D8-447E-A07C-FD063879B3FB}"/>
                  </a:ext>
                </a:extLst>
              </p:cNvPr>
              <p:cNvSpPr txBox="1"/>
              <p:nvPr/>
            </p:nvSpPr>
            <p:spPr>
              <a:xfrm>
                <a:off x="8205324" y="823797"/>
                <a:ext cx="7849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pl-PL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l-P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l-P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pl-PL" sz="2000" dirty="0"/>
                  <a:t> </a:t>
                </a:r>
              </a:p>
            </p:txBody>
          </p:sp>
        </mc:Choice>
        <mc:Fallback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66E8DF03-38D8-447E-A07C-FD063879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324" y="823797"/>
                <a:ext cx="784927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54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DE945-0280-4F61-866F-12D3089F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704007"/>
          </a:xfrm>
        </p:spPr>
        <p:txBody>
          <a:bodyPr>
            <a:normAutofit/>
          </a:bodyPr>
          <a:lstStyle/>
          <a:p>
            <a:r>
              <a:rPr lang="pl-PL" sz="2800" dirty="0"/>
              <a:t>Wprowadzenie do modelowania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89084-1C2A-48EC-A7A8-42F30CD9E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4601" y="768743"/>
            <a:ext cx="11345033" cy="5874817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Bloki funkcyjne</a:t>
            </a:r>
            <a:r>
              <a:rPr lang="pl-PL" dirty="0"/>
              <a:t>, których w systemie jest wiele, są pogrupowane w biblioteki zawierające bloki o jednolitym charakterze czy rodzaju zastosowania, co pozwala na ich łatwiejsze odszukanie przez użytkownika</a:t>
            </a:r>
          </a:p>
          <a:p>
            <a:r>
              <a:rPr lang="pl-PL" dirty="0"/>
              <a:t>Tych bibliotek grupujących bloki funkcyjne jest około 20, a najważniejsze z nich (dla naszych celów </a:t>
            </a:r>
            <a:r>
              <a:rPr lang="pl-PL" dirty="0" err="1"/>
              <a:t>t.j</a:t>
            </a:r>
            <a:r>
              <a:rPr lang="pl-PL" dirty="0"/>
              <a:t>. modelowania układów dynamicznych) to: </a:t>
            </a:r>
            <a:r>
              <a:rPr lang="pl-PL" cap="none" dirty="0" err="1">
                <a:solidFill>
                  <a:srgbClr val="00B0F0"/>
                </a:solidFill>
              </a:rPr>
              <a:t>commonly</a:t>
            </a:r>
            <a:r>
              <a:rPr lang="pl-PL" cap="none" dirty="0">
                <a:solidFill>
                  <a:srgbClr val="00B0F0"/>
                </a:solidFill>
              </a:rPr>
              <a:t> </a:t>
            </a:r>
            <a:r>
              <a:rPr lang="pl-PL" cap="none" dirty="0" err="1">
                <a:solidFill>
                  <a:srgbClr val="00B0F0"/>
                </a:solidFill>
              </a:rPr>
              <a:t>used</a:t>
            </a:r>
            <a:r>
              <a:rPr lang="pl-PL" cap="none" dirty="0">
                <a:solidFill>
                  <a:srgbClr val="00B0F0"/>
                </a:solidFill>
              </a:rPr>
              <a:t> </a:t>
            </a:r>
            <a:r>
              <a:rPr lang="pl-PL" cap="none" dirty="0" err="1">
                <a:solidFill>
                  <a:srgbClr val="00B0F0"/>
                </a:solidFill>
              </a:rPr>
              <a:t>blocks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math</a:t>
            </a:r>
            <a:r>
              <a:rPr lang="pl-PL" cap="none" dirty="0">
                <a:solidFill>
                  <a:srgbClr val="00B0F0"/>
                </a:solidFill>
              </a:rPr>
              <a:t> </a:t>
            </a:r>
            <a:r>
              <a:rPr lang="pl-PL" cap="none" dirty="0" err="1">
                <a:solidFill>
                  <a:srgbClr val="00B0F0"/>
                </a:solidFill>
              </a:rPr>
              <a:t>operations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sources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sinks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continuous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discontinuities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discrete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logic</a:t>
            </a:r>
            <a:r>
              <a:rPr lang="pl-PL" cap="none" dirty="0">
                <a:solidFill>
                  <a:srgbClr val="00B0F0"/>
                </a:solidFill>
              </a:rPr>
              <a:t> and bit </a:t>
            </a:r>
            <a:r>
              <a:rPr lang="pl-PL" cap="none" dirty="0" err="1">
                <a:solidFill>
                  <a:srgbClr val="00B0F0"/>
                </a:solidFill>
              </a:rPr>
              <a:t>operations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additional</a:t>
            </a:r>
            <a:r>
              <a:rPr lang="pl-PL" cap="none" dirty="0">
                <a:solidFill>
                  <a:srgbClr val="00B0F0"/>
                </a:solidFill>
              </a:rPr>
              <a:t> </a:t>
            </a:r>
            <a:r>
              <a:rPr lang="pl-PL" cap="none" dirty="0" err="1">
                <a:solidFill>
                  <a:srgbClr val="00B0F0"/>
                </a:solidFill>
              </a:rPr>
              <a:t>math</a:t>
            </a:r>
            <a:r>
              <a:rPr lang="pl-PL" cap="none" dirty="0">
                <a:solidFill>
                  <a:srgbClr val="00B0F0"/>
                </a:solidFill>
              </a:rPr>
              <a:t> &amp; </a:t>
            </a:r>
            <a:r>
              <a:rPr lang="pl-PL" cap="none" dirty="0" err="1">
                <a:solidFill>
                  <a:srgbClr val="00B0F0"/>
                </a:solidFill>
              </a:rPr>
              <a:t>discrete</a:t>
            </a:r>
            <a:r>
              <a:rPr lang="pl-PL" cap="none" dirty="0">
                <a:solidFill>
                  <a:srgbClr val="00B0F0"/>
                </a:solidFill>
              </a:rPr>
              <a:t>, </a:t>
            </a:r>
            <a:r>
              <a:rPr lang="pl-PL" cap="none" dirty="0" err="1">
                <a:solidFill>
                  <a:srgbClr val="00B0F0"/>
                </a:solidFill>
              </a:rPr>
              <a:t>signal</a:t>
            </a:r>
            <a:r>
              <a:rPr lang="pl-PL" cap="none" dirty="0">
                <a:solidFill>
                  <a:srgbClr val="00B0F0"/>
                </a:solidFill>
              </a:rPr>
              <a:t> </a:t>
            </a:r>
            <a:r>
              <a:rPr lang="pl-PL" cap="none" dirty="0" err="1">
                <a:solidFill>
                  <a:srgbClr val="00B0F0"/>
                </a:solidFill>
              </a:rPr>
              <a:t>attributes</a:t>
            </a:r>
            <a:r>
              <a:rPr lang="pl-PL" cap="none" dirty="0">
                <a:solidFill>
                  <a:srgbClr val="00B0F0"/>
                </a:solidFill>
              </a:rPr>
              <a:t>,</a:t>
            </a:r>
            <a:r>
              <a:rPr lang="pl-PL" dirty="0"/>
              <a:t>….</a:t>
            </a:r>
          </a:p>
          <a:p>
            <a:r>
              <a:rPr lang="pl-PL" dirty="0"/>
              <a:t>Poszczególne bloki funkcyjne mają jedno lub kilka wejść dla sygnałów oraz jedno wyjście, którego sygnał wyjściowy można użyć wielokrotnie, przyłączając do linii tego sygnału rozgałęzienia, prowadzące do kolejnych wejść bloków, w których ten właśnie sygnał stanowi informację wejściową, albo do bloku końcowego.</a:t>
            </a:r>
          </a:p>
          <a:p>
            <a:r>
              <a:rPr lang="pl-PL" dirty="0"/>
              <a:t>Przepływy sygnałów są reprezentowane liniami skierowanymi (za pomocą strzałki) i zaczynają się w źródle lub wyjściu bloku funkcyjnego, a kończą się grotem strzałki skierowanym do wejścia kolejnego bloku funkcyjnego lub bloku końcowego (</a:t>
            </a:r>
            <a:r>
              <a:rPr lang="pl-PL" cap="none" dirty="0" err="1">
                <a:solidFill>
                  <a:srgbClr val="00B0F0"/>
                </a:solidFill>
              </a:rPr>
              <a:t>sink</a:t>
            </a:r>
            <a:r>
              <a:rPr lang="pl-PL" dirty="0"/>
              <a:t>), którym może być na przykład: wyświetlacz wyników (</a:t>
            </a:r>
            <a:r>
              <a:rPr lang="pl-PL" cap="none" dirty="0">
                <a:solidFill>
                  <a:srgbClr val="00B0F0"/>
                </a:solidFill>
              </a:rPr>
              <a:t>display</a:t>
            </a:r>
            <a:r>
              <a:rPr lang="pl-PL" dirty="0"/>
              <a:t>), oscyloskop (</a:t>
            </a:r>
            <a:r>
              <a:rPr lang="pl-PL" dirty="0" err="1"/>
              <a:t>scope</a:t>
            </a:r>
            <a:r>
              <a:rPr lang="pl-PL" dirty="0"/>
              <a:t>) lub ploter </a:t>
            </a:r>
            <a:r>
              <a:rPr lang="pl-PL" dirty="0" err="1"/>
              <a:t>x,y</a:t>
            </a:r>
            <a:r>
              <a:rPr lang="pl-PL" dirty="0"/>
              <a:t> (</a:t>
            </a:r>
            <a:r>
              <a:rPr lang="pl-PL" cap="none" dirty="0" err="1">
                <a:solidFill>
                  <a:srgbClr val="00B0F0"/>
                </a:solidFill>
              </a:rPr>
              <a:t>x,y</a:t>
            </a:r>
            <a:r>
              <a:rPr lang="pl-PL" cap="none" dirty="0">
                <a:solidFill>
                  <a:srgbClr val="00B0F0"/>
                </a:solidFill>
              </a:rPr>
              <a:t> </a:t>
            </a:r>
            <a:r>
              <a:rPr lang="pl-PL" cap="none" dirty="0" err="1">
                <a:solidFill>
                  <a:srgbClr val="00B0F0"/>
                </a:solidFill>
              </a:rPr>
              <a:t>graph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403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6711F-8F91-4F8B-8894-B148CFB6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1382"/>
            <a:ext cx="10364451" cy="647362"/>
          </a:xfrm>
        </p:spPr>
        <p:txBody>
          <a:bodyPr>
            <a:normAutofit/>
          </a:bodyPr>
          <a:lstStyle/>
          <a:p>
            <a:r>
              <a:rPr lang="pl-PL" sz="2800" dirty="0"/>
              <a:t>Wprowadzenie do modelowania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432257-6950-42B8-8D84-702FA822AC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731" y="768744"/>
            <a:ext cx="11118457" cy="587481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Każdy blok funkcyjny, po kliknięciu w jego obszarze, udostępnia „</a:t>
            </a:r>
            <a:r>
              <a:rPr lang="pl-PL" dirty="0" err="1"/>
              <a:t>menue</a:t>
            </a:r>
            <a:r>
              <a:rPr lang="pl-PL" dirty="0"/>
              <a:t>”, które zawiera podstawowe informacje o jego działaniu oraz szereg ustawialnych przez programującego parametrów. Więcej informacji o działaniu i zastosowaniach danego bloku uzyskuję się po wybraniu opcji </a:t>
            </a:r>
            <a:r>
              <a:rPr lang="pl-PL" cap="none" dirty="0" err="1">
                <a:solidFill>
                  <a:srgbClr val="00B0F0"/>
                </a:solidFill>
              </a:rPr>
              <a:t>help</a:t>
            </a:r>
            <a:r>
              <a:rPr lang="pl-PL" dirty="0"/>
              <a:t> tego bloku</a:t>
            </a:r>
          </a:p>
          <a:p>
            <a:r>
              <a:rPr lang="pl-PL" dirty="0"/>
              <a:t>Przepływ sygnału zgodnie ze strzałkami pokazuje kolejność wykonywania poszczególnych funkcji, czyli kolejność przetwarzania sygnału (informacji).</a:t>
            </a:r>
            <a:br>
              <a:rPr lang="pl-PL" dirty="0"/>
            </a:br>
            <a:r>
              <a:rPr lang="pl-PL" dirty="0"/>
              <a:t>Odpowiada to kolejności wykonywania instrukcji w programowaniu tekstowym</a:t>
            </a:r>
          </a:p>
          <a:p>
            <a:r>
              <a:rPr lang="pl-PL" dirty="0"/>
              <a:t>W przypadku modelowania i symulacji układów dynamicznych rezultatem prowadzonych obliczeń symulacyjnych są przebiegi czasowe pokazane na oscyloskopie albo na rejestratorze </a:t>
            </a:r>
            <a:r>
              <a:rPr lang="pl-PL" dirty="0" err="1"/>
              <a:t>x,y</a:t>
            </a:r>
            <a:r>
              <a:rPr lang="pl-PL" dirty="0"/>
              <a:t> lub też ciągi liczbowe na wyświetlaczu. Wyniki można też przekazywać do programu </a:t>
            </a:r>
            <a:r>
              <a:rPr lang="pl-PL" dirty="0" err="1"/>
              <a:t>matlab</a:t>
            </a:r>
            <a:r>
              <a:rPr lang="pl-PL" dirty="0"/>
              <a:t>.</a:t>
            </a:r>
          </a:p>
          <a:p>
            <a:r>
              <a:rPr lang="pl-PL" dirty="0"/>
              <a:t>Wykonywanie programowania równań różniczkowych ruchu badanego obiektu w systemie </a:t>
            </a:r>
            <a:r>
              <a:rPr lang="pl-PL" dirty="0" err="1">
                <a:solidFill>
                  <a:srgbClr val="00B0F0"/>
                </a:solidFill>
              </a:rPr>
              <a:t>simulink</a:t>
            </a:r>
            <a:r>
              <a:rPr lang="pl-PL" dirty="0"/>
              <a:t> jest łatwe, ale wymaga pewnej wprawy manipulacyjnej operowania systemem, prowadzenia i opisywania linii sygnału itp. Dlatego niezbędne jest, dla początkującego użytkownika, przejście kursu „</a:t>
            </a:r>
            <a:r>
              <a:rPr lang="pl-PL" dirty="0" err="1">
                <a:solidFill>
                  <a:srgbClr val="00B0F0"/>
                </a:solidFill>
              </a:rPr>
              <a:t>s</a:t>
            </a:r>
            <a:r>
              <a:rPr lang="pl-PL" cap="none" dirty="0" err="1">
                <a:solidFill>
                  <a:srgbClr val="00B0F0"/>
                </a:solidFill>
              </a:rPr>
              <a:t>imulink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o</a:t>
            </a:r>
            <a:r>
              <a:rPr lang="pl-PL" cap="none" dirty="0" err="1">
                <a:solidFill>
                  <a:srgbClr val="00B0F0"/>
                </a:solidFill>
              </a:rPr>
              <a:t>nrampe</a:t>
            </a:r>
            <a:r>
              <a:rPr lang="pl-PL" dirty="0"/>
              <a:t>” dostępnego na stronie tytułowej </a:t>
            </a:r>
            <a:r>
              <a:rPr lang="pl-PL" dirty="0" err="1"/>
              <a:t>simulinka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717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A1728A-FD2E-486F-93EB-6DD913D5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9933"/>
            <a:ext cx="10364451" cy="671639"/>
          </a:xfrm>
        </p:spPr>
        <p:txBody>
          <a:bodyPr>
            <a:normAutofit/>
          </a:bodyPr>
          <a:lstStyle/>
          <a:p>
            <a:r>
              <a:rPr lang="pl-PL" sz="2800" dirty="0"/>
              <a:t>Przykładowe zastosowania systemu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042CF-AC87-451E-9AA6-7FC62F5B08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417" y="946768"/>
            <a:ext cx="11272205" cy="5741299"/>
          </a:xfrm>
        </p:spPr>
        <p:txBody>
          <a:bodyPr/>
          <a:lstStyle/>
          <a:p>
            <a:r>
              <a:rPr lang="pl-PL" dirty="0"/>
              <a:t>Proste zastosowania systemu </a:t>
            </a:r>
            <a:r>
              <a:rPr lang="pl-PL" dirty="0" err="1">
                <a:solidFill>
                  <a:srgbClr val="00B0F0"/>
                </a:solidFill>
              </a:rPr>
              <a:t>simulink</a:t>
            </a:r>
            <a:r>
              <a:rPr lang="pl-PL" dirty="0"/>
              <a:t> zostaną zademonstrowane na przykładzie dość klasycznych układów mechanicznych jakimi są wahadła. Najpierw zostanie zamodelowane wahadło płaskie (</a:t>
            </a:r>
            <a:r>
              <a:rPr lang="pl-PL" dirty="0" err="1">
                <a:solidFill>
                  <a:srgbClr val="FF0000"/>
                </a:solidFill>
              </a:rPr>
              <a:t>pendelum</a:t>
            </a:r>
            <a:r>
              <a:rPr lang="pl-PL" dirty="0"/>
              <a:t>), czyli układ o jednym stopniu swobody.</a:t>
            </a:r>
            <a:br>
              <a:rPr lang="pl-PL" dirty="0"/>
            </a:br>
            <a:r>
              <a:rPr lang="pl-PL" dirty="0"/>
              <a:t>W tym przypadku model matematyczny stanowi jedno równanie różniczkowe drugiego rzędu.</a:t>
            </a:r>
          </a:p>
          <a:p>
            <a:r>
              <a:rPr lang="pl-PL" dirty="0"/>
              <a:t>Jako drugi, bardziej złożony przykład rozpatrzymy wahadło płaskie, o elastycznym zawieszeniu (</a:t>
            </a:r>
            <a:r>
              <a:rPr lang="pl-PL" dirty="0" err="1">
                <a:solidFill>
                  <a:srgbClr val="FF0000"/>
                </a:solidFill>
              </a:rPr>
              <a:t>elastic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pendelum</a:t>
            </a:r>
            <a:r>
              <a:rPr lang="pl-PL" dirty="0"/>
              <a:t>). Ten układ ma dwa stopnie swobody, czyli jest opisany dwoma równaniami różniczkowymi drugiego rzędu. Ten przykład był już wcześniej prezentowany w tym wykładzie, tak że dysponujemy wyprowadzeniem równań ruchu metodą </a:t>
            </a:r>
            <a:r>
              <a:rPr lang="pl-PL" dirty="0" err="1"/>
              <a:t>lagrange’a</a:t>
            </a:r>
            <a:r>
              <a:rPr lang="pl-PL" dirty="0"/>
              <a:t> (wykład model.W3.21)</a:t>
            </a:r>
          </a:p>
          <a:p>
            <a:r>
              <a:rPr lang="pl-PL" dirty="0"/>
              <a:t>Jako trzeci zostanie zrobiony przykład ruchu wahadła sferycznego (</a:t>
            </a:r>
            <a:r>
              <a:rPr lang="pl-PL" dirty="0" err="1">
                <a:solidFill>
                  <a:srgbClr val="FF0000"/>
                </a:solidFill>
              </a:rPr>
              <a:t>spherical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pendelum</a:t>
            </a:r>
            <a:r>
              <a:rPr lang="pl-PL" dirty="0"/>
              <a:t>), a więc poruszającego się w przestrzeni 3-wymiarowej. Układ ten ma także dwa stopnie swobody i jest opisywany dwoma równaniami różniczkowymi drugiego rzędu.</a:t>
            </a:r>
          </a:p>
        </p:txBody>
      </p:sp>
    </p:spTree>
    <p:extLst>
      <p:ext uri="{BB962C8B-B14F-4D97-AF65-F5344CB8AC3E}">
        <p14:creationId xmlns:p14="http://schemas.microsoft.com/office/powerpoint/2010/main" val="53304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62014-C5D5-4080-801A-9903D9FAF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677" y="-429692"/>
            <a:ext cx="10551380" cy="946205"/>
          </a:xfrm>
        </p:spPr>
        <p:txBody>
          <a:bodyPr>
            <a:normAutofit/>
          </a:bodyPr>
          <a:lstStyle/>
          <a:p>
            <a:r>
              <a:rPr lang="pl-PL" sz="3200" dirty="0"/>
              <a:t>Wahadło  płaskie – model w systemie </a:t>
            </a:r>
            <a:r>
              <a:rPr lang="pl-PL" sz="3200" dirty="0" err="1">
                <a:solidFill>
                  <a:srgbClr val="00B0F0"/>
                </a:solidFill>
              </a:rPr>
              <a:t>simulink</a:t>
            </a:r>
            <a:endParaRPr lang="pl-PL" sz="3200" dirty="0">
              <a:solidFill>
                <a:srgbClr val="00B0F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F30794-222A-46DC-9B36-475375518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370" y="744467"/>
            <a:ext cx="11474013" cy="5818174"/>
          </a:xfrm>
        </p:spPr>
        <p:txBody>
          <a:bodyPr/>
          <a:lstStyle/>
          <a:p>
            <a:pPr algn="l"/>
            <a:r>
              <a:rPr lang="pl-PL" dirty="0">
                <a:solidFill>
                  <a:schemeClr val="tx1"/>
                </a:solidFill>
              </a:rPr>
              <a:t>Równanie ruchu tego wahadła jest bardzo znanym równanie z mechaniki klasycznej i nie wymaga wyprowadzania, a parametry modelu są oczywiste.</a:t>
            </a: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						Jest to równanie różniczkowe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                                                                                 drugiego rzędu, a więc model w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						systemie </a:t>
            </a:r>
            <a:r>
              <a:rPr lang="pl-PL" dirty="0" err="1">
                <a:solidFill>
                  <a:schemeClr val="tx1"/>
                </a:solidFill>
              </a:rPr>
              <a:t>simulink</a:t>
            </a:r>
            <a:r>
              <a:rPr lang="pl-PL" dirty="0">
                <a:solidFill>
                  <a:schemeClr val="tx1"/>
                </a:solidFill>
              </a:rPr>
              <a:t> będzie wymagał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							dwóch integratorów.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64854748-18A9-4704-8556-797AFFEFB47F}"/>
              </a:ext>
            </a:extLst>
          </p:cNvPr>
          <p:cNvCxnSpPr/>
          <p:nvPr/>
        </p:nvCxnSpPr>
        <p:spPr>
          <a:xfrm>
            <a:off x="2329732" y="2194560"/>
            <a:ext cx="43732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940B248E-3006-4C7D-B205-63DB5245EB8C}"/>
              </a:ext>
            </a:extLst>
          </p:cNvPr>
          <p:cNvCxnSpPr>
            <a:cxnSpLocks/>
          </p:cNvCxnSpPr>
          <p:nvPr/>
        </p:nvCxnSpPr>
        <p:spPr>
          <a:xfrm>
            <a:off x="2496711" y="1995777"/>
            <a:ext cx="12487" cy="42221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wal 9">
            <a:extLst>
              <a:ext uri="{FF2B5EF4-FFF2-40B4-BE49-F238E27FC236}">
                <a16:creationId xmlns:a16="http://schemas.microsoft.com/office/drawing/2014/main" id="{93D1B9FD-99BD-459E-A255-30C34063CBC5}"/>
              </a:ext>
            </a:extLst>
          </p:cNvPr>
          <p:cNvSpPr/>
          <p:nvPr/>
        </p:nvSpPr>
        <p:spPr>
          <a:xfrm>
            <a:off x="2417199" y="2107096"/>
            <a:ext cx="159021" cy="1749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33512C2-C41C-4EE1-985F-2FB62626BEAB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552932" y="2256406"/>
            <a:ext cx="2814198" cy="3478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26005A0C-FBBC-47AA-A482-1A0E23C324CB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552932" y="2256406"/>
            <a:ext cx="2353622" cy="292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wal 78">
            <a:extLst>
              <a:ext uri="{FF2B5EF4-FFF2-40B4-BE49-F238E27FC236}">
                <a16:creationId xmlns:a16="http://schemas.microsoft.com/office/drawing/2014/main" id="{77734CBA-27B5-465E-9FBF-0B4ED3268299}"/>
              </a:ext>
            </a:extLst>
          </p:cNvPr>
          <p:cNvSpPr/>
          <p:nvPr/>
        </p:nvSpPr>
        <p:spPr>
          <a:xfrm rot="13399662">
            <a:off x="4652113" y="4911521"/>
            <a:ext cx="508884" cy="510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Łuk 92">
            <a:extLst>
              <a:ext uri="{FF2B5EF4-FFF2-40B4-BE49-F238E27FC236}">
                <a16:creationId xmlns:a16="http://schemas.microsoft.com/office/drawing/2014/main" id="{C03D5A2B-7EBA-4457-BED8-A911B0ED9D81}"/>
              </a:ext>
            </a:extLst>
          </p:cNvPr>
          <p:cNvSpPr/>
          <p:nvPr/>
        </p:nvSpPr>
        <p:spPr>
          <a:xfrm rot="5400000">
            <a:off x="1762020" y="1782209"/>
            <a:ext cx="1445799" cy="1618494"/>
          </a:xfrm>
          <a:prstGeom prst="arc">
            <a:avLst>
              <a:gd name="adj1" fmla="val 1825073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79C4AC32-F65D-4E2F-BEFE-DEC3BD2240F3}"/>
              </a:ext>
            </a:extLst>
          </p:cNvPr>
          <p:cNvCxnSpPr>
            <a:cxnSpLocks/>
            <a:stCxn id="93" idx="0"/>
          </p:cNvCxnSpPr>
          <p:nvPr/>
        </p:nvCxnSpPr>
        <p:spPr>
          <a:xfrm flipV="1">
            <a:off x="3129158" y="3009450"/>
            <a:ext cx="28350" cy="194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2BC6703E-1E8C-4AC7-B847-8F0009295C65}"/>
              </a:ext>
            </a:extLst>
          </p:cNvPr>
          <p:cNvCxnSpPr>
            <a:cxnSpLocks/>
          </p:cNvCxnSpPr>
          <p:nvPr/>
        </p:nvCxnSpPr>
        <p:spPr>
          <a:xfrm flipV="1">
            <a:off x="2576220" y="1826812"/>
            <a:ext cx="405519" cy="3120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ABF49C1F-09CB-4CE1-B966-B998EAA4890E}"/>
              </a:ext>
            </a:extLst>
          </p:cNvPr>
          <p:cNvCxnSpPr>
            <a:cxnSpLocks/>
          </p:cNvCxnSpPr>
          <p:nvPr/>
        </p:nvCxnSpPr>
        <p:spPr>
          <a:xfrm flipV="1">
            <a:off x="4937757" y="4816770"/>
            <a:ext cx="429373" cy="34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>
            <a:extLst>
              <a:ext uri="{FF2B5EF4-FFF2-40B4-BE49-F238E27FC236}">
                <a16:creationId xmlns:a16="http://schemas.microsoft.com/office/drawing/2014/main" id="{C966B4A1-FD77-4A0B-B82B-AC94352431DC}"/>
              </a:ext>
            </a:extLst>
          </p:cNvPr>
          <p:cNvCxnSpPr>
            <a:cxnSpLocks/>
          </p:cNvCxnSpPr>
          <p:nvPr/>
        </p:nvCxnSpPr>
        <p:spPr>
          <a:xfrm>
            <a:off x="2970372" y="1835844"/>
            <a:ext cx="2429125" cy="29899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Strzałka: w prawo 117">
            <a:extLst>
              <a:ext uri="{FF2B5EF4-FFF2-40B4-BE49-F238E27FC236}">
                <a16:creationId xmlns:a16="http://schemas.microsoft.com/office/drawing/2014/main" id="{26FB0F7F-5532-4087-A19E-B4B5CA3B4487}"/>
              </a:ext>
            </a:extLst>
          </p:cNvPr>
          <p:cNvSpPr/>
          <p:nvPr/>
        </p:nvSpPr>
        <p:spPr>
          <a:xfrm rot="5400000">
            <a:off x="4429476" y="5813949"/>
            <a:ext cx="954157" cy="184645"/>
          </a:xfrm>
          <a:prstGeom prst="rightArrow">
            <a:avLst>
              <a:gd name="adj1" fmla="val 36875"/>
              <a:gd name="adj2" fmla="val 1074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pole tekstowe 121">
            <a:extLst>
              <a:ext uri="{FF2B5EF4-FFF2-40B4-BE49-F238E27FC236}">
                <a16:creationId xmlns:a16="http://schemas.microsoft.com/office/drawing/2014/main" id="{87D67FCA-D685-4784-8091-60FE2A17B320}"/>
              </a:ext>
            </a:extLst>
          </p:cNvPr>
          <p:cNvSpPr txBox="1"/>
          <p:nvPr/>
        </p:nvSpPr>
        <p:spPr>
          <a:xfrm>
            <a:off x="4906554" y="5844587"/>
            <a:ext cx="150279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 = mg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97390ACA-78EA-4E57-8D6E-39F8C4D0AA45}"/>
              </a:ext>
            </a:extLst>
          </p:cNvPr>
          <p:cNvSpPr txBox="1"/>
          <p:nvPr/>
        </p:nvSpPr>
        <p:spPr>
          <a:xfrm>
            <a:off x="5342948" y="4978651"/>
            <a:ext cx="145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l-PL" sz="24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2400" dirty="0"/>
          </a:p>
        </p:txBody>
      </p:sp>
      <p:sp>
        <p:nvSpPr>
          <p:cNvPr id="126" name="pole tekstowe 125">
            <a:extLst>
              <a:ext uri="{FF2B5EF4-FFF2-40B4-BE49-F238E27FC236}">
                <a16:creationId xmlns:a16="http://schemas.microsoft.com/office/drawing/2014/main" id="{3D425B78-BBCE-4F4E-B4E4-4BDFFFCF40DC}"/>
              </a:ext>
            </a:extLst>
          </p:cNvPr>
          <p:cNvSpPr txBox="1"/>
          <p:nvPr/>
        </p:nvSpPr>
        <p:spPr>
          <a:xfrm>
            <a:off x="4241849" y="3058189"/>
            <a:ext cx="567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 </a:t>
            </a:r>
            <a:endParaRPr lang="pl-PL" sz="2400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C6267288-35AC-44AF-A12A-C5C4AD2CA80A}"/>
              </a:ext>
            </a:extLst>
          </p:cNvPr>
          <p:cNvSpPr txBox="1"/>
          <p:nvPr/>
        </p:nvSpPr>
        <p:spPr>
          <a:xfrm>
            <a:off x="2602422" y="2749730"/>
            <a:ext cx="40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φ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30" name="pole tekstowe 129">
            <a:extLst>
              <a:ext uri="{FF2B5EF4-FFF2-40B4-BE49-F238E27FC236}">
                <a16:creationId xmlns:a16="http://schemas.microsoft.com/office/drawing/2014/main" id="{091475FD-A7EC-413C-B0D8-C3A94C6B80CA}"/>
              </a:ext>
            </a:extLst>
          </p:cNvPr>
          <p:cNvSpPr txBox="1"/>
          <p:nvPr/>
        </p:nvSpPr>
        <p:spPr>
          <a:xfrm>
            <a:off x="2068055" y="5844587"/>
            <a:ext cx="428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2400" dirty="0"/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002B4FE9-F854-47DE-84BD-6DD5755E7D4D}"/>
              </a:ext>
            </a:extLst>
          </p:cNvPr>
          <p:cNvSpPr txBox="1"/>
          <p:nvPr/>
        </p:nvSpPr>
        <p:spPr>
          <a:xfrm>
            <a:off x="6653780" y="2107096"/>
            <a:ext cx="457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9B798F65-121C-4B6A-9E6F-4FFDFF11B264}"/>
                  </a:ext>
                </a:extLst>
              </p:cNvPr>
              <p:cNvSpPr txBox="1"/>
              <p:nvPr/>
            </p:nvSpPr>
            <p:spPr>
              <a:xfrm>
                <a:off x="8044679" y="2194560"/>
                <a:ext cx="3064773" cy="100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pl-PL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func>
                        <m:func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pl-PL" sz="2400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9B798F65-121C-4B6A-9E6F-4FFDFF11B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79" y="2194560"/>
                <a:ext cx="3064773" cy="10018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93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7CF2A-14C3-4CFA-BB60-6829FE85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11" y="0"/>
            <a:ext cx="10364451" cy="768743"/>
          </a:xfrm>
        </p:spPr>
        <p:txBody>
          <a:bodyPr>
            <a:normAutofit/>
          </a:bodyPr>
          <a:lstStyle/>
          <a:p>
            <a:r>
              <a:rPr lang="pl-PL" sz="2800" dirty="0"/>
              <a:t>Wahadło  płaskie – model w systemie </a:t>
            </a:r>
            <a:r>
              <a:rPr lang="pl-PL" sz="2800" dirty="0" err="1"/>
              <a:t>simulink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D39934-4DA1-4CAB-974A-9A842621F1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074" y="639271"/>
            <a:ext cx="10899972" cy="5996197"/>
          </a:xfrm>
        </p:spPr>
        <p:txBody>
          <a:bodyPr/>
          <a:lstStyle/>
          <a:p>
            <a:r>
              <a:rPr lang="pl-PL" dirty="0"/>
              <a:t>Program blokowy dla wahadła płaskiego przedstawia się następująco: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0A0DE2-051E-4B52-9559-5973C0AC5F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4" y="1221897"/>
            <a:ext cx="10899972" cy="5470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94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62014-C5D5-4080-801A-9903D9FAF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920" y="-31522"/>
            <a:ext cx="12192000" cy="711840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Wahadło  elastyczne (</a:t>
            </a:r>
            <a:r>
              <a:rPr lang="pl-PL" sz="3200" dirty="0" err="1"/>
              <a:t>elastic</a:t>
            </a:r>
            <a:r>
              <a:rPr lang="pl-PL" sz="3200" dirty="0"/>
              <a:t> </a:t>
            </a:r>
            <a:r>
              <a:rPr lang="pl-PL" sz="3200" dirty="0" err="1"/>
              <a:t>pendelum</a:t>
            </a:r>
            <a:r>
              <a:rPr lang="pl-PL" sz="3200" dirty="0"/>
              <a:t>) – model w systemie </a:t>
            </a:r>
            <a:r>
              <a:rPr lang="pl-PL" sz="3200" dirty="0" err="1"/>
              <a:t>simulink</a:t>
            </a: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F30794-222A-46DC-9B36-475375518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370" y="680318"/>
            <a:ext cx="11482105" cy="5863605"/>
          </a:xfrm>
        </p:spPr>
        <p:txBody>
          <a:bodyPr/>
          <a:lstStyle/>
          <a:p>
            <a:pPr algn="l"/>
            <a:r>
              <a:rPr lang="pl-PL" dirty="0">
                <a:solidFill>
                  <a:schemeClr val="tx1"/>
                </a:solidFill>
              </a:rPr>
              <a:t>Równania ruchu dla tego wahadła zostały wyprowadzone metodą </a:t>
            </a:r>
            <a:r>
              <a:rPr lang="pl-PL" dirty="0" err="1">
                <a:solidFill>
                  <a:schemeClr val="tx1"/>
                </a:solidFill>
              </a:rPr>
              <a:t>lagrange’a</a:t>
            </a:r>
            <a:r>
              <a:rPr lang="pl-PL" dirty="0">
                <a:solidFill>
                  <a:schemeClr val="tx1"/>
                </a:solidFill>
              </a:rPr>
              <a:t> na wykładzie w3.21. Oto one:</a:t>
            </a:r>
          </a:p>
          <a:p>
            <a:pPr algn="l"/>
            <a:endParaRPr lang="pl-PL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64854748-18A9-4704-8556-797AFFEFB47F}"/>
              </a:ext>
            </a:extLst>
          </p:cNvPr>
          <p:cNvCxnSpPr/>
          <p:nvPr/>
        </p:nvCxnSpPr>
        <p:spPr>
          <a:xfrm>
            <a:off x="2329732" y="2194560"/>
            <a:ext cx="43732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940B248E-3006-4C7D-B205-63DB5245EB8C}"/>
              </a:ext>
            </a:extLst>
          </p:cNvPr>
          <p:cNvCxnSpPr>
            <a:cxnSpLocks/>
          </p:cNvCxnSpPr>
          <p:nvPr/>
        </p:nvCxnSpPr>
        <p:spPr>
          <a:xfrm>
            <a:off x="2496711" y="1995777"/>
            <a:ext cx="12487" cy="42221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wal 9">
            <a:extLst>
              <a:ext uri="{FF2B5EF4-FFF2-40B4-BE49-F238E27FC236}">
                <a16:creationId xmlns:a16="http://schemas.microsoft.com/office/drawing/2014/main" id="{93D1B9FD-99BD-459E-A255-30C34063CBC5}"/>
              </a:ext>
            </a:extLst>
          </p:cNvPr>
          <p:cNvSpPr/>
          <p:nvPr/>
        </p:nvSpPr>
        <p:spPr>
          <a:xfrm>
            <a:off x="2417199" y="2107096"/>
            <a:ext cx="159021" cy="1749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33512C2-C41C-4EE1-985F-2FB62626BEAB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552932" y="2256406"/>
            <a:ext cx="2814198" cy="3478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3A720255-F917-4BE1-A4F5-EA928861A904}"/>
              </a:ext>
            </a:extLst>
          </p:cNvPr>
          <p:cNvCxnSpPr>
            <a:cxnSpLocks/>
          </p:cNvCxnSpPr>
          <p:nvPr/>
        </p:nvCxnSpPr>
        <p:spPr>
          <a:xfrm flipV="1">
            <a:off x="3289828" y="3103881"/>
            <a:ext cx="325278" cy="73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27276EFA-01F9-4F2C-A229-212D3D6656D9}"/>
              </a:ext>
            </a:extLst>
          </p:cNvPr>
          <p:cNvCxnSpPr>
            <a:cxnSpLocks/>
          </p:cNvCxnSpPr>
          <p:nvPr/>
        </p:nvCxnSpPr>
        <p:spPr>
          <a:xfrm flipV="1">
            <a:off x="3298505" y="3093057"/>
            <a:ext cx="318613" cy="363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D2DBE3AF-2700-4D39-8E65-381651697974}"/>
              </a:ext>
            </a:extLst>
          </p:cNvPr>
          <p:cNvCxnSpPr>
            <a:cxnSpLocks/>
          </p:cNvCxnSpPr>
          <p:nvPr/>
        </p:nvCxnSpPr>
        <p:spPr>
          <a:xfrm flipV="1">
            <a:off x="3314968" y="3385931"/>
            <a:ext cx="509444" cy="66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033FAE3A-034D-4632-97F0-958A0871B3B5}"/>
              </a:ext>
            </a:extLst>
          </p:cNvPr>
          <p:cNvCxnSpPr>
            <a:cxnSpLocks/>
          </p:cNvCxnSpPr>
          <p:nvPr/>
        </p:nvCxnSpPr>
        <p:spPr>
          <a:xfrm flipV="1">
            <a:off x="3509215" y="3678805"/>
            <a:ext cx="509444" cy="66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B07BE94A-69B6-490B-9D82-F11F64BD8474}"/>
              </a:ext>
            </a:extLst>
          </p:cNvPr>
          <p:cNvCxnSpPr>
            <a:cxnSpLocks/>
          </p:cNvCxnSpPr>
          <p:nvPr/>
        </p:nvCxnSpPr>
        <p:spPr>
          <a:xfrm flipV="1">
            <a:off x="3522262" y="3386374"/>
            <a:ext cx="318613" cy="363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>
            <a:extLst>
              <a:ext uri="{FF2B5EF4-FFF2-40B4-BE49-F238E27FC236}">
                <a16:creationId xmlns:a16="http://schemas.microsoft.com/office/drawing/2014/main" id="{8A841735-D918-4A27-B10C-7656B6CF6BE6}"/>
              </a:ext>
            </a:extLst>
          </p:cNvPr>
          <p:cNvCxnSpPr>
            <a:cxnSpLocks/>
          </p:cNvCxnSpPr>
          <p:nvPr/>
        </p:nvCxnSpPr>
        <p:spPr>
          <a:xfrm flipV="1">
            <a:off x="3700046" y="3678805"/>
            <a:ext cx="318613" cy="363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CDB68560-A9A3-4D02-B931-1D05C2761F2C}"/>
              </a:ext>
            </a:extLst>
          </p:cNvPr>
          <p:cNvCxnSpPr>
            <a:cxnSpLocks/>
          </p:cNvCxnSpPr>
          <p:nvPr/>
        </p:nvCxnSpPr>
        <p:spPr>
          <a:xfrm flipV="1">
            <a:off x="3890316" y="3980514"/>
            <a:ext cx="318613" cy="363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id="{1E42BFE6-8499-4804-9284-94B7C0822204}"/>
              </a:ext>
            </a:extLst>
          </p:cNvPr>
          <p:cNvCxnSpPr>
            <a:cxnSpLocks/>
          </p:cNvCxnSpPr>
          <p:nvPr/>
        </p:nvCxnSpPr>
        <p:spPr>
          <a:xfrm flipV="1">
            <a:off x="3707157" y="3968146"/>
            <a:ext cx="509444" cy="66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D851DA9-8650-4100-93FE-CF3DB0E888FC}"/>
              </a:ext>
            </a:extLst>
          </p:cNvPr>
          <p:cNvCxnSpPr>
            <a:cxnSpLocks/>
          </p:cNvCxnSpPr>
          <p:nvPr/>
        </p:nvCxnSpPr>
        <p:spPr>
          <a:xfrm flipV="1">
            <a:off x="3890316" y="4286197"/>
            <a:ext cx="509444" cy="66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B06AFF1E-5EC9-4582-AC71-8713D98459FD}"/>
              </a:ext>
            </a:extLst>
          </p:cNvPr>
          <p:cNvCxnSpPr>
            <a:cxnSpLocks/>
          </p:cNvCxnSpPr>
          <p:nvPr/>
        </p:nvCxnSpPr>
        <p:spPr>
          <a:xfrm flipV="1">
            <a:off x="4073475" y="4281564"/>
            <a:ext cx="318613" cy="363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>
            <a:extLst>
              <a:ext uri="{FF2B5EF4-FFF2-40B4-BE49-F238E27FC236}">
                <a16:creationId xmlns:a16="http://schemas.microsoft.com/office/drawing/2014/main" id="{E36057A2-1FE9-476C-9212-6F07C13735CC}"/>
              </a:ext>
            </a:extLst>
          </p:cNvPr>
          <p:cNvCxnSpPr>
            <a:cxnSpLocks/>
          </p:cNvCxnSpPr>
          <p:nvPr/>
        </p:nvCxnSpPr>
        <p:spPr>
          <a:xfrm flipV="1">
            <a:off x="4070142" y="4564049"/>
            <a:ext cx="311027" cy="607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26005A0C-FBBC-47AA-A482-1A0E23C324CB}"/>
              </a:ext>
            </a:extLst>
          </p:cNvPr>
          <p:cNvCxnSpPr>
            <a:stCxn id="10" idx="5"/>
          </p:cNvCxnSpPr>
          <p:nvPr/>
        </p:nvCxnSpPr>
        <p:spPr>
          <a:xfrm>
            <a:off x="2552932" y="2256406"/>
            <a:ext cx="736896" cy="921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E105C603-A0C9-474B-A0E2-BC111CFF2EF9}"/>
              </a:ext>
            </a:extLst>
          </p:cNvPr>
          <p:cNvCxnSpPr/>
          <p:nvPr/>
        </p:nvCxnSpPr>
        <p:spPr>
          <a:xfrm>
            <a:off x="4381169" y="4555279"/>
            <a:ext cx="394877" cy="47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wal 78">
            <a:extLst>
              <a:ext uri="{FF2B5EF4-FFF2-40B4-BE49-F238E27FC236}">
                <a16:creationId xmlns:a16="http://schemas.microsoft.com/office/drawing/2014/main" id="{77734CBA-27B5-465E-9FBF-0B4ED3268299}"/>
              </a:ext>
            </a:extLst>
          </p:cNvPr>
          <p:cNvSpPr/>
          <p:nvPr/>
        </p:nvSpPr>
        <p:spPr>
          <a:xfrm rot="13399662">
            <a:off x="4652113" y="4911521"/>
            <a:ext cx="508884" cy="5102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Łuk 92">
            <a:extLst>
              <a:ext uri="{FF2B5EF4-FFF2-40B4-BE49-F238E27FC236}">
                <a16:creationId xmlns:a16="http://schemas.microsoft.com/office/drawing/2014/main" id="{C03D5A2B-7EBA-4457-BED8-A911B0ED9D81}"/>
              </a:ext>
            </a:extLst>
          </p:cNvPr>
          <p:cNvSpPr/>
          <p:nvPr/>
        </p:nvSpPr>
        <p:spPr>
          <a:xfrm rot="5400000">
            <a:off x="1762020" y="1782209"/>
            <a:ext cx="1445799" cy="1618494"/>
          </a:xfrm>
          <a:prstGeom prst="arc">
            <a:avLst>
              <a:gd name="adj1" fmla="val 18250734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5" name="Łącznik prosty ze strzałką 94">
            <a:extLst>
              <a:ext uri="{FF2B5EF4-FFF2-40B4-BE49-F238E27FC236}">
                <a16:creationId xmlns:a16="http://schemas.microsoft.com/office/drawing/2014/main" id="{79C4AC32-F65D-4E2F-BEFE-DEC3BD2240F3}"/>
              </a:ext>
            </a:extLst>
          </p:cNvPr>
          <p:cNvCxnSpPr>
            <a:cxnSpLocks/>
            <a:stCxn id="93" idx="0"/>
          </p:cNvCxnSpPr>
          <p:nvPr/>
        </p:nvCxnSpPr>
        <p:spPr>
          <a:xfrm flipV="1">
            <a:off x="3129158" y="3009450"/>
            <a:ext cx="28350" cy="194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2BC6703E-1E8C-4AC7-B847-8F0009295C65}"/>
              </a:ext>
            </a:extLst>
          </p:cNvPr>
          <p:cNvCxnSpPr>
            <a:cxnSpLocks/>
          </p:cNvCxnSpPr>
          <p:nvPr/>
        </p:nvCxnSpPr>
        <p:spPr>
          <a:xfrm flipV="1">
            <a:off x="2576220" y="1826812"/>
            <a:ext cx="405519" cy="3120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ABF49C1F-09CB-4CE1-B966-B998EAA4890E}"/>
              </a:ext>
            </a:extLst>
          </p:cNvPr>
          <p:cNvCxnSpPr>
            <a:cxnSpLocks/>
          </p:cNvCxnSpPr>
          <p:nvPr/>
        </p:nvCxnSpPr>
        <p:spPr>
          <a:xfrm flipV="1">
            <a:off x="4937757" y="4816770"/>
            <a:ext cx="429373" cy="34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>
            <a:extLst>
              <a:ext uri="{FF2B5EF4-FFF2-40B4-BE49-F238E27FC236}">
                <a16:creationId xmlns:a16="http://schemas.microsoft.com/office/drawing/2014/main" id="{C966B4A1-FD77-4A0B-B82B-AC94352431DC}"/>
              </a:ext>
            </a:extLst>
          </p:cNvPr>
          <p:cNvCxnSpPr>
            <a:cxnSpLocks/>
          </p:cNvCxnSpPr>
          <p:nvPr/>
        </p:nvCxnSpPr>
        <p:spPr>
          <a:xfrm>
            <a:off x="2970372" y="1835844"/>
            <a:ext cx="2429125" cy="29899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trzałka: w prawo 115">
            <a:extLst>
              <a:ext uri="{FF2B5EF4-FFF2-40B4-BE49-F238E27FC236}">
                <a16:creationId xmlns:a16="http://schemas.microsoft.com/office/drawing/2014/main" id="{CACCBF3A-8DFA-48F0-B9F3-179471DE5030}"/>
              </a:ext>
            </a:extLst>
          </p:cNvPr>
          <p:cNvSpPr/>
          <p:nvPr/>
        </p:nvSpPr>
        <p:spPr>
          <a:xfrm>
            <a:off x="3681568" y="5097351"/>
            <a:ext cx="954157" cy="184645"/>
          </a:xfrm>
          <a:prstGeom prst="rightArrow">
            <a:avLst>
              <a:gd name="adj1" fmla="val 36875"/>
              <a:gd name="adj2" fmla="val 1074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8" name="Strzałka: w prawo 117">
            <a:extLst>
              <a:ext uri="{FF2B5EF4-FFF2-40B4-BE49-F238E27FC236}">
                <a16:creationId xmlns:a16="http://schemas.microsoft.com/office/drawing/2014/main" id="{26FB0F7F-5532-4087-A19E-B4B5CA3B4487}"/>
              </a:ext>
            </a:extLst>
          </p:cNvPr>
          <p:cNvSpPr/>
          <p:nvPr/>
        </p:nvSpPr>
        <p:spPr>
          <a:xfrm rot="5400000">
            <a:off x="4429476" y="5813949"/>
            <a:ext cx="954157" cy="184645"/>
          </a:xfrm>
          <a:prstGeom prst="rightArrow">
            <a:avLst>
              <a:gd name="adj1" fmla="val 36875"/>
              <a:gd name="adj2" fmla="val 1074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pole tekstowe 119">
            <a:extLst>
              <a:ext uri="{FF2B5EF4-FFF2-40B4-BE49-F238E27FC236}">
                <a16:creationId xmlns:a16="http://schemas.microsoft.com/office/drawing/2014/main" id="{13325E16-72FE-4ECB-AB1E-02467CD4D2C7}"/>
              </a:ext>
            </a:extLst>
          </p:cNvPr>
          <p:cNvSpPr txBox="1"/>
          <p:nvPr/>
        </p:nvSpPr>
        <p:spPr>
          <a:xfrm>
            <a:off x="3081443" y="4860231"/>
            <a:ext cx="39487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pole tekstowe 121">
            <a:extLst>
              <a:ext uri="{FF2B5EF4-FFF2-40B4-BE49-F238E27FC236}">
                <a16:creationId xmlns:a16="http://schemas.microsoft.com/office/drawing/2014/main" id="{87D67FCA-D685-4784-8091-60FE2A17B320}"/>
              </a:ext>
            </a:extLst>
          </p:cNvPr>
          <p:cNvSpPr txBox="1"/>
          <p:nvPr/>
        </p:nvSpPr>
        <p:spPr>
          <a:xfrm>
            <a:off x="4906554" y="5844587"/>
            <a:ext cx="150279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 = mg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97390ACA-78EA-4E57-8D6E-39F8C4D0AA45}"/>
              </a:ext>
            </a:extLst>
          </p:cNvPr>
          <p:cNvSpPr txBox="1"/>
          <p:nvPr/>
        </p:nvSpPr>
        <p:spPr>
          <a:xfrm>
            <a:off x="5342948" y="4978651"/>
            <a:ext cx="145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l-PL" sz="24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2400" dirty="0"/>
          </a:p>
        </p:txBody>
      </p:sp>
      <p:sp>
        <p:nvSpPr>
          <p:cNvPr id="126" name="pole tekstowe 125">
            <a:extLst>
              <a:ext uri="{FF2B5EF4-FFF2-40B4-BE49-F238E27FC236}">
                <a16:creationId xmlns:a16="http://schemas.microsoft.com/office/drawing/2014/main" id="{3D425B78-BBCE-4F4E-B4E4-4BDFFFCF40DC}"/>
              </a:ext>
            </a:extLst>
          </p:cNvPr>
          <p:cNvSpPr txBox="1"/>
          <p:nvPr/>
        </p:nvSpPr>
        <p:spPr>
          <a:xfrm>
            <a:off x="4241849" y="3058189"/>
            <a:ext cx="567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 </a:t>
            </a:r>
            <a:endParaRPr lang="pl-PL" sz="2400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C6267288-35AC-44AF-A12A-C5C4AD2CA80A}"/>
              </a:ext>
            </a:extLst>
          </p:cNvPr>
          <p:cNvSpPr txBox="1"/>
          <p:nvPr/>
        </p:nvSpPr>
        <p:spPr>
          <a:xfrm>
            <a:off x="2602422" y="2749730"/>
            <a:ext cx="40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φ</a:t>
            </a: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30" name="pole tekstowe 129">
            <a:extLst>
              <a:ext uri="{FF2B5EF4-FFF2-40B4-BE49-F238E27FC236}">
                <a16:creationId xmlns:a16="http://schemas.microsoft.com/office/drawing/2014/main" id="{091475FD-A7EC-413C-B0D8-C3A94C6B80CA}"/>
              </a:ext>
            </a:extLst>
          </p:cNvPr>
          <p:cNvSpPr txBox="1"/>
          <p:nvPr/>
        </p:nvSpPr>
        <p:spPr>
          <a:xfrm>
            <a:off x="2068055" y="5844587"/>
            <a:ext cx="428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2400" dirty="0"/>
          </a:p>
        </p:txBody>
      </p: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002B4FE9-F854-47DE-84BD-6DD5755E7D4D}"/>
              </a:ext>
            </a:extLst>
          </p:cNvPr>
          <p:cNvSpPr txBox="1"/>
          <p:nvPr/>
        </p:nvSpPr>
        <p:spPr>
          <a:xfrm>
            <a:off x="6653780" y="2107096"/>
            <a:ext cx="457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e tekstowe 38">
                <a:extLst>
                  <a:ext uri="{FF2B5EF4-FFF2-40B4-BE49-F238E27FC236}">
                    <a16:creationId xmlns:a16="http://schemas.microsoft.com/office/drawing/2014/main" id="{737CA0E5-8086-45D3-BCDD-4B78BEB876AF}"/>
                  </a:ext>
                </a:extLst>
              </p:cNvPr>
              <p:cNvSpPr txBox="1"/>
              <p:nvPr/>
            </p:nvSpPr>
            <p:spPr>
              <a:xfrm>
                <a:off x="4311581" y="2614299"/>
                <a:ext cx="7994046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𝑚𝑙</m:t>
                      </m:r>
                      <m:sSup>
                        <m:sSup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l-P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p>
                          <m:r>
                            <a:rPr lang="pl-PL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l-PL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̇"/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pl-P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pole tekstowe 38">
                <a:extLst>
                  <a:ext uri="{FF2B5EF4-FFF2-40B4-BE49-F238E27FC236}">
                    <a16:creationId xmlns:a16="http://schemas.microsoft.com/office/drawing/2014/main" id="{737CA0E5-8086-45D3-BCDD-4B78BEB87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1" y="2614299"/>
                <a:ext cx="7994046" cy="483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D35151AD-0CF2-4667-9A5A-CC21F13F5E00}"/>
                  </a:ext>
                </a:extLst>
              </p:cNvPr>
              <p:cNvSpPr txBox="1"/>
              <p:nvPr/>
            </p:nvSpPr>
            <p:spPr>
              <a:xfrm>
                <a:off x="4921418" y="3127247"/>
                <a:ext cx="7048654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l-PL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𝑚𝑔𝑙</m:t>
                      </m:r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𝐹𝑙𝑐𝑜𝑠</m:t>
                      </m:r>
                      <m:d>
                        <m:dPr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𝐷𝑙</m:t>
                      </m:r>
                      <m:acc>
                        <m:accPr>
                          <m:chr m:val="̇"/>
                          <m:ctrlP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D35151AD-0CF2-4667-9A5A-CC21F13F5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8" y="3127247"/>
                <a:ext cx="7048654" cy="483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06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60111-B46F-4F29-9630-2A266ECD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5" y="64736"/>
            <a:ext cx="2629910" cy="3091157"/>
          </a:xfrm>
        </p:spPr>
        <p:txBody>
          <a:bodyPr>
            <a:normAutofit/>
          </a:bodyPr>
          <a:lstStyle/>
          <a:p>
            <a:r>
              <a:rPr lang="pl-PL" sz="2800" dirty="0"/>
              <a:t>Wahadło  elastyczne</a:t>
            </a:r>
            <a:br>
              <a:rPr lang="pl-PL" sz="2800" dirty="0"/>
            </a:br>
            <a:r>
              <a:rPr lang="pl-PL" sz="2800" dirty="0"/>
              <a:t> (</a:t>
            </a:r>
            <a:r>
              <a:rPr lang="pl-PL" sz="2800" dirty="0" err="1"/>
              <a:t>elastic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</a:t>
            </a:r>
            <a:br>
              <a:rPr lang="pl-PL" sz="2800" dirty="0"/>
            </a:br>
            <a:r>
              <a:rPr lang="pl-PL" sz="2800" dirty="0"/>
              <a:t> – model w systemie</a:t>
            </a:r>
            <a:br>
              <a:rPr lang="pl-PL" sz="2800" dirty="0"/>
            </a:br>
            <a:r>
              <a:rPr lang="pl-PL" sz="2800" dirty="0"/>
              <a:t>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E7A6E6-9FAA-49B3-82E3-4C455B8C6F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9405" y="3261091"/>
            <a:ext cx="2775568" cy="3091157"/>
          </a:xfrm>
        </p:spPr>
        <p:txBody>
          <a:bodyPr>
            <a:normAutofit/>
          </a:bodyPr>
          <a:lstStyle/>
          <a:p>
            <a:r>
              <a:rPr lang="pl-PL" dirty="0"/>
              <a:t>Program</a:t>
            </a:r>
            <a:br>
              <a:rPr lang="pl-PL" dirty="0"/>
            </a:br>
            <a:r>
              <a:rPr lang="pl-PL" dirty="0"/>
              <a:t> blokowy</a:t>
            </a:r>
            <a:br>
              <a:rPr lang="pl-PL" dirty="0"/>
            </a:br>
            <a:r>
              <a:rPr lang="pl-PL" dirty="0"/>
              <a:t> dla</a:t>
            </a:r>
            <a:br>
              <a:rPr lang="pl-PL" dirty="0"/>
            </a:br>
            <a:r>
              <a:rPr lang="pl-PL" dirty="0"/>
              <a:t> wahadła</a:t>
            </a:r>
            <a:br>
              <a:rPr lang="pl-PL" dirty="0"/>
            </a:br>
            <a:r>
              <a:rPr lang="pl-PL" dirty="0"/>
              <a:t>elastycznego </a:t>
            </a:r>
            <a:br>
              <a:rPr lang="pl-PL" dirty="0"/>
            </a:br>
            <a:r>
              <a:rPr lang="pl-PL" dirty="0"/>
              <a:t>przedstawia</a:t>
            </a:r>
            <a:br>
              <a:rPr lang="pl-PL" dirty="0"/>
            </a:br>
            <a:r>
              <a:rPr lang="pl-PL" dirty="0"/>
              <a:t> się</a:t>
            </a:r>
            <a:br>
              <a:rPr lang="pl-PL" dirty="0"/>
            </a:br>
            <a:r>
              <a:rPr lang="pl-PL" dirty="0"/>
              <a:t> następująco:</a:t>
            </a:r>
          </a:p>
          <a:p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D9C2B0-EF19-44B9-8DFA-CEE9332E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54" y="0"/>
            <a:ext cx="7735986" cy="67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0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1D23D-C50B-4437-84B1-3D54B67C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5" y="0"/>
            <a:ext cx="11903384" cy="740944"/>
          </a:xfrm>
        </p:spPr>
        <p:txBody>
          <a:bodyPr>
            <a:normAutofit/>
          </a:bodyPr>
          <a:lstStyle/>
          <a:p>
            <a:r>
              <a:rPr lang="pl-PL" sz="2800" dirty="0"/>
              <a:t>Wahadło  elastyczne(</a:t>
            </a:r>
            <a:r>
              <a:rPr lang="pl-PL" sz="2800" dirty="0" err="1"/>
              <a:t>elastic</a:t>
            </a:r>
            <a:r>
              <a:rPr lang="pl-PL" sz="2800" dirty="0"/>
              <a:t> </a:t>
            </a:r>
            <a:r>
              <a:rPr lang="pl-PL" sz="2800" dirty="0" err="1"/>
              <a:t>pendelum</a:t>
            </a:r>
            <a:r>
              <a:rPr lang="pl-PL" sz="2800" dirty="0"/>
              <a:t>)– model w systemie </a:t>
            </a:r>
            <a:r>
              <a:rPr lang="pl-PL" sz="2800" dirty="0" err="1">
                <a:solidFill>
                  <a:srgbClr val="00B0F0"/>
                </a:solidFill>
              </a:rPr>
              <a:t>simulink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CE06AC-29FA-4E9F-9340-C5151EA50B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301" y="740944"/>
            <a:ext cx="11845078" cy="5999721"/>
          </a:xfrm>
        </p:spPr>
        <p:txBody>
          <a:bodyPr/>
          <a:lstStyle/>
          <a:p>
            <a:r>
              <a:rPr lang="pl-PL" dirty="0"/>
              <a:t>Rezultat modelowania - </a:t>
            </a:r>
            <a:r>
              <a:rPr lang="pl-PL" dirty="0" err="1"/>
              <a:t>scope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448CC0-2EE5-46F4-A25C-68A8B589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6" y="1324708"/>
            <a:ext cx="11247929" cy="54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9080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912</TotalTime>
  <Words>1294</Words>
  <Application>Microsoft Office PowerPoint</Application>
  <PresentationFormat>Panoramiczny</PresentationFormat>
  <Paragraphs>103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Tw Cen MT</vt:lpstr>
      <vt:lpstr>Kropla</vt:lpstr>
      <vt:lpstr>Wprowadzenie do modelowania w systemie Simulink</vt:lpstr>
      <vt:lpstr>Wprowadzenie do modelowania w systemie Simulink</vt:lpstr>
      <vt:lpstr>Wprowadzenie do modelowania w systemie Simulink</vt:lpstr>
      <vt:lpstr>Przykładowe zastosowania systemu simulink</vt:lpstr>
      <vt:lpstr>Wahadło  płaskie – model w systemie simulink</vt:lpstr>
      <vt:lpstr>Wahadło  płaskie – model w systemie simulink</vt:lpstr>
      <vt:lpstr>Wahadło  elastyczne (elastic pendelum) – model w systemie simulink</vt:lpstr>
      <vt:lpstr>Wahadło  elastyczne  (elastic pendelum)  – model w systemie  simulink</vt:lpstr>
      <vt:lpstr>Wahadło  elastyczne(elastic pendelum)– model w systemie simulink</vt:lpstr>
      <vt:lpstr>Wahadło  elastyczne (elastic pendelum)– model w systemie simulink</vt:lpstr>
      <vt:lpstr>Wahadło  sferyczne (spherical pendelum) – model w systemie simulink</vt:lpstr>
      <vt:lpstr>Wahadło  sferyczne (spherical pendelum) – model w systemie simulink</vt:lpstr>
      <vt:lpstr>Wahadło  sferyczne (spherical pendelum) – model w systemie simulink</vt:lpstr>
      <vt:lpstr>Wahadło  sferyczne (spherical pendelum) – model w systemie simulink</vt:lpstr>
      <vt:lpstr>Wahadło  sferyczne (spherical pendelum) – model w systemie simulink</vt:lpstr>
      <vt:lpstr>Wahadło  sferyczne (spherical pendelum) – model w systemie simulink</vt:lpstr>
      <vt:lpstr>Wahadło  sferyczne (spherical pendelum) – model w systemie simulink</vt:lpstr>
      <vt:lpstr>Wahadło  sferyczne (spherical pendelum) – model w systemie simulink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93</cp:revision>
  <dcterms:created xsi:type="dcterms:W3CDTF">2021-01-12T16:20:00Z</dcterms:created>
  <dcterms:modified xsi:type="dcterms:W3CDTF">2021-01-13T20:04:21Z</dcterms:modified>
</cp:coreProperties>
</file>