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56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4" r:id="rId17"/>
    <p:sldId id="271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 showGuides="1">
      <p:cViewPr varScale="1">
        <p:scale>
          <a:sx n="118" d="100"/>
          <a:sy n="118" d="100"/>
        </p:scale>
        <p:origin x="8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F1D9DAB-B0FB-4ECF-A45D-74DB5DFBF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149" y="84443"/>
            <a:ext cx="10364451" cy="448284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Wprowadzenie do modelowania w systemie </a:t>
            </a:r>
            <a:r>
              <a:rPr lang="pl-PL" sz="2800" dirty="0" err="1">
                <a:solidFill>
                  <a:srgbClr val="00B0F0"/>
                </a:solidFill>
              </a:rPr>
              <a:t>Simulink</a:t>
            </a:r>
            <a:endParaRPr lang="pl-PL" sz="2800" dirty="0">
              <a:solidFill>
                <a:srgbClr val="00B0F0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8200A2F-E528-4DA5-BE07-0523591CE0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6903" y="647363"/>
            <a:ext cx="10867603" cy="5947645"/>
          </a:xfrm>
        </p:spPr>
        <p:txBody>
          <a:bodyPr/>
          <a:lstStyle/>
          <a:p>
            <a:r>
              <a:rPr lang="pl-PL" dirty="0"/>
              <a:t>Programy </a:t>
            </a:r>
            <a:r>
              <a:rPr lang="pl-PL" dirty="0" err="1"/>
              <a:t>MATLAb</a:t>
            </a:r>
            <a:r>
              <a:rPr lang="pl-PL" dirty="0"/>
              <a:t> oferują Też odmienny sposób programowania i symulacji, szczególnie przydatny do symulacji układów dynamicznych - w postaci systemu </a:t>
            </a:r>
            <a:r>
              <a:rPr lang="pl-PL" dirty="0" err="1"/>
              <a:t>simulink</a:t>
            </a:r>
            <a:endParaRPr lang="pl-PL" dirty="0"/>
          </a:p>
          <a:p>
            <a:r>
              <a:rPr lang="pl-PL" dirty="0"/>
              <a:t> </a:t>
            </a:r>
            <a:r>
              <a:rPr lang="pl-PL" dirty="0" err="1">
                <a:solidFill>
                  <a:srgbClr val="00B0F0"/>
                </a:solidFill>
              </a:rPr>
              <a:t>simulink</a:t>
            </a:r>
            <a:r>
              <a:rPr lang="pl-PL" dirty="0"/>
              <a:t> stanowi system programowania obiektowego, z którego można korzystać na kilka sposobów</a:t>
            </a:r>
          </a:p>
          <a:p>
            <a:r>
              <a:rPr lang="pl-PL" dirty="0"/>
              <a:t>Dotychczas w programie </a:t>
            </a:r>
            <a:r>
              <a:rPr lang="pl-PL" dirty="0" err="1"/>
              <a:t>matlab</a:t>
            </a:r>
            <a:r>
              <a:rPr lang="pl-PL" dirty="0"/>
              <a:t> korzystaliśmy z programowania tekstowego zapisując program dynamiki układu w postaci ciągu rozkazów, a ponadto z procedur należących zarówno do biblioteki </a:t>
            </a:r>
            <a:r>
              <a:rPr lang="pl-PL" dirty="0" err="1"/>
              <a:t>matlab’a</a:t>
            </a:r>
            <a:r>
              <a:rPr lang="pl-PL" dirty="0"/>
              <a:t>, jak i procedur własnych napisanych w postaci </a:t>
            </a:r>
            <a:r>
              <a:rPr lang="pl-PL" cap="none" dirty="0" err="1">
                <a:solidFill>
                  <a:srgbClr val="00B0F0"/>
                </a:solidFill>
              </a:rPr>
              <a:t>function</a:t>
            </a:r>
            <a:r>
              <a:rPr lang="pl-PL" dirty="0"/>
              <a:t>. Przykładem może tu być procedura: </a:t>
            </a:r>
            <a:br>
              <a:rPr lang="pl-PL" dirty="0"/>
            </a:br>
            <a:r>
              <a:rPr lang="pl-PL" cap="none" dirty="0" err="1">
                <a:solidFill>
                  <a:srgbClr val="00B0F0"/>
                </a:solidFill>
              </a:rPr>
              <a:t>function</a:t>
            </a:r>
            <a:r>
              <a:rPr lang="pl-PL" cap="none" dirty="0"/>
              <a:t> rezystancja(x)</a:t>
            </a:r>
            <a:r>
              <a:rPr lang="pl-PL" dirty="0"/>
              <a:t>, która może być wykorzystywana do modelowania charakterystyki elementu półprzewodnikowego, na przykład tranzystora, tyrystora  czy diody.</a:t>
            </a:r>
          </a:p>
          <a:p>
            <a:r>
              <a:rPr lang="pl-PL" dirty="0"/>
              <a:t>Natomiast system </a:t>
            </a:r>
            <a:r>
              <a:rPr lang="pl-PL" dirty="0" err="1"/>
              <a:t>simulink</a:t>
            </a:r>
            <a:r>
              <a:rPr lang="pl-PL" dirty="0"/>
              <a:t> wykorzystuje </a:t>
            </a:r>
            <a:r>
              <a:rPr lang="pl-PL" dirty="0">
                <a:solidFill>
                  <a:srgbClr val="FF0000"/>
                </a:solidFill>
              </a:rPr>
              <a:t>bloki funkcyjne</a:t>
            </a:r>
            <a:r>
              <a:rPr lang="pl-PL" dirty="0"/>
              <a:t>, które wykonują szereg operacji obliczeniowych czy symulacyjnych. Taki blok funkcyjny zastępuje jedną lub wiele instrukcji programowania tekstowego, lub nawet procedurę.</a:t>
            </a:r>
          </a:p>
        </p:txBody>
      </p:sp>
    </p:spTree>
    <p:extLst>
      <p:ext uri="{BB962C8B-B14F-4D97-AF65-F5344CB8AC3E}">
        <p14:creationId xmlns:p14="http://schemas.microsoft.com/office/powerpoint/2010/main" val="1275021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701F40-5A44-4E72-8A3D-855EB628D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565" y="100627"/>
            <a:ext cx="11692991" cy="805681"/>
          </a:xfrm>
        </p:spPr>
        <p:txBody>
          <a:bodyPr>
            <a:normAutofit/>
          </a:bodyPr>
          <a:lstStyle/>
          <a:p>
            <a:r>
              <a:rPr lang="pl-PL" sz="2800" dirty="0"/>
              <a:t>Wahadło  elastyczne (</a:t>
            </a:r>
            <a:r>
              <a:rPr lang="pl-PL" sz="2800" dirty="0" err="1"/>
              <a:t>elastic</a:t>
            </a:r>
            <a:r>
              <a:rPr lang="pl-PL" sz="2800" dirty="0"/>
              <a:t> </a:t>
            </a:r>
            <a:r>
              <a:rPr lang="pl-PL" sz="2800" dirty="0" err="1"/>
              <a:t>pendelum</a:t>
            </a:r>
            <a:r>
              <a:rPr lang="pl-PL" sz="2800" dirty="0"/>
              <a:t>)– model w systemie </a:t>
            </a:r>
            <a:r>
              <a:rPr lang="pl-PL" sz="2800" dirty="0" err="1">
                <a:solidFill>
                  <a:srgbClr val="00B0F0"/>
                </a:solidFill>
              </a:rPr>
              <a:t>simulink</a:t>
            </a:r>
            <a:endParaRPr lang="pl-PL" sz="2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0734955-C5F7-4252-A8DE-1D676E9E30A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99405" y="833480"/>
            <a:ext cx="11692991" cy="5923893"/>
          </a:xfrm>
        </p:spPr>
        <p:txBody>
          <a:bodyPr/>
          <a:lstStyle/>
          <a:p>
            <a:r>
              <a:rPr lang="pl-PL" dirty="0"/>
              <a:t>Rezultat modelowania – </a:t>
            </a:r>
            <a:r>
              <a:rPr lang="pl-PL" dirty="0" err="1"/>
              <a:t>x,y</a:t>
            </a:r>
            <a:r>
              <a:rPr lang="pl-PL" dirty="0"/>
              <a:t> </a:t>
            </a:r>
            <a:r>
              <a:rPr lang="pl-PL" dirty="0" err="1"/>
              <a:t>graph</a:t>
            </a:r>
            <a:r>
              <a:rPr lang="pl-PL" dirty="0"/>
              <a:t> – trajektorie ruchu           oraz  trajektoria </a:t>
            </a:r>
          </a:p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A49D8DC-A3F5-4906-832D-81A19A3E7A8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37565" y="1639161"/>
            <a:ext cx="5834357" cy="5672516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EA906AEC-2F02-4ED6-8543-FB754BF565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0446" y="1592370"/>
            <a:ext cx="7142570" cy="576609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pole tekstowe 6">
                <a:extLst>
                  <a:ext uri="{FF2B5EF4-FFF2-40B4-BE49-F238E27FC236}">
                    <a16:creationId xmlns:a16="http://schemas.microsoft.com/office/drawing/2014/main" id="{B7DC33AE-0675-483B-844A-C34137784149}"/>
                  </a:ext>
                </a:extLst>
              </p:cNvPr>
              <p:cNvSpPr txBox="1"/>
              <p:nvPr/>
            </p:nvSpPr>
            <p:spPr>
              <a:xfrm>
                <a:off x="7323292" y="853400"/>
                <a:ext cx="623086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𝜑</m:t>
                      </m:r>
                      <m:r>
                        <a:rPr lang="pl-PL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acc>
                        <m:accPr>
                          <m:chr m:val="̇"/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</m:acc>
                    </m:oMath>
                  </m:oMathPara>
                </a14:m>
                <a:endParaRPr lang="pl-PL" sz="2000" dirty="0"/>
              </a:p>
            </p:txBody>
          </p:sp>
        </mc:Choice>
        <mc:Fallback>
          <p:sp>
            <p:nvSpPr>
              <p:cNvPr id="7" name="pole tekstowe 6">
                <a:extLst>
                  <a:ext uri="{FF2B5EF4-FFF2-40B4-BE49-F238E27FC236}">
                    <a16:creationId xmlns:a16="http://schemas.microsoft.com/office/drawing/2014/main" id="{B7DC33AE-0675-483B-844A-C341377841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3292" y="853400"/>
                <a:ext cx="623086" cy="400110"/>
              </a:xfrm>
              <a:prstGeom prst="rect">
                <a:avLst/>
              </a:prstGeom>
              <a:blipFill>
                <a:blip r:embed="rId4"/>
                <a:stretch>
                  <a:fillRect r="-10680" b="-606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pole tekstowe 8">
                <a:extLst>
                  <a:ext uri="{FF2B5EF4-FFF2-40B4-BE49-F238E27FC236}">
                    <a16:creationId xmlns:a16="http://schemas.microsoft.com/office/drawing/2014/main" id="{517F4D7E-9FC2-47D5-AE60-D6BCFE7CDCF1}"/>
                  </a:ext>
                </a:extLst>
              </p:cNvPr>
              <p:cNvSpPr txBox="1"/>
              <p:nvPr/>
            </p:nvSpPr>
            <p:spPr>
              <a:xfrm>
                <a:off x="10276885" y="863977"/>
                <a:ext cx="623086" cy="4180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pl-PL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pl-PL" sz="2000" dirty="0"/>
                  <a:t>,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</m:acc>
                  </m:oMath>
                </a14:m>
                <a:r>
                  <a:rPr lang="pl-PL" sz="2000" dirty="0"/>
                  <a:t> </a:t>
                </a:r>
              </a:p>
            </p:txBody>
          </p:sp>
        </mc:Choice>
        <mc:Fallback>
          <p:sp>
            <p:nvSpPr>
              <p:cNvPr id="9" name="pole tekstowe 8">
                <a:extLst>
                  <a:ext uri="{FF2B5EF4-FFF2-40B4-BE49-F238E27FC236}">
                    <a16:creationId xmlns:a16="http://schemas.microsoft.com/office/drawing/2014/main" id="{517F4D7E-9FC2-47D5-AE60-D6BCFE7CDC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6885" y="863977"/>
                <a:ext cx="623086" cy="418000"/>
              </a:xfrm>
              <a:prstGeom prst="rect">
                <a:avLst/>
              </a:prstGeom>
              <a:blipFill>
                <a:blip r:embed="rId5"/>
                <a:stretch>
                  <a:fillRect t="-4412" b="-2647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05502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B864AB9-4A87-4E7C-9A86-70F14F68A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196" y="137565"/>
            <a:ext cx="11895291" cy="663547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Wahadło  sferyczne (</a:t>
            </a:r>
            <a:r>
              <a:rPr lang="pl-PL" sz="2800" dirty="0" err="1"/>
              <a:t>spherical</a:t>
            </a:r>
            <a:r>
              <a:rPr lang="pl-PL" sz="2800" dirty="0"/>
              <a:t> </a:t>
            </a:r>
            <a:r>
              <a:rPr lang="pl-PL" sz="2800" dirty="0" err="1"/>
              <a:t>pendelum</a:t>
            </a:r>
            <a:r>
              <a:rPr lang="pl-PL" sz="2800" dirty="0"/>
              <a:t>) – model w systemie </a:t>
            </a:r>
            <a:r>
              <a:rPr lang="pl-PL" sz="2800" dirty="0" err="1"/>
              <a:t>simulink</a:t>
            </a:r>
            <a:endParaRPr lang="pl-PL" sz="2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3D595E5-0F1E-4112-94D7-223D662515B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8877" y="801112"/>
            <a:ext cx="11199377" cy="5826265"/>
          </a:xfrm>
        </p:spPr>
        <p:txBody>
          <a:bodyPr/>
          <a:lstStyle/>
          <a:p>
            <a:r>
              <a:rPr lang="pl-PL" dirty="0"/>
              <a:t>Wahadło sferyczne to wahadło, które porusza się w przestrzeni trójwymiarowej</a:t>
            </a:r>
          </a:p>
        </p:txBody>
      </p:sp>
      <p:cxnSp>
        <p:nvCxnSpPr>
          <p:cNvPr id="5" name="Łącznik prosty ze strzałką 4">
            <a:extLst>
              <a:ext uri="{FF2B5EF4-FFF2-40B4-BE49-F238E27FC236}">
                <a16:creationId xmlns:a16="http://schemas.microsoft.com/office/drawing/2014/main" id="{A769C981-2714-4D2A-A49C-AEC93C7E3F1E}"/>
              </a:ext>
            </a:extLst>
          </p:cNvPr>
          <p:cNvCxnSpPr>
            <a:cxnSpLocks/>
          </p:cNvCxnSpPr>
          <p:nvPr/>
        </p:nvCxnSpPr>
        <p:spPr>
          <a:xfrm flipV="1">
            <a:off x="1755971" y="1877352"/>
            <a:ext cx="1537487" cy="103578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ze strzałką 8">
            <a:extLst>
              <a:ext uri="{FF2B5EF4-FFF2-40B4-BE49-F238E27FC236}">
                <a16:creationId xmlns:a16="http://schemas.microsoft.com/office/drawing/2014/main" id="{D1D75A7F-AFB9-41B7-A229-95DC6C01BF63}"/>
              </a:ext>
            </a:extLst>
          </p:cNvPr>
          <p:cNvCxnSpPr>
            <a:cxnSpLocks/>
          </p:cNvCxnSpPr>
          <p:nvPr/>
        </p:nvCxnSpPr>
        <p:spPr>
          <a:xfrm>
            <a:off x="1755971" y="2913132"/>
            <a:ext cx="0" cy="284839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5754224F-8F34-4690-90ED-9D4CEB373E00}"/>
              </a:ext>
            </a:extLst>
          </p:cNvPr>
          <p:cNvCxnSpPr>
            <a:cxnSpLocks/>
          </p:cNvCxnSpPr>
          <p:nvPr/>
        </p:nvCxnSpPr>
        <p:spPr>
          <a:xfrm>
            <a:off x="1755971" y="2913132"/>
            <a:ext cx="2694648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Łącznik prosty 20">
            <a:extLst>
              <a:ext uri="{FF2B5EF4-FFF2-40B4-BE49-F238E27FC236}">
                <a16:creationId xmlns:a16="http://schemas.microsoft.com/office/drawing/2014/main" id="{B666BACB-820C-4476-891D-E19BCC59951E}"/>
              </a:ext>
            </a:extLst>
          </p:cNvPr>
          <p:cNvCxnSpPr>
            <a:cxnSpLocks/>
          </p:cNvCxnSpPr>
          <p:nvPr/>
        </p:nvCxnSpPr>
        <p:spPr>
          <a:xfrm>
            <a:off x="1755971" y="2913132"/>
            <a:ext cx="2144390" cy="196636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wal 23">
            <a:extLst>
              <a:ext uri="{FF2B5EF4-FFF2-40B4-BE49-F238E27FC236}">
                <a16:creationId xmlns:a16="http://schemas.microsoft.com/office/drawing/2014/main" id="{2E2A5528-CED2-4763-B96C-0F5FC857A1E8}"/>
              </a:ext>
            </a:extLst>
          </p:cNvPr>
          <p:cNvSpPr/>
          <p:nvPr/>
        </p:nvSpPr>
        <p:spPr>
          <a:xfrm>
            <a:off x="3710199" y="4685291"/>
            <a:ext cx="380326" cy="38841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31" name="Łącznik prosty 30">
            <a:extLst>
              <a:ext uri="{FF2B5EF4-FFF2-40B4-BE49-F238E27FC236}">
                <a16:creationId xmlns:a16="http://schemas.microsoft.com/office/drawing/2014/main" id="{E879209C-0765-48DA-B568-FE3B71AFC903}"/>
              </a:ext>
            </a:extLst>
          </p:cNvPr>
          <p:cNvCxnSpPr>
            <a:cxnSpLocks/>
          </p:cNvCxnSpPr>
          <p:nvPr/>
        </p:nvCxnSpPr>
        <p:spPr>
          <a:xfrm flipH="1" flipV="1">
            <a:off x="3868497" y="2469082"/>
            <a:ext cx="31864" cy="2410416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Łącznik prosty 36">
            <a:extLst>
              <a:ext uri="{FF2B5EF4-FFF2-40B4-BE49-F238E27FC236}">
                <a16:creationId xmlns:a16="http://schemas.microsoft.com/office/drawing/2014/main" id="{7309867A-9F27-419A-8CB4-C9E7D6F1E2D5}"/>
              </a:ext>
            </a:extLst>
          </p:cNvPr>
          <p:cNvCxnSpPr>
            <a:cxnSpLocks/>
          </p:cNvCxnSpPr>
          <p:nvPr/>
        </p:nvCxnSpPr>
        <p:spPr>
          <a:xfrm flipV="1">
            <a:off x="1731865" y="2469082"/>
            <a:ext cx="2147252" cy="444049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Łuk 41">
            <a:extLst>
              <a:ext uri="{FF2B5EF4-FFF2-40B4-BE49-F238E27FC236}">
                <a16:creationId xmlns:a16="http://schemas.microsoft.com/office/drawing/2014/main" id="{98B89303-674C-46F3-96CF-6F4F00E74CB5}"/>
              </a:ext>
            </a:extLst>
          </p:cNvPr>
          <p:cNvSpPr/>
          <p:nvPr/>
        </p:nvSpPr>
        <p:spPr>
          <a:xfrm flipV="1">
            <a:off x="1169048" y="3172078"/>
            <a:ext cx="1399152" cy="912366"/>
          </a:xfrm>
          <a:prstGeom prst="arc">
            <a:avLst>
              <a:gd name="adj1" fmla="val 15298497"/>
              <a:gd name="adj2" fmla="val 21382662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43" name="Łącznik prosty ze strzałką 42">
            <a:extLst>
              <a:ext uri="{FF2B5EF4-FFF2-40B4-BE49-F238E27FC236}">
                <a16:creationId xmlns:a16="http://schemas.microsoft.com/office/drawing/2014/main" id="{42661A91-5C0D-4533-B4C7-CC2D475A2417}"/>
              </a:ext>
            </a:extLst>
          </p:cNvPr>
          <p:cNvCxnSpPr>
            <a:cxnSpLocks/>
          </p:cNvCxnSpPr>
          <p:nvPr/>
        </p:nvCxnSpPr>
        <p:spPr>
          <a:xfrm flipV="1">
            <a:off x="2524714" y="3665689"/>
            <a:ext cx="64736" cy="12138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Łącznik prosty ze strzałką 51">
            <a:extLst>
              <a:ext uri="{FF2B5EF4-FFF2-40B4-BE49-F238E27FC236}">
                <a16:creationId xmlns:a16="http://schemas.microsoft.com/office/drawing/2014/main" id="{CB2B8309-0C06-48F1-A679-ACFC02042570}"/>
              </a:ext>
            </a:extLst>
          </p:cNvPr>
          <p:cNvCxnSpPr>
            <a:cxnSpLocks/>
          </p:cNvCxnSpPr>
          <p:nvPr/>
        </p:nvCxnSpPr>
        <p:spPr>
          <a:xfrm>
            <a:off x="2917179" y="2643147"/>
            <a:ext cx="8090" cy="4636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Łuk 58">
            <a:extLst>
              <a:ext uri="{FF2B5EF4-FFF2-40B4-BE49-F238E27FC236}">
                <a16:creationId xmlns:a16="http://schemas.microsoft.com/office/drawing/2014/main" id="{29078C5C-5C13-4F4D-BB59-8A6D19EB81B1}"/>
              </a:ext>
            </a:extLst>
          </p:cNvPr>
          <p:cNvSpPr/>
          <p:nvPr/>
        </p:nvSpPr>
        <p:spPr>
          <a:xfrm>
            <a:off x="2112020" y="2415474"/>
            <a:ext cx="809203" cy="501706"/>
          </a:xfrm>
          <a:prstGeom prst="arc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9" name="pole tekstowe 68">
                <a:extLst>
                  <a:ext uri="{FF2B5EF4-FFF2-40B4-BE49-F238E27FC236}">
                    <a16:creationId xmlns:a16="http://schemas.microsoft.com/office/drawing/2014/main" id="{BD938446-E769-410E-AF8B-14C61203DF1E}"/>
                  </a:ext>
                </a:extLst>
              </p:cNvPr>
              <p:cNvSpPr txBox="1"/>
              <p:nvPr/>
            </p:nvSpPr>
            <p:spPr>
              <a:xfrm>
                <a:off x="2955110" y="3674290"/>
                <a:ext cx="4668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400" i="1" smtClean="0"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pl-PL" sz="2400" dirty="0"/>
              </a:p>
            </p:txBody>
          </p:sp>
        </mc:Choice>
        <mc:Fallback>
          <p:sp>
            <p:nvSpPr>
              <p:cNvPr id="69" name="pole tekstowe 68">
                <a:extLst>
                  <a:ext uri="{FF2B5EF4-FFF2-40B4-BE49-F238E27FC236}">
                    <a16:creationId xmlns:a16="http://schemas.microsoft.com/office/drawing/2014/main" id="{BD938446-E769-410E-AF8B-14C61203DF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5110" y="3674290"/>
                <a:ext cx="466800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1" name="pole tekstowe 70">
                <a:extLst>
                  <a:ext uri="{FF2B5EF4-FFF2-40B4-BE49-F238E27FC236}">
                    <a16:creationId xmlns:a16="http://schemas.microsoft.com/office/drawing/2014/main" id="{371148BF-C479-4C60-A2E4-E223D36F45C3}"/>
                  </a:ext>
                </a:extLst>
              </p:cNvPr>
              <p:cNvSpPr txBox="1"/>
              <p:nvPr/>
            </p:nvSpPr>
            <p:spPr>
              <a:xfrm>
                <a:off x="3621196" y="5108039"/>
                <a:ext cx="59779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40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pl-PL" sz="2400" dirty="0"/>
              </a:p>
            </p:txBody>
          </p:sp>
        </mc:Choice>
        <mc:Fallback>
          <p:sp>
            <p:nvSpPr>
              <p:cNvPr id="71" name="pole tekstowe 70">
                <a:extLst>
                  <a:ext uri="{FF2B5EF4-FFF2-40B4-BE49-F238E27FC236}">
                    <a16:creationId xmlns:a16="http://schemas.microsoft.com/office/drawing/2014/main" id="{371148BF-C479-4C60-A2E4-E223D36F45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1196" y="5108039"/>
                <a:ext cx="597795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3" name="pole tekstowe 72">
                <a:extLst>
                  <a:ext uri="{FF2B5EF4-FFF2-40B4-BE49-F238E27FC236}">
                    <a16:creationId xmlns:a16="http://schemas.microsoft.com/office/drawing/2014/main" id="{03BD6A29-B5D5-487E-9147-356F389AC848}"/>
                  </a:ext>
                </a:extLst>
              </p:cNvPr>
              <p:cNvSpPr txBox="1"/>
              <p:nvPr/>
            </p:nvSpPr>
            <p:spPr>
              <a:xfrm>
                <a:off x="1763054" y="3357181"/>
                <a:ext cx="64179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400" i="1" smtClean="0">
                          <a:latin typeface="Cambria Math" panose="02040503050406030204" pitchFamily="18" charset="0"/>
                        </a:rPr>
                        <m:t>𝜑</m:t>
                      </m:r>
                    </m:oMath>
                  </m:oMathPara>
                </a14:m>
                <a:endParaRPr lang="pl-PL" sz="2400" dirty="0"/>
              </a:p>
            </p:txBody>
          </p:sp>
        </mc:Choice>
        <mc:Fallback>
          <p:sp>
            <p:nvSpPr>
              <p:cNvPr id="73" name="pole tekstowe 72">
                <a:extLst>
                  <a:ext uri="{FF2B5EF4-FFF2-40B4-BE49-F238E27FC236}">
                    <a16:creationId xmlns:a16="http://schemas.microsoft.com/office/drawing/2014/main" id="{03BD6A29-B5D5-487E-9147-356F389AC8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054" y="3357181"/>
                <a:ext cx="641798" cy="461665"/>
              </a:xfrm>
              <a:prstGeom prst="rect">
                <a:avLst/>
              </a:prstGeom>
              <a:blipFill>
                <a:blip r:embed="rId4"/>
                <a:stretch>
                  <a:fillRect b="-1066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5" name="pole tekstowe 74">
                <a:extLst>
                  <a:ext uri="{FF2B5EF4-FFF2-40B4-BE49-F238E27FC236}">
                    <a16:creationId xmlns:a16="http://schemas.microsoft.com/office/drawing/2014/main" id="{B6A37C6A-476A-40E8-B6EA-67B15664288A}"/>
                  </a:ext>
                </a:extLst>
              </p:cNvPr>
              <p:cNvSpPr txBox="1"/>
              <p:nvPr/>
            </p:nvSpPr>
            <p:spPr>
              <a:xfrm>
                <a:off x="2312806" y="2333921"/>
                <a:ext cx="46427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400" i="1" smtClean="0"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pl-PL" sz="2400" dirty="0"/>
              </a:p>
            </p:txBody>
          </p:sp>
        </mc:Choice>
        <mc:Fallback>
          <p:sp>
            <p:nvSpPr>
              <p:cNvPr id="75" name="pole tekstowe 74">
                <a:extLst>
                  <a:ext uri="{FF2B5EF4-FFF2-40B4-BE49-F238E27FC236}">
                    <a16:creationId xmlns:a16="http://schemas.microsoft.com/office/drawing/2014/main" id="{B6A37C6A-476A-40E8-B6EA-67B1566428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2806" y="2333921"/>
                <a:ext cx="464276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6" name="Okrąg: pusty 75">
            <a:extLst>
              <a:ext uri="{FF2B5EF4-FFF2-40B4-BE49-F238E27FC236}">
                <a16:creationId xmlns:a16="http://schemas.microsoft.com/office/drawing/2014/main" id="{00BBFF9F-704D-467E-8E6B-DE3297B526A4}"/>
              </a:ext>
            </a:extLst>
          </p:cNvPr>
          <p:cNvSpPr/>
          <p:nvPr/>
        </p:nvSpPr>
        <p:spPr>
          <a:xfrm>
            <a:off x="1710621" y="2850090"/>
            <a:ext cx="121381" cy="112780"/>
          </a:xfrm>
          <a:prstGeom prst="donu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8" name="pole tekstowe 77">
                <a:extLst>
                  <a:ext uri="{FF2B5EF4-FFF2-40B4-BE49-F238E27FC236}">
                    <a16:creationId xmlns:a16="http://schemas.microsoft.com/office/drawing/2014/main" id="{45F891AA-33E0-4F66-B34E-B3D990347A25}"/>
                  </a:ext>
                </a:extLst>
              </p:cNvPr>
              <p:cNvSpPr txBox="1"/>
              <p:nvPr/>
            </p:nvSpPr>
            <p:spPr>
              <a:xfrm flipH="1">
                <a:off x="3228722" y="1626838"/>
                <a:ext cx="501706" cy="4616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4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pl-PL" sz="2400" dirty="0"/>
              </a:p>
            </p:txBody>
          </p:sp>
        </mc:Choice>
        <mc:Fallback>
          <p:sp>
            <p:nvSpPr>
              <p:cNvPr id="78" name="pole tekstowe 77">
                <a:extLst>
                  <a:ext uri="{FF2B5EF4-FFF2-40B4-BE49-F238E27FC236}">
                    <a16:creationId xmlns:a16="http://schemas.microsoft.com/office/drawing/2014/main" id="{45F891AA-33E0-4F66-B34E-B3D990347A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228722" y="1626838"/>
                <a:ext cx="501706" cy="46166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0" name="pole tekstowe 79">
                <a:extLst>
                  <a:ext uri="{FF2B5EF4-FFF2-40B4-BE49-F238E27FC236}">
                    <a16:creationId xmlns:a16="http://schemas.microsoft.com/office/drawing/2014/main" id="{BBD94432-D78A-44A1-9D02-2BB68AE1D54C}"/>
                  </a:ext>
                </a:extLst>
              </p:cNvPr>
              <p:cNvSpPr txBox="1"/>
              <p:nvPr/>
            </p:nvSpPr>
            <p:spPr>
              <a:xfrm>
                <a:off x="4364897" y="2657645"/>
                <a:ext cx="57048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pl-PL" sz="2400" dirty="0"/>
              </a:p>
            </p:txBody>
          </p:sp>
        </mc:Choice>
        <mc:Fallback>
          <p:sp>
            <p:nvSpPr>
              <p:cNvPr id="80" name="pole tekstowe 79">
                <a:extLst>
                  <a:ext uri="{FF2B5EF4-FFF2-40B4-BE49-F238E27FC236}">
                    <a16:creationId xmlns:a16="http://schemas.microsoft.com/office/drawing/2014/main" id="{BBD94432-D78A-44A1-9D02-2BB68AE1D5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4897" y="2657645"/>
                <a:ext cx="570482" cy="461665"/>
              </a:xfrm>
              <a:prstGeom prst="rect">
                <a:avLst/>
              </a:prstGeom>
              <a:blipFill>
                <a:blip r:embed="rId7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2" name="pole tekstowe 81">
                <a:extLst>
                  <a:ext uri="{FF2B5EF4-FFF2-40B4-BE49-F238E27FC236}">
                    <a16:creationId xmlns:a16="http://schemas.microsoft.com/office/drawing/2014/main" id="{9F6E38B3-5976-4B79-A539-830B01D2EEE7}"/>
                  </a:ext>
                </a:extLst>
              </p:cNvPr>
              <p:cNvSpPr txBox="1"/>
              <p:nvPr/>
            </p:nvSpPr>
            <p:spPr>
              <a:xfrm>
                <a:off x="1655329" y="5429336"/>
                <a:ext cx="65747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400" b="0" i="1" smtClean="0"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pl-PL" sz="2400" dirty="0"/>
              </a:p>
            </p:txBody>
          </p:sp>
        </mc:Choice>
        <mc:Fallback>
          <p:sp>
            <p:nvSpPr>
              <p:cNvPr id="82" name="pole tekstowe 81">
                <a:extLst>
                  <a:ext uri="{FF2B5EF4-FFF2-40B4-BE49-F238E27FC236}">
                    <a16:creationId xmlns:a16="http://schemas.microsoft.com/office/drawing/2014/main" id="{9F6E38B3-5976-4B79-A539-830B01D2EE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5329" y="5429336"/>
                <a:ext cx="657477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3" name="Łącznik prosty ze strzałką 82">
            <a:extLst>
              <a:ext uri="{FF2B5EF4-FFF2-40B4-BE49-F238E27FC236}">
                <a16:creationId xmlns:a16="http://schemas.microsoft.com/office/drawing/2014/main" id="{0B1D3C7A-15F8-4741-B498-641B4E74A5E0}"/>
              </a:ext>
            </a:extLst>
          </p:cNvPr>
          <p:cNvCxnSpPr>
            <a:cxnSpLocks/>
          </p:cNvCxnSpPr>
          <p:nvPr/>
        </p:nvCxnSpPr>
        <p:spPr>
          <a:xfrm>
            <a:off x="7386680" y="4505915"/>
            <a:ext cx="2694648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Łącznik prosty ze strzałką 83">
            <a:extLst>
              <a:ext uri="{FF2B5EF4-FFF2-40B4-BE49-F238E27FC236}">
                <a16:creationId xmlns:a16="http://schemas.microsoft.com/office/drawing/2014/main" id="{07579B11-4BB2-4667-ACC2-E9963CF871A8}"/>
              </a:ext>
            </a:extLst>
          </p:cNvPr>
          <p:cNvCxnSpPr>
            <a:cxnSpLocks/>
          </p:cNvCxnSpPr>
          <p:nvPr/>
        </p:nvCxnSpPr>
        <p:spPr>
          <a:xfrm flipV="1">
            <a:off x="7386680" y="1998733"/>
            <a:ext cx="0" cy="250718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Łącznik prosty 86">
            <a:extLst>
              <a:ext uri="{FF2B5EF4-FFF2-40B4-BE49-F238E27FC236}">
                <a16:creationId xmlns:a16="http://schemas.microsoft.com/office/drawing/2014/main" id="{27DD8A20-7641-451B-81A9-DD77EF68E8C6}"/>
              </a:ext>
            </a:extLst>
          </p:cNvPr>
          <p:cNvCxnSpPr>
            <a:cxnSpLocks/>
          </p:cNvCxnSpPr>
          <p:nvPr/>
        </p:nvCxnSpPr>
        <p:spPr>
          <a:xfrm flipV="1">
            <a:off x="7386680" y="2795586"/>
            <a:ext cx="1641921" cy="171032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Owal 90">
            <a:extLst>
              <a:ext uri="{FF2B5EF4-FFF2-40B4-BE49-F238E27FC236}">
                <a16:creationId xmlns:a16="http://schemas.microsoft.com/office/drawing/2014/main" id="{C8F7C312-A03C-464E-B340-B412FEED6DFF}"/>
              </a:ext>
            </a:extLst>
          </p:cNvPr>
          <p:cNvSpPr/>
          <p:nvPr/>
        </p:nvSpPr>
        <p:spPr>
          <a:xfrm>
            <a:off x="8872154" y="2543428"/>
            <a:ext cx="380326" cy="38841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2" name="Łuk 91">
            <a:extLst>
              <a:ext uri="{FF2B5EF4-FFF2-40B4-BE49-F238E27FC236}">
                <a16:creationId xmlns:a16="http://schemas.microsoft.com/office/drawing/2014/main" id="{B587B43E-B609-4E26-AFEB-53045CA2215E}"/>
              </a:ext>
            </a:extLst>
          </p:cNvPr>
          <p:cNvSpPr/>
          <p:nvPr/>
        </p:nvSpPr>
        <p:spPr>
          <a:xfrm>
            <a:off x="6565733" y="3220400"/>
            <a:ext cx="1641894" cy="824193"/>
          </a:xfrm>
          <a:prstGeom prst="arc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93" name="Łącznik prosty ze strzałką 92">
            <a:extLst>
              <a:ext uri="{FF2B5EF4-FFF2-40B4-BE49-F238E27FC236}">
                <a16:creationId xmlns:a16="http://schemas.microsoft.com/office/drawing/2014/main" id="{8DB58367-6AE4-4B0B-A4D2-8BA5186D44F6}"/>
              </a:ext>
            </a:extLst>
          </p:cNvPr>
          <p:cNvCxnSpPr>
            <a:cxnSpLocks/>
          </p:cNvCxnSpPr>
          <p:nvPr/>
        </p:nvCxnSpPr>
        <p:spPr>
          <a:xfrm>
            <a:off x="8207627" y="3551495"/>
            <a:ext cx="0" cy="9925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99" name="pole tekstowe 98">
                <a:extLst>
                  <a:ext uri="{FF2B5EF4-FFF2-40B4-BE49-F238E27FC236}">
                    <a16:creationId xmlns:a16="http://schemas.microsoft.com/office/drawing/2014/main" id="{AC629C7F-9207-4A13-9E96-E68E196F849F}"/>
                  </a:ext>
                </a:extLst>
              </p:cNvPr>
              <p:cNvSpPr txBox="1"/>
              <p:nvPr/>
            </p:nvSpPr>
            <p:spPr>
              <a:xfrm>
                <a:off x="7515132" y="3352096"/>
                <a:ext cx="38032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400" i="1" smtClean="0"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pl-PL" sz="2400" dirty="0"/>
              </a:p>
            </p:txBody>
          </p:sp>
        </mc:Choice>
        <mc:Fallback>
          <p:sp>
            <p:nvSpPr>
              <p:cNvPr id="99" name="pole tekstowe 98">
                <a:extLst>
                  <a:ext uri="{FF2B5EF4-FFF2-40B4-BE49-F238E27FC236}">
                    <a16:creationId xmlns:a16="http://schemas.microsoft.com/office/drawing/2014/main" id="{AC629C7F-9207-4A13-9E96-E68E196F84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5132" y="3352096"/>
                <a:ext cx="380327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0" name="Strzałka: w prawo 99">
            <a:extLst>
              <a:ext uri="{FF2B5EF4-FFF2-40B4-BE49-F238E27FC236}">
                <a16:creationId xmlns:a16="http://schemas.microsoft.com/office/drawing/2014/main" id="{3585C352-B9D7-45AC-B5A0-7097E1969636}"/>
              </a:ext>
            </a:extLst>
          </p:cNvPr>
          <p:cNvSpPr/>
          <p:nvPr/>
        </p:nvSpPr>
        <p:spPr>
          <a:xfrm rot="2313178">
            <a:off x="8997314" y="2928260"/>
            <a:ext cx="631145" cy="52908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1" name="Strzałka: w prawo 100">
            <a:extLst>
              <a:ext uri="{FF2B5EF4-FFF2-40B4-BE49-F238E27FC236}">
                <a16:creationId xmlns:a16="http://schemas.microsoft.com/office/drawing/2014/main" id="{FF1EC5C1-FFBE-4D4F-8941-DDA272ADEFFF}"/>
              </a:ext>
            </a:extLst>
          </p:cNvPr>
          <p:cNvSpPr/>
          <p:nvPr/>
        </p:nvSpPr>
        <p:spPr>
          <a:xfrm rot="20511781">
            <a:off x="3865473" y="4731693"/>
            <a:ext cx="631145" cy="52908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2" name="Strzałka: w prawo 101">
            <a:extLst>
              <a:ext uri="{FF2B5EF4-FFF2-40B4-BE49-F238E27FC236}">
                <a16:creationId xmlns:a16="http://schemas.microsoft.com/office/drawing/2014/main" id="{999ED07F-1297-42CC-887F-526242602D4C}"/>
              </a:ext>
            </a:extLst>
          </p:cNvPr>
          <p:cNvSpPr/>
          <p:nvPr/>
        </p:nvSpPr>
        <p:spPr>
          <a:xfrm rot="20779477">
            <a:off x="3842848" y="2367275"/>
            <a:ext cx="631145" cy="52908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4" name="pole tekstowe 103">
                <a:extLst>
                  <a:ext uri="{FF2B5EF4-FFF2-40B4-BE49-F238E27FC236}">
                    <a16:creationId xmlns:a16="http://schemas.microsoft.com/office/drawing/2014/main" id="{1FC4FC2D-900B-44C8-9D2D-6489B501AF7E}"/>
                  </a:ext>
                </a:extLst>
              </p:cNvPr>
              <p:cNvSpPr txBox="1"/>
              <p:nvPr/>
            </p:nvSpPr>
            <p:spPr>
              <a:xfrm>
                <a:off x="7376450" y="1767899"/>
                <a:ext cx="46326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40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pl-PL" sz="2400" dirty="0"/>
              </a:p>
            </p:txBody>
          </p:sp>
        </mc:Choice>
        <mc:Fallback>
          <p:sp>
            <p:nvSpPr>
              <p:cNvPr id="104" name="pole tekstowe 103">
                <a:extLst>
                  <a:ext uri="{FF2B5EF4-FFF2-40B4-BE49-F238E27FC236}">
                    <a16:creationId xmlns:a16="http://schemas.microsoft.com/office/drawing/2014/main" id="{1FC4FC2D-900B-44C8-9D2D-6489B501AF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6450" y="1767899"/>
                <a:ext cx="463267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6" name="pole tekstowe 105">
                <a:extLst>
                  <a:ext uri="{FF2B5EF4-FFF2-40B4-BE49-F238E27FC236}">
                    <a16:creationId xmlns:a16="http://schemas.microsoft.com/office/drawing/2014/main" id="{E1A94FAA-AB87-47D2-A2C7-2AACAC1E995A}"/>
                  </a:ext>
                </a:extLst>
              </p:cNvPr>
              <p:cNvSpPr txBox="1"/>
              <p:nvPr/>
            </p:nvSpPr>
            <p:spPr>
              <a:xfrm>
                <a:off x="9747708" y="4454458"/>
                <a:ext cx="38032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pl-PL" sz="2400" dirty="0"/>
              </a:p>
            </p:txBody>
          </p:sp>
        </mc:Choice>
        <mc:Fallback>
          <p:sp>
            <p:nvSpPr>
              <p:cNvPr id="106" name="pole tekstowe 105">
                <a:extLst>
                  <a:ext uri="{FF2B5EF4-FFF2-40B4-BE49-F238E27FC236}">
                    <a16:creationId xmlns:a16="http://schemas.microsoft.com/office/drawing/2014/main" id="{E1A94FAA-AB87-47D2-A2C7-2AACAC1E99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7708" y="4454458"/>
                <a:ext cx="380326" cy="461665"/>
              </a:xfrm>
              <a:prstGeom prst="rect">
                <a:avLst/>
              </a:prstGeom>
              <a:blipFill>
                <a:blip r:embed="rId11"/>
                <a:stretch>
                  <a:fillRect l="-1613" r="-1613" b="-1066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8" name="pole tekstowe 107">
                <a:extLst>
                  <a:ext uri="{FF2B5EF4-FFF2-40B4-BE49-F238E27FC236}">
                    <a16:creationId xmlns:a16="http://schemas.microsoft.com/office/drawing/2014/main" id="{C059516E-0A5B-4C53-B582-2AF7F032027B}"/>
                  </a:ext>
                </a:extLst>
              </p:cNvPr>
              <p:cNvSpPr txBox="1"/>
              <p:nvPr/>
            </p:nvSpPr>
            <p:spPr>
              <a:xfrm>
                <a:off x="9540603" y="2860051"/>
                <a:ext cx="58743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4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pl-PL" sz="2400" dirty="0"/>
              </a:p>
            </p:txBody>
          </p:sp>
        </mc:Choice>
        <mc:Fallback>
          <p:sp>
            <p:nvSpPr>
              <p:cNvPr id="108" name="pole tekstowe 107">
                <a:extLst>
                  <a:ext uri="{FF2B5EF4-FFF2-40B4-BE49-F238E27FC236}">
                    <a16:creationId xmlns:a16="http://schemas.microsoft.com/office/drawing/2014/main" id="{C059516E-0A5B-4C53-B582-2AF7F03202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0603" y="2860051"/>
                <a:ext cx="587431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0" name="pole tekstowe 109">
                <a:extLst>
                  <a:ext uri="{FF2B5EF4-FFF2-40B4-BE49-F238E27FC236}">
                    <a16:creationId xmlns:a16="http://schemas.microsoft.com/office/drawing/2014/main" id="{47BF6B71-81FE-48FF-BA3F-183A18DBE94C}"/>
                  </a:ext>
                </a:extLst>
              </p:cNvPr>
              <p:cNvSpPr txBox="1"/>
              <p:nvPr/>
            </p:nvSpPr>
            <p:spPr>
              <a:xfrm>
                <a:off x="4499404" y="4443985"/>
                <a:ext cx="626227" cy="4945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4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𝜑</m:t>
                          </m:r>
                        </m:sub>
                      </m:sSub>
                    </m:oMath>
                  </m:oMathPara>
                </a14:m>
                <a:endParaRPr lang="pl-PL" sz="2400" dirty="0"/>
              </a:p>
            </p:txBody>
          </p:sp>
        </mc:Choice>
        <mc:Fallback>
          <p:sp>
            <p:nvSpPr>
              <p:cNvPr id="110" name="pole tekstowe 109">
                <a:extLst>
                  <a:ext uri="{FF2B5EF4-FFF2-40B4-BE49-F238E27FC236}">
                    <a16:creationId xmlns:a16="http://schemas.microsoft.com/office/drawing/2014/main" id="{47BF6B71-81FE-48FF-BA3F-183A18DBE9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404" y="4443985"/>
                <a:ext cx="626227" cy="494559"/>
              </a:xfrm>
              <a:prstGeom prst="rect">
                <a:avLst/>
              </a:prstGeom>
              <a:blipFill>
                <a:blip r:embed="rId13"/>
                <a:stretch>
                  <a:fillRect b="-740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2" name="pole tekstowe 111">
                <a:extLst>
                  <a:ext uri="{FF2B5EF4-FFF2-40B4-BE49-F238E27FC236}">
                    <a16:creationId xmlns:a16="http://schemas.microsoft.com/office/drawing/2014/main" id="{15A82A25-611A-46E6-8A20-024D1B28F4F0}"/>
                  </a:ext>
                </a:extLst>
              </p:cNvPr>
              <p:cNvSpPr txBox="1"/>
              <p:nvPr/>
            </p:nvSpPr>
            <p:spPr>
              <a:xfrm>
                <a:off x="8438913" y="2160883"/>
                <a:ext cx="65027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40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pl-PL" sz="2400" dirty="0"/>
              </a:p>
            </p:txBody>
          </p:sp>
        </mc:Choice>
        <mc:Fallback>
          <p:sp>
            <p:nvSpPr>
              <p:cNvPr id="112" name="pole tekstowe 111">
                <a:extLst>
                  <a:ext uri="{FF2B5EF4-FFF2-40B4-BE49-F238E27FC236}">
                    <a16:creationId xmlns:a16="http://schemas.microsoft.com/office/drawing/2014/main" id="{15A82A25-611A-46E6-8A20-024D1B28F4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8913" y="2160883"/>
                <a:ext cx="650272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3" name="Okrąg: pusty 112">
            <a:extLst>
              <a:ext uri="{FF2B5EF4-FFF2-40B4-BE49-F238E27FC236}">
                <a16:creationId xmlns:a16="http://schemas.microsoft.com/office/drawing/2014/main" id="{41BE248F-934C-4F12-B154-F01C92E192B2}"/>
              </a:ext>
            </a:extLst>
          </p:cNvPr>
          <p:cNvSpPr/>
          <p:nvPr/>
        </p:nvSpPr>
        <p:spPr>
          <a:xfrm>
            <a:off x="7339974" y="4433870"/>
            <a:ext cx="121381" cy="112780"/>
          </a:xfrm>
          <a:prstGeom prst="donu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9678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D272B6A-A2D3-4F13-BB0C-5832F8C7A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0167"/>
            <a:ext cx="11871015" cy="854233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Wahadło  sferyczne (</a:t>
            </a:r>
            <a:r>
              <a:rPr lang="pl-PL" sz="2800" dirty="0" err="1"/>
              <a:t>spherical</a:t>
            </a:r>
            <a:r>
              <a:rPr lang="pl-PL" sz="2800" dirty="0"/>
              <a:t> </a:t>
            </a:r>
            <a:r>
              <a:rPr lang="pl-PL" sz="2800" dirty="0" err="1"/>
              <a:t>pendelum</a:t>
            </a:r>
            <a:r>
              <a:rPr lang="pl-PL" sz="2800" dirty="0"/>
              <a:t>) – model w systemie </a:t>
            </a:r>
            <a:r>
              <a:rPr lang="pl-PL" sz="2800" dirty="0" err="1">
                <a:solidFill>
                  <a:srgbClr val="00B0F0"/>
                </a:solidFill>
              </a:rPr>
              <a:t>simulink</a:t>
            </a:r>
            <a:endParaRPr lang="pl-PL" sz="2800" dirty="0">
              <a:solidFill>
                <a:srgbClr val="00B0F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9D886192-8429-4171-B979-339A2B260717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320985" y="712099"/>
                <a:ext cx="11477203" cy="6085734"/>
              </a:xfrm>
            </p:spPr>
            <p:txBody>
              <a:bodyPr/>
              <a:lstStyle/>
              <a:p>
                <a:r>
                  <a:rPr lang="pl-PL" dirty="0"/>
                  <a:t>Energia kinetyczna i energia potencjalna tego wahadła są dane wzorami:</a:t>
                </a:r>
                <a:br>
                  <a:rPr lang="pl-PL" dirty="0"/>
                </a:br>
                <a:br>
                  <a:rPr lang="pl-PL" dirty="0"/>
                </a:br>
                <a:endParaRPr lang="pl-PL" dirty="0"/>
              </a:p>
              <a:p>
                <a:r>
                  <a:rPr lang="pl-PL" dirty="0"/>
                  <a:t>A funkcja </a:t>
                </a:r>
                <a:r>
                  <a:rPr lang="pl-PL" dirty="0" err="1"/>
                  <a:t>lagrange’a</a:t>
                </a:r>
                <a:r>
                  <a:rPr lang="pl-PL" dirty="0"/>
                  <a:t>:</a:t>
                </a:r>
              </a:p>
              <a:p>
                <a:r>
                  <a:rPr lang="pl-PL" dirty="0"/>
                  <a:t>Wzory transformacyjne wynikają z geometrii układu:  </a:t>
                </a: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endParaRPr lang="pl-PL" dirty="0"/>
              </a:p>
              <a:p>
                <a:r>
                  <a:rPr lang="pl-PL" dirty="0"/>
                  <a:t>Funkcja </a:t>
                </a:r>
                <a:r>
                  <a:rPr lang="pl-PL" dirty="0" err="1"/>
                  <a:t>lagrange’a</a:t>
                </a:r>
                <a:r>
                  <a:rPr lang="pl-PL" dirty="0"/>
                  <a:t>  we współrzędnych uogólnionych </a:t>
                </a:r>
                <a14:m>
                  <m:oMath xmlns:m="http://schemas.openxmlformats.org/officeDocument/2006/math">
                    <m:r>
                      <a:rPr lang="pl-PL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pl-PL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pl-PL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𝜑</m:t>
                    </m:r>
                  </m:oMath>
                </a14:m>
                <a:r>
                  <a:rPr lang="pl-PL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 </a:t>
                </a:r>
                <a:br>
                  <a:rPr lang="pl-PL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br>
                  <a:rPr lang="pl-PL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endParaRPr lang="pl-PL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r>
                  <a:rPr lang="pl-PL" dirty="0"/>
                  <a:t>A praca wirtualna we współrzędnych kartezjańskich ma postać:</a:t>
                </a:r>
              </a:p>
              <a:p>
                <a:endParaRPr lang="pl-PL" dirty="0"/>
              </a:p>
            </p:txBody>
          </p:sp>
        </mc:Choice>
        <mc:Fallback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9D886192-8429-4171-B979-339A2B26071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320985" y="712099"/>
                <a:ext cx="11477203" cy="6085734"/>
              </a:xfrm>
              <a:blipFill>
                <a:blip r:embed="rId2"/>
                <a:stretch>
                  <a:fillRect l="-47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BE7BAECC-6301-49E8-B305-06D6B1F6355F}"/>
                  </a:ext>
                </a:extLst>
              </p:cNvPr>
              <p:cNvSpPr txBox="1"/>
              <p:nvPr/>
            </p:nvSpPr>
            <p:spPr>
              <a:xfrm>
                <a:off x="1186494" y="4955354"/>
                <a:ext cx="6177258" cy="5269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pl-PL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𝐿</m:t>
                    </m:r>
                    <m:r>
                      <a:rPr lang="pl-PL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pl-PL" sz="20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l-PL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sz="20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pl-PL" sz="20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pl-PL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pl-PL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l-PL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p>
                        <m:r>
                          <a:rPr lang="pl-PL" sz="20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pl-PL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l-PL" sz="20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1−</m:t>
                        </m:r>
                        <m:sSup>
                          <m:sSupPr>
                            <m:ctrlPr>
                              <a:rPr lang="pl-PL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"/>
                                <m:ctrlPr>
                                  <a:rPr lang="pl-PL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pl-PL" sz="2000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cos</m:t>
                                </m:r>
                                <m:r>
                                  <a:rPr lang="pl-PL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⁡(</m:t>
                                </m:r>
                                <m:r>
                                  <a:rPr lang="pl-PL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e>
                            </m:d>
                          </m:e>
                          <m:sup>
                            <m:r>
                              <a:rPr lang="pl-PL" sz="2000" i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sSup>
                      <m:sSupPr>
                        <m:ctrlPr>
                          <a:rPr lang="pl-PL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̇"/>
                            <m:ctrlPr>
                              <a:rPr lang="pl-PL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l-PL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acc>
                      </m:e>
                      <m:sup>
                        <m:r>
                          <a:rPr lang="pl-PL" sz="20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pl-PL" sz="20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pl-PL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̇"/>
                            <m:ctrlPr>
                              <a:rPr lang="pl-PL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l-PL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</m:acc>
                      </m:e>
                      <m:sup>
                        <m:r>
                          <a:rPr lang="pl-PL" sz="20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l-PL" sz="2000" dirty="0">
                    <a:solidFill>
                      <a:schemeClr val="tx1"/>
                    </a:solidFill>
                  </a:rPr>
                  <a:t>- </a:t>
                </a:r>
                <a14:m>
                  <m:oMath xmlns:m="http://schemas.openxmlformats.org/officeDocument/2006/math">
                    <m:r>
                      <a:rPr lang="pl-PL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𝑚𝑔</m:t>
                    </m:r>
                    <m:d>
                      <m:dPr>
                        <m:ctrlPr>
                          <a:rPr lang="pl-PL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l-PL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a:rPr lang="pl-PL" sz="2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pl-PL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𝑙</m:t>
                        </m:r>
                        <m:func>
                          <m:funcPr>
                            <m:ctrlPr>
                              <a:rPr lang="pl-PL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pl-PL" sz="20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d>
                              <m:dPr>
                                <m:ctrlPr>
                                  <a:rPr lang="pl-PL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pl-PL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e>
                            </m:d>
                          </m:e>
                        </m:func>
                      </m:e>
                    </m:d>
                  </m:oMath>
                </a14:m>
                <a:endParaRPr lang="pl-PL" sz="2000" dirty="0"/>
              </a:p>
            </p:txBody>
          </p:sp>
        </mc:Choice>
        <mc:Fallback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BE7BAECC-6301-49E8-B305-06D6B1F635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6494" y="4955354"/>
                <a:ext cx="6177258" cy="526939"/>
              </a:xfrm>
              <a:prstGeom prst="rect">
                <a:avLst/>
              </a:prstGeom>
              <a:blipFill>
                <a:blip r:embed="rId3"/>
                <a:stretch>
                  <a:fillRect t="-83721" b="-134884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pole tekstowe 6">
                <a:extLst>
                  <a:ext uri="{FF2B5EF4-FFF2-40B4-BE49-F238E27FC236}">
                    <a16:creationId xmlns:a16="http://schemas.microsoft.com/office/drawing/2014/main" id="{064827BD-D02A-44DC-85F7-DEFC1AA763F8}"/>
                  </a:ext>
                </a:extLst>
              </p:cNvPr>
              <p:cNvSpPr txBox="1"/>
              <p:nvPr/>
            </p:nvSpPr>
            <p:spPr>
              <a:xfrm>
                <a:off x="4602345" y="1412426"/>
                <a:ext cx="3449230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000" i="1" smtClean="0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𝑚𝑔</m:t>
                      </m:r>
                      <m:d>
                        <m:dPr>
                          <m:ctrlPr>
                            <a:rPr lang="pl-PL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𝑙</m:t>
                          </m:r>
                          <m:func>
                            <m:func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pl-PL" sz="2000" i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pl-PL" sz="20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</m:d>
                            </m:e>
                          </m:func>
                        </m:e>
                      </m:d>
                    </m:oMath>
                  </m:oMathPara>
                </a14:m>
                <a:endParaRPr lang="pl-PL" sz="2000" dirty="0"/>
              </a:p>
            </p:txBody>
          </p:sp>
        </mc:Choice>
        <mc:Fallback>
          <p:sp>
            <p:nvSpPr>
              <p:cNvPr id="7" name="pole tekstowe 6">
                <a:extLst>
                  <a:ext uri="{FF2B5EF4-FFF2-40B4-BE49-F238E27FC236}">
                    <a16:creationId xmlns:a16="http://schemas.microsoft.com/office/drawing/2014/main" id="{064827BD-D02A-44DC-85F7-DEFC1AA763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2345" y="1412426"/>
                <a:ext cx="3449230" cy="400110"/>
              </a:xfrm>
              <a:prstGeom prst="rect">
                <a:avLst/>
              </a:prstGeom>
              <a:blipFill>
                <a:blip r:embed="rId4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pole tekstowe 8">
                <a:extLst>
                  <a:ext uri="{FF2B5EF4-FFF2-40B4-BE49-F238E27FC236}">
                    <a16:creationId xmlns:a16="http://schemas.microsoft.com/office/drawing/2014/main" id="{702B4048-EF95-41A1-9CE8-FAFFC5AB2318}"/>
                  </a:ext>
                </a:extLst>
              </p:cNvPr>
              <p:cNvSpPr txBox="1"/>
              <p:nvPr/>
            </p:nvSpPr>
            <p:spPr>
              <a:xfrm>
                <a:off x="3461368" y="2040644"/>
                <a:ext cx="2114045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000" i="1" smtClean="0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𝑈</m:t>
                      </m:r>
                    </m:oMath>
                  </m:oMathPara>
                </a14:m>
                <a:endParaRPr lang="pl-PL" sz="2000" dirty="0"/>
              </a:p>
            </p:txBody>
          </p:sp>
        </mc:Choice>
        <mc:Fallback>
          <p:sp>
            <p:nvSpPr>
              <p:cNvPr id="9" name="pole tekstowe 8">
                <a:extLst>
                  <a:ext uri="{FF2B5EF4-FFF2-40B4-BE49-F238E27FC236}">
                    <a16:creationId xmlns:a16="http://schemas.microsoft.com/office/drawing/2014/main" id="{702B4048-EF95-41A1-9CE8-FAFFC5AB23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1368" y="2040644"/>
                <a:ext cx="2114045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pole tekstowe 15">
                <a:extLst>
                  <a:ext uri="{FF2B5EF4-FFF2-40B4-BE49-F238E27FC236}">
                    <a16:creationId xmlns:a16="http://schemas.microsoft.com/office/drawing/2014/main" id="{6E985007-24F3-49DD-BD80-B5ACC580D410}"/>
                  </a:ext>
                </a:extLst>
              </p:cNvPr>
              <p:cNvSpPr txBox="1"/>
              <p:nvPr/>
            </p:nvSpPr>
            <p:spPr>
              <a:xfrm>
                <a:off x="780874" y="2933869"/>
                <a:ext cx="2411429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0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𝑙𝑠𝑖𝑛</m:t>
                      </m:r>
                      <m:d>
                        <m:dPr>
                          <m:ctrlPr>
                            <a:rPr lang="pl-PL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</m:d>
                      <m:func>
                        <m:func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pl-PL" sz="2000" i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pl-PL" sz="20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pl-PL" sz="2000" dirty="0"/>
              </a:p>
            </p:txBody>
          </p:sp>
        </mc:Choice>
        <mc:Fallback>
          <p:sp>
            <p:nvSpPr>
              <p:cNvPr id="16" name="pole tekstowe 15">
                <a:extLst>
                  <a:ext uri="{FF2B5EF4-FFF2-40B4-BE49-F238E27FC236}">
                    <a16:creationId xmlns:a16="http://schemas.microsoft.com/office/drawing/2014/main" id="{6E985007-24F3-49DD-BD80-B5ACC580D4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874" y="2933869"/>
                <a:ext cx="2411429" cy="400110"/>
              </a:xfrm>
              <a:prstGeom prst="rect">
                <a:avLst/>
              </a:prstGeom>
              <a:blipFill>
                <a:blip r:embed="rId6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pole tekstowe 17">
                <a:extLst>
                  <a:ext uri="{FF2B5EF4-FFF2-40B4-BE49-F238E27FC236}">
                    <a16:creationId xmlns:a16="http://schemas.microsoft.com/office/drawing/2014/main" id="{FC4F087C-467E-4493-A843-D5A0C2088C37}"/>
                  </a:ext>
                </a:extLst>
              </p:cNvPr>
              <p:cNvSpPr txBox="1"/>
              <p:nvPr/>
            </p:nvSpPr>
            <p:spPr>
              <a:xfrm>
                <a:off x="3652192" y="2925747"/>
                <a:ext cx="3050022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0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𝑙𝑠𝑖𝑛</m:t>
                      </m:r>
                      <m:d>
                        <m:dPr>
                          <m:ctrlPr>
                            <a:rPr lang="pl-PL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</m:d>
                      <m:func>
                        <m:func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pl-PL" sz="2000" i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pl-PL" sz="20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pl-PL" sz="2000" dirty="0"/>
              </a:p>
            </p:txBody>
          </p:sp>
        </mc:Choice>
        <mc:Fallback>
          <p:sp>
            <p:nvSpPr>
              <p:cNvPr id="18" name="pole tekstowe 17">
                <a:extLst>
                  <a:ext uri="{FF2B5EF4-FFF2-40B4-BE49-F238E27FC236}">
                    <a16:creationId xmlns:a16="http://schemas.microsoft.com/office/drawing/2014/main" id="{FC4F087C-467E-4493-A843-D5A0C2088C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2192" y="2925747"/>
                <a:ext cx="3050022" cy="400110"/>
              </a:xfrm>
              <a:prstGeom prst="rect">
                <a:avLst/>
              </a:prstGeom>
              <a:blipFill>
                <a:blip r:embed="rId7"/>
                <a:stretch>
                  <a:fillRect b="-606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pole tekstowe 19">
                <a:extLst>
                  <a:ext uri="{FF2B5EF4-FFF2-40B4-BE49-F238E27FC236}">
                    <a16:creationId xmlns:a16="http://schemas.microsoft.com/office/drawing/2014/main" id="{C7F30619-C459-4B6B-9BB5-539009306A21}"/>
                  </a:ext>
                </a:extLst>
              </p:cNvPr>
              <p:cNvSpPr txBox="1"/>
              <p:nvPr/>
            </p:nvSpPr>
            <p:spPr>
              <a:xfrm>
                <a:off x="6523510" y="2925747"/>
                <a:ext cx="2622512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00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𝑙</m:t>
                      </m:r>
                      <m:func>
                        <m:func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pl-PL" sz="2000" i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pl-PL" sz="20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pl-PL" sz="2000" dirty="0"/>
              </a:p>
            </p:txBody>
          </p:sp>
        </mc:Choice>
        <mc:Fallback>
          <p:sp>
            <p:nvSpPr>
              <p:cNvPr id="20" name="pole tekstowe 19">
                <a:extLst>
                  <a:ext uri="{FF2B5EF4-FFF2-40B4-BE49-F238E27FC236}">
                    <a16:creationId xmlns:a16="http://schemas.microsoft.com/office/drawing/2014/main" id="{C7F30619-C459-4B6B-9BB5-539009306A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3510" y="2925747"/>
                <a:ext cx="2622512" cy="400110"/>
              </a:xfrm>
              <a:prstGeom prst="rect">
                <a:avLst/>
              </a:prstGeom>
              <a:blipFill>
                <a:blip r:embed="rId8"/>
                <a:stretch>
                  <a:fillRect b="-606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pole tekstowe 21">
                <a:extLst>
                  <a:ext uri="{FF2B5EF4-FFF2-40B4-BE49-F238E27FC236}">
                    <a16:creationId xmlns:a16="http://schemas.microsoft.com/office/drawing/2014/main" id="{2DB67966-20B5-4EB3-B774-359906E3B576}"/>
                  </a:ext>
                </a:extLst>
              </p:cNvPr>
              <p:cNvSpPr txBox="1"/>
              <p:nvPr/>
            </p:nvSpPr>
            <p:spPr>
              <a:xfrm>
                <a:off x="701984" y="3263075"/>
                <a:ext cx="6097348" cy="11726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pl-PL" sz="18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𝑥</m:t>
                          </m:r>
                        </m:e>
                      </m:acc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=−</m:t>
                      </m:r>
                      <m:r>
                        <a:rPr lang="pl-PL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𝑙𝑠𝑖𝑛</m:t>
                      </m:r>
                      <m:d>
                        <m:dPr>
                          <m:ctrlPr>
                            <a:rPr lang="pl-PL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pl-PL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𝜑</m:t>
                          </m:r>
                        </m:e>
                      </m:d>
                      <m:func>
                        <m:funcPr>
                          <m:ctrlPr>
                            <a:rPr lang="pl-PL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pl-PL" sz="18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pl-PL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pl-PL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𝛼</m:t>
                              </m:r>
                            </m:e>
                          </m:d>
                        </m:e>
                      </m:func>
                      <m:acc>
                        <m:accPr>
                          <m:chr m:val="̇"/>
                          <m:ctrlPr>
                            <a:rPr lang="pl-PL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accPr>
                        <m:e>
                          <m:r>
                            <a:rPr lang="pl-PL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𝛼</m:t>
                          </m:r>
                        </m:e>
                      </m:acc>
                      <m:r>
                        <a:rPr lang="pl-PL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+</m:t>
                      </m:r>
                      <m:r>
                        <a:rPr lang="pl-PL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𝑙</m:t>
                      </m:r>
                      <m:func>
                        <m:funcPr>
                          <m:ctrlPr>
                            <a:rPr lang="pl-PL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pl-PL" sz="18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pl-PL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pl-PL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𝜑</m:t>
                              </m:r>
                            </m:e>
                          </m:d>
                          <m:func>
                            <m:funcPr>
                              <m:ctrlPr>
                                <a:rPr lang="pl-PL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pl-PL" sz="18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pl-PL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pl-PL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 </m:t>
                                  </m:r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𝛼</m:t>
                                  </m:r>
                                </m:e>
                              </m:d>
                              <m:acc>
                                <m:accPr>
                                  <m:chr m:val="̇"/>
                                  <m:ctrlPr>
                                    <a:rPr lang="pl-PL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accPr>
                                <m:e>
                                  <m:r>
                                    <a:rPr lang="pl-PL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𝜑</m:t>
                                  </m:r>
                                </m:e>
                              </m:acc>
                            </m:e>
                          </m:func>
                        </m:e>
                      </m:func>
                    </m:oMath>
                  </m:oMathPara>
                </a14:m>
                <a:endParaRPr lang="pl-PL" sz="11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algn="ctr"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pl-PL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𝑦</m:t>
                          </m:r>
                        </m:e>
                      </m:acc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r>
                        <a:rPr lang="pl-PL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𝑙𝑠𝑖𝑛</m:t>
                      </m:r>
                      <m:d>
                        <m:dPr>
                          <m:ctrlPr>
                            <a:rPr lang="pl-PL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pl-PL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𝜑</m:t>
                          </m:r>
                        </m:e>
                      </m:d>
                      <m:func>
                        <m:funcPr>
                          <m:ctrlPr>
                            <a:rPr lang="pl-PL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pl-PL" sz="18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pl-PL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𝛼</m:t>
                              </m:r>
                            </m:e>
                          </m:d>
                          <m:acc>
                            <m:accPr>
                              <m:chr m:val="̇"/>
                              <m:ctrlPr>
                                <a:rPr lang="pl-PL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accPr>
                            <m:e>
                              <m:r>
                                <a:rPr lang="pl-PL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𝛼</m:t>
                              </m:r>
                            </m:e>
                          </m:acc>
                          <m:r>
                            <a:rPr lang="pl-PL" i="1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+</m:t>
                          </m:r>
                        </m:e>
                      </m:func>
                      <m:r>
                        <a:rPr lang="pl-PL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𝑙</m:t>
                      </m:r>
                      <m:func>
                        <m:funcPr>
                          <m:ctrlPr>
                            <a:rPr lang="pl-PL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pl-PL" sz="18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pl-PL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pl-PL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𝜑</m:t>
                              </m:r>
                            </m:e>
                          </m:d>
                          <m:func>
                            <m:funcPr>
                              <m:ctrlPr>
                                <a:rPr lang="pl-PL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pl-PL" sz="18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pl-PL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pl-PL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 </m:t>
                                  </m:r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𝛼</m:t>
                                  </m:r>
                                </m:e>
                              </m:d>
                              <m:acc>
                                <m:accPr>
                                  <m:chr m:val="̇"/>
                                  <m:ctrlPr>
                                    <a:rPr lang="pl-PL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accPr>
                                <m:e>
                                  <m:r>
                                    <a:rPr lang="pl-PL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𝜑</m:t>
                                  </m:r>
                                </m:e>
                              </m:acc>
                            </m:e>
                          </m:func>
                        </m:e>
                      </m:func>
                    </m:oMath>
                  </m:oMathPara>
                </a14:m>
                <a:endParaRPr lang="pl-PL" sz="11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algn="ctr"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pl-PL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𝑧</m:t>
                          </m:r>
                        </m:e>
                      </m:acc>
                      <m:r>
                        <a:rPr lang="pl-PL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pl-PL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uncPr>
                        <m:fNam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−</m:t>
                          </m:r>
                          <m:r>
                            <a:rPr lang="pl-PL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𝑙𝑠𝑖𝑛</m:t>
                          </m:r>
                          <m:d>
                            <m:dPr>
                              <m:ctrlPr>
                                <a:rPr lang="pl-PL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pl-PL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𝜑</m:t>
                              </m:r>
                            </m:e>
                          </m:d>
                        </m:fName>
                        <m:e>
                          <m:acc>
                            <m:accPr>
                              <m:chr m:val="̇"/>
                              <m:ctrlPr>
                                <a:rPr lang="pl-PL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accPr>
                            <m:e>
                              <m:r>
                                <a:rPr lang="pl-PL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𝜑</m:t>
                              </m:r>
                            </m:e>
                          </m:acc>
                        </m:e>
                      </m:func>
                    </m:oMath>
                  </m:oMathPara>
                </a14:m>
                <a:endParaRPr lang="pl-PL" sz="11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2" name="pole tekstowe 21">
                <a:extLst>
                  <a:ext uri="{FF2B5EF4-FFF2-40B4-BE49-F238E27FC236}">
                    <a16:creationId xmlns:a16="http://schemas.microsoft.com/office/drawing/2014/main" id="{2DB67966-20B5-4EB3-B774-359906E3B5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984" y="3263075"/>
                <a:ext cx="6097348" cy="117262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pole tekstowe 23">
                <a:extLst>
                  <a:ext uri="{FF2B5EF4-FFF2-40B4-BE49-F238E27FC236}">
                    <a16:creationId xmlns:a16="http://schemas.microsoft.com/office/drawing/2014/main" id="{DF66EF72-A643-47FC-B834-F5FA650A8F88}"/>
                  </a:ext>
                </a:extLst>
              </p:cNvPr>
              <p:cNvSpPr txBox="1"/>
              <p:nvPr/>
            </p:nvSpPr>
            <p:spPr>
              <a:xfrm>
                <a:off x="999385" y="1255618"/>
                <a:ext cx="3474836" cy="6685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00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l-PL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pl-PL" sz="2000" i="1">
                          <a:latin typeface="Cambria Math" panose="02040503050406030204" pitchFamily="18" charset="0"/>
                        </a:rPr>
                        <m:t>𝑚</m:t>
                      </m:r>
                      <m:d>
                        <m:dPr>
                          <m:ctrlPr>
                            <a:rPr lang="pl-PL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pl-PL" sz="20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̇"/>
                                  <m:ctrlPr>
                                    <a:rPr lang="pl-PL" sz="20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e>
                            <m:sup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pl-PL" sz="20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̇"/>
                                  <m:ctrlPr>
                                    <a:rPr lang="pl-PL" sz="20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acc>
                            </m:e>
                            <m:sup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pl-PL" sz="20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̇"/>
                                  <m:ctrlPr>
                                    <a:rPr lang="pl-PL" sz="20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</m:acc>
                            </m:e>
                            <m:sup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pl-PL" sz="2000" dirty="0"/>
              </a:p>
            </p:txBody>
          </p:sp>
        </mc:Choice>
        <mc:Fallback>
          <p:sp>
            <p:nvSpPr>
              <p:cNvPr id="24" name="pole tekstowe 23">
                <a:extLst>
                  <a:ext uri="{FF2B5EF4-FFF2-40B4-BE49-F238E27FC236}">
                    <a16:creationId xmlns:a16="http://schemas.microsoft.com/office/drawing/2014/main" id="{DF66EF72-A643-47FC-B834-F5FA650A8F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385" y="1255618"/>
                <a:ext cx="3474836" cy="66851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pole tekstowe 25">
                <a:extLst>
                  <a:ext uri="{FF2B5EF4-FFF2-40B4-BE49-F238E27FC236}">
                    <a16:creationId xmlns:a16="http://schemas.microsoft.com/office/drawing/2014/main" id="{A2671B73-CE1D-4D19-A5CB-C7758E12CDA9}"/>
                  </a:ext>
                </a:extLst>
              </p:cNvPr>
              <p:cNvSpPr txBox="1"/>
              <p:nvPr/>
            </p:nvSpPr>
            <p:spPr>
              <a:xfrm>
                <a:off x="1186494" y="6169747"/>
                <a:ext cx="6097348" cy="4575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000" i="1" smtClean="0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pl-PL" sz="200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endChr m:val="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d>
                        </m:e>
                        <m:sub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pl-PL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sSub>
                        <m:sSubPr>
                          <m:ctrlPr>
                            <a:rPr lang="pl-PL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endChr m:val="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d>
                        </m:e>
                        <m:sub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pl-PL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sSub>
                        <m:sSubPr>
                          <m:ctrlPr>
                            <a:rPr lang="pl-PL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endChr m:val="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d>
                        </m:e>
                        <m:sub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pl-PL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acc>
                      <m:sSub>
                        <m:sSubPr>
                          <m:ctrlPr>
                            <a:rPr lang="pl-PL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pl-PL" sz="2000" dirty="0"/>
              </a:p>
            </p:txBody>
          </p:sp>
        </mc:Choice>
        <mc:Fallback>
          <p:sp>
            <p:nvSpPr>
              <p:cNvPr id="26" name="pole tekstowe 25">
                <a:extLst>
                  <a:ext uri="{FF2B5EF4-FFF2-40B4-BE49-F238E27FC236}">
                    <a16:creationId xmlns:a16="http://schemas.microsoft.com/office/drawing/2014/main" id="{A2671B73-CE1D-4D19-A5CB-C7758E12CD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6494" y="6169747"/>
                <a:ext cx="6097348" cy="457561"/>
              </a:xfrm>
              <a:prstGeom prst="rect">
                <a:avLst/>
              </a:prstGeom>
              <a:blipFill>
                <a:blip r:embed="rId11"/>
                <a:stretch>
                  <a:fillRect t="-109333" b="-15600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10378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D272B6A-A2D3-4F13-BB0C-5832F8C7A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0167"/>
            <a:ext cx="11871015" cy="854233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Wahadło  sferyczne (</a:t>
            </a:r>
            <a:r>
              <a:rPr lang="pl-PL" sz="2800" dirty="0" err="1"/>
              <a:t>spherical</a:t>
            </a:r>
            <a:r>
              <a:rPr lang="pl-PL" sz="2800" dirty="0"/>
              <a:t> </a:t>
            </a:r>
            <a:r>
              <a:rPr lang="pl-PL" sz="2800" dirty="0" err="1"/>
              <a:t>pendelum</a:t>
            </a:r>
            <a:r>
              <a:rPr lang="pl-PL" sz="2800" dirty="0"/>
              <a:t>) – model w systemie </a:t>
            </a:r>
            <a:r>
              <a:rPr lang="pl-PL" sz="2800" dirty="0" err="1">
                <a:solidFill>
                  <a:srgbClr val="00B0F0"/>
                </a:solidFill>
              </a:rPr>
              <a:t>simulink</a:t>
            </a:r>
            <a:endParaRPr lang="pl-PL" sz="2800" dirty="0">
              <a:solidFill>
                <a:srgbClr val="00B0F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9D886192-8429-4171-B979-339A2B260717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320985" y="793019"/>
                <a:ext cx="11477203" cy="5907185"/>
              </a:xfrm>
            </p:spPr>
            <p:txBody>
              <a:bodyPr/>
              <a:lstStyle/>
              <a:p>
                <a:r>
                  <a:rPr lang="pl-PL" dirty="0"/>
                  <a:t>We współrzędnych uogólnionych, przyjmując dodatkowo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pl-PL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sub>
                    </m:sSub>
                    <m:r>
                      <a:rPr lang="pl-PL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pl-PL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pl-PL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sub>
                    </m:sSub>
                    <m:r>
                      <a:rPr lang="pl-PL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pl-PL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pl-PL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sub>
                    </m:sSub>
                    <m:r>
                      <a:rPr lang="pl-PL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pl-PL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pl-PL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pl-PL" dirty="0"/>
                  <a:t>otrzymamy siły zewnętrzne działające dla poszczególnych zmiennych:</a:t>
                </a:r>
                <a:br>
                  <a:rPr lang="pl-PL" dirty="0"/>
                </a:br>
                <a:r>
                  <a:rPr lang="pl-PL" dirty="0"/>
                  <a:t>dla </a:t>
                </a:r>
                <a14:m>
                  <m:oMath xmlns:m="http://schemas.openxmlformats.org/officeDocument/2006/math">
                    <m:r>
                      <a:rPr lang="pl-PL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pl-PL" dirty="0"/>
                  <a:t>:</a:t>
                </a:r>
                <a:br>
                  <a:rPr lang="pl-PL" dirty="0"/>
                </a:br>
                <a:endParaRPr lang="pl-PL" dirty="0"/>
              </a:p>
              <a:p>
                <a:r>
                  <a:rPr lang="pl-PL" dirty="0"/>
                  <a:t>I dla </a:t>
                </a:r>
                <a14:m>
                  <m:oMath xmlns:m="http://schemas.openxmlformats.org/officeDocument/2006/math">
                    <m:r>
                      <a:rPr lang="pl-PL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𝜑</m:t>
                    </m:r>
                  </m:oMath>
                </a14:m>
                <a:r>
                  <a:rPr lang="pl-PL" dirty="0"/>
                  <a:t>: </a:t>
                </a:r>
                <a:br>
                  <a:rPr lang="pl-PL" dirty="0"/>
                </a:br>
                <a:endParaRPr lang="pl-PL" dirty="0"/>
              </a:p>
              <a:p>
                <a:r>
                  <a:rPr lang="pl-PL" dirty="0"/>
                  <a:t>Ostatecznie równania ruchu wahadła sferycznego są w postaci: </a:t>
                </a: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endParaRPr lang="pl-PL" dirty="0"/>
              </a:p>
              <a:p>
                <a:r>
                  <a:rPr lang="pl-PL" dirty="0"/>
                  <a:t>Gdzie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2000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</m:oMath>
                </a14:m>
                <a:r>
                  <a:rPr lang="pl-PL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𝜑</m:t>
                        </m:r>
                      </m:sub>
                    </m:sSub>
                  </m:oMath>
                </a14:m>
                <a:r>
                  <a:rPr lang="pl-PL" dirty="0"/>
                  <a:t> są składowymi siły </a:t>
                </a:r>
                <a14:m>
                  <m:oMath xmlns:m="http://schemas.openxmlformats.org/officeDocument/2006/math">
                    <m:r>
                      <a:rPr lang="pl-PL" i="1"/>
                      <m:t>𝐹</m:t>
                    </m:r>
                  </m:oMath>
                </a14:m>
                <a:r>
                  <a:rPr lang="pl-PL" dirty="0"/>
                  <a:t> działającej masę wahadła</a:t>
                </a:r>
              </a:p>
              <a:p>
                <a:endParaRPr lang="pl-PL" dirty="0"/>
              </a:p>
            </p:txBody>
          </p:sp>
        </mc:Choice>
        <mc:Fallback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9D886192-8429-4171-B979-339A2B26071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320985" y="793019"/>
                <a:ext cx="11477203" cy="5907185"/>
              </a:xfrm>
              <a:blipFill>
                <a:blip r:embed="rId2"/>
                <a:stretch>
                  <a:fillRect l="-47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Obraz 3">
            <a:extLst>
              <a:ext uri="{FF2B5EF4-FFF2-40B4-BE49-F238E27FC236}">
                <a16:creationId xmlns:a16="http://schemas.microsoft.com/office/drawing/2014/main" id="{936AE129-9DE9-474C-A9AC-63614CC8E99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142" y="1880017"/>
            <a:ext cx="6141856" cy="3466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07C0BEDF-B751-4A39-BB93-AEBFCAEFC9E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142" y="2757611"/>
            <a:ext cx="6975335" cy="34669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pole tekstowe 6">
                <a:extLst>
                  <a:ext uri="{FF2B5EF4-FFF2-40B4-BE49-F238E27FC236}">
                    <a16:creationId xmlns:a16="http://schemas.microsoft.com/office/drawing/2014/main" id="{E7A00913-26F2-4F14-9119-1CAE5CBD0AE4}"/>
                  </a:ext>
                </a:extLst>
              </p:cNvPr>
              <p:cNvSpPr txBox="1"/>
              <p:nvPr/>
            </p:nvSpPr>
            <p:spPr>
              <a:xfrm>
                <a:off x="1975469" y="3753696"/>
                <a:ext cx="6097348" cy="6685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̈"/>
                          <m:ctrlPr>
                            <a:rPr lang="pl-PL" sz="20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acc>
                      <m:d>
                        <m:dPr>
                          <m:ctrlPr>
                            <a:rPr lang="pl-PL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pl-PL" sz="20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pl-PL" sz="20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</m:d>
                        </m:e>
                      </m:d>
                      <m:r>
                        <a:rPr lang="pl-PL" sz="2000" i="0">
                          <a:latin typeface="Cambria Math" panose="02040503050406030204" pitchFamily="18" charset="0"/>
                        </a:rPr>
                        <m:t>=−</m:t>
                      </m:r>
                      <m:acc>
                        <m:accPr>
                          <m:chr m:val="̇"/>
                          <m:ctrlPr>
                            <a:rPr lang="pl-PL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acc>
                      <m:acc>
                        <m:accPr>
                          <m:chr m:val="̇"/>
                          <m:ctrlPr>
                            <a:rPr lang="pl-PL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</m:acc>
                      <m:r>
                        <a:rPr lang="pl-PL" sz="2000" i="1">
                          <a:latin typeface="Cambria Math" panose="02040503050406030204" pitchFamily="18" charset="0"/>
                        </a:rPr>
                        <m:t>𝑠𝑖𝑛</m:t>
                      </m:r>
                      <m:d>
                        <m:dPr>
                          <m:ctrlPr>
                            <a:rPr lang="pl-PL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</m:d>
                      <m:r>
                        <a:rPr lang="pl-PL" sz="2000" i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pl-PL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𝐷</m:t>
                          </m:r>
                        </m:num>
                        <m:den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  <m:acc>
                        <m:accPr>
                          <m:chr m:val="̇"/>
                          <m:ctrlPr>
                            <a:rPr lang="pl-PL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acc>
                      <m:r>
                        <a:rPr lang="pl-PL" sz="2000" i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pl-PL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l-PL" sz="20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sub>
                          </m:sSub>
                        </m:num>
                        <m:den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𝑚𝑙</m:t>
                          </m:r>
                        </m:den>
                      </m:f>
                      <m:r>
                        <a:rPr lang="pl-PL" sz="2000" i="1">
                          <a:latin typeface="Cambria Math" panose="02040503050406030204" pitchFamily="18" charset="0"/>
                        </a:rPr>
                        <m:t>𝑠𝑖𝑛</m:t>
                      </m:r>
                      <m:d>
                        <m:dPr>
                          <m:ctrlPr>
                            <a:rPr lang="pl-PL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</m:d>
                    </m:oMath>
                  </m:oMathPara>
                </a14:m>
                <a:endParaRPr lang="pl-PL" sz="2000" dirty="0"/>
              </a:p>
            </p:txBody>
          </p:sp>
        </mc:Choice>
        <mc:Fallback>
          <p:sp>
            <p:nvSpPr>
              <p:cNvPr id="7" name="pole tekstowe 6">
                <a:extLst>
                  <a:ext uri="{FF2B5EF4-FFF2-40B4-BE49-F238E27FC236}">
                    <a16:creationId xmlns:a16="http://schemas.microsoft.com/office/drawing/2014/main" id="{E7A00913-26F2-4F14-9119-1CAE5CBD0A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5469" y="3753696"/>
                <a:ext cx="6097348" cy="66858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pole tekstowe 8">
                <a:extLst>
                  <a:ext uri="{FF2B5EF4-FFF2-40B4-BE49-F238E27FC236}">
                    <a16:creationId xmlns:a16="http://schemas.microsoft.com/office/drawing/2014/main" id="{EDF7E3A6-EA50-4700-A78B-4F6BBE609A34}"/>
                  </a:ext>
                </a:extLst>
              </p:cNvPr>
              <p:cNvSpPr txBox="1"/>
              <p:nvPr/>
            </p:nvSpPr>
            <p:spPr>
              <a:xfrm>
                <a:off x="1891514" y="4575720"/>
                <a:ext cx="5472239" cy="6801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̈"/>
                          <m:ctrlPr>
                            <a:rPr lang="pl-PL" sz="20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</m:acc>
                      <m:r>
                        <a:rPr lang="pl-PL" sz="2000" i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pl-PL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pl-PL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̇"/>
                              <m:ctrlPr>
                                <a:rPr lang="pl-PL" sz="20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acc>
                        </m:e>
                        <m:sup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l-PL" sz="2000" i="1">
                          <a:latin typeface="Cambria Math" panose="02040503050406030204" pitchFamily="18" charset="0"/>
                        </a:rPr>
                        <m:t>𝑠𝑖𝑛</m:t>
                      </m:r>
                      <m:d>
                        <m:dPr>
                          <m:ctrlPr>
                            <a:rPr lang="pl-PL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</m:d>
                      <m:r>
                        <a:rPr lang="pl-PL" sz="2000" i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pl-PL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𝑔</m:t>
                          </m:r>
                        </m:num>
                        <m:den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𝑙</m:t>
                          </m:r>
                        </m:den>
                      </m:f>
                      <m:r>
                        <a:rPr lang="pl-PL" sz="2000" i="1">
                          <a:latin typeface="Cambria Math" panose="02040503050406030204" pitchFamily="18" charset="0"/>
                        </a:rPr>
                        <m:t>𝑠𝑖𝑛</m:t>
                      </m:r>
                      <m:d>
                        <m:dPr>
                          <m:ctrlPr>
                            <a:rPr lang="pl-PL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</m:d>
                      <m:r>
                        <a:rPr lang="pl-PL" sz="2000" i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pl-PL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𝐷</m:t>
                          </m:r>
                        </m:num>
                        <m:den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  <m:acc>
                        <m:accPr>
                          <m:chr m:val="̇"/>
                          <m:ctrlPr>
                            <a:rPr lang="pl-PL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</m:acc>
                      <m:r>
                        <a:rPr lang="pl-PL" sz="2000" i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pl-PL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l-PL" sz="20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sub>
                          </m:sSub>
                        </m:num>
                        <m:den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𝑚𝑙</m:t>
                          </m:r>
                        </m:den>
                      </m:f>
                    </m:oMath>
                  </m:oMathPara>
                </a14:m>
                <a:endParaRPr lang="pl-PL" sz="2000" dirty="0"/>
              </a:p>
            </p:txBody>
          </p:sp>
        </mc:Choice>
        <mc:Fallback>
          <p:sp>
            <p:nvSpPr>
              <p:cNvPr id="9" name="pole tekstowe 8">
                <a:extLst>
                  <a:ext uri="{FF2B5EF4-FFF2-40B4-BE49-F238E27FC236}">
                    <a16:creationId xmlns:a16="http://schemas.microsoft.com/office/drawing/2014/main" id="{EDF7E3A6-EA50-4700-A78B-4F6BBE609A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1514" y="4575720"/>
                <a:ext cx="5472239" cy="68012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13589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D272B6A-A2D3-4F13-BB0C-5832F8C7A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0168"/>
            <a:ext cx="11871015" cy="635224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Wahadło  sferyczne (</a:t>
            </a:r>
            <a:r>
              <a:rPr lang="pl-PL" sz="2800" dirty="0" err="1"/>
              <a:t>spherical</a:t>
            </a:r>
            <a:r>
              <a:rPr lang="pl-PL" sz="2800" dirty="0"/>
              <a:t> </a:t>
            </a:r>
            <a:r>
              <a:rPr lang="pl-PL" sz="2800" dirty="0" err="1"/>
              <a:t>pendelum</a:t>
            </a:r>
            <a:r>
              <a:rPr lang="pl-PL" sz="2800" dirty="0"/>
              <a:t>) – model w systemie </a:t>
            </a:r>
            <a:r>
              <a:rPr lang="pl-PL" sz="2800" dirty="0" err="1">
                <a:solidFill>
                  <a:srgbClr val="00B0F0"/>
                </a:solidFill>
              </a:rPr>
              <a:t>simulink</a:t>
            </a:r>
            <a:endParaRPr lang="pl-PL" sz="2800" dirty="0">
              <a:solidFill>
                <a:srgbClr val="00B0F0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D886192-8429-4171-B979-339A2B26071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20985" y="793019"/>
            <a:ext cx="11477203" cy="5907185"/>
          </a:xfrm>
        </p:spPr>
        <p:txBody>
          <a:bodyPr/>
          <a:lstStyle/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9AE9DDE-074B-4B74-82E5-D188AA23273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11" y="695393"/>
            <a:ext cx="11652531" cy="63042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25943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D272B6A-A2D3-4F13-BB0C-5832F8C7A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0167"/>
            <a:ext cx="11871015" cy="854233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Wahadło  sferyczne (</a:t>
            </a:r>
            <a:r>
              <a:rPr lang="pl-PL" sz="2800" dirty="0" err="1"/>
              <a:t>spherical</a:t>
            </a:r>
            <a:r>
              <a:rPr lang="pl-PL" sz="2800" dirty="0"/>
              <a:t> </a:t>
            </a:r>
            <a:r>
              <a:rPr lang="pl-PL" sz="2800" dirty="0" err="1"/>
              <a:t>pendelum</a:t>
            </a:r>
            <a:r>
              <a:rPr lang="pl-PL" sz="2800" dirty="0"/>
              <a:t>) – model w systemie </a:t>
            </a:r>
            <a:r>
              <a:rPr lang="pl-PL" sz="2800" dirty="0" err="1">
                <a:solidFill>
                  <a:srgbClr val="00B0F0"/>
                </a:solidFill>
              </a:rPr>
              <a:t>simulink</a:t>
            </a:r>
            <a:endParaRPr lang="pl-PL" sz="2800" dirty="0">
              <a:solidFill>
                <a:srgbClr val="00B0F0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D886192-8429-4171-B979-339A2B26071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20985" y="793019"/>
            <a:ext cx="11477203" cy="5907185"/>
          </a:xfrm>
        </p:spPr>
        <p:txBody>
          <a:bodyPr/>
          <a:lstStyle/>
          <a:p>
            <a:r>
              <a:rPr lang="pl-PL" dirty="0"/>
              <a:t>Kąt      i prędkość kątowa      w funkcji czasu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333C98B-C5D4-48BF-92F7-C07DAC1E671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93811" y="1254265"/>
            <a:ext cx="11266811" cy="544593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pole tekstowe 6">
                <a:extLst>
                  <a:ext uri="{FF2B5EF4-FFF2-40B4-BE49-F238E27FC236}">
                    <a16:creationId xmlns:a16="http://schemas.microsoft.com/office/drawing/2014/main" id="{8DAC48BE-FDD4-4F0C-8FFE-AFF88A1ADB0E}"/>
                  </a:ext>
                </a:extLst>
              </p:cNvPr>
              <p:cNvSpPr txBox="1"/>
              <p:nvPr/>
            </p:nvSpPr>
            <p:spPr>
              <a:xfrm>
                <a:off x="993298" y="825387"/>
                <a:ext cx="528005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000" i="1" smtClean="0">
                          <a:latin typeface="Cambria Math" panose="02040503050406030204" pitchFamily="18" charset="0"/>
                        </a:rPr>
                        <m:t>𝜑</m:t>
                      </m:r>
                    </m:oMath>
                  </m:oMathPara>
                </a14:m>
                <a:endParaRPr lang="pl-PL" sz="2000" dirty="0"/>
              </a:p>
            </p:txBody>
          </p:sp>
        </mc:Choice>
        <mc:Fallback>
          <p:sp>
            <p:nvSpPr>
              <p:cNvPr id="7" name="pole tekstowe 6">
                <a:extLst>
                  <a:ext uri="{FF2B5EF4-FFF2-40B4-BE49-F238E27FC236}">
                    <a16:creationId xmlns:a16="http://schemas.microsoft.com/office/drawing/2014/main" id="{8DAC48BE-FDD4-4F0C-8FFE-AFF88A1ADB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298" y="825387"/>
                <a:ext cx="528005" cy="400110"/>
              </a:xfrm>
              <a:prstGeom prst="rect">
                <a:avLst/>
              </a:prstGeom>
              <a:blipFill>
                <a:blip r:embed="rId3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pole tekstowe 8">
                <a:extLst>
                  <a:ext uri="{FF2B5EF4-FFF2-40B4-BE49-F238E27FC236}">
                    <a16:creationId xmlns:a16="http://schemas.microsoft.com/office/drawing/2014/main" id="{21AB5A78-73FC-4C00-B91D-FB5AAFE9FCD9}"/>
                  </a:ext>
                </a:extLst>
              </p:cNvPr>
              <p:cNvSpPr txBox="1"/>
              <p:nvPr/>
            </p:nvSpPr>
            <p:spPr>
              <a:xfrm>
                <a:off x="3800223" y="793019"/>
                <a:ext cx="37526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pl-PL" sz="20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</m:acc>
                    </m:oMath>
                  </m:oMathPara>
                </a14:m>
                <a:endParaRPr lang="pl-PL" sz="2000" dirty="0"/>
              </a:p>
            </p:txBody>
          </p:sp>
        </mc:Choice>
        <mc:Fallback>
          <p:sp>
            <p:nvSpPr>
              <p:cNvPr id="9" name="pole tekstowe 8">
                <a:extLst>
                  <a:ext uri="{FF2B5EF4-FFF2-40B4-BE49-F238E27FC236}">
                    <a16:creationId xmlns:a16="http://schemas.microsoft.com/office/drawing/2014/main" id="{21AB5A78-73FC-4C00-B91D-FB5AAFE9FC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0223" y="793019"/>
                <a:ext cx="375267" cy="400110"/>
              </a:xfrm>
              <a:prstGeom prst="rect">
                <a:avLst/>
              </a:prstGeom>
              <a:blipFill>
                <a:blip r:embed="rId4"/>
                <a:stretch>
                  <a:fillRect r="-12903" b="-7576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601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D272B6A-A2D3-4F13-BB0C-5832F8C7A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0167"/>
            <a:ext cx="11871015" cy="854233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Wahadło  sferyczne (</a:t>
            </a:r>
            <a:r>
              <a:rPr lang="pl-PL" sz="2800" dirty="0" err="1"/>
              <a:t>spherical</a:t>
            </a:r>
            <a:r>
              <a:rPr lang="pl-PL" sz="2800" dirty="0"/>
              <a:t> </a:t>
            </a:r>
            <a:r>
              <a:rPr lang="pl-PL" sz="2800" dirty="0" err="1"/>
              <a:t>pendelum</a:t>
            </a:r>
            <a:r>
              <a:rPr lang="pl-PL" sz="2800" dirty="0"/>
              <a:t>) – model w systemie </a:t>
            </a:r>
            <a:r>
              <a:rPr lang="pl-PL" sz="2800" dirty="0" err="1">
                <a:solidFill>
                  <a:srgbClr val="00B0F0"/>
                </a:solidFill>
              </a:rPr>
              <a:t>simulink</a:t>
            </a:r>
            <a:endParaRPr lang="pl-PL" sz="2800" dirty="0">
              <a:solidFill>
                <a:srgbClr val="00B0F0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D886192-8429-4171-B979-339A2B26071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20985" y="639271"/>
            <a:ext cx="11477203" cy="6060933"/>
          </a:xfrm>
        </p:spPr>
        <p:txBody>
          <a:bodyPr/>
          <a:lstStyle/>
          <a:p>
            <a:r>
              <a:rPr lang="pl-PL" dirty="0"/>
              <a:t>Kąt      i prędkość kątowa      w funkcji czasu</a:t>
            </a:r>
          </a:p>
          <a:p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69CD1781-7776-42B8-9A14-8E78258DFA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025" y="1149069"/>
            <a:ext cx="11296481" cy="560583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pole tekstowe 7">
                <a:extLst>
                  <a:ext uri="{FF2B5EF4-FFF2-40B4-BE49-F238E27FC236}">
                    <a16:creationId xmlns:a16="http://schemas.microsoft.com/office/drawing/2014/main" id="{BF874640-D807-4765-826B-BE85D8CBCA3D}"/>
                  </a:ext>
                </a:extLst>
              </p:cNvPr>
              <p:cNvSpPr txBox="1"/>
              <p:nvPr/>
            </p:nvSpPr>
            <p:spPr>
              <a:xfrm>
                <a:off x="944745" y="662403"/>
                <a:ext cx="560374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𝛼</m:t>
                      </m:r>
                    </m:oMath>
                  </m:oMathPara>
                </a14:m>
                <a:endParaRPr lang="pl-PL" sz="2000" dirty="0"/>
              </a:p>
            </p:txBody>
          </p:sp>
        </mc:Choice>
        <mc:Fallback>
          <p:sp>
            <p:nvSpPr>
              <p:cNvPr id="8" name="pole tekstowe 7">
                <a:extLst>
                  <a:ext uri="{FF2B5EF4-FFF2-40B4-BE49-F238E27FC236}">
                    <a16:creationId xmlns:a16="http://schemas.microsoft.com/office/drawing/2014/main" id="{BF874640-D807-4765-826B-BE85D8CBCA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745" y="662403"/>
                <a:ext cx="560374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pole tekstowe 9">
                <a:extLst>
                  <a:ext uri="{FF2B5EF4-FFF2-40B4-BE49-F238E27FC236}">
                    <a16:creationId xmlns:a16="http://schemas.microsoft.com/office/drawing/2014/main" id="{2716A1EE-CDFB-418E-9061-1BB9875068EB}"/>
                  </a:ext>
                </a:extLst>
              </p:cNvPr>
              <p:cNvSpPr txBox="1"/>
              <p:nvPr/>
            </p:nvSpPr>
            <p:spPr>
              <a:xfrm>
                <a:off x="3849785" y="659462"/>
                <a:ext cx="309521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pl-PL" sz="20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acc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𝛼</m:t>
                          </m:r>
                        </m:e>
                      </m:acc>
                    </m:oMath>
                  </m:oMathPara>
                </a14:m>
                <a:endParaRPr lang="pl-PL" sz="2000" dirty="0"/>
              </a:p>
            </p:txBody>
          </p:sp>
        </mc:Choice>
        <mc:Fallback>
          <p:sp>
            <p:nvSpPr>
              <p:cNvPr id="10" name="pole tekstowe 9">
                <a:extLst>
                  <a:ext uri="{FF2B5EF4-FFF2-40B4-BE49-F238E27FC236}">
                    <a16:creationId xmlns:a16="http://schemas.microsoft.com/office/drawing/2014/main" id="{2716A1EE-CDFB-418E-9061-1BB9875068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9785" y="659462"/>
                <a:ext cx="309521" cy="400110"/>
              </a:xfrm>
              <a:prstGeom prst="rect">
                <a:avLst/>
              </a:prstGeom>
              <a:blipFill>
                <a:blip r:embed="rId4"/>
                <a:stretch>
                  <a:fillRect r="-3400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80124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D272B6A-A2D3-4F13-BB0C-5832F8C7A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0167"/>
            <a:ext cx="11871015" cy="854233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Wahadło  sferyczne (</a:t>
            </a:r>
            <a:r>
              <a:rPr lang="pl-PL" sz="2800" dirty="0" err="1"/>
              <a:t>spherical</a:t>
            </a:r>
            <a:r>
              <a:rPr lang="pl-PL" sz="2800" dirty="0"/>
              <a:t> </a:t>
            </a:r>
            <a:r>
              <a:rPr lang="pl-PL" sz="2800" dirty="0" err="1"/>
              <a:t>pendelum</a:t>
            </a:r>
            <a:r>
              <a:rPr lang="pl-PL" sz="2800" dirty="0"/>
              <a:t>) – model w systemie </a:t>
            </a:r>
            <a:r>
              <a:rPr lang="pl-PL" sz="2800" dirty="0" err="1">
                <a:solidFill>
                  <a:srgbClr val="00B0F0"/>
                </a:solidFill>
              </a:rPr>
              <a:t>simulink</a:t>
            </a:r>
            <a:endParaRPr lang="pl-PL" sz="2800" dirty="0">
              <a:solidFill>
                <a:srgbClr val="00B0F0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D886192-8429-4171-B979-339A2B26071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20985" y="793019"/>
            <a:ext cx="11477203" cy="5907185"/>
          </a:xfrm>
        </p:spPr>
        <p:txBody>
          <a:bodyPr/>
          <a:lstStyle/>
          <a:p>
            <a:r>
              <a:rPr lang="pl-PL" dirty="0"/>
              <a:t>Trajektorie płaskie ruchu wahadła:  x-y   oraz  y-z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A0925B7A-E041-438D-878E-8738082DCEE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7104" y="1365644"/>
            <a:ext cx="5962482" cy="590718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FB22ECFC-8FFA-47BA-8E2C-FFA3FE1A7A8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400489" y="1365644"/>
            <a:ext cx="6470526" cy="5907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2403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D272B6A-A2D3-4F13-BB0C-5832F8C7A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0167"/>
            <a:ext cx="11871015" cy="854233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Wahadło  sferyczne (</a:t>
            </a:r>
            <a:r>
              <a:rPr lang="pl-PL" sz="2800" dirty="0" err="1"/>
              <a:t>spherical</a:t>
            </a:r>
            <a:r>
              <a:rPr lang="pl-PL" sz="2800" dirty="0"/>
              <a:t> </a:t>
            </a:r>
            <a:r>
              <a:rPr lang="pl-PL" sz="2800" dirty="0" err="1"/>
              <a:t>pendelum</a:t>
            </a:r>
            <a:r>
              <a:rPr lang="pl-PL" sz="2800" dirty="0"/>
              <a:t>) – model w systemie </a:t>
            </a:r>
            <a:r>
              <a:rPr lang="pl-PL" sz="2800" dirty="0" err="1">
                <a:solidFill>
                  <a:srgbClr val="00B0F0"/>
                </a:solidFill>
              </a:rPr>
              <a:t>simulink</a:t>
            </a:r>
            <a:endParaRPr lang="pl-PL" sz="2800" dirty="0">
              <a:solidFill>
                <a:srgbClr val="00B0F0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D886192-8429-4171-B979-339A2B26071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" y="793019"/>
            <a:ext cx="11798188" cy="5907185"/>
          </a:xfrm>
        </p:spPr>
        <p:txBody>
          <a:bodyPr/>
          <a:lstStyle/>
          <a:p>
            <a:r>
              <a:rPr lang="pl-PL" dirty="0"/>
              <a:t>Trajektorie dynamiczne ruchu wahadła:             oraz trajektoria 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36F25B97-B89A-47CB-A299-49179992C49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-72824" y="1132885"/>
            <a:ext cx="6168824" cy="6004291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F0A98521-CA37-47C6-A8E7-616ABDB8E3D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510676" y="1132885"/>
            <a:ext cx="6374225" cy="600429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pole tekstowe 8">
                <a:extLst>
                  <a:ext uri="{FF2B5EF4-FFF2-40B4-BE49-F238E27FC236}">
                    <a16:creationId xmlns:a16="http://schemas.microsoft.com/office/drawing/2014/main" id="{1AAD0F8F-36B3-4020-BC9D-E12A6E365590}"/>
                  </a:ext>
                </a:extLst>
              </p:cNvPr>
              <p:cNvSpPr txBox="1"/>
              <p:nvPr/>
            </p:nvSpPr>
            <p:spPr>
              <a:xfrm>
                <a:off x="5239592" y="793019"/>
                <a:ext cx="691869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pl-PL" sz="200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pl-PL" sz="2000" dirty="0"/>
                  <a:t>,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pl-PL" sz="2000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</m:acc>
                  </m:oMath>
                </a14:m>
                <a:r>
                  <a:rPr lang="pl-PL" sz="2000" dirty="0"/>
                  <a:t> </a:t>
                </a:r>
              </a:p>
            </p:txBody>
          </p:sp>
        </mc:Choice>
        <mc:Fallback>
          <p:sp>
            <p:nvSpPr>
              <p:cNvPr id="9" name="pole tekstowe 8">
                <a:extLst>
                  <a:ext uri="{FF2B5EF4-FFF2-40B4-BE49-F238E27FC236}">
                    <a16:creationId xmlns:a16="http://schemas.microsoft.com/office/drawing/2014/main" id="{1AAD0F8F-36B3-4020-BC9D-E12A6E3655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9592" y="793019"/>
                <a:ext cx="691869" cy="400110"/>
              </a:xfrm>
              <a:prstGeom prst="rect">
                <a:avLst/>
              </a:prstGeom>
              <a:blipFill>
                <a:blip r:embed="rId4"/>
                <a:stretch>
                  <a:fillRect t="-7576" r="-4425" b="-2575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pole tekstowe 10">
                <a:extLst>
                  <a:ext uri="{FF2B5EF4-FFF2-40B4-BE49-F238E27FC236}">
                    <a16:creationId xmlns:a16="http://schemas.microsoft.com/office/drawing/2014/main" id="{66E8DF03-38D8-447E-A07C-FD063879B3FB}"/>
                  </a:ext>
                </a:extLst>
              </p:cNvPr>
              <p:cNvSpPr txBox="1"/>
              <p:nvPr/>
            </p:nvSpPr>
            <p:spPr>
              <a:xfrm>
                <a:off x="8205324" y="823797"/>
                <a:ext cx="78492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pl-PL" sz="2000" dirty="0"/>
                  <a:t>,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pl-PL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accPr>
                      <m:e>
                        <m:r>
                          <a:rPr lang="pl-PL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𝛼</m:t>
                        </m:r>
                      </m:e>
                    </m:acc>
                  </m:oMath>
                </a14:m>
                <a:r>
                  <a:rPr lang="pl-PL" sz="2000" dirty="0"/>
                  <a:t> </a:t>
                </a:r>
              </a:p>
            </p:txBody>
          </p:sp>
        </mc:Choice>
        <mc:Fallback>
          <p:sp>
            <p:nvSpPr>
              <p:cNvPr id="11" name="pole tekstowe 10">
                <a:extLst>
                  <a:ext uri="{FF2B5EF4-FFF2-40B4-BE49-F238E27FC236}">
                    <a16:creationId xmlns:a16="http://schemas.microsoft.com/office/drawing/2014/main" id="{66E8DF03-38D8-447E-A07C-FD063879B3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5324" y="823797"/>
                <a:ext cx="784927" cy="400110"/>
              </a:xfrm>
              <a:prstGeom prst="rect">
                <a:avLst/>
              </a:prstGeom>
              <a:blipFill>
                <a:blip r:embed="rId5"/>
                <a:stretch>
                  <a:fillRect t="-7576" b="-2575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0549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1DE945-0280-4F61-866F-12D3089F8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149" y="0"/>
            <a:ext cx="10364451" cy="704007"/>
          </a:xfrm>
        </p:spPr>
        <p:txBody>
          <a:bodyPr>
            <a:normAutofit/>
          </a:bodyPr>
          <a:lstStyle/>
          <a:p>
            <a:r>
              <a:rPr lang="pl-PL" sz="2800" dirty="0"/>
              <a:t>Wprowadzenie do modelowania w systemie </a:t>
            </a:r>
            <a:r>
              <a:rPr lang="pl-PL" sz="2800" dirty="0" err="1">
                <a:solidFill>
                  <a:srgbClr val="00B0F0"/>
                </a:solidFill>
              </a:rPr>
              <a:t>Simulink</a:t>
            </a:r>
            <a:endParaRPr lang="pl-PL" sz="2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F389084-1C2A-48EC-A7A8-42F30CD9E74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04601" y="768743"/>
            <a:ext cx="11345033" cy="5874817"/>
          </a:xfrm>
        </p:spPr>
        <p:txBody>
          <a:bodyPr>
            <a:normAutofit lnSpcReduction="10000"/>
          </a:bodyPr>
          <a:lstStyle/>
          <a:p>
            <a:r>
              <a:rPr lang="pl-PL" dirty="0">
                <a:solidFill>
                  <a:srgbClr val="FF0000"/>
                </a:solidFill>
              </a:rPr>
              <a:t>Bloki funkcyjne</a:t>
            </a:r>
            <a:r>
              <a:rPr lang="pl-PL" dirty="0"/>
              <a:t>, których w systemie jest wiele, są pogrupowane w biblioteki zawierające bloki o jednolitym charakterze czy rodzaju zastosowania, co pozwala na ich łatwiejsze odszukanie przez użytkownika</a:t>
            </a:r>
          </a:p>
          <a:p>
            <a:r>
              <a:rPr lang="pl-PL" dirty="0"/>
              <a:t>Tych bibliotek grupujących bloki funkcyjne jest około 20, a najważniejsze z nich (dla naszych celów </a:t>
            </a:r>
            <a:r>
              <a:rPr lang="pl-PL" dirty="0" err="1"/>
              <a:t>t.j</a:t>
            </a:r>
            <a:r>
              <a:rPr lang="pl-PL" dirty="0"/>
              <a:t>. modelowania układów dynamicznych) to: </a:t>
            </a:r>
            <a:r>
              <a:rPr lang="pl-PL" cap="none" dirty="0" err="1">
                <a:solidFill>
                  <a:srgbClr val="00B0F0"/>
                </a:solidFill>
              </a:rPr>
              <a:t>commonly</a:t>
            </a:r>
            <a:r>
              <a:rPr lang="pl-PL" cap="none" dirty="0">
                <a:solidFill>
                  <a:srgbClr val="00B0F0"/>
                </a:solidFill>
              </a:rPr>
              <a:t> </a:t>
            </a:r>
            <a:r>
              <a:rPr lang="pl-PL" cap="none" dirty="0" err="1">
                <a:solidFill>
                  <a:srgbClr val="00B0F0"/>
                </a:solidFill>
              </a:rPr>
              <a:t>used</a:t>
            </a:r>
            <a:r>
              <a:rPr lang="pl-PL" cap="none" dirty="0">
                <a:solidFill>
                  <a:srgbClr val="00B0F0"/>
                </a:solidFill>
              </a:rPr>
              <a:t> </a:t>
            </a:r>
            <a:r>
              <a:rPr lang="pl-PL" cap="none" dirty="0" err="1">
                <a:solidFill>
                  <a:srgbClr val="00B0F0"/>
                </a:solidFill>
              </a:rPr>
              <a:t>blocks</a:t>
            </a:r>
            <a:r>
              <a:rPr lang="pl-PL" cap="none" dirty="0">
                <a:solidFill>
                  <a:srgbClr val="00B0F0"/>
                </a:solidFill>
              </a:rPr>
              <a:t>, </a:t>
            </a:r>
            <a:r>
              <a:rPr lang="pl-PL" cap="none" dirty="0" err="1">
                <a:solidFill>
                  <a:srgbClr val="00B0F0"/>
                </a:solidFill>
              </a:rPr>
              <a:t>math</a:t>
            </a:r>
            <a:r>
              <a:rPr lang="pl-PL" cap="none" dirty="0">
                <a:solidFill>
                  <a:srgbClr val="00B0F0"/>
                </a:solidFill>
              </a:rPr>
              <a:t> </a:t>
            </a:r>
            <a:r>
              <a:rPr lang="pl-PL" cap="none" dirty="0" err="1">
                <a:solidFill>
                  <a:srgbClr val="00B0F0"/>
                </a:solidFill>
              </a:rPr>
              <a:t>operations</a:t>
            </a:r>
            <a:r>
              <a:rPr lang="pl-PL" cap="none" dirty="0">
                <a:solidFill>
                  <a:srgbClr val="00B0F0"/>
                </a:solidFill>
              </a:rPr>
              <a:t>, </a:t>
            </a:r>
            <a:r>
              <a:rPr lang="pl-PL" cap="none" dirty="0" err="1">
                <a:solidFill>
                  <a:srgbClr val="00B0F0"/>
                </a:solidFill>
              </a:rPr>
              <a:t>sources</a:t>
            </a:r>
            <a:r>
              <a:rPr lang="pl-PL" cap="none" dirty="0">
                <a:solidFill>
                  <a:srgbClr val="00B0F0"/>
                </a:solidFill>
              </a:rPr>
              <a:t>, </a:t>
            </a:r>
            <a:r>
              <a:rPr lang="pl-PL" cap="none" dirty="0" err="1">
                <a:solidFill>
                  <a:srgbClr val="00B0F0"/>
                </a:solidFill>
              </a:rPr>
              <a:t>sinks</a:t>
            </a:r>
            <a:r>
              <a:rPr lang="pl-PL" cap="none" dirty="0">
                <a:solidFill>
                  <a:srgbClr val="00B0F0"/>
                </a:solidFill>
              </a:rPr>
              <a:t>, </a:t>
            </a:r>
            <a:r>
              <a:rPr lang="pl-PL" cap="none" dirty="0" err="1">
                <a:solidFill>
                  <a:srgbClr val="00B0F0"/>
                </a:solidFill>
              </a:rPr>
              <a:t>continuous</a:t>
            </a:r>
            <a:r>
              <a:rPr lang="pl-PL" cap="none" dirty="0">
                <a:solidFill>
                  <a:srgbClr val="00B0F0"/>
                </a:solidFill>
              </a:rPr>
              <a:t>, </a:t>
            </a:r>
            <a:r>
              <a:rPr lang="pl-PL" cap="none" dirty="0" err="1">
                <a:solidFill>
                  <a:srgbClr val="00B0F0"/>
                </a:solidFill>
              </a:rPr>
              <a:t>discontinuities</a:t>
            </a:r>
            <a:r>
              <a:rPr lang="pl-PL" cap="none" dirty="0">
                <a:solidFill>
                  <a:srgbClr val="00B0F0"/>
                </a:solidFill>
              </a:rPr>
              <a:t>, </a:t>
            </a:r>
            <a:r>
              <a:rPr lang="pl-PL" cap="none" dirty="0" err="1">
                <a:solidFill>
                  <a:srgbClr val="00B0F0"/>
                </a:solidFill>
              </a:rPr>
              <a:t>discrete</a:t>
            </a:r>
            <a:r>
              <a:rPr lang="pl-PL" cap="none" dirty="0">
                <a:solidFill>
                  <a:srgbClr val="00B0F0"/>
                </a:solidFill>
              </a:rPr>
              <a:t>, </a:t>
            </a:r>
            <a:r>
              <a:rPr lang="pl-PL" cap="none" dirty="0" err="1">
                <a:solidFill>
                  <a:srgbClr val="00B0F0"/>
                </a:solidFill>
              </a:rPr>
              <a:t>logic</a:t>
            </a:r>
            <a:r>
              <a:rPr lang="pl-PL" cap="none" dirty="0">
                <a:solidFill>
                  <a:srgbClr val="00B0F0"/>
                </a:solidFill>
              </a:rPr>
              <a:t> and bit </a:t>
            </a:r>
            <a:r>
              <a:rPr lang="pl-PL" cap="none" dirty="0" err="1">
                <a:solidFill>
                  <a:srgbClr val="00B0F0"/>
                </a:solidFill>
              </a:rPr>
              <a:t>operations</a:t>
            </a:r>
            <a:r>
              <a:rPr lang="pl-PL" cap="none" dirty="0">
                <a:solidFill>
                  <a:srgbClr val="00B0F0"/>
                </a:solidFill>
              </a:rPr>
              <a:t>, </a:t>
            </a:r>
            <a:r>
              <a:rPr lang="pl-PL" cap="none" dirty="0" err="1">
                <a:solidFill>
                  <a:srgbClr val="00B0F0"/>
                </a:solidFill>
              </a:rPr>
              <a:t>additional</a:t>
            </a:r>
            <a:r>
              <a:rPr lang="pl-PL" cap="none" dirty="0">
                <a:solidFill>
                  <a:srgbClr val="00B0F0"/>
                </a:solidFill>
              </a:rPr>
              <a:t> </a:t>
            </a:r>
            <a:r>
              <a:rPr lang="pl-PL" cap="none" dirty="0" err="1">
                <a:solidFill>
                  <a:srgbClr val="00B0F0"/>
                </a:solidFill>
              </a:rPr>
              <a:t>math</a:t>
            </a:r>
            <a:r>
              <a:rPr lang="pl-PL" cap="none" dirty="0">
                <a:solidFill>
                  <a:srgbClr val="00B0F0"/>
                </a:solidFill>
              </a:rPr>
              <a:t> &amp; </a:t>
            </a:r>
            <a:r>
              <a:rPr lang="pl-PL" cap="none" dirty="0" err="1">
                <a:solidFill>
                  <a:srgbClr val="00B0F0"/>
                </a:solidFill>
              </a:rPr>
              <a:t>discrete</a:t>
            </a:r>
            <a:r>
              <a:rPr lang="pl-PL" cap="none" dirty="0">
                <a:solidFill>
                  <a:srgbClr val="00B0F0"/>
                </a:solidFill>
              </a:rPr>
              <a:t>, </a:t>
            </a:r>
            <a:r>
              <a:rPr lang="pl-PL" cap="none" dirty="0" err="1">
                <a:solidFill>
                  <a:srgbClr val="00B0F0"/>
                </a:solidFill>
              </a:rPr>
              <a:t>signal</a:t>
            </a:r>
            <a:r>
              <a:rPr lang="pl-PL" cap="none" dirty="0">
                <a:solidFill>
                  <a:srgbClr val="00B0F0"/>
                </a:solidFill>
              </a:rPr>
              <a:t> </a:t>
            </a:r>
            <a:r>
              <a:rPr lang="pl-PL" cap="none" dirty="0" err="1">
                <a:solidFill>
                  <a:srgbClr val="00B0F0"/>
                </a:solidFill>
              </a:rPr>
              <a:t>attributes</a:t>
            </a:r>
            <a:r>
              <a:rPr lang="pl-PL" cap="none" dirty="0">
                <a:solidFill>
                  <a:srgbClr val="00B0F0"/>
                </a:solidFill>
              </a:rPr>
              <a:t>,</a:t>
            </a:r>
            <a:r>
              <a:rPr lang="pl-PL" dirty="0"/>
              <a:t>….</a:t>
            </a:r>
          </a:p>
          <a:p>
            <a:r>
              <a:rPr lang="pl-PL" dirty="0"/>
              <a:t>Poszczególne bloki funkcyjne mają jedno lub kilka wejść dla sygnałów oraz jedno wyjście, którego sygnał wyjściowy można użyć wielokrotnie, przyłączając do linii tego sygnału rozgałęzienia, prowadzące do kolejnych wejść bloków, w których ten właśnie sygnał stanowi informację wejściową, albo do bloku końcowego.</a:t>
            </a:r>
          </a:p>
          <a:p>
            <a:r>
              <a:rPr lang="pl-PL" dirty="0"/>
              <a:t>Przepływy sygnałów są reprezentowane liniami skierowanymi (za pomocą strzałki) i zaczynają się w źródle lub wyjściu bloku funkcyjnego, a kończą się grotem strzałki skierowanym do wejścia kolejnego bloku funkcyjnego lub bloku końcowego (</a:t>
            </a:r>
            <a:r>
              <a:rPr lang="pl-PL" cap="none" dirty="0" err="1">
                <a:solidFill>
                  <a:srgbClr val="00B0F0"/>
                </a:solidFill>
              </a:rPr>
              <a:t>sink</a:t>
            </a:r>
            <a:r>
              <a:rPr lang="pl-PL" dirty="0"/>
              <a:t>), którym może być na przykład: wyświetlacz wyników (</a:t>
            </a:r>
            <a:r>
              <a:rPr lang="pl-PL" cap="none" dirty="0">
                <a:solidFill>
                  <a:srgbClr val="00B0F0"/>
                </a:solidFill>
              </a:rPr>
              <a:t>display</a:t>
            </a:r>
            <a:r>
              <a:rPr lang="pl-PL" dirty="0"/>
              <a:t>), oscyloskop (</a:t>
            </a:r>
            <a:r>
              <a:rPr lang="pl-PL" dirty="0" err="1"/>
              <a:t>scope</a:t>
            </a:r>
            <a:r>
              <a:rPr lang="pl-PL" dirty="0"/>
              <a:t>) lub ploter </a:t>
            </a:r>
            <a:r>
              <a:rPr lang="pl-PL" dirty="0" err="1"/>
              <a:t>x,y</a:t>
            </a:r>
            <a:r>
              <a:rPr lang="pl-PL" dirty="0"/>
              <a:t> (</a:t>
            </a:r>
            <a:r>
              <a:rPr lang="pl-PL" cap="none" dirty="0" err="1">
                <a:solidFill>
                  <a:srgbClr val="00B0F0"/>
                </a:solidFill>
              </a:rPr>
              <a:t>x,y</a:t>
            </a:r>
            <a:r>
              <a:rPr lang="pl-PL" cap="none" dirty="0">
                <a:solidFill>
                  <a:srgbClr val="00B0F0"/>
                </a:solidFill>
              </a:rPr>
              <a:t> </a:t>
            </a:r>
            <a:r>
              <a:rPr lang="pl-PL" cap="none" dirty="0" err="1">
                <a:solidFill>
                  <a:srgbClr val="00B0F0"/>
                </a:solidFill>
              </a:rPr>
              <a:t>graph</a:t>
            </a:r>
            <a:r>
              <a:rPr lang="pl-PL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24037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66711F-8F91-4F8B-8894-B148CFB61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21382"/>
            <a:ext cx="10364451" cy="647362"/>
          </a:xfrm>
        </p:spPr>
        <p:txBody>
          <a:bodyPr>
            <a:normAutofit/>
          </a:bodyPr>
          <a:lstStyle/>
          <a:p>
            <a:r>
              <a:rPr lang="pl-PL" sz="2800" dirty="0"/>
              <a:t>Wprowadzenie do modelowania w systemie </a:t>
            </a:r>
            <a:r>
              <a:rPr lang="pl-PL" sz="2800" dirty="0" err="1">
                <a:solidFill>
                  <a:srgbClr val="00B0F0"/>
                </a:solidFill>
              </a:rPr>
              <a:t>Simulink</a:t>
            </a:r>
            <a:endParaRPr lang="pl-PL" sz="2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F432257-6950-42B8-8D84-702FA822AC4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9731" y="768744"/>
            <a:ext cx="11118457" cy="5874817"/>
          </a:xfrm>
        </p:spPr>
        <p:txBody>
          <a:bodyPr>
            <a:normAutofit lnSpcReduction="10000"/>
          </a:bodyPr>
          <a:lstStyle/>
          <a:p>
            <a:r>
              <a:rPr lang="pl-PL" dirty="0"/>
              <a:t>Każdy blok funkcyjny, po kliknięciu w jego obszarze, udostępnia „</a:t>
            </a:r>
            <a:r>
              <a:rPr lang="pl-PL" dirty="0" err="1"/>
              <a:t>menue</a:t>
            </a:r>
            <a:r>
              <a:rPr lang="pl-PL" dirty="0"/>
              <a:t>”, które zawiera podstawowe informacje o jego działaniu oraz szereg ustawialnych przez programującego parametrów. Więcej informacji o działaniu i zastosowaniach danego bloku uzyskuję się po wybraniu opcji </a:t>
            </a:r>
            <a:r>
              <a:rPr lang="pl-PL" cap="none" dirty="0" err="1">
                <a:solidFill>
                  <a:srgbClr val="00B0F0"/>
                </a:solidFill>
              </a:rPr>
              <a:t>help</a:t>
            </a:r>
            <a:r>
              <a:rPr lang="pl-PL" dirty="0"/>
              <a:t> tego bloku</a:t>
            </a:r>
          </a:p>
          <a:p>
            <a:r>
              <a:rPr lang="pl-PL" dirty="0"/>
              <a:t>Przepływ sygnału zgodnie ze strzałkami pokazuje kolejność wykonywania poszczególnych funkcji, czyli kolejność przetwarzania sygnału (informacji).</a:t>
            </a:r>
            <a:br>
              <a:rPr lang="pl-PL" dirty="0"/>
            </a:br>
            <a:r>
              <a:rPr lang="pl-PL" dirty="0"/>
              <a:t>Odpowiada to kolejności wykonywania instrukcji w programowaniu tekstowym</a:t>
            </a:r>
          </a:p>
          <a:p>
            <a:r>
              <a:rPr lang="pl-PL" dirty="0"/>
              <a:t>W przypadku modelowania i symulacji układów dynamicznych rezultatem prowadzonych obliczeń symulacyjnych są przebiegi czasowe pokazane na oscyloskopie albo na rejestratorze </a:t>
            </a:r>
            <a:r>
              <a:rPr lang="pl-PL" dirty="0" err="1"/>
              <a:t>x,y</a:t>
            </a:r>
            <a:r>
              <a:rPr lang="pl-PL" dirty="0"/>
              <a:t> lub też ciągi liczbowe na wyświetlaczu. Wyniki można też przekazywać do programu </a:t>
            </a:r>
            <a:r>
              <a:rPr lang="pl-PL" dirty="0" err="1"/>
              <a:t>matlab</a:t>
            </a:r>
            <a:r>
              <a:rPr lang="pl-PL" dirty="0"/>
              <a:t>.</a:t>
            </a:r>
          </a:p>
          <a:p>
            <a:r>
              <a:rPr lang="pl-PL" dirty="0"/>
              <a:t>Wykonywanie programowania równań różniczkowych ruchu badanego obiektu w systemie </a:t>
            </a:r>
            <a:r>
              <a:rPr lang="pl-PL" dirty="0" err="1">
                <a:solidFill>
                  <a:srgbClr val="00B0F0"/>
                </a:solidFill>
              </a:rPr>
              <a:t>simulink</a:t>
            </a:r>
            <a:r>
              <a:rPr lang="pl-PL" dirty="0"/>
              <a:t> jest łatwe, ale wymaga pewnej wprawy manipulacyjnej operowania systemem, prowadzenia i opisywania linii sygnału itp. Dlatego niezbędne jest, dla początkującego użytkownika, przejście kursu „</a:t>
            </a:r>
            <a:r>
              <a:rPr lang="pl-PL" dirty="0" err="1">
                <a:solidFill>
                  <a:srgbClr val="00B0F0"/>
                </a:solidFill>
              </a:rPr>
              <a:t>s</a:t>
            </a:r>
            <a:r>
              <a:rPr lang="pl-PL" cap="none" dirty="0" err="1">
                <a:solidFill>
                  <a:srgbClr val="00B0F0"/>
                </a:solidFill>
              </a:rPr>
              <a:t>imulink</a:t>
            </a:r>
            <a:r>
              <a:rPr lang="pl-PL" dirty="0">
                <a:solidFill>
                  <a:srgbClr val="00B0F0"/>
                </a:solidFill>
              </a:rPr>
              <a:t> </a:t>
            </a:r>
            <a:r>
              <a:rPr lang="pl-PL" dirty="0" err="1">
                <a:solidFill>
                  <a:srgbClr val="00B0F0"/>
                </a:solidFill>
              </a:rPr>
              <a:t>o</a:t>
            </a:r>
            <a:r>
              <a:rPr lang="pl-PL" cap="none" dirty="0" err="1">
                <a:solidFill>
                  <a:srgbClr val="00B0F0"/>
                </a:solidFill>
              </a:rPr>
              <a:t>nrampe</a:t>
            </a:r>
            <a:r>
              <a:rPr lang="pl-PL" dirty="0"/>
              <a:t>” dostępnego na stronie tytułowej </a:t>
            </a:r>
            <a:r>
              <a:rPr lang="pl-PL" dirty="0" err="1"/>
              <a:t>simulinka</a:t>
            </a:r>
            <a:r>
              <a:rPr lang="pl-PL" dirty="0"/>
              <a:t>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37172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AA1728A-FD2E-486F-93EB-6DD913D58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69933"/>
            <a:ext cx="10364451" cy="671639"/>
          </a:xfrm>
        </p:spPr>
        <p:txBody>
          <a:bodyPr>
            <a:normAutofit/>
          </a:bodyPr>
          <a:lstStyle/>
          <a:p>
            <a:r>
              <a:rPr lang="pl-PL" sz="2800" dirty="0"/>
              <a:t>Przykładowe zastosowania systemu </a:t>
            </a:r>
            <a:r>
              <a:rPr lang="pl-PL" sz="2800" dirty="0" err="1">
                <a:solidFill>
                  <a:srgbClr val="00B0F0"/>
                </a:solidFill>
              </a:rPr>
              <a:t>simulink</a:t>
            </a:r>
            <a:endParaRPr lang="pl-PL" sz="2800" dirty="0">
              <a:solidFill>
                <a:srgbClr val="00B0F0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63042CF-AC87-451E-9AA6-7FC62F5B085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88417" y="946768"/>
            <a:ext cx="11272205" cy="5741299"/>
          </a:xfrm>
        </p:spPr>
        <p:txBody>
          <a:bodyPr/>
          <a:lstStyle/>
          <a:p>
            <a:r>
              <a:rPr lang="pl-PL" dirty="0"/>
              <a:t>Proste zastosowania systemu </a:t>
            </a:r>
            <a:r>
              <a:rPr lang="pl-PL" dirty="0" err="1">
                <a:solidFill>
                  <a:srgbClr val="00B0F0"/>
                </a:solidFill>
              </a:rPr>
              <a:t>simulink</a:t>
            </a:r>
            <a:r>
              <a:rPr lang="pl-PL" dirty="0"/>
              <a:t> zostaną zademonstrowane na przykładzie dość klasycznych układów mechanicznych jakimi są wahadła. Najpierw zostanie zamodelowane wahadło płaskie (</a:t>
            </a:r>
            <a:r>
              <a:rPr lang="pl-PL" dirty="0" err="1">
                <a:solidFill>
                  <a:srgbClr val="FF0000"/>
                </a:solidFill>
              </a:rPr>
              <a:t>pendelum</a:t>
            </a:r>
            <a:r>
              <a:rPr lang="pl-PL" dirty="0"/>
              <a:t>), czyli układ o jednym stopniu swobody.</a:t>
            </a:r>
            <a:br>
              <a:rPr lang="pl-PL" dirty="0"/>
            </a:br>
            <a:r>
              <a:rPr lang="pl-PL" dirty="0"/>
              <a:t>W tym przypadku model matematyczny stanowi jedno równanie różniczkowe drugiego rzędu.</a:t>
            </a:r>
          </a:p>
          <a:p>
            <a:r>
              <a:rPr lang="pl-PL" dirty="0"/>
              <a:t>Jako drugi, bardziej złożony przykład rozpatrzymy wahadło płaskie, o elastycznym zawieszeniu (</a:t>
            </a:r>
            <a:r>
              <a:rPr lang="pl-PL" dirty="0" err="1">
                <a:solidFill>
                  <a:srgbClr val="FF0000"/>
                </a:solidFill>
              </a:rPr>
              <a:t>elastic</a:t>
            </a:r>
            <a:r>
              <a:rPr lang="pl-PL" dirty="0">
                <a:solidFill>
                  <a:srgbClr val="FF0000"/>
                </a:solidFill>
              </a:rPr>
              <a:t> </a:t>
            </a:r>
            <a:r>
              <a:rPr lang="pl-PL" dirty="0" err="1">
                <a:solidFill>
                  <a:srgbClr val="FF0000"/>
                </a:solidFill>
              </a:rPr>
              <a:t>pendelum</a:t>
            </a:r>
            <a:r>
              <a:rPr lang="pl-PL" dirty="0"/>
              <a:t>). Ten układ ma dwa stopnie swobody, czyli jest opisany dwoma równaniami różniczkowymi drugiego rzędu. Ten przykład był już wcześniej prezentowany w tym wykładzie, tak że dysponujemy wyprowadzeniem równań ruchu metodą </a:t>
            </a:r>
            <a:r>
              <a:rPr lang="pl-PL" dirty="0" err="1"/>
              <a:t>lagrange’a</a:t>
            </a:r>
            <a:r>
              <a:rPr lang="pl-PL" dirty="0"/>
              <a:t> (wykład model.W3.21)</a:t>
            </a:r>
          </a:p>
          <a:p>
            <a:r>
              <a:rPr lang="pl-PL" dirty="0"/>
              <a:t>Jako trzeci zostanie zrobiony przykład ruchu wahadła sferycznego (</a:t>
            </a:r>
            <a:r>
              <a:rPr lang="pl-PL" dirty="0" err="1">
                <a:solidFill>
                  <a:srgbClr val="FF0000"/>
                </a:solidFill>
              </a:rPr>
              <a:t>spherical</a:t>
            </a:r>
            <a:r>
              <a:rPr lang="pl-PL" dirty="0">
                <a:solidFill>
                  <a:srgbClr val="FF0000"/>
                </a:solidFill>
              </a:rPr>
              <a:t> </a:t>
            </a:r>
            <a:r>
              <a:rPr lang="pl-PL" dirty="0" err="1">
                <a:solidFill>
                  <a:srgbClr val="FF0000"/>
                </a:solidFill>
              </a:rPr>
              <a:t>pendelum</a:t>
            </a:r>
            <a:r>
              <a:rPr lang="pl-PL" dirty="0"/>
              <a:t>), a więc poruszającego się w przestrzeni 3-wymiarowej. Układ ten ma także dwa stopnie swobody i jest opisywany dwoma równaniami różniczkowymi drugiego rzędu.</a:t>
            </a:r>
          </a:p>
        </p:txBody>
      </p:sp>
    </p:spTree>
    <p:extLst>
      <p:ext uri="{BB962C8B-B14F-4D97-AF65-F5344CB8AC3E}">
        <p14:creationId xmlns:p14="http://schemas.microsoft.com/office/powerpoint/2010/main" val="533042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6E62014-C5D5-4080-801A-9903D9FAFA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677" y="-429692"/>
            <a:ext cx="10551380" cy="946205"/>
          </a:xfrm>
        </p:spPr>
        <p:txBody>
          <a:bodyPr>
            <a:normAutofit/>
          </a:bodyPr>
          <a:lstStyle/>
          <a:p>
            <a:r>
              <a:rPr lang="pl-PL" sz="3200" dirty="0"/>
              <a:t>Wahadło  płaskie – model w systemie </a:t>
            </a:r>
            <a:r>
              <a:rPr lang="pl-PL" sz="3200" dirty="0" err="1">
                <a:solidFill>
                  <a:srgbClr val="00B0F0"/>
                </a:solidFill>
              </a:rPr>
              <a:t>simulink</a:t>
            </a:r>
            <a:endParaRPr lang="pl-PL" sz="3200" dirty="0">
              <a:solidFill>
                <a:srgbClr val="00B0F0"/>
              </a:solidFill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9F30794-222A-46DC-9B36-475375518D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370" y="744467"/>
            <a:ext cx="11474013" cy="5818174"/>
          </a:xfrm>
        </p:spPr>
        <p:txBody>
          <a:bodyPr/>
          <a:lstStyle/>
          <a:p>
            <a:pPr algn="l"/>
            <a:r>
              <a:rPr lang="pl-PL" dirty="0">
                <a:solidFill>
                  <a:schemeClr val="tx1"/>
                </a:solidFill>
              </a:rPr>
              <a:t>Równanie ruchu tego wahadła jest bardzo znanym równanie z mechaniki klasycznej i nie wymaga wyprowadzania, a parametry modelu są oczywiste.</a:t>
            </a:r>
            <a:br>
              <a:rPr lang="pl-PL" dirty="0">
                <a:solidFill>
                  <a:schemeClr val="tx1"/>
                </a:solidFill>
              </a:rPr>
            </a:br>
            <a:br>
              <a:rPr lang="pl-PL" dirty="0">
                <a:solidFill>
                  <a:schemeClr val="tx1"/>
                </a:solidFill>
              </a:rPr>
            </a:br>
            <a:br>
              <a:rPr lang="pl-PL" dirty="0">
                <a:solidFill>
                  <a:schemeClr val="tx1"/>
                </a:solidFill>
              </a:rPr>
            </a:br>
            <a:br>
              <a:rPr lang="pl-PL" dirty="0">
                <a:solidFill>
                  <a:schemeClr val="tx1"/>
                </a:solidFill>
              </a:rPr>
            </a:br>
            <a:br>
              <a:rPr lang="pl-PL" dirty="0">
                <a:solidFill>
                  <a:schemeClr val="tx1"/>
                </a:solidFill>
              </a:rPr>
            </a:br>
            <a:r>
              <a:rPr lang="pl-PL" dirty="0">
                <a:solidFill>
                  <a:schemeClr val="tx1"/>
                </a:solidFill>
              </a:rPr>
              <a:t>							Jest to równanie różniczkowe </a:t>
            </a:r>
            <a:br>
              <a:rPr lang="pl-PL" dirty="0">
                <a:solidFill>
                  <a:schemeClr val="tx1"/>
                </a:solidFill>
              </a:rPr>
            </a:br>
            <a:r>
              <a:rPr lang="pl-PL" dirty="0">
                <a:solidFill>
                  <a:schemeClr val="tx1"/>
                </a:solidFill>
              </a:rPr>
              <a:t>                                                                                   drugiego rzędu, a więc model w</a:t>
            </a:r>
            <a:br>
              <a:rPr lang="pl-PL" dirty="0">
                <a:solidFill>
                  <a:schemeClr val="tx1"/>
                </a:solidFill>
              </a:rPr>
            </a:br>
            <a:r>
              <a:rPr lang="pl-PL" dirty="0">
                <a:solidFill>
                  <a:schemeClr val="tx1"/>
                </a:solidFill>
              </a:rPr>
              <a:t>							systemie </a:t>
            </a:r>
            <a:r>
              <a:rPr lang="pl-PL" dirty="0" err="1">
                <a:solidFill>
                  <a:schemeClr val="tx1"/>
                </a:solidFill>
              </a:rPr>
              <a:t>simulink</a:t>
            </a:r>
            <a:r>
              <a:rPr lang="pl-PL" dirty="0">
                <a:solidFill>
                  <a:schemeClr val="tx1"/>
                </a:solidFill>
              </a:rPr>
              <a:t> będzie wymagał </a:t>
            </a:r>
            <a:br>
              <a:rPr lang="pl-PL" dirty="0">
                <a:solidFill>
                  <a:schemeClr val="tx1"/>
                </a:solidFill>
              </a:rPr>
            </a:br>
            <a:r>
              <a:rPr lang="pl-PL" dirty="0">
                <a:solidFill>
                  <a:schemeClr val="tx1"/>
                </a:solidFill>
              </a:rPr>
              <a:t>							dwóch integratorów.</a:t>
            </a:r>
          </a:p>
        </p:txBody>
      </p:sp>
      <p:cxnSp>
        <p:nvCxnSpPr>
          <p:cNvPr id="5" name="Łącznik prosty ze strzałką 4">
            <a:extLst>
              <a:ext uri="{FF2B5EF4-FFF2-40B4-BE49-F238E27FC236}">
                <a16:creationId xmlns:a16="http://schemas.microsoft.com/office/drawing/2014/main" id="{64854748-18A9-4704-8556-797AFFEFB47F}"/>
              </a:ext>
            </a:extLst>
          </p:cNvPr>
          <p:cNvCxnSpPr/>
          <p:nvPr/>
        </p:nvCxnSpPr>
        <p:spPr>
          <a:xfrm>
            <a:off x="2329732" y="2194560"/>
            <a:ext cx="4373218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940B248E-3006-4C7D-B205-63DB5245EB8C}"/>
              </a:ext>
            </a:extLst>
          </p:cNvPr>
          <p:cNvCxnSpPr>
            <a:cxnSpLocks/>
          </p:cNvCxnSpPr>
          <p:nvPr/>
        </p:nvCxnSpPr>
        <p:spPr>
          <a:xfrm>
            <a:off x="2496711" y="1995777"/>
            <a:ext cx="12487" cy="422214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wal 9">
            <a:extLst>
              <a:ext uri="{FF2B5EF4-FFF2-40B4-BE49-F238E27FC236}">
                <a16:creationId xmlns:a16="http://schemas.microsoft.com/office/drawing/2014/main" id="{93D1B9FD-99BD-459E-A255-30C34063CBC5}"/>
              </a:ext>
            </a:extLst>
          </p:cNvPr>
          <p:cNvSpPr/>
          <p:nvPr/>
        </p:nvSpPr>
        <p:spPr>
          <a:xfrm>
            <a:off x="2417199" y="2107096"/>
            <a:ext cx="159021" cy="17492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A33512C2-C41C-4EE1-985F-2FB62626BEAB}"/>
              </a:ext>
            </a:extLst>
          </p:cNvPr>
          <p:cNvCxnSpPr>
            <a:cxnSpLocks/>
            <a:stCxn id="10" idx="5"/>
          </p:cNvCxnSpPr>
          <p:nvPr/>
        </p:nvCxnSpPr>
        <p:spPr>
          <a:xfrm>
            <a:off x="2552932" y="2256406"/>
            <a:ext cx="2814198" cy="34789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Łącznik prosty 73">
            <a:extLst>
              <a:ext uri="{FF2B5EF4-FFF2-40B4-BE49-F238E27FC236}">
                <a16:creationId xmlns:a16="http://schemas.microsoft.com/office/drawing/2014/main" id="{26005A0C-FBBC-47AA-A482-1A0E23C324CB}"/>
              </a:ext>
            </a:extLst>
          </p:cNvPr>
          <p:cNvCxnSpPr>
            <a:cxnSpLocks/>
            <a:stCxn id="10" idx="5"/>
          </p:cNvCxnSpPr>
          <p:nvPr/>
        </p:nvCxnSpPr>
        <p:spPr>
          <a:xfrm>
            <a:off x="2552932" y="2256406"/>
            <a:ext cx="2353622" cy="292811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Owal 78">
            <a:extLst>
              <a:ext uri="{FF2B5EF4-FFF2-40B4-BE49-F238E27FC236}">
                <a16:creationId xmlns:a16="http://schemas.microsoft.com/office/drawing/2014/main" id="{77734CBA-27B5-465E-9FBF-0B4ED3268299}"/>
              </a:ext>
            </a:extLst>
          </p:cNvPr>
          <p:cNvSpPr/>
          <p:nvPr/>
        </p:nvSpPr>
        <p:spPr>
          <a:xfrm rot="13399662">
            <a:off x="4652113" y="4911521"/>
            <a:ext cx="508884" cy="5102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3" name="Łuk 92">
            <a:extLst>
              <a:ext uri="{FF2B5EF4-FFF2-40B4-BE49-F238E27FC236}">
                <a16:creationId xmlns:a16="http://schemas.microsoft.com/office/drawing/2014/main" id="{C03D5A2B-7EBA-4457-BED8-A911B0ED9D81}"/>
              </a:ext>
            </a:extLst>
          </p:cNvPr>
          <p:cNvSpPr/>
          <p:nvPr/>
        </p:nvSpPr>
        <p:spPr>
          <a:xfrm rot="5400000">
            <a:off x="1762020" y="1782209"/>
            <a:ext cx="1445799" cy="1618494"/>
          </a:xfrm>
          <a:prstGeom prst="arc">
            <a:avLst>
              <a:gd name="adj1" fmla="val 18250734"/>
              <a:gd name="adj2" fmla="val 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95" name="Łącznik prosty ze strzałką 94">
            <a:extLst>
              <a:ext uri="{FF2B5EF4-FFF2-40B4-BE49-F238E27FC236}">
                <a16:creationId xmlns:a16="http://schemas.microsoft.com/office/drawing/2014/main" id="{79C4AC32-F65D-4E2F-BEFE-DEC3BD2240F3}"/>
              </a:ext>
            </a:extLst>
          </p:cNvPr>
          <p:cNvCxnSpPr>
            <a:cxnSpLocks/>
            <a:stCxn id="93" idx="0"/>
          </p:cNvCxnSpPr>
          <p:nvPr/>
        </p:nvCxnSpPr>
        <p:spPr>
          <a:xfrm flipV="1">
            <a:off x="3129158" y="3009450"/>
            <a:ext cx="28350" cy="1948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Łącznik prosty 107">
            <a:extLst>
              <a:ext uri="{FF2B5EF4-FFF2-40B4-BE49-F238E27FC236}">
                <a16:creationId xmlns:a16="http://schemas.microsoft.com/office/drawing/2014/main" id="{2BC6703E-1E8C-4AC7-B847-8F0009295C65}"/>
              </a:ext>
            </a:extLst>
          </p:cNvPr>
          <p:cNvCxnSpPr>
            <a:cxnSpLocks/>
          </p:cNvCxnSpPr>
          <p:nvPr/>
        </p:nvCxnSpPr>
        <p:spPr>
          <a:xfrm flipV="1">
            <a:off x="2576220" y="1826812"/>
            <a:ext cx="405519" cy="31208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Łącznik prosty 109">
            <a:extLst>
              <a:ext uri="{FF2B5EF4-FFF2-40B4-BE49-F238E27FC236}">
                <a16:creationId xmlns:a16="http://schemas.microsoft.com/office/drawing/2014/main" id="{ABF49C1F-09CB-4CE1-B966-B998EAA4890E}"/>
              </a:ext>
            </a:extLst>
          </p:cNvPr>
          <p:cNvCxnSpPr>
            <a:cxnSpLocks/>
          </p:cNvCxnSpPr>
          <p:nvPr/>
        </p:nvCxnSpPr>
        <p:spPr>
          <a:xfrm flipV="1">
            <a:off x="4937757" y="4816770"/>
            <a:ext cx="429373" cy="34190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Łącznik prosty ze strzałką 113">
            <a:extLst>
              <a:ext uri="{FF2B5EF4-FFF2-40B4-BE49-F238E27FC236}">
                <a16:creationId xmlns:a16="http://schemas.microsoft.com/office/drawing/2014/main" id="{C966B4A1-FD77-4A0B-B82B-AC94352431DC}"/>
              </a:ext>
            </a:extLst>
          </p:cNvPr>
          <p:cNvCxnSpPr>
            <a:cxnSpLocks/>
          </p:cNvCxnSpPr>
          <p:nvPr/>
        </p:nvCxnSpPr>
        <p:spPr>
          <a:xfrm>
            <a:off x="2970372" y="1835844"/>
            <a:ext cx="2429125" cy="298995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Strzałka: w prawo 117">
            <a:extLst>
              <a:ext uri="{FF2B5EF4-FFF2-40B4-BE49-F238E27FC236}">
                <a16:creationId xmlns:a16="http://schemas.microsoft.com/office/drawing/2014/main" id="{26FB0F7F-5532-4087-A19E-B4B5CA3B4487}"/>
              </a:ext>
            </a:extLst>
          </p:cNvPr>
          <p:cNvSpPr/>
          <p:nvPr/>
        </p:nvSpPr>
        <p:spPr>
          <a:xfrm rot="5400000">
            <a:off x="4429476" y="5813949"/>
            <a:ext cx="954157" cy="184645"/>
          </a:xfrm>
          <a:prstGeom prst="rightArrow">
            <a:avLst>
              <a:gd name="adj1" fmla="val 36875"/>
              <a:gd name="adj2" fmla="val 107423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2" name="pole tekstowe 121">
            <a:extLst>
              <a:ext uri="{FF2B5EF4-FFF2-40B4-BE49-F238E27FC236}">
                <a16:creationId xmlns:a16="http://schemas.microsoft.com/office/drawing/2014/main" id="{87D67FCA-D685-4784-8091-60FE2A17B320}"/>
              </a:ext>
            </a:extLst>
          </p:cNvPr>
          <p:cNvSpPr txBox="1"/>
          <p:nvPr/>
        </p:nvSpPr>
        <p:spPr>
          <a:xfrm>
            <a:off x="4906554" y="5844587"/>
            <a:ext cx="1502797" cy="532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Q = mg</a:t>
            </a:r>
            <a:endParaRPr lang="pl-PL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4" name="pole tekstowe 123">
            <a:extLst>
              <a:ext uri="{FF2B5EF4-FFF2-40B4-BE49-F238E27FC236}">
                <a16:creationId xmlns:a16="http://schemas.microsoft.com/office/drawing/2014/main" id="{97390ACA-78EA-4E57-8D6E-39F8C4D0AA45}"/>
              </a:ext>
            </a:extLst>
          </p:cNvPr>
          <p:cNvSpPr txBox="1"/>
          <p:nvPr/>
        </p:nvSpPr>
        <p:spPr>
          <a:xfrm>
            <a:off x="5342948" y="4978651"/>
            <a:ext cx="14588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pl-P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pl-PL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pl-PL" sz="2400" i="1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,y</a:t>
            </a:r>
            <a:r>
              <a:rPr lang="pl-P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pl-PL" sz="2400" dirty="0"/>
          </a:p>
        </p:txBody>
      </p:sp>
      <p:sp>
        <p:nvSpPr>
          <p:cNvPr id="126" name="pole tekstowe 125">
            <a:extLst>
              <a:ext uri="{FF2B5EF4-FFF2-40B4-BE49-F238E27FC236}">
                <a16:creationId xmlns:a16="http://schemas.microsoft.com/office/drawing/2014/main" id="{3D425B78-BBCE-4F4E-B4E4-4BDFFFCF40DC}"/>
              </a:ext>
            </a:extLst>
          </p:cNvPr>
          <p:cNvSpPr txBox="1"/>
          <p:nvPr/>
        </p:nvSpPr>
        <p:spPr>
          <a:xfrm>
            <a:off x="4241849" y="3058189"/>
            <a:ext cx="5677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l </a:t>
            </a:r>
            <a:endParaRPr lang="pl-PL" sz="2400" dirty="0"/>
          </a:p>
        </p:txBody>
      </p:sp>
      <p:sp>
        <p:nvSpPr>
          <p:cNvPr id="128" name="pole tekstowe 127">
            <a:extLst>
              <a:ext uri="{FF2B5EF4-FFF2-40B4-BE49-F238E27FC236}">
                <a16:creationId xmlns:a16="http://schemas.microsoft.com/office/drawing/2014/main" id="{C6267288-35AC-44AF-A12A-C5C4AD2CA80A}"/>
              </a:ext>
            </a:extLst>
          </p:cNvPr>
          <p:cNvSpPr txBox="1"/>
          <p:nvPr/>
        </p:nvSpPr>
        <p:spPr>
          <a:xfrm>
            <a:off x="2602422" y="2749730"/>
            <a:ext cx="4095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φ</a:t>
            </a:r>
            <a:r>
              <a:rPr lang="pl-PL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l-PL" dirty="0"/>
          </a:p>
        </p:txBody>
      </p:sp>
      <p:sp>
        <p:nvSpPr>
          <p:cNvPr id="130" name="pole tekstowe 129">
            <a:extLst>
              <a:ext uri="{FF2B5EF4-FFF2-40B4-BE49-F238E27FC236}">
                <a16:creationId xmlns:a16="http://schemas.microsoft.com/office/drawing/2014/main" id="{091475FD-A7EC-413C-B0D8-C3A94C6B80CA}"/>
              </a:ext>
            </a:extLst>
          </p:cNvPr>
          <p:cNvSpPr txBox="1"/>
          <p:nvPr/>
        </p:nvSpPr>
        <p:spPr>
          <a:xfrm>
            <a:off x="2068055" y="5844587"/>
            <a:ext cx="4286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endParaRPr lang="pl-PL" sz="2400" dirty="0"/>
          </a:p>
        </p:txBody>
      </p:sp>
      <p:sp>
        <p:nvSpPr>
          <p:cNvPr id="132" name="pole tekstowe 131">
            <a:extLst>
              <a:ext uri="{FF2B5EF4-FFF2-40B4-BE49-F238E27FC236}">
                <a16:creationId xmlns:a16="http://schemas.microsoft.com/office/drawing/2014/main" id="{002B4FE9-F854-47DE-84BD-6DD5755E7D4D}"/>
              </a:ext>
            </a:extLst>
          </p:cNvPr>
          <p:cNvSpPr txBox="1"/>
          <p:nvPr/>
        </p:nvSpPr>
        <p:spPr>
          <a:xfrm>
            <a:off x="6653780" y="2107096"/>
            <a:ext cx="4574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endParaRPr lang="pl-PL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pole tekstowe 39">
                <a:extLst>
                  <a:ext uri="{FF2B5EF4-FFF2-40B4-BE49-F238E27FC236}">
                    <a16:creationId xmlns:a16="http://schemas.microsoft.com/office/drawing/2014/main" id="{9B798F65-121C-4B6A-9E6F-4FFDFF11B264}"/>
                  </a:ext>
                </a:extLst>
              </p:cNvPr>
              <p:cNvSpPr txBox="1"/>
              <p:nvPr/>
            </p:nvSpPr>
            <p:spPr>
              <a:xfrm>
                <a:off x="8044679" y="2194560"/>
                <a:ext cx="3064773" cy="10018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̈"/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</m:acc>
                      <m:r>
                        <a:rPr lang="pl-PL" sz="2400" i="1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𝑙</m:t>
                          </m:r>
                        </m:den>
                      </m:f>
                      <m:func>
                        <m:funcPr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pl-PL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l-PL" sz="2400" i="1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</m:d>
                        </m:e>
                      </m:func>
                      <m:r>
                        <a:rPr lang="en-US" sz="2400" i="1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pl-PL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</m:acc>
                      <m:r>
                        <a:rPr lang="en-US" sz="2400" i="1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pl-PL" sz="2400" dirty="0"/>
              </a:p>
              <a:p>
                <a:endParaRPr lang="pl-PL" dirty="0"/>
              </a:p>
            </p:txBody>
          </p:sp>
        </mc:Choice>
        <mc:Fallback xmlns="">
          <p:sp>
            <p:nvSpPr>
              <p:cNvPr id="40" name="pole tekstowe 39">
                <a:extLst>
                  <a:ext uri="{FF2B5EF4-FFF2-40B4-BE49-F238E27FC236}">
                    <a16:creationId xmlns:a16="http://schemas.microsoft.com/office/drawing/2014/main" id="{9B798F65-121C-4B6A-9E6F-4FFDFF11B2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4679" y="2194560"/>
                <a:ext cx="3064773" cy="100181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4931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8F7CF2A-14C3-4CFA-BB60-6829FE858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8511" y="0"/>
            <a:ext cx="10364451" cy="768743"/>
          </a:xfrm>
        </p:spPr>
        <p:txBody>
          <a:bodyPr>
            <a:normAutofit/>
          </a:bodyPr>
          <a:lstStyle/>
          <a:p>
            <a:r>
              <a:rPr lang="pl-PL" sz="2800" dirty="0"/>
              <a:t>Wahadło  płaskie – model w systemie </a:t>
            </a:r>
            <a:r>
              <a:rPr lang="pl-PL" sz="2800" dirty="0" err="1"/>
              <a:t>simulink</a:t>
            </a:r>
            <a:endParaRPr lang="pl-PL" sz="2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BD39934-4DA1-4CAB-974A-9A842621F1A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4074" y="639271"/>
            <a:ext cx="10899972" cy="5996197"/>
          </a:xfrm>
        </p:spPr>
        <p:txBody>
          <a:bodyPr/>
          <a:lstStyle/>
          <a:p>
            <a:r>
              <a:rPr lang="pl-PL" dirty="0"/>
              <a:t>Program blokowy dla wahadła płaskiego przedstawia się następująco: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C0A0DE2-051E-4B52-9559-5973C0AC5F7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014" y="1221897"/>
            <a:ext cx="10899972" cy="54702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5947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6E62014-C5D5-4080-801A-9903D9FAFA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80920" y="-31522"/>
            <a:ext cx="12192000" cy="711840"/>
          </a:xfrm>
        </p:spPr>
        <p:txBody>
          <a:bodyPr>
            <a:normAutofit fontScale="90000"/>
          </a:bodyPr>
          <a:lstStyle/>
          <a:p>
            <a:r>
              <a:rPr lang="pl-PL" sz="3200" dirty="0"/>
              <a:t>Wahadło  elastyczne (</a:t>
            </a:r>
            <a:r>
              <a:rPr lang="pl-PL" sz="3200" dirty="0" err="1"/>
              <a:t>elastic</a:t>
            </a:r>
            <a:r>
              <a:rPr lang="pl-PL" sz="3200" dirty="0"/>
              <a:t> </a:t>
            </a:r>
            <a:r>
              <a:rPr lang="pl-PL" sz="3200" dirty="0" err="1"/>
              <a:t>pendelum</a:t>
            </a:r>
            <a:r>
              <a:rPr lang="pl-PL" sz="3200" dirty="0"/>
              <a:t>) – model w systemie </a:t>
            </a:r>
            <a:r>
              <a:rPr lang="pl-PL" sz="3200" dirty="0" err="1"/>
              <a:t>simulink</a:t>
            </a:r>
            <a:endParaRPr lang="pl-PL" sz="3200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9F30794-222A-46DC-9B36-475375518D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370" y="680318"/>
            <a:ext cx="11482105" cy="5863605"/>
          </a:xfrm>
        </p:spPr>
        <p:txBody>
          <a:bodyPr/>
          <a:lstStyle/>
          <a:p>
            <a:pPr algn="l"/>
            <a:r>
              <a:rPr lang="pl-PL" dirty="0">
                <a:solidFill>
                  <a:schemeClr val="tx1"/>
                </a:solidFill>
              </a:rPr>
              <a:t>Równania ruchu dla tego wahadła zostały wyprowadzone metodą </a:t>
            </a:r>
            <a:r>
              <a:rPr lang="pl-PL" dirty="0" err="1">
                <a:solidFill>
                  <a:schemeClr val="tx1"/>
                </a:solidFill>
              </a:rPr>
              <a:t>lagrange’a</a:t>
            </a:r>
            <a:r>
              <a:rPr lang="pl-PL" dirty="0">
                <a:solidFill>
                  <a:schemeClr val="tx1"/>
                </a:solidFill>
              </a:rPr>
              <a:t> na wykładzie w3.21. Oto one:</a:t>
            </a:r>
          </a:p>
          <a:p>
            <a:pPr algn="l"/>
            <a:endParaRPr lang="pl-PL" dirty="0"/>
          </a:p>
        </p:txBody>
      </p:sp>
      <p:cxnSp>
        <p:nvCxnSpPr>
          <p:cNvPr id="5" name="Łącznik prosty ze strzałką 4">
            <a:extLst>
              <a:ext uri="{FF2B5EF4-FFF2-40B4-BE49-F238E27FC236}">
                <a16:creationId xmlns:a16="http://schemas.microsoft.com/office/drawing/2014/main" id="{64854748-18A9-4704-8556-797AFFEFB47F}"/>
              </a:ext>
            </a:extLst>
          </p:cNvPr>
          <p:cNvCxnSpPr/>
          <p:nvPr/>
        </p:nvCxnSpPr>
        <p:spPr>
          <a:xfrm>
            <a:off x="2329732" y="2194560"/>
            <a:ext cx="4373218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940B248E-3006-4C7D-B205-63DB5245EB8C}"/>
              </a:ext>
            </a:extLst>
          </p:cNvPr>
          <p:cNvCxnSpPr>
            <a:cxnSpLocks/>
          </p:cNvCxnSpPr>
          <p:nvPr/>
        </p:nvCxnSpPr>
        <p:spPr>
          <a:xfrm>
            <a:off x="2496711" y="1995777"/>
            <a:ext cx="12487" cy="422214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wal 9">
            <a:extLst>
              <a:ext uri="{FF2B5EF4-FFF2-40B4-BE49-F238E27FC236}">
                <a16:creationId xmlns:a16="http://schemas.microsoft.com/office/drawing/2014/main" id="{93D1B9FD-99BD-459E-A255-30C34063CBC5}"/>
              </a:ext>
            </a:extLst>
          </p:cNvPr>
          <p:cNvSpPr/>
          <p:nvPr/>
        </p:nvSpPr>
        <p:spPr>
          <a:xfrm>
            <a:off x="2417199" y="2107096"/>
            <a:ext cx="159021" cy="17492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A33512C2-C41C-4EE1-985F-2FB62626BEAB}"/>
              </a:ext>
            </a:extLst>
          </p:cNvPr>
          <p:cNvCxnSpPr>
            <a:cxnSpLocks/>
            <a:stCxn id="10" idx="5"/>
          </p:cNvCxnSpPr>
          <p:nvPr/>
        </p:nvCxnSpPr>
        <p:spPr>
          <a:xfrm>
            <a:off x="2552932" y="2256406"/>
            <a:ext cx="2814198" cy="34789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3A720255-F917-4BE1-A4F5-EA928861A904}"/>
              </a:ext>
            </a:extLst>
          </p:cNvPr>
          <p:cNvCxnSpPr>
            <a:cxnSpLocks/>
          </p:cNvCxnSpPr>
          <p:nvPr/>
        </p:nvCxnSpPr>
        <p:spPr>
          <a:xfrm flipV="1">
            <a:off x="3289828" y="3103881"/>
            <a:ext cx="325278" cy="737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Łącznik prosty 54">
            <a:extLst>
              <a:ext uri="{FF2B5EF4-FFF2-40B4-BE49-F238E27FC236}">
                <a16:creationId xmlns:a16="http://schemas.microsoft.com/office/drawing/2014/main" id="{27276EFA-01F9-4F2C-A229-212D3D6656D9}"/>
              </a:ext>
            </a:extLst>
          </p:cNvPr>
          <p:cNvCxnSpPr>
            <a:cxnSpLocks/>
          </p:cNvCxnSpPr>
          <p:nvPr/>
        </p:nvCxnSpPr>
        <p:spPr>
          <a:xfrm flipV="1">
            <a:off x="3298505" y="3093057"/>
            <a:ext cx="318613" cy="36310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Łącznik prosty 57">
            <a:extLst>
              <a:ext uri="{FF2B5EF4-FFF2-40B4-BE49-F238E27FC236}">
                <a16:creationId xmlns:a16="http://schemas.microsoft.com/office/drawing/2014/main" id="{D2DBE3AF-2700-4D39-8E65-381651697974}"/>
              </a:ext>
            </a:extLst>
          </p:cNvPr>
          <p:cNvCxnSpPr>
            <a:cxnSpLocks/>
          </p:cNvCxnSpPr>
          <p:nvPr/>
        </p:nvCxnSpPr>
        <p:spPr>
          <a:xfrm flipV="1">
            <a:off x="3314968" y="3385931"/>
            <a:ext cx="509444" cy="667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Łącznik prosty 58">
            <a:extLst>
              <a:ext uri="{FF2B5EF4-FFF2-40B4-BE49-F238E27FC236}">
                <a16:creationId xmlns:a16="http://schemas.microsoft.com/office/drawing/2014/main" id="{033FAE3A-034D-4632-97F0-958A0871B3B5}"/>
              </a:ext>
            </a:extLst>
          </p:cNvPr>
          <p:cNvCxnSpPr>
            <a:cxnSpLocks/>
          </p:cNvCxnSpPr>
          <p:nvPr/>
        </p:nvCxnSpPr>
        <p:spPr>
          <a:xfrm flipV="1">
            <a:off x="3509215" y="3678805"/>
            <a:ext cx="509444" cy="667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Łącznik prosty 59">
            <a:extLst>
              <a:ext uri="{FF2B5EF4-FFF2-40B4-BE49-F238E27FC236}">
                <a16:creationId xmlns:a16="http://schemas.microsoft.com/office/drawing/2014/main" id="{B07BE94A-69B6-490B-9D82-F11F64BD8474}"/>
              </a:ext>
            </a:extLst>
          </p:cNvPr>
          <p:cNvCxnSpPr>
            <a:cxnSpLocks/>
          </p:cNvCxnSpPr>
          <p:nvPr/>
        </p:nvCxnSpPr>
        <p:spPr>
          <a:xfrm flipV="1">
            <a:off x="3522262" y="3386374"/>
            <a:ext cx="318613" cy="36310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Łącznik prosty 60">
            <a:extLst>
              <a:ext uri="{FF2B5EF4-FFF2-40B4-BE49-F238E27FC236}">
                <a16:creationId xmlns:a16="http://schemas.microsoft.com/office/drawing/2014/main" id="{8A841735-D918-4A27-B10C-7656B6CF6BE6}"/>
              </a:ext>
            </a:extLst>
          </p:cNvPr>
          <p:cNvCxnSpPr>
            <a:cxnSpLocks/>
          </p:cNvCxnSpPr>
          <p:nvPr/>
        </p:nvCxnSpPr>
        <p:spPr>
          <a:xfrm flipV="1">
            <a:off x="3700046" y="3678805"/>
            <a:ext cx="318613" cy="36310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Łącznik prosty 61">
            <a:extLst>
              <a:ext uri="{FF2B5EF4-FFF2-40B4-BE49-F238E27FC236}">
                <a16:creationId xmlns:a16="http://schemas.microsoft.com/office/drawing/2014/main" id="{CDB68560-A9A3-4D02-B931-1D05C2761F2C}"/>
              </a:ext>
            </a:extLst>
          </p:cNvPr>
          <p:cNvCxnSpPr>
            <a:cxnSpLocks/>
          </p:cNvCxnSpPr>
          <p:nvPr/>
        </p:nvCxnSpPr>
        <p:spPr>
          <a:xfrm flipV="1">
            <a:off x="3890316" y="3980514"/>
            <a:ext cx="318613" cy="36310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Łącznik prosty 62">
            <a:extLst>
              <a:ext uri="{FF2B5EF4-FFF2-40B4-BE49-F238E27FC236}">
                <a16:creationId xmlns:a16="http://schemas.microsoft.com/office/drawing/2014/main" id="{1E42BFE6-8499-4804-9284-94B7C0822204}"/>
              </a:ext>
            </a:extLst>
          </p:cNvPr>
          <p:cNvCxnSpPr>
            <a:cxnSpLocks/>
          </p:cNvCxnSpPr>
          <p:nvPr/>
        </p:nvCxnSpPr>
        <p:spPr>
          <a:xfrm flipV="1">
            <a:off x="3707157" y="3968146"/>
            <a:ext cx="509444" cy="667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Łącznik prosty 63">
            <a:extLst>
              <a:ext uri="{FF2B5EF4-FFF2-40B4-BE49-F238E27FC236}">
                <a16:creationId xmlns:a16="http://schemas.microsoft.com/office/drawing/2014/main" id="{BD851DA9-8650-4100-93FE-CF3DB0E888FC}"/>
              </a:ext>
            </a:extLst>
          </p:cNvPr>
          <p:cNvCxnSpPr>
            <a:cxnSpLocks/>
          </p:cNvCxnSpPr>
          <p:nvPr/>
        </p:nvCxnSpPr>
        <p:spPr>
          <a:xfrm flipV="1">
            <a:off x="3890316" y="4286197"/>
            <a:ext cx="509444" cy="667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Łącznik prosty 65">
            <a:extLst>
              <a:ext uri="{FF2B5EF4-FFF2-40B4-BE49-F238E27FC236}">
                <a16:creationId xmlns:a16="http://schemas.microsoft.com/office/drawing/2014/main" id="{B06AFF1E-5EC9-4582-AC71-8713D98459FD}"/>
              </a:ext>
            </a:extLst>
          </p:cNvPr>
          <p:cNvCxnSpPr>
            <a:cxnSpLocks/>
          </p:cNvCxnSpPr>
          <p:nvPr/>
        </p:nvCxnSpPr>
        <p:spPr>
          <a:xfrm flipV="1">
            <a:off x="4073475" y="4281564"/>
            <a:ext cx="318613" cy="36310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Łącznik prosty 71">
            <a:extLst>
              <a:ext uri="{FF2B5EF4-FFF2-40B4-BE49-F238E27FC236}">
                <a16:creationId xmlns:a16="http://schemas.microsoft.com/office/drawing/2014/main" id="{E36057A2-1FE9-476C-9212-6F07C13735CC}"/>
              </a:ext>
            </a:extLst>
          </p:cNvPr>
          <p:cNvCxnSpPr>
            <a:cxnSpLocks/>
          </p:cNvCxnSpPr>
          <p:nvPr/>
        </p:nvCxnSpPr>
        <p:spPr>
          <a:xfrm flipV="1">
            <a:off x="4070142" y="4564049"/>
            <a:ext cx="311027" cy="6074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Łącznik prosty 73">
            <a:extLst>
              <a:ext uri="{FF2B5EF4-FFF2-40B4-BE49-F238E27FC236}">
                <a16:creationId xmlns:a16="http://schemas.microsoft.com/office/drawing/2014/main" id="{26005A0C-FBBC-47AA-A482-1A0E23C324CB}"/>
              </a:ext>
            </a:extLst>
          </p:cNvPr>
          <p:cNvCxnSpPr>
            <a:stCxn id="10" idx="5"/>
          </p:cNvCxnSpPr>
          <p:nvPr/>
        </p:nvCxnSpPr>
        <p:spPr>
          <a:xfrm>
            <a:off x="2552932" y="2256406"/>
            <a:ext cx="736896" cy="92124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Łącznik prosty 76">
            <a:extLst>
              <a:ext uri="{FF2B5EF4-FFF2-40B4-BE49-F238E27FC236}">
                <a16:creationId xmlns:a16="http://schemas.microsoft.com/office/drawing/2014/main" id="{E105C603-A0C9-474B-A0E2-BC111CFF2EF9}"/>
              </a:ext>
            </a:extLst>
          </p:cNvPr>
          <p:cNvCxnSpPr/>
          <p:nvPr/>
        </p:nvCxnSpPr>
        <p:spPr>
          <a:xfrm>
            <a:off x="4381169" y="4555279"/>
            <a:ext cx="394877" cy="4705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Owal 78">
            <a:extLst>
              <a:ext uri="{FF2B5EF4-FFF2-40B4-BE49-F238E27FC236}">
                <a16:creationId xmlns:a16="http://schemas.microsoft.com/office/drawing/2014/main" id="{77734CBA-27B5-465E-9FBF-0B4ED3268299}"/>
              </a:ext>
            </a:extLst>
          </p:cNvPr>
          <p:cNvSpPr/>
          <p:nvPr/>
        </p:nvSpPr>
        <p:spPr>
          <a:xfrm rot="13399662">
            <a:off x="4652113" y="4911521"/>
            <a:ext cx="508884" cy="5102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3" name="Łuk 92">
            <a:extLst>
              <a:ext uri="{FF2B5EF4-FFF2-40B4-BE49-F238E27FC236}">
                <a16:creationId xmlns:a16="http://schemas.microsoft.com/office/drawing/2014/main" id="{C03D5A2B-7EBA-4457-BED8-A911B0ED9D81}"/>
              </a:ext>
            </a:extLst>
          </p:cNvPr>
          <p:cNvSpPr/>
          <p:nvPr/>
        </p:nvSpPr>
        <p:spPr>
          <a:xfrm rot="5400000">
            <a:off x="1762020" y="1782209"/>
            <a:ext cx="1445799" cy="1618494"/>
          </a:xfrm>
          <a:prstGeom prst="arc">
            <a:avLst>
              <a:gd name="adj1" fmla="val 18250734"/>
              <a:gd name="adj2" fmla="val 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95" name="Łącznik prosty ze strzałką 94">
            <a:extLst>
              <a:ext uri="{FF2B5EF4-FFF2-40B4-BE49-F238E27FC236}">
                <a16:creationId xmlns:a16="http://schemas.microsoft.com/office/drawing/2014/main" id="{79C4AC32-F65D-4E2F-BEFE-DEC3BD2240F3}"/>
              </a:ext>
            </a:extLst>
          </p:cNvPr>
          <p:cNvCxnSpPr>
            <a:cxnSpLocks/>
            <a:stCxn id="93" idx="0"/>
          </p:cNvCxnSpPr>
          <p:nvPr/>
        </p:nvCxnSpPr>
        <p:spPr>
          <a:xfrm flipV="1">
            <a:off x="3129158" y="3009450"/>
            <a:ext cx="28350" cy="1948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Łącznik prosty 107">
            <a:extLst>
              <a:ext uri="{FF2B5EF4-FFF2-40B4-BE49-F238E27FC236}">
                <a16:creationId xmlns:a16="http://schemas.microsoft.com/office/drawing/2014/main" id="{2BC6703E-1E8C-4AC7-B847-8F0009295C65}"/>
              </a:ext>
            </a:extLst>
          </p:cNvPr>
          <p:cNvCxnSpPr>
            <a:cxnSpLocks/>
          </p:cNvCxnSpPr>
          <p:nvPr/>
        </p:nvCxnSpPr>
        <p:spPr>
          <a:xfrm flipV="1">
            <a:off x="2576220" y="1826812"/>
            <a:ext cx="405519" cy="31208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Łącznik prosty 109">
            <a:extLst>
              <a:ext uri="{FF2B5EF4-FFF2-40B4-BE49-F238E27FC236}">
                <a16:creationId xmlns:a16="http://schemas.microsoft.com/office/drawing/2014/main" id="{ABF49C1F-09CB-4CE1-B966-B998EAA4890E}"/>
              </a:ext>
            </a:extLst>
          </p:cNvPr>
          <p:cNvCxnSpPr>
            <a:cxnSpLocks/>
          </p:cNvCxnSpPr>
          <p:nvPr/>
        </p:nvCxnSpPr>
        <p:spPr>
          <a:xfrm flipV="1">
            <a:off x="4937757" y="4816770"/>
            <a:ext cx="429373" cy="34190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Łącznik prosty ze strzałką 113">
            <a:extLst>
              <a:ext uri="{FF2B5EF4-FFF2-40B4-BE49-F238E27FC236}">
                <a16:creationId xmlns:a16="http://schemas.microsoft.com/office/drawing/2014/main" id="{C966B4A1-FD77-4A0B-B82B-AC94352431DC}"/>
              </a:ext>
            </a:extLst>
          </p:cNvPr>
          <p:cNvCxnSpPr>
            <a:cxnSpLocks/>
          </p:cNvCxnSpPr>
          <p:nvPr/>
        </p:nvCxnSpPr>
        <p:spPr>
          <a:xfrm>
            <a:off x="2970372" y="1835844"/>
            <a:ext cx="2429125" cy="298995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Strzałka: w prawo 115">
            <a:extLst>
              <a:ext uri="{FF2B5EF4-FFF2-40B4-BE49-F238E27FC236}">
                <a16:creationId xmlns:a16="http://schemas.microsoft.com/office/drawing/2014/main" id="{CACCBF3A-8DFA-48F0-B9F3-179471DE5030}"/>
              </a:ext>
            </a:extLst>
          </p:cNvPr>
          <p:cNvSpPr/>
          <p:nvPr/>
        </p:nvSpPr>
        <p:spPr>
          <a:xfrm>
            <a:off x="3681568" y="5097351"/>
            <a:ext cx="954157" cy="184645"/>
          </a:xfrm>
          <a:prstGeom prst="rightArrow">
            <a:avLst>
              <a:gd name="adj1" fmla="val 36875"/>
              <a:gd name="adj2" fmla="val 107423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8" name="Strzałka: w prawo 117">
            <a:extLst>
              <a:ext uri="{FF2B5EF4-FFF2-40B4-BE49-F238E27FC236}">
                <a16:creationId xmlns:a16="http://schemas.microsoft.com/office/drawing/2014/main" id="{26FB0F7F-5532-4087-A19E-B4B5CA3B4487}"/>
              </a:ext>
            </a:extLst>
          </p:cNvPr>
          <p:cNvSpPr/>
          <p:nvPr/>
        </p:nvSpPr>
        <p:spPr>
          <a:xfrm rot="5400000">
            <a:off x="4429476" y="5813949"/>
            <a:ext cx="954157" cy="184645"/>
          </a:xfrm>
          <a:prstGeom prst="rightArrow">
            <a:avLst>
              <a:gd name="adj1" fmla="val 36875"/>
              <a:gd name="adj2" fmla="val 107423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0" name="pole tekstowe 119">
            <a:extLst>
              <a:ext uri="{FF2B5EF4-FFF2-40B4-BE49-F238E27FC236}">
                <a16:creationId xmlns:a16="http://schemas.microsoft.com/office/drawing/2014/main" id="{13325E16-72FE-4ECB-AB1E-02467CD4D2C7}"/>
              </a:ext>
            </a:extLst>
          </p:cNvPr>
          <p:cNvSpPr txBox="1"/>
          <p:nvPr/>
        </p:nvSpPr>
        <p:spPr>
          <a:xfrm>
            <a:off x="3081443" y="4860231"/>
            <a:ext cx="394877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3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endParaRPr lang="pl-PL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2" name="pole tekstowe 121">
            <a:extLst>
              <a:ext uri="{FF2B5EF4-FFF2-40B4-BE49-F238E27FC236}">
                <a16:creationId xmlns:a16="http://schemas.microsoft.com/office/drawing/2014/main" id="{87D67FCA-D685-4784-8091-60FE2A17B320}"/>
              </a:ext>
            </a:extLst>
          </p:cNvPr>
          <p:cNvSpPr txBox="1"/>
          <p:nvPr/>
        </p:nvSpPr>
        <p:spPr>
          <a:xfrm>
            <a:off x="4906554" y="5844587"/>
            <a:ext cx="1502797" cy="532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Q = mg</a:t>
            </a:r>
            <a:endParaRPr lang="pl-PL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4" name="pole tekstowe 123">
            <a:extLst>
              <a:ext uri="{FF2B5EF4-FFF2-40B4-BE49-F238E27FC236}">
                <a16:creationId xmlns:a16="http://schemas.microsoft.com/office/drawing/2014/main" id="{97390ACA-78EA-4E57-8D6E-39F8C4D0AA45}"/>
              </a:ext>
            </a:extLst>
          </p:cNvPr>
          <p:cNvSpPr txBox="1"/>
          <p:nvPr/>
        </p:nvSpPr>
        <p:spPr>
          <a:xfrm>
            <a:off x="5342948" y="4978651"/>
            <a:ext cx="14588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pl-P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pl-PL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pl-PL" sz="2400" i="1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,y</a:t>
            </a:r>
            <a:r>
              <a:rPr lang="pl-P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pl-PL" sz="2400" dirty="0"/>
          </a:p>
        </p:txBody>
      </p:sp>
      <p:sp>
        <p:nvSpPr>
          <p:cNvPr id="126" name="pole tekstowe 125">
            <a:extLst>
              <a:ext uri="{FF2B5EF4-FFF2-40B4-BE49-F238E27FC236}">
                <a16:creationId xmlns:a16="http://schemas.microsoft.com/office/drawing/2014/main" id="{3D425B78-BBCE-4F4E-B4E4-4BDFFFCF40DC}"/>
              </a:ext>
            </a:extLst>
          </p:cNvPr>
          <p:cNvSpPr txBox="1"/>
          <p:nvPr/>
        </p:nvSpPr>
        <p:spPr>
          <a:xfrm>
            <a:off x="4241849" y="3058189"/>
            <a:ext cx="5677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l </a:t>
            </a:r>
            <a:endParaRPr lang="pl-PL" sz="2400" dirty="0"/>
          </a:p>
        </p:txBody>
      </p:sp>
      <p:sp>
        <p:nvSpPr>
          <p:cNvPr id="128" name="pole tekstowe 127">
            <a:extLst>
              <a:ext uri="{FF2B5EF4-FFF2-40B4-BE49-F238E27FC236}">
                <a16:creationId xmlns:a16="http://schemas.microsoft.com/office/drawing/2014/main" id="{C6267288-35AC-44AF-A12A-C5C4AD2CA80A}"/>
              </a:ext>
            </a:extLst>
          </p:cNvPr>
          <p:cNvSpPr txBox="1"/>
          <p:nvPr/>
        </p:nvSpPr>
        <p:spPr>
          <a:xfrm>
            <a:off x="2602422" y="2749730"/>
            <a:ext cx="4095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φ</a:t>
            </a:r>
            <a:r>
              <a:rPr lang="pl-PL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l-PL" dirty="0"/>
          </a:p>
        </p:txBody>
      </p:sp>
      <p:sp>
        <p:nvSpPr>
          <p:cNvPr id="130" name="pole tekstowe 129">
            <a:extLst>
              <a:ext uri="{FF2B5EF4-FFF2-40B4-BE49-F238E27FC236}">
                <a16:creationId xmlns:a16="http://schemas.microsoft.com/office/drawing/2014/main" id="{091475FD-A7EC-413C-B0D8-C3A94C6B80CA}"/>
              </a:ext>
            </a:extLst>
          </p:cNvPr>
          <p:cNvSpPr txBox="1"/>
          <p:nvPr/>
        </p:nvSpPr>
        <p:spPr>
          <a:xfrm>
            <a:off x="2068055" y="5844587"/>
            <a:ext cx="4286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endParaRPr lang="pl-PL" sz="2400" dirty="0"/>
          </a:p>
        </p:txBody>
      </p:sp>
      <p:sp>
        <p:nvSpPr>
          <p:cNvPr id="132" name="pole tekstowe 131">
            <a:extLst>
              <a:ext uri="{FF2B5EF4-FFF2-40B4-BE49-F238E27FC236}">
                <a16:creationId xmlns:a16="http://schemas.microsoft.com/office/drawing/2014/main" id="{002B4FE9-F854-47DE-84BD-6DD5755E7D4D}"/>
              </a:ext>
            </a:extLst>
          </p:cNvPr>
          <p:cNvSpPr txBox="1"/>
          <p:nvPr/>
        </p:nvSpPr>
        <p:spPr>
          <a:xfrm>
            <a:off x="6653780" y="2107096"/>
            <a:ext cx="4574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endParaRPr lang="pl-PL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pole tekstowe 38">
                <a:extLst>
                  <a:ext uri="{FF2B5EF4-FFF2-40B4-BE49-F238E27FC236}">
                    <a16:creationId xmlns:a16="http://schemas.microsoft.com/office/drawing/2014/main" id="{737CA0E5-8086-45D3-BCDD-4B78BEB876AF}"/>
                  </a:ext>
                </a:extLst>
              </p:cNvPr>
              <p:cNvSpPr txBox="1"/>
              <p:nvPr/>
            </p:nvSpPr>
            <p:spPr>
              <a:xfrm>
                <a:off x="4311581" y="2614299"/>
                <a:ext cx="7994046" cy="4830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acc>
                        <m:accPr>
                          <m:chr m:val="̈"/>
                          <m:ctrlPr>
                            <a:rPr lang="pl-PL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l-PL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</m:acc>
                      <m:r>
                        <a:rPr lang="pl-PL" sz="2400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l-PL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𝑚𝑙</m:t>
                      </m:r>
                      <m:sSup>
                        <m:sSupPr>
                          <m:ctrlPr>
                            <a:rPr lang="pl-PL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̇"/>
                              <m:ctrlPr>
                                <a:rPr lang="pl-PL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l-PL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</m:acc>
                        </m:e>
                        <m:sup>
                          <m:r>
                            <a:rPr lang="pl-PL" sz="240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l-PL" sz="2400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 </m:t>
                      </m:r>
                      <m:r>
                        <a:rPr lang="pl-PL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d>
                        <m:dPr>
                          <m:ctrlPr>
                            <a:rPr lang="pl-PL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l-PL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𝑙</m:t>
                          </m:r>
                          <m:r>
                            <a:rPr lang="pl-PL" sz="240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pl-PL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pl-PL" sz="24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pl-PL" sz="2400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pl-PL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  <m:r>
                        <a:rPr lang="pl-PL" sz="2400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l-PL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d>
                        <m:dPr>
                          <m:ctrlPr>
                            <a:rPr lang="pl-PL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l-PL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</m:d>
                      <m:r>
                        <a:rPr lang="pl-PL" sz="2400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pl-PL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pl-PL" sz="2400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l-PL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𝑠𝑖𝑛</m:t>
                      </m:r>
                      <m:d>
                        <m:dPr>
                          <m:ctrlPr>
                            <a:rPr lang="pl-PL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l-PL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</m:d>
                      <m:r>
                        <a:rPr lang="pl-PL" sz="2400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 </m:t>
                      </m:r>
                      <m:r>
                        <a:rPr lang="pl-PL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  <m:acc>
                        <m:accPr>
                          <m:chr m:val="̇"/>
                          <m:ctrlPr>
                            <a:rPr lang="pl-PL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l-PL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</m:acc>
                    </m:oMath>
                  </m:oMathPara>
                </a14:m>
                <a:endParaRPr lang="pl-PL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9" name="pole tekstowe 38">
                <a:extLst>
                  <a:ext uri="{FF2B5EF4-FFF2-40B4-BE49-F238E27FC236}">
                    <a16:creationId xmlns:a16="http://schemas.microsoft.com/office/drawing/2014/main" id="{737CA0E5-8086-45D3-BCDD-4B78BEB876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1581" y="2614299"/>
                <a:ext cx="7994046" cy="48301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pole tekstowe 40">
                <a:extLst>
                  <a:ext uri="{FF2B5EF4-FFF2-40B4-BE49-F238E27FC236}">
                    <a16:creationId xmlns:a16="http://schemas.microsoft.com/office/drawing/2014/main" id="{D35151AD-0CF2-4667-9A5A-CC21F13F5E00}"/>
                  </a:ext>
                </a:extLst>
              </p:cNvPr>
              <p:cNvSpPr txBox="1"/>
              <p:nvPr/>
            </p:nvSpPr>
            <p:spPr>
              <a:xfrm>
                <a:off x="4921418" y="3127247"/>
                <a:ext cx="7048654" cy="4830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l-PL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l-PL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pl-PL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  <m:sup>
                          <m:r>
                            <a:rPr lang="pl-PL" sz="240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acc>
                        <m:accPr>
                          <m:chr m:val="̈"/>
                          <m:ctrlPr>
                            <a:rPr lang="pl-PL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l-PL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</m:acc>
                      <m:r>
                        <a:rPr lang="pl-PL" sz="2400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=−2</m:t>
                      </m:r>
                      <m:r>
                        <a:rPr lang="pl-PL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pl-PL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𝑙</m:t>
                      </m:r>
                      <m:acc>
                        <m:accPr>
                          <m:chr m:val="̇"/>
                          <m:ctrlPr>
                            <a:rPr lang="pl-PL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l-PL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</m:acc>
                      <m:acc>
                        <m:accPr>
                          <m:chr m:val="̇"/>
                          <m:ctrlPr>
                            <a:rPr lang="pl-PL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l-PL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</m:acc>
                      <m:r>
                        <a:rPr lang="pl-PL" sz="2400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 </m:t>
                      </m:r>
                      <m:r>
                        <a:rPr lang="pl-PL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𝑚𝑔𝑙</m:t>
                      </m:r>
                      <m:r>
                        <a:rPr lang="pl-PL" sz="2400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l-PL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𝑠𝑖𝑛</m:t>
                      </m:r>
                      <m:d>
                        <m:dPr>
                          <m:ctrlPr>
                            <a:rPr lang="pl-PL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l-PL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</m:d>
                      <m:r>
                        <a:rPr lang="pl-PL" sz="2400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pl-PL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𝐹𝑙𝑐𝑜𝑠</m:t>
                      </m:r>
                      <m:d>
                        <m:dPr>
                          <m:ctrlPr>
                            <a:rPr lang="pl-PL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l-PL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</m:d>
                      <m:r>
                        <a:rPr lang="pl-PL" sz="2400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pl-PL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𝐷𝑙</m:t>
                      </m:r>
                      <m:acc>
                        <m:accPr>
                          <m:chr m:val="̇"/>
                          <m:ctrlPr>
                            <a:rPr lang="pl-PL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l-PL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</m:acc>
                    </m:oMath>
                  </m:oMathPara>
                </a14:m>
                <a:endParaRPr lang="pl-PL" sz="2400" dirty="0"/>
              </a:p>
            </p:txBody>
          </p:sp>
        </mc:Choice>
        <mc:Fallback xmlns="">
          <p:sp>
            <p:nvSpPr>
              <p:cNvPr id="41" name="pole tekstowe 40">
                <a:extLst>
                  <a:ext uri="{FF2B5EF4-FFF2-40B4-BE49-F238E27FC236}">
                    <a16:creationId xmlns:a16="http://schemas.microsoft.com/office/drawing/2014/main" id="{D35151AD-0CF2-4667-9A5A-CC21F13F5E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1418" y="3127247"/>
                <a:ext cx="7048654" cy="48301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80646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3360111-B46F-4F29-9630-2A266ECD6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235" y="64736"/>
            <a:ext cx="2629910" cy="3091157"/>
          </a:xfrm>
        </p:spPr>
        <p:txBody>
          <a:bodyPr>
            <a:normAutofit/>
          </a:bodyPr>
          <a:lstStyle/>
          <a:p>
            <a:r>
              <a:rPr lang="pl-PL" sz="2800" dirty="0"/>
              <a:t>Wahadło  elastyczne</a:t>
            </a:r>
            <a:br>
              <a:rPr lang="pl-PL" sz="2800" dirty="0"/>
            </a:br>
            <a:r>
              <a:rPr lang="pl-PL" sz="2800" dirty="0"/>
              <a:t> (</a:t>
            </a:r>
            <a:r>
              <a:rPr lang="pl-PL" sz="2800" dirty="0" err="1"/>
              <a:t>elastic</a:t>
            </a:r>
            <a:r>
              <a:rPr lang="pl-PL" sz="2800" dirty="0"/>
              <a:t> </a:t>
            </a:r>
            <a:r>
              <a:rPr lang="pl-PL" sz="2800" dirty="0" err="1"/>
              <a:t>pendelum</a:t>
            </a:r>
            <a:r>
              <a:rPr lang="pl-PL" sz="2800" dirty="0"/>
              <a:t>)</a:t>
            </a:r>
            <a:br>
              <a:rPr lang="pl-PL" sz="2800" dirty="0"/>
            </a:br>
            <a:r>
              <a:rPr lang="pl-PL" sz="2800" dirty="0"/>
              <a:t> – model w systemie</a:t>
            </a:r>
            <a:br>
              <a:rPr lang="pl-PL" sz="2800" dirty="0"/>
            </a:br>
            <a:r>
              <a:rPr lang="pl-PL" sz="2800" dirty="0"/>
              <a:t> </a:t>
            </a:r>
            <a:r>
              <a:rPr lang="pl-PL" sz="2800" dirty="0" err="1">
                <a:solidFill>
                  <a:srgbClr val="00B0F0"/>
                </a:solidFill>
              </a:rPr>
              <a:t>simulink</a:t>
            </a:r>
            <a:endParaRPr lang="pl-PL" sz="2800" dirty="0">
              <a:solidFill>
                <a:srgbClr val="00B0F0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DE7A6E6-9FAA-49B3-82E3-4C455B8C6F8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99405" y="3261091"/>
            <a:ext cx="2775568" cy="3091157"/>
          </a:xfrm>
        </p:spPr>
        <p:txBody>
          <a:bodyPr>
            <a:normAutofit/>
          </a:bodyPr>
          <a:lstStyle/>
          <a:p>
            <a:r>
              <a:rPr lang="pl-PL" dirty="0"/>
              <a:t>Program</a:t>
            </a:r>
            <a:br>
              <a:rPr lang="pl-PL" dirty="0"/>
            </a:br>
            <a:r>
              <a:rPr lang="pl-PL" dirty="0"/>
              <a:t> blokowy</a:t>
            </a:r>
            <a:br>
              <a:rPr lang="pl-PL" dirty="0"/>
            </a:br>
            <a:r>
              <a:rPr lang="pl-PL" dirty="0"/>
              <a:t> dla</a:t>
            </a:r>
            <a:br>
              <a:rPr lang="pl-PL" dirty="0"/>
            </a:br>
            <a:r>
              <a:rPr lang="pl-PL" dirty="0"/>
              <a:t> wahadła</a:t>
            </a:r>
            <a:br>
              <a:rPr lang="pl-PL" dirty="0"/>
            </a:br>
            <a:r>
              <a:rPr lang="pl-PL" dirty="0"/>
              <a:t>elastycznego </a:t>
            </a:r>
            <a:br>
              <a:rPr lang="pl-PL" dirty="0"/>
            </a:br>
            <a:r>
              <a:rPr lang="pl-PL" dirty="0"/>
              <a:t>przedstawia</a:t>
            </a:r>
            <a:br>
              <a:rPr lang="pl-PL" dirty="0"/>
            </a:br>
            <a:r>
              <a:rPr lang="pl-PL" dirty="0"/>
              <a:t> się</a:t>
            </a:r>
            <a:br>
              <a:rPr lang="pl-PL" dirty="0"/>
            </a:br>
            <a:r>
              <a:rPr lang="pl-PL" dirty="0"/>
              <a:t> następująco:</a:t>
            </a:r>
          </a:p>
          <a:p>
            <a:endParaRPr lang="pl-PL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0D9C2B0-EF19-44B9-8DFA-CEE9332EA4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454" y="0"/>
            <a:ext cx="7735986" cy="6793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9002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81D23D-C50B-4437-84B1-3D54B67CA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995" y="0"/>
            <a:ext cx="11903384" cy="740944"/>
          </a:xfrm>
        </p:spPr>
        <p:txBody>
          <a:bodyPr>
            <a:normAutofit/>
          </a:bodyPr>
          <a:lstStyle/>
          <a:p>
            <a:r>
              <a:rPr lang="pl-PL" sz="2800" dirty="0"/>
              <a:t>Wahadło  elastyczne(</a:t>
            </a:r>
            <a:r>
              <a:rPr lang="pl-PL" sz="2800" dirty="0" err="1"/>
              <a:t>elastic</a:t>
            </a:r>
            <a:r>
              <a:rPr lang="pl-PL" sz="2800" dirty="0"/>
              <a:t> </a:t>
            </a:r>
            <a:r>
              <a:rPr lang="pl-PL" sz="2800" dirty="0" err="1"/>
              <a:t>pendelum</a:t>
            </a:r>
            <a:r>
              <a:rPr lang="pl-PL" sz="2800" dirty="0"/>
              <a:t>)– model w systemie </a:t>
            </a:r>
            <a:r>
              <a:rPr lang="pl-PL" sz="2800" dirty="0" err="1">
                <a:solidFill>
                  <a:srgbClr val="00B0F0"/>
                </a:solidFill>
              </a:rPr>
              <a:t>simulink</a:t>
            </a:r>
            <a:endParaRPr lang="pl-PL" sz="2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DCE06AC-29FA-4E9F-9340-C5151EA50B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02301" y="740944"/>
            <a:ext cx="11845078" cy="5999721"/>
          </a:xfrm>
        </p:spPr>
        <p:txBody>
          <a:bodyPr/>
          <a:lstStyle/>
          <a:p>
            <a:r>
              <a:rPr lang="pl-PL" dirty="0"/>
              <a:t>Rezultat modelowania - </a:t>
            </a:r>
            <a:r>
              <a:rPr lang="pl-PL" dirty="0" err="1"/>
              <a:t>scope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7448CC0-2EE5-46F4-A25C-68A8B58946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166" y="1324708"/>
            <a:ext cx="11247929" cy="541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949080"/>
      </p:ext>
    </p:extLst>
  </p:cSld>
  <p:clrMapOvr>
    <a:masterClrMapping/>
  </p:clrMapOvr>
</p:sld>
</file>

<file path=ppt/theme/theme1.xml><?xml version="1.0" encoding="utf-8"?>
<a:theme xmlns:a="http://schemas.openxmlformats.org/drawingml/2006/main" name="Kropl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Kropla</Template>
  <TotalTime>912</TotalTime>
  <Words>1294</Words>
  <Application>Microsoft Office PowerPoint</Application>
  <PresentationFormat>Panoramiczny</PresentationFormat>
  <Paragraphs>103</Paragraphs>
  <Slides>18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24" baseType="lpstr">
      <vt:lpstr>Arial</vt:lpstr>
      <vt:lpstr>Calibri</vt:lpstr>
      <vt:lpstr>Cambria Math</vt:lpstr>
      <vt:lpstr>Times New Roman</vt:lpstr>
      <vt:lpstr>Tw Cen MT</vt:lpstr>
      <vt:lpstr>Kropla</vt:lpstr>
      <vt:lpstr>Wprowadzenie do modelowania w systemie Simulink</vt:lpstr>
      <vt:lpstr>Wprowadzenie do modelowania w systemie Simulink</vt:lpstr>
      <vt:lpstr>Wprowadzenie do modelowania w systemie Simulink</vt:lpstr>
      <vt:lpstr>Przykładowe zastosowania systemu simulink</vt:lpstr>
      <vt:lpstr>Wahadło  płaskie – model w systemie simulink</vt:lpstr>
      <vt:lpstr>Wahadło  płaskie – model w systemie simulink</vt:lpstr>
      <vt:lpstr>Wahadło  elastyczne (elastic pendelum) – model w systemie simulink</vt:lpstr>
      <vt:lpstr>Wahadło  elastyczne  (elastic pendelum)  – model w systemie  simulink</vt:lpstr>
      <vt:lpstr>Wahadło  elastyczne(elastic pendelum)– model w systemie simulink</vt:lpstr>
      <vt:lpstr>Wahadło  elastyczne (elastic pendelum)– model w systemie simulink</vt:lpstr>
      <vt:lpstr>Wahadło  sferyczne (spherical pendelum) – model w systemie simulink</vt:lpstr>
      <vt:lpstr>Wahadło  sferyczne (spherical pendelum) – model w systemie simulink</vt:lpstr>
      <vt:lpstr>Wahadło  sferyczne (spherical pendelum) – model w systemie simulink</vt:lpstr>
      <vt:lpstr>Wahadło  sferyczne (spherical pendelum) – model w systemie simulink</vt:lpstr>
      <vt:lpstr>Wahadło  sferyczne (spherical pendelum) – model w systemie simulink</vt:lpstr>
      <vt:lpstr>Wahadło  sferyczne (spherical pendelum) – model w systemie simulink</vt:lpstr>
      <vt:lpstr>Wahadło  sferyczne (spherical pendelum) – model w systemie simulink</vt:lpstr>
      <vt:lpstr>Wahadło  sferyczne (spherical pendelum) – model w systemie simulink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Piotr</dc:creator>
  <cp:lastModifiedBy>Piotr</cp:lastModifiedBy>
  <cp:revision>93</cp:revision>
  <dcterms:created xsi:type="dcterms:W3CDTF">2021-01-12T16:20:00Z</dcterms:created>
  <dcterms:modified xsi:type="dcterms:W3CDTF">2021-01-13T20:04:21Z</dcterms:modified>
</cp:coreProperties>
</file>