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handoutMasterIdLst>
    <p:handoutMasterId r:id="rId57"/>
  </p:handoutMasterIdLst>
  <p:sldIdLst>
    <p:sldId id="693" r:id="rId2"/>
    <p:sldId id="750" r:id="rId3"/>
    <p:sldId id="694" r:id="rId4"/>
    <p:sldId id="810" r:id="rId5"/>
    <p:sldId id="815" r:id="rId6"/>
    <p:sldId id="816" r:id="rId7"/>
    <p:sldId id="751" r:id="rId8"/>
    <p:sldId id="752" r:id="rId9"/>
    <p:sldId id="753" r:id="rId10"/>
    <p:sldId id="754" r:id="rId11"/>
    <p:sldId id="710" r:id="rId12"/>
    <p:sldId id="776" r:id="rId13"/>
    <p:sldId id="731" r:id="rId14"/>
    <p:sldId id="797" r:id="rId15"/>
    <p:sldId id="775" r:id="rId16"/>
    <p:sldId id="713" r:id="rId17"/>
    <p:sldId id="720" r:id="rId18"/>
    <p:sldId id="714" r:id="rId19"/>
    <p:sldId id="691" r:id="rId20"/>
    <p:sldId id="717" r:id="rId21"/>
    <p:sldId id="718" r:id="rId22"/>
    <p:sldId id="726" r:id="rId23"/>
    <p:sldId id="719" r:id="rId24"/>
    <p:sldId id="774" r:id="rId25"/>
    <p:sldId id="724" r:id="rId26"/>
    <p:sldId id="725" r:id="rId27"/>
    <p:sldId id="850" r:id="rId28"/>
    <p:sldId id="851" r:id="rId29"/>
    <p:sldId id="692" r:id="rId30"/>
    <p:sldId id="716" r:id="rId31"/>
    <p:sldId id="721" r:id="rId32"/>
    <p:sldId id="722" r:id="rId33"/>
    <p:sldId id="723" r:id="rId34"/>
    <p:sldId id="728" r:id="rId35"/>
    <p:sldId id="729" r:id="rId36"/>
    <p:sldId id="811" r:id="rId37"/>
    <p:sldId id="773" r:id="rId38"/>
    <p:sldId id="812" r:id="rId39"/>
    <p:sldId id="801" r:id="rId40"/>
    <p:sldId id="813" r:id="rId41"/>
    <p:sldId id="814" r:id="rId42"/>
    <p:sldId id="802" r:id="rId43"/>
    <p:sldId id="749" r:id="rId44"/>
    <p:sldId id="743" r:id="rId45"/>
    <p:sldId id="744" r:id="rId46"/>
    <p:sldId id="745" r:id="rId47"/>
    <p:sldId id="746" r:id="rId48"/>
    <p:sldId id="795" r:id="rId49"/>
    <p:sldId id="793" r:id="rId50"/>
    <p:sldId id="794" r:id="rId51"/>
    <p:sldId id="796" r:id="rId52"/>
    <p:sldId id="798" r:id="rId53"/>
    <p:sldId id="799" r:id="rId54"/>
    <p:sldId id="800" r:id="rId5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F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99" autoAdjust="0"/>
    <p:restoredTop sz="91033" autoAdjust="0"/>
  </p:normalViewPr>
  <p:slideViewPr>
    <p:cSldViewPr snapToGrid="0">
      <p:cViewPr varScale="1">
        <p:scale>
          <a:sx n="85" d="100"/>
          <a:sy n="85" d="100"/>
        </p:scale>
        <p:origin x="448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194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C2431-B443-EF4B-9AA0-B5DF01E26D27}" type="datetimeFigureOut">
              <a:rPr lang="pl-PL" smtClean="0"/>
              <a:t>11.11.2020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95A59-DE0E-7E4C-BBED-01349CF57F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9118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227D8-EA1B-4239-8824-0ED3D03E70EB}" type="datetimeFigureOut">
              <a:rPr lang="pl-PL" smtClean="0"/>
              <a:t>11.11.2020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2A489-C332-473E-8F29-99B1E98BED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1259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3371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6939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9081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929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4308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4161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0527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730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69313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7961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1815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34445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2608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03994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20246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85261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99148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71962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00334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25674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7799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5770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25660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59024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04144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14213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3231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82051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44860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63851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21579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43090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2978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10119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52406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719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38868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92528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08459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5871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00638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28454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29903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975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4260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74630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33539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66878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75395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2097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3093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0805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3035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947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 userDrawn="1"/>
        </p:nvSpPr>
        <p:spPr>
          <a:xfrm>
            <a:off x="0" y="6165304"/>
            <a:ext cx="9144000" cy="69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solidFill>
                  <a:srgbClr val="124A1B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24A1B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8" name="Prostokąt 7"/>
          <p:cNvSpPr/>
          <p:nvPr userDrawn="1"/>
        </p:nvSpPr>
        <p:spPr>
          <a:xfrm>
            <a:off x="0" y="0"/>
            <a:ext cx="9144000" cy="260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sp>
        <p:nvSpPr>
          <p:cNvPr id="10" name="Prostokąt 9"/>
          <p:cNvSpPr/>
          <p:nvPr userDrawn="1"/>
        </p:nvSpPr>
        <p:spPr>
          <a:xfrm>
            <a:off x="5652120" y="6525344"/>
            <a:ext cx="3491880" cy="332656"/>
          </a:xfrm>
          <a:prstGeom prst="rect">
            <a:avLst/>
          </a:prstGeom>
          <a:solidFill>
            <a:srgbClr val="124A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" y="260648"/>
            <a:ext cx="2214563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84683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72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26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31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 userDrawn="1"/>
        </p:nvSpPr>
        <p:spPr>
          <a:xfrm>
            <a:off x="0" y="6165304"/>
            <a:ext cx="9144000" cy="69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solidFill>
                  <a:srgbClr val="124A1B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24A1B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8" name="Prostokąt 7"/>
          <p:cNvSpPr/>
          <p:nvPr userDrawn="1"/>
        </p:nvSpPr>
        <p:spPr>
          <a:xfrm>
            <a:off x="0" y="0"/>
            <a:ext cx="9144000" cy="260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sp>
        <p:nvSpPr>
          <p:cNvPr id="10" name="Prostokąt 9"/>
          <p:cNvSpPr/>
          <p:nvPr userDrawn="1"/>
        </p:nvSpPr>
        <p:spPr>
          <a:xfrm>
            <a:off x="5652120" y="6525344"/>
            <a:ext cx="3491880" cy="332656"/>
          </a:xfrm>
          <a:prstGeom prst="rect">
            <a:avLst/>
          </a:prstGeom>
          <a:solidFill>
            <a:srgbClr val="124A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" y="260648"/>
            <a:ext cx="2214563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77835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 userDrawn="1"/>
        </p:nvSpPr>
        <p:spPr>
          <a:xfrm>
            <a:off x="0" y="6165304"/>
            <a:ext cx="9144000" cy="69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solidFill>
                  <a:srgbClr val="124A1B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24A1B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8" name="Prostokąt 7"/>
          <p:cNvSpPr/>
          <p:nvPr userDrawn="1"/>
        </p:nvSpPr>
        <p:spPr>
          <a:xfrm>
            <a:off x="0" y="0"/>
            <a:ext cx="9144000" cy="260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sp>
        <p:nvSpPr>
          <p:cNvPr id="10" name="Prostokąt 9"/>
          <p:cNvSpPr/>
          <p:nvPr userDrawn="1"/>
        </p:nvSpPr>
        <p:spPr>
          <a:xfrm>
            <a:off x="5652120" y="6525344"/>
            <a:ext cx="3491880" cy="332656"/>
          </a:xfrm>
          <a:prstGeom prst="rect">
            <a:avLst/>
          </a:prstGeom>
          <a:solidFill>
            <a:srgbClr val="124A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" y="260648"/>
            <a:ext cx="2214563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9615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7665" y="332656"/>
            <a:ext cx="7416824" cy="850106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124A1B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1" y="1412776"/>
            <a:ext cx="8712968" cy="5112568"/>
          </a:xfrm>
        </p:spPr>
        <p:txBody>
          <a:bodyPr/>
          <a:lstStyle>
            <a:lvl1pPr>
              <a:defRPr>
                <a:solidFill>
                  <a:srgbClr val="124A1B"/>
                </a:solidFill>
              </a:defRPr>
            </a:lvl1pPr>
            <a:lvl2pPr>
              <a:defRPr>
                <a:solidFill>
                  <a:srgbClr val="124A1B"/>
                </a:solidFill>
              </a:defRPr>
            </a:lvl2pPr>
            <a:lvl3pPr>
              <a:defRPr>
                <a:solidFill>
                  <a:srgbClr val="124A1B"/>
                </a:solidFill>
              </a:defRPr>
            </a:lvl3pPr>
            <a:lvl4pPr>
              <a:defRPr>
                <a:solidFill>
                  <a:srgbClr val="124A1B"/>
                </a:solidFill>
              </a:defRPr>
            </a:lvl4pPr>
            <a:lvl5pPr>
              <a:defRPr>
                <a:solidFill>
                  <a:srgbClr val="124A1B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010400" y="6492877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1F5D2E-45DC-4640-A241-1996D7AD0BA5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 dirty="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332656"/>
            <a:ext cx="1512168" cy="81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 userDrawn="1"/>
        </p:nvSpPr>
        <p:spPr>
          <a:xfrm>
            <a:off x="0" y="0"/>
            <a:ext cx="9144000" cy="260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87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821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2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1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618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596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5000">
              <a:schemeClr val="bg1">
                <a:alpha val="0"/>
              </a:schemeClr>
            </a:gs>
            <a:gs pos="16000">
              <a:srgbClr val="92D050">
                <a:alpha val="61000"/>
              </a:srgbClr>
            </a:gs>
            <a:gs pos="0">
              <a:srgbClr val="124A1B">
                <a:alpha val="90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1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3" r:id="rId2"/>
    <p:sldLayoutId id="2147483694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739234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i organizacja robót - literatura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2" y="610924"/>
            <a:ext cx="8559230" cy="8617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chemeClr val="tx1"/>
                </a:solidFill>
              </a:rPr>
              <a:t>Jaworski K. M.: Podstawy organizacji budowy. Wydawnictwo Naukowe PWN, Warszawa 2004. </a:t>
            </a:r>
            <a:endParaRPr lang="pl-PL" sz="3200" b="1" dirty="0">
              <a:solidFill>
                <a:schemeClr val="tx1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1D3CEBB-50B6-1441-8574-FA8AA8453E55}"/>
              </a:ext>
            </a:extLst>
          </p:cNvPr>
          <p:cNvSpPr/>
          <p:nvPr/>
        </p:nvSpPr>
        <p:spPr>
          <a:xfrm>
            <a:off x="232193" y="1538595"/>
            <a:ext cx="8559538" cy="8617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chemeClr val="tx1"/>
                </a:solidFill>
              </a:rPr>
              <a:t>Jaworski K.M.: Metodologia projektowania realizacji budowy. PWN, Warszawa 1999. </a:t>
            </a:r>
            <a:endParaRPr lang="pl-PL" sz="3200" b="1" dirty="0">
              <a:solidFill>
                <a:schemeClr val="tx1"/>
              </a:solidFill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27C5FA86-96E2-1447-B486-08FD1BD9F3BD}"/>
              </a:ext>
            </a:extLst>
          </p:cNvPr>
          <p:cNvSpPr/>
          <p:nvPr/>
        </p:nvSpPr>
        <p:spPr>
          <a:xfrm>
            <a:off x="232193" y="2466266"/>
            <a:ext cx="855953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chemeClr val="tx1"/>
                </a:solidFill>
              </a:rPr>
              <a:t>A. Dyżewski – Technologia i organizacja budowy. Arkady. Warszawa 1990</a:t>
            </a:r>
            <a:endParaRPr lang="pl-PL" sz="3200" b="1" dirty="0">
              <a:solidFill>
                <a:schemeClr val="tx1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3F0DFB6-C810-CD41-8D61-76814A734C69}"/>
              </a:ext>
            </a:extLst>
          </p:cNvPr>
          <p:cNvSpPr/>
          <p:nvPr/>
        </p:nvSpPr>
        <p:spPr>
          <a:xfrm>
            <a:off x="232193" y="2932273"/>
            <a:ext cx="8559538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chemeClr val="tx1"/>
                </a:solidFill>
              </a:rPr>
              <a:t>Rowiński – Technologia i organizacja procesów inżynieryjnych budownictwa miejskiego. Wyd. Pol. Śląskiej </a:t>
            </a:r>
            <a:endParaRPr lang="pl-PL" sz="3200" b="1" dirty="0">
              <a:solidFill>
                <a:schemeClr val="tx1"/>
              </a:solidFill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F0AFE7BE-6EC9-E64D-BB2F-41CB3D4709E5}"/>
              </a:ext>
            </a:extLst>
          </p:cNvPr>
          <p:cNvSpPr/>
          <p:nvPr/>
        </p:nvSpPr>
        <p:spPr>
          <a:xfrm>
            <a:off x="232193" y="3724416"/>
            <a:ext cx="855953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Ustawa – Prawo budowlane – tekst jednolity Sejm – akty prawne</a:t>
            </a:r>
            <a:r>
              <a:rPr lang="pl-PL" sz="2000" b="1" dirty="0">
                <a:solidFill>
                  <a:schemeClr val="tx1"/>
                </a:solidFill>
              </a:rPr>
              <a:t> </a:t>
            </a:r>
            <a:endParaRPr lang="pl-PL" sz="3200" b="1" dirty="0">
              <a:solidFill>
                <a:schemeClr val="tx1"/>
              </a:solidFill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2A0EED56-FFAF-2847-96DA-B9FF81AF23DA}"/>
              </a:ext>
            </a:extLst>
          </p:cNvPr>
          <p:cNvSpPr/>
          <p:nvPr/>
        </p:nvSpPr>
        <p:spPr>
          <a:xfrm>
            <a:off x="232193" y="4208783"/>
            <a:ext cx="8559538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chemeClr val="tx1"/>
                </a:solidFill>
              </a:rPr>
              <a:t>Warunki techniczne wykonywania i odbioru robót budowlanych - redakcja </a:t>
            </a:r>
            <a:r>
              <a:rPr lang="pl-PL" sz="2000" b="1" dirty="0" err="1">
                <a:solidFill>
                  <a:schemeClr val="tx1"/>
                </a:solidFill>
              </a:rPr>
              <a:t>A.Ujma</a:t>
            </a:r>
            <a:r>
              <a:rPr lang="pl-PL" sz="2000" b="1" dirty="0">
                <a:solidFill>
                  <a:schemeClr val="tx1"/>
                </a:solidFill>
              </a:rPr>
              <a:t> </a:t>
            </a:r>
            <a:r>
              <a:rPr lang="pl-PL" sz="2000" b="1" dirty="0" err="1">
                <a:solidFill>
                  <a:schemeClr val="tx1"/>
                </a:solidFill>
              </a:rPr>
              <a:t>Verlag</a:t>
            </a:r>
            <a:r>
              <a:rPr lang="pl-PL" sz="2000" b="1" dirty="0">
                <a:solidFill>
                  <a:schemeClr val="tx1"/>
                </a:solidFill>
              </a:rPr>
              <a:t> </a:t>
            </a:r>
            <a:r>
              <a:rPr lang="pl-PL" sz="2000" b="1" dirty="0" err="1">
                <a:solidFill>
                  <a:schemeClr val="tx1"/>
                </a:solidFill>
              </a:rPr>
              <a:t>Dashofer</a:t>
            </a:r>
            <a:r>
              <a:rPr lang="pl-PL" sz="2000" b="1" dirty="0">
                <a:solidFill>
                  <a:schemeClr val="tx1"/>
                </a:solidFill>
              </a:rPr>
              <a:t> </a:t>
            </a:r>
            <a:endParaRPr lang="pl-PL" sz="3200" b="1" dirty="0">
              <a:solidFill>
                <a:schemeClr val="tx1"/>
              </a:solidFill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A73847CD-39CE-B445-A239-92670BE5B759}"/>
              </a:ext>
            </a:extLst>
          </p:cNvPr>
          <p:cNvSpPr/>
          <p:nvPr/>
        </p:nvSpPr>
        <p:spPr>
          <a:xfrm>
            <a:off x="232193" y="5021632"/>
            <a:ext cx="8559538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Specyfikacje techniczne wykonywania i odbioru robót budowlanych; branżowe według wytycznych 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EFEB8CD9-7E76-1648-A655-01D9C6CE4CA0}"/>
              </a:ext>
            </a:extLst>
          </p:cNvPr>
          <p:cNvSpPr/>
          <p:nvPr/>
        </p:nvSpPr>
        <p:spPr>
          <a:xfrm>
            <a:off x="232193" y="5873558"/>
            <a:ext cx="855953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T</a:t>
            </a:r>
            <a:r>
              <a:rPr lang="pl-PL" sz="2000" b="1" dirty="0">
                <a:solidFill>
                  <a:schemeClr val="tx1"/>
                </a:solidFill>
              </a:rPr>
              <a:t>. Przechodzień-Roboty ziemne w zimie. Wyd. Arkady </a:t>
            </a:r>
          </a:p>
        </p:txBody>
      </p:sp>
    </p:spTree>
    <p:extLst>
      <p:ext uri="{BB962C8B-B14F-4D97-AF65-F5344CB8AC3E}">
        <p14:creationId xmlns:p14="http://schemas.microsoft.com/office/powerpoint/2010/main" val="3327551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07672" y="141728"/>
            <a:ext cx="6837705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Czynniki wpływające na koszty budowy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2A1F60C-437A-044F-A743-B450CA21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72" y="1106045"/>
            <a:ext cx="8668062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28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DA03FD0-B9ED-2346-87F1-E519C88A7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44" y="965304"/>
            <a:ext cx="8268012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61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Umacnianie wykopów – wykopy rozparte 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02E3684-854B-1D47-A5CC-DA7106675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2" y="1771858"/>
            <a:ext cx="8141324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30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Umacnianie wykopów – wykopy rozparte 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0D6A9EF-6C9E-C041-85C4-58492E7EC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1" y="1452747"/>
            <a:ext cx="8334531" cy="497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32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Umacnianie wykopów – wykopy rozparte 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AF8C6BA-C753-9D4A-A119-A141C31A4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1" y="1560025"/>
            <a:ext cx="8562867" cy="529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07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Umacnianie wykopów – ścianki szczelne 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46FB8E2-3844-B14D-9AD4-5501AB65E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4207"/>
            <a:ext cx="8147154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69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Odwadnianie wykopów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72E1C15-08CD-3643-A693-0570C9CA8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4" y="1840642"/>
            <a:ext cx="8379503" cy="423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14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Odwadnianie wykopów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C9DF5E2-991A-E249-9C06-1969C58A4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1" y="1709845"/>
            <a:ext cx="8786427" cy="451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73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Odwadnianie wykopów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4C38EE7-CB06-9B40-B3CE-B5A030D32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63" y="1753840"/>
            <a:ext cx="8499423" cy="43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33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Odwadnianie wykopów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2826CF63-4DCF-D644-B4FB-053B46E8B4F0}"/>
              </a:ext>
            </a:extLst>
          </p:cNvPr>
          <p:cNvSpPr/>
          <p:nvPr/>
        </p:nvSpPr>
        <p:spPr>
          <a:xfrm>
            <a:off x="235460" y="1254569"/>
            <a:ext cx="8119363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Najprostszym sposobem odwodnienia terenu, na którym prowadzi się roboty ziemne, jest wykonanie rowów terenowych, zapewniających grawitacyjne odprowadzenie wód deszczowych poza rejon objęty robotami. </a:t>
            </a:r>
          </a:p>
        </p:txBody>
      </p:sp>
      <p:sp>
        <p:nvSpPr>
          <p:cNvPr id="2" name="Strzałka w prawo 1">
            <a:extLst>
              <a:ext uri="{FF2B5EF4-FFF2-40B4-BE49-F238E27FC236}">
                <a16:creationId xmlns:a16="http://schemas.microsoft.com/office/drawing/2014/main" id="{2FC43FC2-9521-2E4F-BE96-A4069BC92C9E}"/>
              </a:ext>
            </a:extLst>
          </p:cNvPr>
          <p:cNvSpPr/>
          <p:nvPr/>
        </p:nvSpPr>
        <p:spPr>
          <a:xfrm rot="10800000">
            <a:off x="8315524" y="1713921"/>
            <a:ext cx="509666" cy="4047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5B5E6B13-6513-BE4A-89E9-63AC82206C9F}"/>
              </a:ext>
            </a:extLst>
          </p:cNvPr>
          <p:cNvCxnSpPr>
            <a:cxnSpLocks/>
          </p:cNvCxnSpPr>
          <p:nvPr/>
        </p:nvCxnSpPr>
        <p:spPr>
          <a:xfrm>
            <a:off x="8825190" y="1176797"/>
            <a:ext cx="34854" cy="340258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ostokąt 9">
            <a:extLst>
              <a:ext uri="{FF2B5EF4-FFF2-40B4-BE49-F238E27FC236}">
                <a16:creationId xmlns:a16="http://schemas.microsoft.com/office/drawing/2014/main" id="{0A303768-3725-F54F-968A-A880293D0082}"/>
              </a:ext>
            </a:extLst>
          </p:cNvPr>
          <p:cNvSpPr/>
          <p:nvPr/>
        </p:nvSpPr>
        <p:spPr>
          <a:xfrm>
            <a:off x="235460" y="2655779"/>
            <a:ext cx="8119363" cy="28623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Należy zapobiegać zdzieraniu wody odpadowej na dnie wykopu.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Można temu zapobiec, jeśli na dnie wykopu zostanie wykonana sieć rowków o niewielkim spadku w kierunku narożnika wykopu, a powierzchnia dna wykopu-ukształtowana z lekkim pochyleniem w kierunku rowków.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W narożniku wykopu gdzie następuje odprowadzenie przez rowki wód z dna wykopu, należy wykonać studzienkę zbiorczą, z której, zależnie od intensywności opadów, wybiera się wiadrami lub wypompowuje mechanicznie zbierającą się wodę. </a:t>
            </a:r>
          </a:p>
        </p:txBody>
      </p:sp>
      <p:sp>
        <p:nvSpPr>
          <p:cNvPr id="11" name="Strzałka w prawo 10">
            <a:extLst>
              <a:ext uri="{FF2B5EF4-FFF2-40B4-BE49-F238E27FC236}">
                <a16:creationId xmlns:a16="http://schemas.microsoft.com/office/drawing/2014/main" id="{15478FBD-BB7E-1945-998B-837410E807AF}"/>
              </a:ext>
            </a:extLst>
          </p:cNvPr>
          <p:cNvSpPr/>
          <p:nvPr/>
        </p:nvSpPr>
        <p:spPr>
          <a:xfrm rot="10800000">
            <a:off x="8335174" y="4358128"/>
            <a:ext cx="509666" cy="4047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8761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cd. - literatura 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7F7F5AC-080F-C14F-A165-0BA2C7EFB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6" y="1409074"/>
            <a:ext cx="8371629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67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Odwadnianie wykopów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A29CC5B-E311-2B42-8372-35383C705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98" y="1933731"/>
            <a:ext cx="8304551" cy="402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2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Odwadnianie wykopów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AC3AB56-C2AB-3543-883D-ACC850FBB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5" y="1794727"/>
            <a:ext cx="8439462" cy="412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94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Odwadnianie wykopów  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44CBB15-9740-7544-8A5E-FBAA3B004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74" y="1393472"/>
            <a:ext cx="8229600" cy="528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04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Odwadnianie wykopów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1E64967-F4BA-0947-9894-8AC03A24C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5" y="1715989"/>
            <a:ext cx="8094689" cy="465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26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Odwadnianie wykopów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C39B0AA-89B7-184C-B88A-6960D4723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1" y="1533264"/>
            <a:ext cx="8441654" cy="488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28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Odwadnianie wykopów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B6632D3-6AEA-4243-AD77-438248C16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4" y="1518300"/>
            <a:ext cx="8139659" cy="53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20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Odwadnianie wykopów - drenaże  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898579-FD48-EE47-A142-59B0936D7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55" y="1911655"/>
            <a:ext cx="8214610" cy="420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38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Filtry odwrotne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Filtr odwrotny jest konstrukcja gruntowa, wielowarstwowa, zabudowana z gruntów o odpowiednio dobranym uziarnieniu.  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696390-A503-514D-9461-805C3DAB5DFE}"/>
              </a:ext>
            </a:extLst>
          </p:cNvPr>
          <p:cNvSpPr/>
          <p:nvPr/>
        </p:nvSpPr>
        <p:spPr>
          <a:xfrm>
            <a:off x="222661" y="2177899"/>
            <a:ext cx="8786427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Cel: bezpieczne odprowadzenie wód filtracyjnych z nasypów hydrotechnicznych do drenaży rurowych lub </a:t>
            </a:r>
            <a:r>
              <a:rPr lang="pl-PL" sz="3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pryzmowych</a:t>
            </a:r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.  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2F4E8E6-D77C-CE4F-B0FD-50B4E796F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1" y="4199120"/>
            <a:ext cx="4432300" cy="20574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CC741847-6FD7-BD4C-8F96-25579C87E49A}"/>
              </a:ext>
            </a:extLst>
          </p:cNvPr>
          <p:cNvSpPr/>
          <p:nvPr/>
        </p:nvSpPr>
        <p:spPr>
          <a:xfrm>
            <a:off x="5186903" y="4027491"/>
            <a:ext cx="3357490" cy="8617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1, grunt chroniony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 2, filtr grunt chroniący </a:t>
            </a:r>
            <a:endParaRPr lang="pl-PL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877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Filtry odwrotne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Obecnie technologia wykonania pracochłonnych i kosztownych gruntowych filtrów odwrotnych zastępowana jest rozwiązaniami wykorzystującymi różnego rodzaju </a:t>
            </a:r>
            <a:r>
              <a:rPr lang="pl-PL" sz="2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geosyntetyki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.  </a:t>
            </a:r>
            <a:endParaRPr lang="pl-PL" sz="2000" b="1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780ABD4-9716-D143-91CA-88AD78EAA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0" y="1870122"/>
            <a:ext cx="8786427" cy="487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95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Odwadnianie wykopów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2826CF63-4DCF-D644-B4FB-053B46E8B4F0}"/>
              </a:ext>
            </a:extLst>
          </p:cNvPr>
          <p:cNvSpPr/>
          <p:nvPr/>
        </p:nvSpPr>
        <p:spPr>
          <a:xfrm>
            <a:off x="235460" y="1254569"/>
            <a:ext cx="8119363" cy="16312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Można - poza obrysem budowanego obiektu od strony, z której napływa woda lub też dookoła całej jego podziemnej części - wykonać drenaż.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Jest to sieć rurek ceramicznych, ułożonych w rowkach wypełnionych żwirem i pospółką, odprowadzających grawitacyjnie wodę gruntową poza teren robót. </a:t>
            </a:r>
          </a:p>
        </p:txBody>
      </p:sp>
      <p:sp>
        <p:nvSpPr>
          <p:cNvPr id="2" name="Strzałka w prawo 1">
            <a:extLst>
              <a:ext uri="{FF2B5EF4-FFF2-40B4-BE49-F238E27FC236}">
                <a16:creationId xmlns:a16="http://schemas.microsoft.com/office/drawing/2014/main" id="{2FC43FC2-9521-2E4F-BE96-A4069BC92C9E}"/>
              </a:ext>
            </a:extLst>
          </p:cNvPr>
          <p:cNvSpPr/>
          <p:nvPr/>
        </p:nvSpPr>
        <p:spPr>
          <a:xfrm rot="10800000">
            <a:off x="8350378" y="1834533"/>
            <a:ext cx="509666" cy="4047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5B5E6B13-6513-BE4A-89E9-63AC82206C9F}"/>
              </a:ext>
            </a:extLst>
          </p:cNvPr>
          <p:cNvCxnSpPr>
            <a:cxnSpLocks/>
          </p:cNvCxnSpPr>
          <p:nvPr/>
        </p:nvCxnSpPr>
        <p:spPr>
          <a:xfrm>
            <a:off x="8825190" y="1176797"/>
            <a:ext cx="34854" cy="340258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trzałka w prawo 10">
            <a:extLst>
              <a:ext uri="{FF2B5EF4-FFF2-40B4-BE49-F238E27FC236}">
                <a16:creationId xmlns:a16="http://schemas.microsoft.com/office/drawing/2014/main" id="{15478FBD-BB7E-1945-998B-837410E807AF}"/>
              </a:ext>
            </a:extLst>
          </p:cNvPr>
          <p:cNvSpPr/>
          <p:nvPr/>
        </p:nvSpPr>
        <p:spPr>
          <a:xfrm rot="10800000">
            <a:off x="8315524" y="4302803"/>
            <a:ext cx="509666" cy="4047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3515DB2-CD44-6C4B-B3AE-04A8158B0631}"/>
              </a:ext>
            </a:extLst>
          </p:cNvPr>
          <p:cNvSpPr/>
          <p:nvPr/>
        </p:nvSpPr>
        <p:spPr>
          <a:xfrm>
            <a:off x="235460" y="3240235"/>
            <a:ext cx="8119363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Konieczność zapewnienia odbioru wody odpompowywanej z wykopu, studni depresyjnych lub napływającej z drenażu. </a:t>
            </a:r>
          </a:p>
          <a:p>
            <a:endParaRPr lang="pl-PL" sz="2400" b="1" dirty="0">
              <a:solidFill>
                <a:schemeClr val="tx1"/>
              </a:solidFill>
            </a:endParaRPr>
          </a:p>
          <a:p>
            <a:r>
              <a:rPr lang="pl-PL" sz="2400" b="1" dirty="0">
                <a:solidFill>
                  <a:schemeClr val="tx1"/>
                </a:solidFill>
              </a:rPr>
              <a:t>Najprościej jest doprowadzić tę wodę do istniejącej w pobliżu sieci kanalizacji deszczowej lub do rowów melioracyjnych albo innych powierzchniowych cieków wodnych </a:t>
            </a:r>
          </a:p>
        </p:txBody>
      </p:sp>
    </p:spTree>
    <p:extLst>
      <p:ext uri="{BB962C8B-B14F-4D97-AF65-F5344CB8AC3E}">
        <p14:creationId xmlns:p14="http://schemas.microsoft.com/office/powerpoint/2010/main" val="2331806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Normy 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1591E32-486A-5E46-92A2-556F5492F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2" y="794477"/>
            <a:ext cx="8786427" cy="344773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495DEEA-12D2-D543-8A92-8AD6D0B25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1" y="4491664"/>
            <a:ext cx="8786427" cy="218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89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Odwadnianie wykopów wgłębne 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BE0C7E6-DD97-A643-B14B-D0974C2F8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64" y="2154720"/>
            <a:ext cx="8199619" cy="296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29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Odwadnianie wykopów wgłębne 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96EF9C0-059E-8345-9306-37341EDB5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6" y="1769157"/>
            <a:ext cx="8259580" cy="408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81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Odwadnianie wykopów wgłębne 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7B53F50-3BFE-9E46-A253-668B60D43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4" y="1534380"/>
            <a:ext cx="8349521" cy="465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305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Odwadnianie wykopów ujęcie wód  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61C3C22-80DB-504F-8882-BE908CA3C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5" y="1772081"/>
            <a:ext cx="8379502" cy="438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51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Odwadnianie wykopów ujęcie wód -   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770E8EC-CEFA-7C4E-93C6-436A91340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4" y="1606303"/>
            <a:ext cx="8349521" cy="506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740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Odwadnianie wykopów ujęcie wód -   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5955F10-19E2-8748-AB59-A7D0F381D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0" y="1254568"/>
            <a:ext cx="8786427" cy="548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70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Odwadnianie wykopów igłofiltry   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8222849-B4A8-6D4F-972C-382742793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1" y="1438000"/>
            <a:ext cx="8666506" cy="518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884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Odwadnianie wykopów igłofiltry   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D30F817-6CC0-7F47-8196-A8D3FD6A0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83" y="1640172"/>
            <a:ext cx="8087922" cy="494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764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Odwadnianie wykopów igłofiltry   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9C166C9-5F04-F74D-BB94-1BEEB174E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5" y="1449437"/>
            <a:ext cx="8409482" cy="490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86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Odwadnianie wykopów igłofiltry   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7363DF8-4805-B54F-A39C-795640759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1" y="1598628"/>
            <a:ext cx="8786427" cy="483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66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Literatura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72829CD-2482-FC47-A2C8-51725A415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1" y="1469036"/>
            <a:ext cx="4724400" cy="512663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CD068F3-9396-BE46-AA08-70FD8948F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01" y="719527"/>
            <a:ext cx="4651242" cy="587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17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Odwadnianie wykopów igłofiltry   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E15C844-7EE1-3F40-8F15-4CADDF8F2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1" y="1721823"/>
            <a:ext cx="8786427" cy="488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568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Odwadnianie wykopów igłofiltry   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9FCCEAE-6C4C-414A-9D86-6016FE985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1" y="1536719"/>
            <a:ext cx="8649325" cy="509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891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Technologia robót ziemnych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DD81FB-50F0-E04C-9570-8785EB297DB0}"/>
              </a:ext>
            </a:extLst>
          </p:cNvPr>
          <p:cNvSpPr/>
          <p:nvPr/>
        </p:nvSpPr>
        <p:spPr>
          <a:xfrm>
            <a:off x="222661" y="622799"/>
            <a:ext cx="878642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Odwadnianie wykopów igłofiltry   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2847459-F644-784D-9AB9-012D3F310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1" y="1586976"/>
            <a:ext cx="8786427" cy="484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1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Roboty ziemne w okresie zimowym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2CFE83D-ED33-7749-8875-9767464EE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0" y="1433929"/>
            <a:ext cx="8698768" cy="454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441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Roboty ziemne BHP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340AFDE-2D81-B045-B874-12A62C5BD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2" y="1563453"/>
            <a:ext cx="8349521" cy="425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454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Roboty ziemne BHP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6BA0655-95CA-D046-9E5E-C5C958752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2" y="1113421"/>
            <a:ext cx="8484433" cy="492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984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Roboty ziemne BHP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420FC2A-E2D3-5948-A873-7E8A63D39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2" y="1462008"/>
            <a:ext cx="8379502" cy="462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108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Roboty ziemne BHP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0FD75FD-C24E-474C-A32E-FD6DAFC2E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9" y="1145785"/>
            <a:ext cx="8698768" cy="519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228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Roboty ziemne BHP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C06EAC2-47CB-AA4B-AA7A-86C5547A8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69" y="1198594"/>
            <a:ext cx="8635268" cy="516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70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Ułożenie rur pod jezdnią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66AB41E-A216-C041-AEEC-2EB4964EA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9" y="1288792"/>
            <a:ext cx="8698768" cy="488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26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Literatura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864E1C9-AD06-F14A-A442-D61821E85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2" y="913247"/>
            <a:ext cx="4972000" cy="545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25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Ułożenie rur , zasypki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28C7D00-1249-2548-AA64-5F5FD16E0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9" y="1309089"/>
            <a:ext cx="8698768" cy="423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160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Zabezpieczenie wykopów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07CDA61-E9E2-ED46-826B-FCC784467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2" y="1004919"/>
            <a:ext cx="8769246" cy="197004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810D393-E25B-2240-BAAC-82788C818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2" y="2974968"/>
            <a:ext cx="8769246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09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Wykopy pod kanalizacje 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B3EA56E-B55B-FA44-8F61-60FFB402E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50" y="1339017"/>
            <a:ext cx="8668788" cy="423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153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Wykopy pod kanalizacje 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0DC5FD3-D599-6A4B-A87C-09962D788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2" y="978189"/>
            <a:ext cx="8589364" cy="484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851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Wykopy pod kanalizacje 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713A412-4D28-B042-905F-1A41E42FF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083"/>
            <a:ext cx="8874177" cy="216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6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22662" y="21807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Literatura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BA51041-525F-8048-9E65-7B3BF7AAD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839449"/>
            <a:ext cx="8801100" cy="583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13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07672" y="141728"/>
            <a:ext cx="6837705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Czynniki wpływające na koszty budowy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A429F88-5940-7E4F-87B6-EE2497EA1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72" y="1194320"/>
            <a:ext cx="8786426" cy="48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4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07672" y="141728"/>
            <a:ext cx="6837705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Czynniki wpływające na koszty budowy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B66BA7B-6398-EC49-971C-393C299A9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72" y="1369622"/>
            <a:ext cx="8417552" cy="548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71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207672" y="141728"/>
            <a:ext cx="6837705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Czynniki wpływające na koszty budowy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F77E1EE-5882-1943-A524-410E768B4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84" y="1259173"/>
            <a:ext cx="8359882" cy="51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03198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{2E2B9F02-BA56-1849-9B9F-CF92CF09AABF}tf16401378</Template>
  <TotalTime>10497</TotalTime>
  <Words>702</Words>
  <Application>Microsoft Macintosh PowerPoint</Application>
  <PresentationFormat>Pokaz na ekranie (4:3)</PresentationFormat>
  <Paragraphs>159</Paragraphs>
  <Slides>54</Slides>
  <Notes>54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54</vt:i4>
      </vt:variant>
    </vt:vector>
  </HeadingPairs>
  <TitlesOfParts>
    <vt:vector size="57" baseType="lpstr">
      <vt:lpstr>Arial</vt:lpstr>
      <vt:lpstr>Calibri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Adam Rak</dc:creator>
  <cp:lastModifiedBy>Microsoft Office User</cp:lastModifiedBy>
  <cp:revision>622</cp:revision>
  <cp:lastPrinted>2017-06-30T22:44:52Z</cp:lastPrinted>
  <dcterms:created xsi:type="dcterms:W3CDTF">2015-11-27T13:52:35Z</dcterms:created>
  <dcterms:modified xsi:type="dcterms:W3CDTF">2020-11-11T17:58:43Z</dcterms:modified>
</cp:coreProperties>
</file>