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8B40C"/>
    <a:srgbClr val="22384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569" autoAdjust="0"/>
  </p:normalViewPr>
  <p:slideViewPr>
    <p:cSldViewPr>
      <p:cViewPr varScale="1">
        <p:scale>
          <a:sx n="33" d="100"/>
          <a:sy n="33" d="100"/>
        </p:scale>
        <p:origin x="-690" y="-78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16CD-9CCD-4175-A052-E0FB87F25F5B}" type="datetimeFigureOut">
              <a:rPr lang="pl-PL" smtClean="0"/>
              <a:pPr/>
              <a:t>2021-03-23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0D6-E18C-40B6-8CC5-6F602782C3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38091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64370" y="4049688"/>
            <a:ext cx="23042560" cy="1800200"/>
          </a:xfrm>
        </p:spPr>
        <p:txBody>
          <a:bodyPr/>
          <a:lstStyle>
            <a:lvl1pPr>
              <a:defRPr lang="pl-PL" sz="11200" b="1" i="0" u="none" strike="noStrike" cap="none" spc="0" baseline="0" dirty="0" smtClean="0">
                <a:ln>
                  <a:noFill/>
                </a:ln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6" name="Podtytuł 2"/>
          <p:cNvSpPr>
            <a:spLocks noGrp="1"/>
          </p:cNvSpPr>
          <p:nvPr>
            <p:ph type="subTitle" idx="1"/>
          </p:nvPr>
        </p:nvSpPr>
        <p:spPr>
          <a:xfrm>
            <a:off x="653654" y="6137920"/>
            <a:ext cx="23042560" cy="131445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238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cxnSp>
        <p:nvCxnSpPr>
          <p:cNvPr id="17" name="Łącznik prosty 16"/>
          <p:cNvCxnSpPr/>
          <p:nvPr userDrawn="1"/>
        </p:nvCxnSpPr>
        <p:spPr>
          <a:xfrm>
            <a:off x="653654" y="5993904"/>
            <a:ext cx="23053276" cy="0"/>
          </a:xfrm>
          <a:prstGeom prst="line">
            <a:avLst/>
          </a:prstGeom>
          <a:noFill/>
          <a:ln w="25400" cap="flat">
            <a:solidFill>
              <a:srgbClr val="22384F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Symbol zastępczy tekstu 3"/>
          <p:cNvSpPr>
            <a:spLocks noGrp="1"/>
          </p:cNvSpPr>
          <p:nvPr>
            <p:ph type="body" sz="half" idx="10"/>
          </p:nvPr>
        </p:nvSpPr>
        <p:spPr>
          <a:xfrm>
            <a:off x="18220530" y="7648994"/>
            <a:ext cx="5486400" cy="346447"/>
          </a:xfrm>
        </p:spPr>
        <p:txBody>
          <a:bodyPr/>
          <a:lstStyle>
            <a:lvl1pPr marL="0" indent="0" algn="r">
              <a:buNone/>
              <a:defRPr sz="1400">
                <a:solidFill>
                  <a:srgbClr val="2238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165418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670720" y="4049688"/>
            <a:ext cx="23042560" cy="7632848"/>
          </a:xfrm>
        </p:spPr>
        <p:txBody>
          <a:bodyPr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94433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0720" y="2321496"/>
            <a:ext cx="7488832" cy="1728192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75576" y="2321496"/>
            <a:ext cx="15049672" cy="8928992"/>
          </a:xfrm>
        </p:spPr>
        <p:txBody>
          <a:bodyPr/>
          <a:lstStyle>
            <a:lvl1pPr>
              <a:defRPr sz="32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0720" y="4049688"/>
            <a:ext cx="7488832" cy="72008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244293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98712" y="4049688"/>
            <a:ext cx="11813558" cy="7128792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40072" y="4049688"/>
            <a:ext cx="10716344" cy="7310586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354843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86744" y="2105472"/>
            <a:ext cx="22610512" cy="1721346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0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86744" y="3977680"/>
            <a:ext cx="22610512" cy="7560840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93543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ytuł pionowy 1"/>
          <p:cNvSpPr>
            <a:spLocks noGrp="1"/>
          </p:cNvSpPr>
          <p:nvPr>
            <p:ph type="title" orient="vert"/>
          </p:nvPr>
        </p:nvSpPr>
        <p:spPr>
          <a:xfrm>
            <a:off x="19248784" y="2170560"/>
            <a:ext cx="3137520" cy="9295952"/>
          </a:xfrm>
        </p:spPr>
        <p:txBody>
          <a:bodyPr vert="eaVert">
            <a:normAutofit/>
          </a:bodyPr>
          <a:lstStyle>
            <a:lvl1pPr>
              <a:defRPr sz="10000" b="1">
                <a:solidFill>
                  <a:srgbClr val="22384F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58752" y="2170560"/>
            <a:ext cx="18106800" cy="9295952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</a:defRPr>
            </a:lvl1pPr>
            <a:lvl2pPr>
              <a:defRPr>
                <a:solidFill>
                  <a:srgbClr val="22384F"/>
                </a:solidFill>
              </a:defRPr>
            </a:lvl2pPr>
            <a:lvl3pPr>
              <a:defRPr>
                <a:solidFill>
                  <a:srgbClr val="22384F"/>
                </a:solidFill>
              </a:defRPr>
            </a:lvl3pPr>
            <a:lvl4pPr>
              <a:defRPr>
                <a:solidFill>
                  <a:srgbClr val="22384F"/>
                </a:solidFill>
              </a:defRPr>
            </a:lvl4pPr>
            <a:lvl5pPr>
              <a:defRPr>
                <a:solidFill>
                  <a:srgbClr val="22384F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279156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itechnika Opolska | Opole University of Technology | www.po.opole.pl…"/>
          <p:cNvSpPr txBox="1"/>
          <p:nvPr/>
        </p:nvSpPr>
        <p:spPr>
          <a:xfrm>
            <a:off x="4230121" y="12378774"/>
            <a:ext cx="15530056" cy="913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Politechnika Opolska | Opole University of Technology | www.po.opole.pl</a:t>
            </a:r>
          </a:p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Wydział Ekonomii i Zarządzania | Faculty of Economics and Management | www.weiz.po.opole.pl</a:t>
            </a:r>
          </a:p>
        </p:txBody>
      </p:sp>
      <p:sp>
        <p:nvSpPr>
          <p:cNvPr id="3" name="Linia"/>
          <p:cNvSpPr/>
          <p:nvPr/>
        </p:nvSpPr>
        <p:spPr>
          <a:xfrm>
            <a:off x="2108442" y="11663229"/>
            <a:ext cx="20166809" cy="3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4" name="poli.png" descr="poli.png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474145" y="95267"/>
            <a:ext cx="4913759" cy="1595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23.png" descr="23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21519525" y="107287"/>
            <a:ext cx="2278280" cy="21113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831850"/>
            <a:ext cx="20726400" cy="6369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745432"/>
            <a:ext cx="23042560" cy="1368152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Setting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in public </a:t>
            </a:r>
            <a:r>
              <a:rPr lang="pl-PL" sz="6600" dirty="0" err="1" smtClean="0">
                <a:solidFill>
                  <a:srgbClr val="FF0000"/>
                </a:solidFill>
              </a:rPr>
              <a:t>administration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2848" y="4121696"/>
            <a:ext cx="20234248" cy="7560840"/>
          </a:xfrm>
        </p:spPr>
        <p:txBody>
          <a:bodyPr/>
          <a:lstStyle/>
          <a:p>
            <a:pPr algn="l"/>
            <a:r>
              <a:rPr lang="pl-PL" dirty="0" smtClean="0"/>
              <a:t>	Most </a:t>
            </a:r>
            <a:r>
              <a:rPr lang="pl-PL" dirty="0" err="1" smtClean="0"/>
              <a:t>common</a:t>
            </a:r>
            <a:r>
              <a:rPr lang="pl-PL" dirty="0" smtClean="0"/>
              <a:t> </a:t>
            </a:r>
            <a:r>
              <a:rPr lang="pl-PL" dirty="0" err="1" smtClean="0"/>
              <a:t>way</a:t>
            </a:r>
            <a:r>
              <a:rPr lang="pl-PL" dirty="0" smtClean="0"/>
              <a:t> of </a:t>
            </a:r>
            <a:r>
              <a:rPr lang="pl-PL" dirty="0" err="1" smtClean="0"/>
              <a:t>looking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smtClean="0"/>
              <a:t>	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polarity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:</a:t>
            </a:r>
          </a:p>
          <a:p>
            <a:pPr algn="l"/>
            <a:r>
              <a:rPr lang="pl-PL" dirty="0" smtClean="0"/>
              <a:t> 	</a:t>
            </a:r>
            <a:r>
              <a:rPr lang="pl-PL" dirty="0" smtClean="0">
                <a:latin typeface="Times New Roman"/>
                <a:cs typeface="Times New Roman"/>
              </a:rPr>
              <a:t>″</a:t>
            </a:r>
            <a:r>
              <a:rPr lang="pl-PL" b="1" i="1" dirty="0" err="1" smtClean="0">
                <a:solidFill>
                  <a:schemeClr val="accent3">
                    <a:lumMod val="75000"/>
                  </a:schemeClr>
                </a:solidFill>
              </a:rPr>
              <a:t>Bureaucratic</a:t>
            </a:r>
            <a:r>
              <a:rPr lang="pl-PL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3">
                    <a:lumMod val="75000"/>
                  </a:schemeClr>
                </a:solidFill>
              </a:rPr>
              <a:t>ethos</a:t>
            </a:r>
            <a:r>
              <a:rPr lang="pl-PL" dirty="0" smtClean="0">
                <a:latin typeface="Times New Roman"/>
                <a:cs typeface="Times New Roman"/>
              </a:rPr>
              <a:t> </a:t>
            </a:r>
            <a:r>
              <a:rPr lang="pl-PL" dirty="0" smtClean="0">
                <a:latin typeface="Times New Roman"/>
                <a:cs typeface="Times New Roman"/>
              </a:rPr>
              <a:t>″ </a:t>
            </a:r>
            <a:r>
              <a:rPr lang="pl-PL" dirty="0" smtClean="0"/>
              <a:t>and,</a:t>
            </a:r>
          </a:p>
          <a:p>
            <a:pPr algn="l"/>
            <a:r>
              <a:rPr lang="pl-PL" dirty="0" smtClean="0"/>
              <a:t> 	</a:t>
            </a:r>
            <a:r>
              <a:rPr lang="pl-PL" dirty="0" smtClean="0">
                <a:latin typeface="Times New Roman"/>
                <a:cs typeface="Times New Roman"/>
              </a:rPr>
              <a:t>″</a:t>
            </a:r>
            <a:r>
              <a:rPr lang="pl-PL" b="1" i="1" dirty="0" err="1" smtClean="0">
                <a:solidFill>
                  <a:schemeClr val="accent3">
                    <a:lumMod val="75000"/>
                  </a:schemeClr>
                </a:solidFill>
              </a:rPr>
              <a:t>Democratic</a:t>
            </a:r>
            <a:r>
              <a:rPr lang="pl-PL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3">
                    <a:lumMod val="75000"/>
                  </a:schemeClr>
                </a:solidFill>
              </a:rPr>
              <a:t>ethos</a:t>
            </a:r>
            <a:r>
              <a:rPr lang="pl-PL" dirty="0" smtClean="0">
                <a:latin typeface="Times New Roman"/>
                <a:cs typeface="Times New Roman"/>
              </a:rPr>
              <a:t> </a:t>
            </a:r>
            <a:r>
              <a:rPr lang="pl-PL" dirty="0" smtClean="0">
                <a:latin typeface="Times New Roman"/>
                <a:cs typeface="Times New Roman"/>
              </a:rPr>
              <a:t>″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/>
              <a:t>	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distinct</a:t>
            </a:r>
            <a:r>
              <a:rPr lang="pl-PL" dirty="0" smtClean="0"/>
              <a:t> </a:t>
            </a:r>
            <a:r>
              <a:rPr lang="pl-PL" dirty="0" err="1" smtClean="0"/>
              <a:t>intellectual</a:t>
            </a:r>
            <a:r>
              <a:rPr lang="pl-PL" dirty="0" smtClean="0"/>
              <a:t> </a:t>
            </a:r>
            <a:r>
              <a:rPr lang="pl-PL" dirty="0" err="1" smtClean="0"/>
              <a:t>frameworks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shaped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history</a:t>
            </a:r>
            <a:r>
              <a:rPr lang="pl-PL" dirty="0" smtClean="0"/>
              <a:t> </a:t>
            </a:r>
            <a:r>
              <a:rPr lang="pl-PL" dirty="0" smtClean="0"/>
              <a:t>	and </a:t>
            </a:r>
            <a:r>
              <a:rPr lang="pl-PL" dirty="0" smtClean="0"/>
              <a:t>modern </a:t>
            </a:r>
            <a:r>
              <a:rPr lang="pl-PL" dirty="0" err="1" smtClean="0"/>
              <a:t>practice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.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3257600"/>
            <a:ext cx="23042560" cy="8424936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of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approach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to be </a:t>
            </a:r>
            <a:r>
              <a:rPr lang="pl-PL" dirty="0" err="1" smtClean="0"/>
              <a:t>constitutionally</a:t>
            </a:r>
            <a:r>
              <a:rPr lang="pl-PL" dirty="0" smtClean="0"/>
              <a:t> </a:t>
            </a:r>
            <a:r>
              <a:rPr lang="pl-PL" dirty="0" err="1" smtClean="0"/>
              <a:t>competent</a:t>
            </a:r>
            <a:r>
              <a:rPr lang="pl-PL" dirty="0" smtClean="0"/>
              <a:t>, </a:t>
            </a:r>
            <a:r>
              <a:rPr lang="pl-PL" dirty="0" err="1" smtClean="0"/>
              <a:t>avoid</a:t>
            </a:r>
            <a:r>
              <a:rPr lang="pl-PL" dirty="0" smtClean="0"/>
              <a:t> </a:t>
            </a:r>
            <a:r>
              <a:rPr lang="pl-PL" dirty="0" err="1" smtClean="0"/>
              <a:t>illegal</a:t>
            </a:r>
            <a:r>
              <a:rPr lang="pl-PL" dirty="0" smtClean="0"/>
              <a:t> behavior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exercise</a:t>
            </a:r>
            <a:r>
              <a:rPr lang="pl-PL" dirty="0" smtClean="0"/>
              <a:t> of authority, be </a:t>
            </a:r>
            <a:r>
              <a:rPr lang="pl-PL" dirty="0" err="1" smtClean="0"/>
              <a:t>broadly</a:t>
            </a:r>
            <a:r>
              <a:rPr lang="pl-PL" dirty="0" smtClean="0"/>
              <a:t> </a:t>
            </a:r>
            <a:r>
              <a:rPr lang="pl-PL" dirty="0" err="1" smtClean="0"/>
              <a:t>aware</a:t>
            </a:r>
            <a:r>
              <a:rPr lang="pl-PL" dirty="0" smtClean="0"/>
              <a:t> of </a:t>
            </a:r>
            <a:r>
              <a:rPr lang="pl-PL" dirty="0" err="1" smtClean="0"/>
              <a:t>relevant</a:t>
            </a:r>
            <a:r>
              <a:rPr lang="pl-PL" dirty="0" smtClean="0"/>
              <a:t> </a:t>
            </a:r>
            <a:r>
              <a:rPr lang="pl-PL" dirty="0" err="1" smtClean="0"/>
              <a:t>laws</a:t>
            </a:r>
            <a:r>
              <a:rPr lang="pl-PL" dirty="0" smtClean="0"/>
              <a:t>, and </a:t>
            </a:r>
            <a:r>
              <a:rPr lang="pl-PL" dirty="0" err="1" smtClean="0"/>
              <a:t>interpret</a:t>
            </a:r>
            <a:r>
              <a:rPr lang="pl-PL" dirty="0" smtClean="0"/>
              <a:t> law in a </a:t>
            </a:r>
            <a:r>
              <a:rPr lang="pl-PL" dirty="0" err="1" smtClean="0"/>
              <a:t>reasonable</a:t>
            </a:r>
            <a:r>
              <a:rPr lang="pl-PL" dirty="0" smtClean="0"/>
              <a:t> </a:t>
            </a:r>
            <a:r>
              <a:rPr lang="pl-PL" dirty="0" err="1" smtClean="0"/>
              <a:t>fashion</a:t>
            </a:r>
            <a:r>
              <a:rPr lang="pl-PL" dirty="0" smtClean="0"/>
              <a:t>.</a:t>
            </a:r>
          </a:p>
          <a:p>
            <a:pPr algn="l"/>
            <a:r>
              <a:rPr lang="pl-PL" dirty="0" err="1" smtClean="0"/>
              <a:t>Although</a:t>
            </a:r>
            <a:r>
              <a:rPr lang="pl-PL" dirty="0" smtClean="0"/>
              <a:t> law </a:t>
            </a:r>
            <a:r>
              <a:rPr lang="pl-PL" dirty="0" err="1" smtClean="0"/>
              <a:t>often</a:t>
            </a:r>
            <a:r>
              <a:rPr lang="pl-PL" dirty="0" smtClean="0"/>
              <a:t> </a:t>
            </a:r>
            <a:r>
              <a:rPr lang="pl-PL" dirty="0" err="1" smtClean="0"/>
              <a:t>sets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parameters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action </a:t>
            </a:r>
            <a:r>
              <a:rPr lang="pl-PL" dirty="0" err="1" smtClean="0"/>
              <a:t>takes</a:t>
            </a:r>
            <a:r>
              <a:rPr lang="pl-PL" dirty="0" smtClean="0"/>
              <a:t> place, legal </a:t>
            </a:r>
            <a:r>
              <a:rPr lang="pl-PL" dirty="0" err="1" smtClean="0"/>
              <a:t>compliance</a:t>
            </a:r>
            <a:r>
              <a:rPr lang="pl-PL" dirty="0" smtClean="0"/>
              <a:t> </a:t>
            </a:r>
            <a:r>
              <a:rPr lang="pl-PL" dirty="0" err="1" smtClean="0"/>
              <a:t>tends</a:t>
            </a:r>
            <a:r>
              <a:rPr lang="pl-PL" dirty="0" smtClean="0"/>
              <a:t> to be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paramount</a:t>
            </a:r>
            <a:r>
              <a:rPr lang="pl-PL" dirty="0" smtClean="0"/>
              <a:t> </a:t>
            </a:r>
            <a:r>
              <a:rPr lang="pl-PL" dirty="0" err="1" smtClean="0"/>
              <a:t>concern</a:t>
            </a:r>
            <a:r>
              <a:rPr lang="pl-PL" dirty="0" smtClean="0"/>
              <a:t> for public </a:t>
            </a:r>
            <a:r>
              <a:rPr lang="pl-PL" dirty="0" err="1" smtClean="0"/>
              <a:t>administrators</a:t>
            </a:r>
            <a:r>
              <a:rPr lang="pl-PL" dirty="0" smtClean="0"/>
              <a:t>, </a:t>
            </a:r>
            <a:r>
              <a:rPr lang="pl-PL" dirty="0" err="1" smtClean="0"/>
              <a:t>rather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discovering</a:t>
            </a:r>
            <a:r>
              <a:rPr lang="pl-PL" dirty="0" smtClean="0"/>
              <a:t> and </a:t>
            </a:r>
            <a:r>
              <a:rPr lang="pl-PL" dirty="0" err="1" smtClean="0"/>
              <a:t>promoting</a:t>
            </a:r>
            <a:r>
              <a:rPr lang="pl-PL" dirty="0" smtClean="0"/>
              <a:t> </a:t>
            </a:r>
            <a:r>
              <a:rPr lang="pl-PL" dirty="0" err="1" smtClean="0"/>
              <a:t>higher</a:t>
            </a:r>
            <a:r>
              <a:rPr lang="pl-PL" dirty="0" smtClean="0"/>
              <a:t> order legal.</a:t>
            </a:r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might</a:t>
            </a:r>
            <a:r>
              <a:rPr lang="pl-PL" dirty="0" smtClean="0"/>
              <a:t> be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categorized</a:t>
            </a:r>
            <a:r>
              <a:rPr lang="pl-PL" dirty="0" smtClean="0"/>
              <a:t> as </a:t>
            </a:r>
            <a:r>
              <a:rPr lang="pl-PL" dirty="0" err="1" smtClean="0"/>
              <a:t>regime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proclaimed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Constitution</a:t>
            </a:r>
            <a:r>
              <a:rPr lang="pl-PL" dirty="0" smtClean="0"/>
              <a:t> and </a:t>
            </a:r>
            <a:r>
              <a:rPr lang="pl-PL" dirty="0" err="1" smtClean="0"/>
              <a:t>represent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populations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3096344"/>
          </a:xfrm>
        </p:spPr>
        <p:txBody>
          <a:bodyPr>
            <a:noAutofit/>
          </a:bodyPr>
          <a:lstStyle/>
          <a:p>
            <a:pPr algn="l"/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To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uphold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the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value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of legal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frame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in public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administration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we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use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the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legal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rationality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that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follows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a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particular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mode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of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reasoning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which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proceeds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through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 five </a:t>
            </a:r>
            <a:r>
              <a:rPr lang="pl-PL" sz="5400" b="0" i="1" dirty="0" err="1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steps</a:t>
            </a:r>
            <a:r>
              <a:rPr lang="pl-PL" sz="5400" b="0" i="1" dirty="0" smtClean="0">
                <a:solidFill>
                  <a:srgbClr val="00B050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endParaRPr lang="pl-PL" sz="5400" b="0" i="1" dirty="0">
              <a:solidFill>
                <a:srgbClr val="00B05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5705872"/>
            <a:ext cx="23042560" cy="5976664"/>
          </a:xfrm>
        </p:spPr>
        <p:txBody>
          <a:bodyPr/>
          <a:lstStyle/>
          <a:p>
            <a:pPr algn="l"/>
            <a:r>
              <a:rPr lang="pl-PL" dirty="0" smtClean="0">
                <a:solidFill>
                  <a:srgbClr val="FF0000"/>
                </a:solidFill>
              </a:rPr>
              <a:t>1)</a:t>
            </a:r>
            <a:r>
              <a:rPr lang="pl-PL" dirty="0" smtClean="0"/>
              <a:t> </a:t>
            </a:r>
            <a:r>
              <a:rPr lang="pl-PL" dirty="0" err="1" smtClean="0"/>
              <a:t>clarification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issue</a:t>
            </a:r>
            <a:r>
              <a:rPr lang="pl-PL" dirty="0" smtClean="0"/>
              <a:t>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debated</a:t>
            </a:r>
            <a:r>
              <a:rPr lang="pl-PL" dirty="0" smtClean="0"/>
              <a:t>;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2)</a:t>
            </a:r>
            <a:r>
              <a:rPr lang="pl-PL" dirty="0" smtClean="0"/>
              <a:t> </a:t>
            </a:r>
            <a:r>
              <a:rPr lang="pl-PL" dirty="0" err="1" smtClean="0"/>
              <a:t>determination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rule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governs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issue</a:t>
            </a:r>
            <a:r>
              <a:rPr lang="pl-PL" dirty="0" smtClean="0"/>
              <a:t>;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3)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elucidation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facts</a:t>
            </a:r>
            <a:r>
              <a:rPr lang="pl-PL" dirty="0" smtClean="0"/>
              <a:t> </a:t>
            </a:r>
            <a:r>
              <a:rPr lang="pl-PL" dirty="0" err="1" smtClean="0"/>
              <a:t>relevant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rule</a:t>
            </a:r>
            <a:r>
              <a:rPr lang="pl-PL" dirty="0" smtClean="0"/>
              <a:t>;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4)</a:t>
            </a:r>
            <a:r>
              <a:rPr lang="pl-PL" dirty="0" smtClean="0"/>
              <a:t> </a:t>
            </a:r>
            <a:r>
              <a:rPr lang="pl-PL" dirty="0" err="1" smtClean="0"/>
              <a:t>analysis</a:t>
            </a:r>
            <a:r>
              <a:rPr lang="pl-PL" dirty="0" smtClean="0"/>
              <a:t> of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rule</a:t>
            </a:r>
            <a:r>
              <a:rPr lang="pl-PL" dirty="0" smtClean="0"/>
              <a:t> </a:t>
            </a:r>
            <a:r>
              <a:rPr lang="pl-PL" dirty="0" err="1" smtClean="0"/>
              <a:t>applies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facts</a:t>
            </a:r>
            <a:r>
              <a:rPr lang="pl-PL" dirty="0" smtClean="0"/>
              <a:t>; and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5)</a:t>
            </a:r>
            <a:r>
              <a:rPr lang="pl-PL" dirty="0" smtClean="0"/>
              <a:t> </a:t>
            </a:r>
            <a:r>
              <a:rPr lang="pl-PL" dirty="0" err="1" smtClean="0"/>
              <a:t>explanation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outcome</a:t>
            </a:r>
            <a:r>
              <a:rPr lang="pl-PL" dirty="0" smtClean="0"/>
              <a:t> </a:t>
            </a:r>
            <a:r>
              <a:rPr lang="pl-PL" dirty="0" smtClean="0"/>
              <a:t>in </a:t>
            </a:r>
            <a:r>
              <a:rPr lang="pl-PL" dirty="0" err="1" smtClean="0"/>
              <a:t>light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application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rule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facts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6824" y="4553744"/>
            <a:ext cx="21026336" cy="7128792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methodology</a:t>
            </a:r>
            <a:r>
              <a:rPr lang="pl-PL" dirty="0" smtClean="0"/>
              <a:t> by </a:t>
            </a:r>
            <a:r>
              <a:rPr lang="pl-PL" dirty="0" err="1" smtClean="0"/>
              <a:t>which</a:t>
            </a:r>
            <a:r>
              <a:rPr lang="pl-PL" dirty="0" smtClean="0"/>
              <a:t> legal </a:t>
            </a:r>
            <a:r>
              <a:rPr lang="pl-PL" dirty="0" err="1" smtClean="0"/>
              <a:t>rationality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applied in </a:t>
            </a:r>
            <a:r>
              <a:rPr lang="pl-PL" dirty="0" err="1" smtClean="0"/>
              <a:t>decision-making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guided</a:t>
            </a:r>
            <a:r>
              <a:rPr lang="pl-PL" dirty="0" smtClean="0"/>
              <a:t> by an </a:t>
            </a:r>
            <a:r>
              <a:rPr lang="pl-PL" dirty="0" err="1" smtClean="0"/>
              <a:t>objective</a:t>
            </a:r>
            <a:r>
              <a:rPr lang="pl-PL" dirty="0" smtClean="0"/>
              <a:t> </a:t>
            </a:r>
            <a:r>
              <a:rPr lang="pl-PL" dirty="0" err="1" smtClean="0"/>
              <a:t>reasonableness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using</a:t>
            </a:r>
            <a:r>
              <a:rPr lang="pl-PL" dirty="0" smtClean="0"/>
              <a:t> instruments </a:t>
            </a:r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b="1" dirty="0" smtClean="0">
                <a:solidFill>
                  <a:srgbClr val="FF0000"/>
                </a:solidFill>
              </a:rPr>
              <a:t>:</a:t>
            </a:r>
            <a:r>
              <a:rPr lang="pl-PL" dirty="0" smtClean="0"/>
              <a:t> independent and </a:t>
            </a:r>
            <a:r>
              <a:rPr lang="pl-PL" dirty="0" err="1" smtClean="0"/>
              <a:t>impartial</a:t>
            </a:r>
            <a:r>
              <a:rPr lang="pl-PL" dirty="0" smtClean="0"/>
              <a:t> </a:t>
            </a:r>
            <a:r>
              <a:rPr lang="pl-PL" dirty="0" err="1" smtClean="0"/>
              <a:t>adjudication</a:t>
            </a:r>
            <a:r>
              <a:rPr lang="pl-PL" dirty="0" smtClean="0"/>
              <a:t> by </a:t>
            </a:r>
            <a:r>
              <a:rPr lang="pl-PL" dirty="0" err="1" smtClean="0"/>
              <a:t>administrative</a:t>
            </a:r>
            <a:r>
              <a:rPr lang="pl-PL" dirty="0" smtClean="0"/>
              <a:t> law </a:t>
            </a:r>
            <a:r>
              <a:rPr lang="pl-PL" dirty="0" err="1" smtClean="0"/>
              <a:t>judges</a:t>
            </a:r>
            <a:r>
              <a:rPr lang="pl-PL" dirty="0" smtClean="0"/>
              <a:t>, </a:t>
            </a:r>
            <a:r>
              <a:rPr lang="pl-PL" dirty="0" err="1" smtClean="0"/>
              <a:t>hearing</a:t>
            </a:r>
            <a:r>
              <a:rPr lang="pl-PL" dirty="0" smtClean="0"/>
              <a:t> </a:t>
            </a:r>
            <a:r>
              <a:rPr lang="pl-PL" dirty="0" err="1" smtClean="0"/>
              <a:t>examiners</a:t>
            </a:r>
            <a:r>
              <a:rPr lang="pl-PL" dirty="0" smtClean="0"/>
              <a:t>, and regulatory </a:t>
            </a:r>
            <a:r>
              <a:rPr lang="pl-PL" dirty="0" err="1" smtClean="0"/>
              <a:t>commissions</a:t>
            </a:r>
            <a:r>
              <a:rPr lang="pl-PL" dirty="0" smtClean="0"/>
              <a:t>, </a:t>
            </a:r>
            <a:r>
              <a:rPr lang="pl-PL" dirty="0" err="1" smtClean="0"/>
              <a:t>investigating</a:t>
            </a:r>
            <a:r>
              <a:rPr lang="pl-PL" dirty="0" smtClean="0"/>
              <a:t>, </a:t>
            </a:r>
            <a:r>
              <a:rPr lang="pl-PL" dirty="0" err="1" smtClean="0"/>
              <a:t>prosecuting</a:t>
            </a:r>
            <a:r>
              <a:rPr lang="pl-PL" dirty="0" smtClean="0"/>
              <a:t>, </a:t>
            </a:r>
            <a:r>
              <a:rPr lang="pl-PL" dirty="0" err="1" smtClean="0"/>
              <a:t>negotiating</a:t>
            </a:r>
            <a:r>
              <a:rPr lang="pl-PL" dirty="0" smtClean="0"/>
              <a:t>, </a:t>
            </a:r>
            <a:r>
              <a:rPr lang="pl-PL" dirty="0" err="1" smtClean="0"/>
              <a:t>settling</a:t>
            </a:r>
            <a:r>
              <a:rPr lang="pl-PL" dirty="0" smtClean="0"/>
              <a:t>, and </a:t>
            </a:r>
            <a:r>
              <a:rPr lang="pl-PL" dirty="0" err="1" smtClean="0"/>
              <a:t>informally</a:t>
            </a:r>
            <a:r>
              <a:rPr lang="pl-PL" dirty="0" smtClean="0"/>
              <a:t> </a:t>
            </a:r>
            <a:r>
              <a:rPr lang="pl-PL" dirty="0" err="1" smtClean="0"/>
              <a:t>acting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440160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Organizational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Frame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2768" y="4481736"/>
            <a:ext cx="22034448" cy="7200800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best</a:t>
            </a:r>
            <a:r>
              <a:rPr lang="pl-PL" dirty="0" smtClean="0"/>
              <a:t> </a:t>
            </a:r>
            <a:r>
              <a:rPr lang="pl-PL" dirty="0" err="1" smtClean="0"/>
              <a:t>known</a:t>
            </a:r>
            <a:r>
              <a:rPr lang="pl-PL" dirty="0" smtClean="0"/>
              <a:t> and most </a:t>
            </a:r>
            <a:r>
              <a:rPr lang="pl-PL" dirty="0" err="1" smtClean="0"/>
              <a:t>easily</a:t>
            </a:r>
            <a:r>
              <a:rPr lang="pl-PL" dirty="0" smtClean="0"/>
              <a:t> </a:t>
            </a:r>
            <a:r>
              <a:rPr lang="pl-PL" dirty="0" err="1" smtClean="0"/>
              <a:t>articulated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four</a:t>
            </a:r>
            <a:r>
              <a:rPr lang="pl-PL" dirty="0" smtClean="0"/>
              <a:t> </a:t>
            </a:r>
            <a:r>
              <a:rPr lang="pl-PL" dirty="0" err="1" smtClean="0"/>
              <a:t>presented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.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most </a:t>
            </a:r>
            <a:r>
              <a:rPr lang="pl-PL" dirty="0" err="1" smtClean="0"/>
              <a:t>closely</a:t>
            </a:r>
            <a:r>
              <a:rPr lang="pl-PL" dirty="0" smtClean="0"/>
              <a:t> </a:t>
            </a:r>
            <a:r>
              <a:rPr lang="pl-PL" dirty="0" err="1" smtClean="0"/>
              <a:t>related</a:t>
            </a:r>
            <a:r>
              <a:rPr lang="pl-PL" dirty="0" smtClean="0"/>
              <a:t> to </a:t>
            </a:r>
            <a:r>
              <a:rPr lang="pl-PL" dirty="0" err="1" smtClean="0"/>
              <a:t>bureaucratic</a:t>
            </a:r>
            <a:r>
              <a:rPr lang="pl-PL" dirty="0" smtClean="0"/>
              <a:t> </a:t>
            </a:r>
            <a:r>
              <a:rPr lang="pl-PL" dirty="0" err="1" smtClean="0"/>
              <a:t>ethos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core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efficiency</a:t>
            </a:r>
            <a:r>
              <a:rPr lang="pl-PL" dirty="0" smtClean="0"/>
              <a:t>;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specialization</a:t>
            </a:r>
            <a:r>
              <a:rPr lang="pl-PL" dirty="0" smtClean="0"/>
              <a:t> and </a:t>
            </a:r>
            <a:r>
              <a:rPr lang="pl-PL" dirty="0" err="1" smtClean="0"/>
              <a:t>expertise</a:t>
            </a:r>
            <a:r>
              <a:rPr lang="pl-PL" dirty="0" smtClean="0"/>
              <a:t>, authority of </a:t>
            </a:r>
            <a:r>
              <a:rPr lang="pl-PL" dirty="0" err="1" smtClean="0"/>
              <a:t>positions</a:t>
            </a:r>
            <a:r>
              <a:rPr lang="pl-PL" dirty="0" smtClean="0"/>
              <a:t>, </a:t>
            </a:r>
            <a:r>
              <a:rPr lang="pl-PL" dirty="0" err="1" smtClean="0"/>
              <a:t>merit</a:t>
            </a:r>
            <a:r>
              <a:rPr lang="pl-PL" dirty="0" smtClean="0"/>
              <a:t>, </a:t>
            </a:r>
            <a:r>
              <a:rPr lang="pl-PL" dirty="0" err="1" smtClean="0"/>
              <a:t>formalization</a:t>
            </a:r>
            <a:r>
              <a:rPr lang="pl-PL" dirty="0" smtClean="0"/>
              <a:t>,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loyalty</a:t>
            </a:r>
            <a:r>
              <a:rPr lang="pl-PL" dirty="0" smtClean="0"/>
              <a:t>, and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neutrality</a:t>
            </a:r>
            <a:r>
              <a:rPr lang="pl-PL" dirty="0" smtClean="0"/>
              <a:t> </a:t>
            </a:r>
            <a:r>
              <a:rPr lang="pl-PL" dirty="0" err="1" smtClean="0"/>
              <a:t>serve</a:t>
            </a:r>
            <a:r>
              <a:rPr lang="pl-PL" dirty="0" smtClean="0"/>
              <a:t> to </a:t>
            </a:r>
            <a:r>
              <a:rPr lang="pl-PL" dirty="0" err="1" smtClean="0"/>
              <a:t>reinforce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efficiency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3329608"/>
            <a:ext cx="23042560" cy="835292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uses</a:t>
            </a:r>
            <a:r>
              <a:rPr lang="pl-PL" dirty="0" smtClean="0"/>
              <a:t> </a:t>
            </a:r>
            <a:r>
              <a:rPr lang="pl-PL" i="1" dirty="0" err="1" smtClean="0">
                <a:solidFill>
                  <a:srgbClr val="18B40C"/>
                </a:solidFill>
              </a:rPr>
              <a:t>technocratic</a:t>
            </a:r>
            <a:r>
              <a:rPr lang="pl-PL" i="1" dirty="0" smtClean="0">
                <a:solidFill>
                  <a:srgbClr val="18B40C"/>
                </a:solidFill>
              </a:rPr>
              <a:t> </a:t>
            </a:r>
            <a:r>
              <a:rPr lang="pl-PL" i="1" dirty="0" err="1" smtClean="0">
                <a:solidFill>
                  <a:srgbClr val="18B40C"/>
                </a:solidFill>
              </a:rPr>
              <a:t>rationality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elevates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scientific </a:t>
            </a:r>
            <a:r>
              <a:rPr lang="pl-PL" dirty="0" err="1" smtClean="0"/>
              <a:t>analytical</a:t>
            </a:r>
            <a:r>
              <a:rPr lang="pl-PL" dirty="0" smtClean="0"/>
              <a:t> </a:t>
            </a:r>
            <a:r>
              <a:rPr lang="pl-PL" dirty="0" err="1" smtClean="0"/>
              <a:t>mindset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belief</a:t>
            </a:r>
            <a:r>
              <a:rPr lang="pl-PL" dirty="0" smtClean="0"/>
              <a:t> in </a:t>
            </a:r>
            <a:r>
              <a:rPr lang="pl-PL" dirty="0" err="1" smtClean="0"/>
              <a:t>technological</a:t>
            </a:r>
            <a:r>
              <a:rPr lang="pl-PL" dirty="0" smtClean="0"/>
              <a:t> </a:t>
            </a:r>
            <a:r>
              <a:rPr lang="pl-PL" dirty="0" err="1" smtClean="0"/>
              <a:t>progress</a:t>
            </a:r>
            <a:r>
              <a:rPr lang="pl-PL" dirty="0" smtClean="0"/>
              <a:t>. </a:t>
            </a:r>
            <a:r>
              <a:rPr lang="pl-PL" dirty="0" err="1" smtClean="0"/>
              <a:t>Utilitarianism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embraced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assessment</a:t>
            </a:r>
            <a:r>
              <a:rPr lang="pl-PL" dirty="0" smtClean="0"/>
              <a:t> of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rational</a:t>
            </a:r>
            <a:r>
              <a:rPr lang="pl-PL" dirty="0" smtClean="0"/>
              <a:t> </a:t>
            </a:r>
            <a:r>
              <a:rPr lang="pl-PL" dirty="0" err="1" smtClean="0"/>
              <a:t>goals</a:t>
            </a:r>
            <a:r>
              <a:rPr lang="pl-PL" dirty="0" smtClean="0"/>
              <a:t> and </a:t>
            </a:r>
            <a:r>
              <a:rPr lang="pl-PL" dirty="0" err="1" smtClean="0"/>
              <a:t>objectives</a:t>
            </a:r>
            <a:r>
              <a:rPr lang="pl-PL" dirty="0" smtClean="0"/>
              <a:t>,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focus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finding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most </a:t>
            </a:r>
            <a:r>
              <a:rPr lang="pl-PL" dirty="0" err="1" smtClean="0"/>
              <a:t>efficient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 to an </a:t>
            </a:r>
            <a:r>
              <a:rPr lang="pl-PL" dirty="0" err="1" smtClean="0"/>
              <a:t>end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'</a:t>
            </a:r>
            <a:r>
              <a:rPr lang="pl-PL" dirty="0" err="1" smtClean="0"/>
              <a:t>goodness</a:t>
            </a:r>
            <a:r>
              <a:rPr lang="pl-PL" dirty="0" smtClean="0"/>
              <a:t>‘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badness</a:t>
            </a:r>
            <a:r>
              <a:rPr lang="pl-PL" dirty="0" smtClean="0"/>
              <a:t>‘ of a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pattern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mathematical</a:t>
            </a:r>
            <a:r>
              <a:rPr lang="pl-PL" dirty="0" smtClean="0"/>
              <a:t> </a:t>
            </a:r>
            <a:r>
              <a:rPr lang="pl-PL" dirty="0" err="1" smtClean="0"/>
              <a:t>relationship</a:t>
            </a:r>
            <a:r>
              <a:rPr lang="pl-PL" dirty="0" smtClean="0"/>
              <a:t> of </a:t>
            </a:r>
            <a:r>
              <a:rPr lang="pl-PL" dirty="0" err="1" smtClean="0"/>
              <a:t>inputs</a:t>
            </a:r>
            <a:r>
              <a:rPr lang="pl-PL" dirty="0" smtClean="0"/>
              <a:t>‘ to </a:t>
            </a:r>
            <a:r>
              <a:rPr lang="pl-PL" dirty="0" err="1" smtClean="0"/>
              <a:t>outputs</a:t>
            </a:r>
            <a:r>
              <a:rPr lang="pl-PL" dirty="0" smtClean="0"/>
              <a:t>.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latter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maximized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former</a:t>
            </a:r>
            <a:r>
              <a:rPr lang="pl-PL" dirty="0" smtClean="0"/>
              <a:t> </a:t>
            </a:r>
            <a:r>
              <a:rPr lang="pl-PL" dirty="0" err="1" smtClean="0"/>
              <a:t>minimized</a:t>
            </a:r>
            <a:r>
              <a:rPr lang="pl-PL" dirty="0" smtClean="0"/>
              <a:t>, a </a:t>
            </a:r>
            <a:r>
              <a:rPr lang="pl-PL" dirty="0" err="1" smtClean="0"/>
              <a:t>moral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results</a:t>
            </a:r>
            <a:r>
              <a:rPr lang="pl-PL" dirty="0" smtClean="0"/>
              <a:t>. </a:t>
            </a:r>
            <a:r>
              <a:rPr lang="pl-PL" dirty="0" err="1" smtClean="0"/>
              <a:t>Virtue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goodness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therefore</a:t>
            </a:r>
            <a:r>
              <a:rPr lang="pl-PL" dirty="0" smtClean="0"/>
              <a:t> </a:t>
            </a:r>
            <a:r>
              <a:rPr lang="pl-PL" dirty="0" err="1" smtClean="0"/>
              <a:t>equated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relationship</a:t>
            </a:r>
            <a:r>
              <a:rPr lang="pl-PL" dirty="0" smtClean="0"/>
              <a:t>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factors</a:t>
            </a:r>
            <a:r>
              <a:rPr lang="pl-PL" dirty="0" smtClean="0"/>
              <a:t>,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efficiency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inefficiency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34816" y="4049688"/>
            <a:ext cx="21098344" cy="763284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methodology</a:t>
            </a:r>
            <a:r>
              <a:rPr lang="pl-PL" dirty="0" smtClean="0"/>
              <a:t> </a:t>
            </a:r>
            <a:r>
              <a:rPr lang="pl-PL" dirty="0" err="1" smtClean="0"/>
              <a:t>behind</a:t>
            </a:r>
            <a:r>
              <a:rPr lang="pl-PL" dirty="0" smtClean="0"/>
              <a:t> </a:t>
            </a:r>
            <a:r>
              <a:rPr lang="pl-PL" dirty="0" err="1" smtClean="0"/>
              <a:t>technocratic</a:t>
            </a:r>
            <a:r>
              <a:rPr lang="pl-PL" dirty="0" smtClean="0"/>
              <a:t> and </a:t>
            </a:r>
            <a:r>
              <a:rPr lang="pl-PL" dirty="0" err="1" smtClean="0"/>
              <a:t>functional</a:t>
            </a:r>
            <a:r>
              <a:rPr lang="pl-PL" dirty="0" smtClean="0"/>
              <a:t> </a:t>
            </a:r>
            <a:r>
              <a:rPr lang="pl-PL" dirty="0" err="1" smtClean="0"/>
              <a:t>rationality</a:t>
            </a:r>
            <a:r>
              <a:rPr lang="pl-PL" dirty="0" smtClean="0"/>
              <a:t> </a:t>
            </a:r>
            <a:r>
              <a:rPr lang="pl-PL" dirty="0" err="1" smtClean="0"/>
              <a:t>focuses</a:t>
            </a:r>
            <a:r>
              <a:rPr lang="pl-PL" dirty="0" smtClean="0"/>
              <a:t> on </a:t>
            </a:r>
            <a:r>
              <a:rPr lang="pl-PL" dirty="0" err="1" smtClean="0"/>
              <a:t>solving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by engineering, scientific </a:t>
            </a:r>
            <a:r>
              <a:rPr lang="pl-PL" dirty="0" err="1" smtClean="0"/>
              <a:t>method</a:t>
            </a:r>
            <a:r>
              <a:rPr lang="pl-PL" dirty="0" smtClean="0"/>
              <a:t>, </a:t>
            </a:r>
            <a:r>
              <a:rPr lang="pl-PL" dirty="0" err="1" smtClean="0"/>
              <a:t>rationally</a:t>
            </a:r>
            <a:r>
              <a:rPr lang="pl-PL" dirty="0" smtClean="0"/>
              <a:t> </a:t>
            </a:r>
            <a:r>
              <a:rPr lang="pl-PL" dirty="0" err="1" smtClean="0"/>
              <a:t>established</a:t>
            </a:r>
            <a:r>
              <a:rPr lang="pl-PL" dirty="0" smtClean="0"/>
              <a:t> </a:t>
            </a:r>
            <a:r>
              <a:rPr lang="pl-PL" dirty="0" err="1" smtClean="0"/>
              <a:t>procedures</a:t>
            </a:r>
            <a:r>
              <a:rPr lang="pl-PL" dirty="0" smtClean="0"/>
              <a:t>, and </a:t>
            </a:r>
            <a:r>
              <a:rPr lang="pl-PL" dirty="0" err="1" smtClean="0"/>
              <a:t>empiricism</a:t>
            </a:r>
            <a:r>
              <a:rPr lang="pl-PL" dirty="0" smtClean="0"/>
              <a:t>.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approaches</a:t>
            </a:r>
            <a:r>
              <a:rPr lang="pl-PL" dirty="0" smtClean="0"/>
              <a:t> </a:t>
            </a:r>
            <a:r>
              <a:rPr lang="pl-PL" dirty="0" err="1" smtClean="0"/>
              <a:t>assume</a:t>
            </a:r>
            <a:r>
              <a:rPr lang="pl-PL" dirty="0" smtClean="0"/>
              <a:t> </a:t>
            </a:r>
            <a:r>
              <a:rPr lang="pl-PL" dirty="0" err="1" smtClean="0"/>
              <a:t>predictable</a:t>
            </a:r>
            <a:r>
              <a:rPr lang="pl-PL" dirty="0" smtClean="0"/>
              <a:t> and </a:t>
            </a:r>
            <a:r>
              <a:rPr lang="pl-PL" dirty="0" err="1" smtClean="0"/>
              <a:t>stable</a:t>
            </a:r>
            <a:r>
              <a:rPr lang="pl-PL" dirty="0" smtClean="0"/>
              <a:t> </a:t>
            </a:r>
            <a:r>
              <a:rPr lang="pl-PL" dirty="0" err="1" smtClean="0"/>
              <a:t>cause-and-effect</a:t>
            </a:r>
            <a:r>
              <a:rPr lang="pl-PL" dirty="0" smtClean="0"/>
              <a:t> </a:t>
            </a:r>
            <a:r>
              <a:rPr lang="pl-PL" dirty="0" err="1" smtClean="0"/>
              <a:t>relationships</a:t>
            </a:r>
            <a:r>
              <a:rPr lang="pl-PL" dirty="0" smtClean="0"/>
              <a:t> and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identified</a:t>
            </a:r>
            <a:r>
              <a:rPr lang="pl-PL" dirty="0" smtClean="0"/>
              <a:t> and </a:t>
            </a:r>
            <a:r>
              <a:rPr lang="pl-PL" dirty="0" err="1" smtClean="0"/>
              <a:t>addressed</a:t>
            </a:r>
            <a:r>
              <a:rPr lang="pl-PL" dirty="0" smtClean="0"/>
              <a:t> </a:t>
            </a:r>
            <a:r>
              <a:rPr lang="pl-PL" dirty="0" err="1" smtClean="0"/>
              <a:t>according</a:t>
            </a:r>
            <a:r>
              <a:rPr lang="pl-PL" dirty="0" smtClean="0"/>
              <a:t> to </a:t>
            </a:r>
            <a:r>
              <a:rPr lang="pl-PL" dirty="0" err="1" smtClean="0"/>
              <a:t>known</a:t>
            </a:r>
            <a:r>
              <a:rPr lang="pl-PL" dirty="0" smtClean="0"/>
              <a:t> </a:t>
            </a:r>
            <a:r>
              <a:rPr lang="pl-PL" dirty="0" err="1" smtClean="0"/>
              <a:t>procedures</a:t>
            </a:r>
            <a:r>
              <a:rPr lang="pl-PL" dirty="0" smtClean="0"/>
              <a:t> by a </a:t>
            </a:r>
            <a:r>
              <a:rPr lang="pl-PL" dirty="0" err="1" smtClean="0"/>
              <a:t>dedicated</a:t>
            </a:r>
            <a:r>
              <a:rPr lang="pl-PL" dirty="0" smtClean="0"/>
              <a:t> </a:t>
            </a:r>
            <a:r>
              <a:rPr lang="pl-PL" dirty="0" err="1" smtClean="0"/>
              <a:t>workforce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Market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Frame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4776" y="4697760"/>
            <a:ext cx="21890432" cy="6984776"/>
          </a:xfrm>
        </p:spPr>
        <p:txBody>
          <a:bodyPr/>
          <a:lstStyle/>
          <a:p>
            <a:pPr algn="l"/>
            <a:r>
              <a:rPr lang="pl-PL" dirty="0" smtClean="0"/>
              <a:t>As </a:t>
            </a:r>
            <a:r>
              <a:rPr lang="pl-PL" dirty="0" err="1" smtClean="0"/>
              <a:t>noted</a:t>
            </a:r>
            <a:r>
              <a:rPr lang="pl-PL" dirty="0" smtClean="0"/>
              <a:t> </a:t>
            </a:r>
            <a:r>
              <a:rPr lang="pl-PL" dirty="0" err="1" smtClean="0"/>
              <a:t>earlier</a:t>
            </a:r>
            <a:r>
              <a:rPr lang="pl-PL" dirty="0" smtClean="0"/>
              <a:t>, market </a:t>
            </a:r>
            <a:r>
              <a:rPr lang="pl-PL" dirty="0" err="1" smtClean="0"/>
              <a:t>values</a:t>
            </a:r>
            <a:r>
              <a:rPr lang="pl-PL" dirty="0" smtClean="0"/>
              <a:t> and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conflated</a:t>
            </a:r>
            <a:r>
              <a:rPr lang="pl-PL" dirty="0" smtClean="0"/>
              <a:t> under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rubric</a:t>
            </a:r>
            <a:r>
              <a:rPr lang="pl-PL" dirty="0" smtClean="0"/>
              <a:t> of </a:t>
            </a:r>
            <a:r>
              <a:rPr lang="pl-PL" dirty="0" err="1" smtClean="0"/>
              <a:t>bureaucratic</a:t>
            </a:r>
            <a:r>
              <a:rPr lang="pl-PL" dirty="0" smtClean="0"/>
              <a:t> </a:t>
            </a:r>
            <a:r>
              <a:rPr lang="pl-PL" dirty="0" err="1" smtClean="0"/>
              <a:t>ethos</a:t>
            </a:r>
            <a:r>
              <a:rPr lang="pl-PL" dirty="0" smtClean="0"/>
              <a:t>. </a:t>
            </a:r>
            <a:r>
              <a:rPr lang="pl-PL" dirty="0" err="1" smtClean="0"/>
              <a:t>However</a:t>
            </a:r>
            <a:r>
              <a:rPr lang="pl-PL" dirty="0" smtClean="0"/>
              <a:t>, </a:t>
            </a:r>
            <a:r>
              <a:rPr lang="pl-PL" dirty="0" err="1" smtClean="0"/>
              <a:t>while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often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in </a:t>
            </a:r>
            <a:r>
              <a:rPr lang="pl-PL" dirty="0" err="1" smtClean="0"/>
              <a:t>concert</a:t>
            </a:r>
            <a:r>
              <a:rPr lang="pl-PL" dirty="0" smtClean="0"/>
              <a:t>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distinct</a:t>
            </a:r>
            <a:r>
              <a:rPr lang="pl-PL" dirty="0" smtClean="0"/>
              <a:t>. </a:t>
            </a:r>
            <a:r>
              <a:rPr lang="pl-PL" dirty="0" err="1" smtClean="0"/>
              <a:t>Certainly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roots</a:t>
            </a:r>
            <a:r>
              <a:rPr lang="pl-PL" dirty="0" smtClean="0"/>
              <a:t> of market </a:t>
            </a:r>
            <a:r>
              <a:rPr lang="pl-PL" dirty="0" err="1" smtClean="0"/>
              <a:t>values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entangled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roots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, </a:t>
            </a:r>
            <a:r>
              <a:rPr lang="pl-PL" dirty="0" err="1" smtClean="0"/>
              <a:t>both</a:t>
            </a:r>
            <a:r>
              <a:rPr lang="pl-PL" dirty="0" smtClean="0"/>
              <a:t> of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traced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field‘s</a:t>
            </a:r>
            <a:r>
              <a:rPr lang="pl-PL" dirty="0" smtClean="0"/>
              <a:t> </a:t>
            </a:r>
            <a:r>
              <a:rPr lang="pl-PL" dirty="0" err="1" smtClean="0"/>
              <a:t>search</a:t>
            </a:r>
            <a:r>
              <a:rPr lang="pl-PL" dirty="0" smtClean="0"/>
              <a:t> for a </a:t>
            </a:r>
            <a:r>
              <a:rPr lang="pl-PL" dirty="0" err="1" smtClean="0"/>
              <a:t>practical</a:t>
            </a:r>
            <a:r>
              <a:rPr lang="pl-PL" dirty="0" smtClean="0"/>
              <a:t> science of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based</a:t>
            </a:r>
            <a:r>
              <a:rPr lang="pl-PL" dirty="0" smtClean="0"/>
              <a:t> on general  business </a:t>
            </a:r>
            <a:r>
              <a:rPr lang="pl-PL" dirty="0" err="1" smtClean="0"/>
              <a:t>principles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6824" y="4049688"/>
            <a:ext cx="21242360" cy="763284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essence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 </a:t>
            </a:r>
            <a:r>
              <a:rPr lang="pl-PL" dirty="0" err="1" smtClean="0"/>
              <a:t>lies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belief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something</a:t>
            </a:r>
            <a:r>
              <a:rPr lang="pl-PL" dirty="0" smtClean="0"/>
              <a:t> </a:t>
            </a:r>
            <a:r>
              <a:rPr lang="pl-PL" dirty="0" err="1" smtClean="0"/>
              <a:t>called</a:t>
            </a:r>
            <a:r>
              <a:rPr lang="pl-PL" dirty="0" smtClean="0"/>
              <a:t> management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an </a:t>
            </a:r>
            <a:r>
              <a:rPr lang="pl-PL" dirty="0" err="1" smtClean="0"/>
              <a:t>instrumental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, </a:t>
            </a:r>
            <a:r>
              <a:rPr lang="pl-PL" dirty="0" err="1" smtClean="0"/>
              <a:t>embodying</a:t>
            </a:r>
            <a:r>
              <a:rPr lang="pl-PL" dirty="0" smtClean="0"/>
              <a:t> a set of </a:t>
            </a:r>
            <a:r>
              <a:rPr lang="pl-PL" dirty="0" err="1" smtClean="0"/>
              <a:t>principles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applied to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public and </a:t>
            </a:r>
            <a:r>
              <a:rPr lang="pl-PL" dirty="0" err="1" smtClean="0"/>
              <a:t>private</a:t>
            </a:r>
            <a:r>
              <a:rPr lang="pl-PL" dirty="0" smtClean="0"/>
              <a:t> sec tors. </a:t>
            </a:r>
            <a:endParaRPr lang="pl-PL" dirty="0" smtClean="0"/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primary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in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cost-savings</a:t>
            </a:r>
            <a:r>
              <a:rPr lang="pl-PL" dirty="0" smtClean="0"/>
              <a:t> and </a:t>
            </a:r>
            <a:r>
              <a:rPr lang="pl-PL" dirty="0" err="1" smtClean="0"/>
              <a:t>cost-efficiency</a:t>
            </a:r>
            <a:r>
              <a:rPr lang="pl-PL" dirty="0" smtClean="0"/>
              <a:t>;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include</a:t>
            </a:r>
            <a:r>
              <a:rPr lang="pl-PL" dirty="0" smtClean="0"/>
              <a:t> </a:t>
            </a:r>
            <a:r>
              <a:rPr lang="pl-PL" dirty="0" err="1" smtClean="0"/>
              <a:t>productivity</a:t>
            </a:r>
            <a:r>
              <a:rPr lang="pl-PL" dirty="0" smtClean="0"/>
              <a:t>, </a:t>
            </a:r>
            <a:r>
              <a:rPr lang="pl-PL" dirty="0" err="1" smtClean="0"/>
              <a:t>flexibility</a:t>
            </a:r>
            <a:r>
              <a:rPr lang="pl-PL" dirty="0" smtClean="0"/>
              <a:t>, </a:t>
            </a:r>
            <a:r>
              <a:rPr lang="pl-PL" dirty="0" err="1" smtClean="0"/>
              <a:t>innovation</a:t>
            </a:r>
            <a:r>
              <a:rPr lang="pl-PL" dirty="0" smtClean="0"/>
              <a:t>, and </a:t>
            </a:r>
            <a:r>
              <a:rPr lang="pl-PL" dirty="0" err="1" smtClean="0"/>
              <a:t>customer</a:t>
            </a:r>
            <a:r>
              <a:rPr lang="pl-PL" dirty="0" smtClean="0"/>
              <a:t> service.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8792" y="4049688"/>
            <a:ext cx="21674408" cy="7632848"/>
          </a:xfrm>
        </p:spPr>
        <p:txBody>
          <a:bodyPr>
            <a:normAutofit/>
          </a:bodyPr>
          <a:lstStyle/>
          <a:p>
            <a:pPr algn="l"/>
            <a:r>
              <a:rPr lang="pl-PL" dirty="0" err="1" smtClean="0"/>
              <a:t>Such</a:t>
            </a:r>
            <a:r>
              <a:rPr lang="pl-PL" dirty="0" smtClean="0"/>
              <a:t> market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were</a:t>
            </a:r>
            <a:r>
              <a:rPr lang="pl-PL" dirty="0" smtClean="0"/>
              <a:t> </a:t>
            </a:r>
            <a:r>
              <a:rPr lang="pl-PL" dirty="0" err="1" smtClean="0"/>
              <a:t>reinforced</a:t>
            </a:r>
            <a:r>
              <a:rPr lang="pl-PL" dirty="0" smtClean="0"/>
              <a:t> </a:t>
            </a:r>
            <a:r>
              <a:rPr lang="pl-PL" dirty="0" err="1" smtClean="0"/>
              <a:t>during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1980s</a:t>
            </a:r>
            <a:r>
              <a:rPr lang="pl-PL" dirty="0" smtClean="0"/>
              <a:t> by New </a:t>
            </a:r>
            <a:r>
              <a:rPr lang="pl-PL" dirty="0" err="1" smtClean="0"/>
              <a:t>Right</a:t>
            </a:r>
            <a:r>
              <a:rPr lang="pl-PL" dirty="0" smtClean="0"/>
              <a:t> </a:t>
            </a:r>
            <a:r>
              <a:rPr lang="pl-PL" dirty="0" err="1" smtClean="0"/>
              <a:t>politicians</a:t>
            </a:r>
            <a:r>
              <a:rPr lang="pl-PL" dirty="0" smtClean="0"/>
              <a:t> and public </a:t>
            </a:r>
            <a:r>
              <a:rPr lang="pl-PL" dirty="0" err="1" smtClean="0"/>
              <a:t>choice</a:t>
            </a:r>
            <a:r>
              <a:rPr lang="pl-PL" dirty="0" smtClean="0"/>
              <a:t> </a:t>
            </a:r>
            <a:r>
              <a:rPr lang="pl-PL" dirty="0" err="1" smtClean="0"/>
              <a:t>theorists</a:t>
            </a:r>
            <a:r>
              <a:rPr lang="pl-PL" dirty="0" smtClean="0"/>
              <a:t>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contributed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perception</a:t>
            </a:r>
            <a:r>
              <a:rPr lang="pl-PL" dirty="0" smtClean="0"/>
              <a:t> of </a:t>
            </a:r>
            <a:r>
              <a:rPr lang="pl-PL" dirty="0" err="1" smtClean="0"/>
              <a:t>failure</a:t>
            </a:r>
            <a:r>
              <a:rPr lang="pl-PL" dirty="0" smtClean="0"/>
              <a:t> in public </a:t>
            </a:r>
            <a:r>
              <a:rPr lang="pl-PL" dirty="0" err="1" smtClean="0"/>
              <a:t>bureaucratic</a:t>
            </a:r>
            <a:r>
              <a:rPr lang="pl-PL" dirty="0" smtClean="0"/>
              <a:t> </a:t>
            </a:r>
            <a:r>
              <a:rPr lang="pl-PL" dirty="0" err="1" smtClean="0"/>
              <a:t>institutions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delegitimation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public service, as </a:t>
            </a:r>
            <a:r>
              <a:rPr lang="pl-PL" dirty="0" err="1" smtClean="0"/>
              <a:t>well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growing</a:t>
            </a:r>
            <a:r>
              <a:rPr lang="pl-PL" dirty="0" smtClean="0"/>
              <a:t> </a:t>
            </a:r>
            <a:r>
              <a:rPr lang="pl-PL" dirty="0" err="1" smtClean="0"/>
              <a:t>acceptance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claim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private</a:t>
            </a:r>
            <a:r>
              <a:rPr lang="pl-PL" dirty="0" smtClean="0"/>
              <a:t> business management was superior to public </a:t>
            </a:r>
            <a:r>
              <a:rPr lang="pl-PL" dirty="0" err="1" smtClean="0"/>
              <a:t>administration</a:t>
            </a:r>
            <a:r>
              <a:rPr lang="pl-PL" dirty="0" smtClean="0"/>
              <a:t> and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bureaucracies</a:t>
            </a:r>
            <a:r>
              <a:rPr lang="pl-PL" dirty="0" smtClean="0"/>
              <a:t> </a:t>
            </a:r>
            <a:r>
              <a:rPr lang="pl-PL" dirty="0" err="1" smtClean="0"/>
              <a:t>were</a:t>
            </a:r>
            <a:r>
              <a:rPr lang="pl-PL" dirty="0" smtClean="0"/>
              <a:t> </a:t>
            </a:r>
            <a:r>
              <a:rPr lang="pl-PL" dirty="0" err="1" smtClean="0"/>
              <a:t>inefficient</a:t>
            </a:r>
            <a:r>
              <a:rPr lang="pl-PL" dirty="0" smtClean="0"/>
              <a:t> and </a:t>
            </a:r>
            <a:r>
              <a:rPr lang="pl-PL" dirty="0" err="1" smtClean="0"/>
              <a:t>responsible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economic </a:t>
            </a:r>
            <a:r>
              <a:rPr lang="pl-PL" dirty="0" err="1" smtClean="0"/>
              <a:t>problems</a:t>
            </a:r>
            <a:r>
              <a:rPr lang="pl-PL" dirty="0" smtClean="0"/>
              <a:t> of </a:t>
            </a:r>
            <a:r>
              <a:rPr lang="pl-PL" dirty="0" err="1" smtClean="0"/>
              <a:t>countries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l-PL" dirty="0" err="1" smtClean="0"/>
              <a:t>Consequently</a:t>
            </a:r>
            <a:r>
              <a:rPr lang="pl-PL" dirty="0" smtClean="0"/>
              <a:t>, </a:t>
            </a:r>
            <a:r>
              <a:rPr lang="pl-PL" dirty="0" err="1" smtClean="0"/>
              <a:t>politicians</a:t>
            </a:r>
            <a:r>
              <a:rPr lang="pl-PL" dirty="0" smtClean="0"/>
              <a:t> </a:t>
            </a:r>
            <a:r>
              <a:rPr lang="pl-PL" dirty="0" err="1" smtClean="0"/>
              <a:t>pushed</a:t>
            </a:r>
            <a:r>
              <a:rPr lang="pl-PL" dirty="0" smtClean="0"/>
              <a:t> for </a:t>
            </a:r>
            <a:r>
              <a:rPr lang="pl-PL" dirty="0" err="1" smtClean="0"/>
              <a:t>reforms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would</a:t>
            </a:r>
            <a:r>
              <a:rPr lang="pl-PL" dirty="0" smtClean="0"/>
              <a:t> make </a:t>
            </a:r>
            <a:r>
              <a:rPr lang="pl-PL" dirty="0" err="1" smtClean="0"/>
              <a:t>bureaucracies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business-like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role of </a:t>
            </a:r>
            <a:r>
              <a:rPr lang="pl-PL" dirty="0" err="1" smtClean="0"/>
              <a:t>the</a:t>
            </a:r>
            <a:r>
              <a:rPr lang="pl-PL" dirty="0" smtClean="0"/>
              <a:t> public administrator as a </a:t>
            </a:r>
            <a:r>
              <a:rPr lang="pl-PL" dirty="0" err="1" smtClean="0"/>
              <a:t>policy</a:t>
            </a:r>
            <a:r>
              <a:rPr lang="pl-PL" dirty="0" smtClean="0"/>
              <a:t> </a:t>
            </a:r>
            <a:r>
              <a:rPr lang="pl-PL" dirty="0" err="1" smtClean="0"/>
              <a:t>entrepreneur</a:t>
            </a:r>
            <a:r>
              <a:rPr lang="pl-PL" dirty="0" smtClean="0"/>
              <a:t>. </a:t>
            </a:r>
            <a:r>
              <a:rPr lang="pl-PL" dirty="0" err="1" smtClean="0"/>
              <a:t>Terms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flexibility</a:t>
            </a:r>
            <a:r>
              <a:rPr lang="pl-PL" dirty="0" smtClean="0"/>
              <a:t>, </a:t>
            </a:r>
            <a:r>
              <a:rPr lang="pl-PL" dirty="0" err="1" smtClean="0"/>
              <a:t>deregulation</a:t>
            </a:r>
            <a:r>
              <a:rPr lang="pl-PL" dirty="0" smtClean="0"/>
              <a:t>, </a:t>
            </a:r>
            <a:r>
              <a:rPr lang="pl-PL" dirty="0" err="1" smtClean="0"/>
              <a:t>privatization</a:t>
            </a:r>
            <a:r>
              <a:rPr lang="pl-PL" dirty="0" smtClean="0"/>
              <a:t>, and </a:t>
            </a:r>
            <a:r>
              <a:rPr lang="pl-PL" dirty="0" err="1" smtClean="0"/>
              <a:t>reengineering</a:t>
            </a:r>
            <a:r>
              <a:rPr lang="pl-PL" dirty="0" smtClean="0"/>
              <a:t> </a:t>
            </a:r>
            <a:r>
              <a:rPr lang="pl-PL" dirty="0" err="1" smtClean="0"/>
              <a:t>became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lingua franca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day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i="1" dirty="0" err="1" smtClean="0">
                <a:solidFill>
                  <a:schemeClr val="accent3">
                    <a:lumMod val="75000"/>
                  </a:schemeClr>
                </a:solidFill>
              </a:rPr>
              <a:t>Bureaucratic</a:t>
            </a:r>
            <a:r>
              <a:rPr lang="pl-PL" sz="6600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l-PL" sz="6600" i="1" dirty="0" err="1" smtClean="0">
                <a:solidFill>
                  <a:schemeClr val="accent3">
                    <a:lumMod val="75000"/>
                  </a:schemeClr>
                </a:solidFill>
              </a:rPr>
              <a:t>ethos</a:t>
            </a:r>
            <a:endParaRPr lang="pl-PL" sz="6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90800" y="4481736"/>
            <a:ext cx="21746416" cy="7200800"/>
          </a:xfrm>
        </p:spPr>
        <p:txBody>
          <a:bodyPr>
            <a:normAutofit/>
          </a:bodyPr>
          <a:lstStyle/>
          <a:p>
            <a:pPr algn="l"/>
            <a:r>
              <a:rPr lang="pl-PL" b="1" i="1" dirty="0" err="1" smtClean="0"/>
              <a:t>Bureaucratic</a:t>
            </a:r>
            <a:r>
              <a:rPr lang="pl-PL" b="1" i="1" dirty="0" smtClean="0"/>
              <a:t> </a:t>
            </a:r>
            <a:r>
              <a:rPr lang="pl-PL" b="1" i="1" dirty="0" err="1" smtClean="0"/>
              <a:t>ethos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viewed</a:t>
            </a:r>
            <a:r>
              <a:rPr lang="pl-PL" dirty="0" smtClean="0"/>
              <a:t> as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dominant </a:t>
            </a:r>
            <a:r>
              <a:rPr lang="pl-PL" dirty="0" err="1" smtClean="0"/>
              <a:t>framework</a:t>
            </a:r>
            <a:r>
              <a:rPr lang="pl-PL" dirty="0" smtClean="0"/>
              <a:t>, </a:t>
            </a:r>
            <a:r>
              <a:rPr lang="pl-PL" dirty="0" err="1" smtClean="0"/>
              <a:t>embraces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i="1" dirty="0" err="1" smtClean="0"/>
              <a:t>efficiency</a:t>
            </a:r>
            <a:r>
              <a:rPr lang="pl-PL" i="1" dirty="0" smtClean="0"/>
              <a:t>, </a:t>
            </a:r>
            <a:r>
              <a:rPr lang="pl-PL" i="1" dirty="0" err="1" smtClean="0"/>
              <a:t>efficacy</a:t>
            </a:r>
            <a:r>
              <a:rPr lang="pl-PL" i="1" dirty="0" smtClean="0"/>
              <a:t>, </a:t>
            </a:r>
            <a:r>
              <a:rPr lang="pl-PL" i="1" dirty="0" err="1" smtClean="0"/>
              <a:t>expertise</a:t>
            </a:r>
            <a:r>
              <a:rPr lang="pl-PL" i="1" dirty="0" smtClean="0"/>
              <a:t>, </a:t>
            </a:r>
            <a:r>
              <a:rPr lang="pl-PL" i="1" dirty="0" err="1" smtClean="0"/>
              <a:t>loyalty</a:t>
            </a:r>
            <a:r>
              <a:rPr lang="pl-PL" i="1" dirty="0" smtClean="0"/>
              <a:t>, and hierarchy</a:t>
            </a:r>
            <a:r>
              <a:rPr lang="pl-PL" dirty="0" smtClean="0"/>
              <a:t>;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ensures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continuity</a:t>
            </a:r>
            <a:r>
              <a:rPr lang="pl-PL" dirty="0" smtClean="0"/>
              <a:t> and </a:t>
            </a:r>
            <a:r>
              <a:rPr lang="pl-PL" dirty="0" err="1" smtClean="0"/>
              <a:t>consistency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a </a:t>
            </a:r>
            <a:r>
              <a:rPr lang="pl-PL" dirty="0" err="1" smtClean="0"/>
              <a:t>systematic</a:t>
            </a:r>
            <a:r>
              <a:rPr lang="pl-PL" dirty="0" smtClean="0"/>
              <a:t> </a:t>
            </a:r>
            <a:r>
              <a:rPr lang="pl-PL" dirty="0" err="1" smtClean="0"/>
              <a:t>methodology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assesses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rational</a:t>
            </a:r>
            <a:r>
              <a:rPr lang="pl-PL" dirty="0" smtClean="0"/>
              <a:t> </a:t>
            </a:r>
            <a:r>
              <a:rPr lang="pl-PL" dirty="0" err="1" smtClean="0"/>
              <a:t>goals</a:t>
            </a:r>
            <a:r>
              <a:rPr lang="pl-PL" dirty="0" smtClean="0"/>
              <a:t> and </a:t>
            </a:r>
            <a:r>
              <a:rPr lang="pl-PL" dirty="0" err="1" smtClean="0"/>
              <a:t>objectives</a:t>
            </a:r>
            <a:r>
              <a:rPr lang="pl-PL" dirty="0" smtClean="0"/>
              <a:t> </a:t>
            </a:r>
            <a:r>
              <a:rPr lang="pl-PL" dirty="0" err="1" smtClean="0"/>
              <a:t>using</a:t>
            </a:r>
            <a:r>
              <a:rPr lang="pl-PL" dirty="0" smtClean="0"/>
              <a:t> </a:t>
            </a:r>
            <a:r>
              <a:rPr lang="pl-PL" dirty="0" err="1" smtClean="0"/>
              <a:t>instrumentalism</a:t>
            </a:r>
            <a:r>
              <a:rPr lang="pl-PL" dirty="0" smtClean="0"/>
              <a:t>, </a:t>
            </a:r>
            <a:r>
              <a:rPr lang="pl-PL" dirty="0" err="1" smtClean="0"/>
              <a:t>utilitarianism</a:t>
            </a:r>
            <a:r>
              <a:rPr lang="pl-PL" dirty="0" smtClean="0"/>
              <a:t>, and market </a:t>
            </a:r>
            <a:r>
              <a:rPr lang="pl-PL" dirty="0" err="1" smtClean="0"/>
              <a:t>logic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criteria</a:t>
            </a:r>
            <a:r>
              <a:rPr lang="pl-PL" dirty="0" smtClean="0"/>
              <a:t> for action</a:t>
            </a:r>
            <a:r>
              <a:rPr lang="pl-PL" dirty="0" smtClean="0"/>
              <a:t>.</a:t>
            </a:r>
          </a:p>
          <a:p>
            <a:pPr algn="l"/>
            <a:r>
              <a:rPr lang="pl-PL" sz="4400" i="1" dirty="0" smtClean="0">
                <a:solidFill>
                  <a:schemeClr val="accent3">
                    <a:lumMod val="75000"/>
                  </a:schemeClr>
                </a:solidFill>
              </a:rPr>
              <a:t>systematyczna metodologia, która ocenia wartości treści w porównaniu z racjonalnymi celami i zadaniami, wykorzystując instrumentalizm, utylitaryzm i logikę rynkową jako kryteria działania.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2848" y="4049688"/>
            <a:ext cx="20594288" cy="7632848"/>
          </a:xfrm>
        </p:spPr>
        <p:txBody>
          <a:bodyPr/>
          <a:lstStyle/>
          <a:p>
            <a:pPr algn="l"/>
            <a:r>
              <a:rPr lang="pl-PL" dirty="0" err="1" smtClean="0"/>
              <a:t>Reasoning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market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guided</a:t>
            </a:r>
            <a:r>
              <a:rPr lang="pl-PL" dirty="0" smtClean="0"/>
              <a:t> by </a:t>
            </a:r>
            <a:r>
              <a:rPr lang="pl-PL" dirty="0" err="1" smtClean="0"/>
              <a:t>instrumental</a:t>
            </a:r>
            <a:r>
              <a:rPr lang="pl-PL" dirty="0" smtClean="0"/>
              <a:t> </a:t>
            </a:r>
            <a:r>
              <a:rPr lang="pl-PL" dirty="0" err="1" smtClean="0"/>
              <a:t>rationality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focuses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most </a:t>
            </a:r>
            <a:r>
              <a:rPr lang="pl-PL" dirty="0" err="1" smtClean="0"/>
              <a:t>efficient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cost-effective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 to </a:t>
            </a:r>
            <a:r>
              <a:rPr lang="pl-PL" dirty="0" err="1" smtClean="0"/>
              <a:t>achieve</a:t>
            </a:r>
            <a:r>
              <a:rPr lang="pl-PL" dirty="0" smtClean="0"/>
              <a:t> a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end</a:t>
            </a:r>
            <a:r>
              <a:rPr lang="pl-PL" dirty="0" smtClean="0"/>
              <a:t> </a:t>
            </a:r>
            <a:r>
              <a:rPr lang="pl-PL" dirty="0" err="1" smtClean="0"/>
              <a:t>without</a:t>
            </a:r>
            <a:r>
              <a:rPr lang="pl-PL" dirty="0" smtClean="0"/>
              <a:t> </a:t>
            </a:r>
            <a:r>
              <a:rPr lang="pl-PL" dirty="0" err="1" smtClean="0"/>
              <a:t>reflection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 of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end</a:t>
            </a:r>
            <a:r>
              <a:rPr lang="pl-PL" dirty="0" smtClean="0"/>
              <a:t>. </a:t>
            </a:r>
            <a:r>
              <a:rPr lang="pl-PL" dirty="0" err="1" smtClean="0"/>
              <a:t>Instrumental</a:t>
            </a:r>
            <a:r>
              <a:rPr lang="pl-PL" dirty="0" smtClean="0"/>
              <a:t> </a:t>
            </a:r>
            <a:r>
              <a:rPr lang="pl-PL" dirty="0" err="1" smtClean="0"/>
              <a:t>rationality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prime</a:t>
            </a:r>
            <a:r>
              <a:rPr lang="pl-PL" dirty="0" smtClean="0"/>
              <a:t> </a:t>
            </a:r>
            <a:r>
              <a:rPr lang="pl-PL" dirty="0" err="1" smtClean="0"/>
              <a:t>mode</a:t>
            </a:r>
            <a:r>
              <a:rPr lang="pl-PL" dirty="0" smtClean="0"/>
              <a:t> of </a:t>
            </a:r>
            <a:r>
              <a:rPr lang="pl-PL" dirty="0" err="1" smtClean="0"/>
              <a:t>reasoning</a:t>
            </a:r>
            <a:r>
              <a:rPr lang="pl-PL" dirty="0" smtClean="0"/>
              <a:t> in economic </a:t>
            </a:r>
            <a:r>
              <a:rPr lang="pl-PL" dirty="0" err="1" smtClean="0"/>
              <a:t>liberalism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favors</a:t>
            </a:r>
            <a:r>
              <a:rPr lang="pl-PL" dirty="0" smtClean="0"/>
              <a:t> </a:t>
            </a:r>
            <a:r>
              <a:rPr lang="pl-PL" dirty="0" err="1" smtClean="0"/>
              <a:t>markets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free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government</a:t>
            </a:r>
            <a:r>
              <a:rPr lang="pl-PL" dirty="0" smtClean="0"/>
              <a:t> </a:t>
            </a:r>
            <a:r>
              <a:rPr lang="pl-PL" dirty="0" err="1" smtClean="0"/>
              <a:t>intervention</a:t>
            </a:r>
            <a:r>
              <a:rPr lang="pl-PL" dirty="0" smtClean="0"/>
              <a:t>, </a:t>
            </a:r>
            <a:r>
              <a:rPr lang="pl-PL" dirty="0" err="1" smtClean="0"/>
              <a:t>although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recognizes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state </a:t>
            </a:r>
            <a:r>
              <a:rPr lang="pl-PL" dirty="0" err="1" smtClean="0"/>
              <a:t>has</a:t>
            </a:r>
            <a:r>
              <a:rPr lang="pl-PL" dirty="0" smtClean="0"/>
              <a:t> a </a:t>
            </a:r>
            <a:r>
              <a:rPr lang="pl-PL" dirty="0" err="1" smtClean="0"/>
              <a:t>legitimate</a:t>
            </a:r>
            <a:r>
              <a:rPr lang="pl-PL" dirty="0" smtClean="0"/>
              <a:t> role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provision</a:t>
            </a:r>
            <a:r>
              <a:rPr lang="pl-PL" dirty="0" smtClean="0"/>
              <a:t> of public goods.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234248" cy="7632848"/>
          </a:xfrm>
        </p:spPr>
        <p:txBody>
          <a:bodyPr/>
          <a:lstStyle/>
          <a:p>
            <a:pPr algn="l"/>
            <a:r>
              <a:rPr lang="pl-PL" dirty="0" err="1" smtClean="0"/>
              <a:t>Thus</a:t>
            </a:r>
            <a:r>
              <a:rPr lang="pl-PL" dirty="0" smtClean="0"/>
              <a:t>, economic </a:t>
            </a:r>
            <a:r>
              <a:rPr lang="pl-PL" dirty="0" err="1" smtClean="0"/>
              <a:t>individualism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promotes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idea </a:t>
            </a:r>
            <a:r>
              <a:rPr lang="pl-PL" dirty="0" err="1" smtClean="0"/>
              <a:t>that</a:t>
            </a:r>
            <a:r>
              <a:rPr lang="pl-PL" dirty="0" smtClean="0"/>
              <a:t> economic </a:t>
            </a:r>
            <a:r>
              <a:rPr lang="pl-PL" dirty="0" err="1" smtClean="0"/>
              <a:t>man</a:t>
            </a:r>
            <a:r>
              <a:rPr lang="pl-PL" dirty="0" smtClean="0"/>
              <a:t>, </a:t>
            </a:r>
            <a:r>
              <a:rPr lang="pl-PL" dirty="0" err="1" smtClean="0"/>
              <a:t>using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 of </a:t>
            </a:r>
            <a:r>
              <a:rPr lang="pl-PL" dirty="0" err="1" smtClean="0"/>
              <a:t>self-reliance</a:t>
            </a:r>
            <a:r>
              <a:rPr lang="pl-PL" dirty="0" smtClean="0"/>
              <a:t> and </a:t>
            </a:r>
            <a:r>
              <a:rPr lang="pl-PL" dirty="0" err="1" smtClean="0"/>
              <a:t>independence</a:t>
            </a:r>
            <a:r>
              <a:rPr lang="pl-PL" dirty="0" smtClean="0"/>
              <a:t>, </a:t>
            </a:r>
            <a:r>
              <a:rPr lang="pl-PL" dirty="0" err="1" smtClean="0"/>
              <a:t>coupled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right</a:t>
            </a:r>
            <a:r>
              <a:rPr lang="pl-PL" dirty="0" smtClean="0"/>
              <a:t> to </a:t>
            </a:r>
            <a:r>
              <a:rPr lang="pl-PL" dirty="0" err="1" smtClean="0"/>
              <a:t>pursue</a:t>
            </a:r>
            <a:r>
              <a:rPr lang="pl-PL" dirty="0" smtClean="0"/>
              <a:t> property and </a:t>
            </a:r>
            <a:r>
              <a:rPr lang="pl-PL" dirty="0" err="1" smtClean="0"/>
              <a:t>material</a:t>
            </a:r>
            <a:r>
              <a:rPr lang="pl-PL" dirty="0" smtClean="0"/>
              <a:t> </a:t>
            </a:r>
            <a:r>
              <a:rPr lang="pl-PL" dirty="0" err="1" smtClean="0"/>
              <a:t>gain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free</a:t>
            </a:r>
            <a:r>
              <a:rPr lang="pl-PL" dirty="0" smtClean="0"/>
              <a:t> market, will </a:t>
            </a:r>
            <a:r>
              <a:rPr lang="pl-PL" dirty="0" err="1" smtClean="0"/>
              <a:t>contribute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common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strong</a:t>
            </a:r>
            <a:r>
              <a:rPr lang="pl-PL" dirty="0" smtClean="0"/>
              <a:t> </a:t>
            </a:r>
            <a:r>
              <a:rPr lang="pl-PL" dirty="0" err="1" smtClean="0"/>
              <a:t>force</a:t>
            </a:r>
            <a:r>
              <a:rPr lang="pl-PL" dirty="0" smtClean="0"/>
              <a:t> </a:t>
            </a:r>
            <a:r>
              <a:rPr lang="pl-PL" dirty="0" err="1" smtClean="0"/>
              <a:t>behind</a:t>
            </a:r>
            <a:r>
              <a:rPr lang="pl-PL" dirty="0" smtClean="0"/>
              <a:t> instrument al </a:t>
            </a:r>
            <a:r>
              <a:rPr lang="pl-PL" dirty="0" err="1" smtClean="0"/>
              <a:t>rationality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market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2681536"/>
            <a:ext cx="23042560" cy="9001000"/>
          </a:xfrm>
        </p:spPr>
        <p:txBody>
          <a:bodyPr>
            <a:normAutofit/>
          </a:bodyPr>
          <a:lstStyle/>
          <a:p>
            <a:pPr algn="l"/>
            <a:r>
              <a:rPr lang="pl-PL" b="1" dirty="0" err="1" smtClean="0">
                <a:solidFill>
                  <a:srgbClr val="00B050"/>
                </a:solidFill>
              </a:rPr>
              <a:t>The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methodology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market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summed</a:t>
            </a:r>
            <a:r>
              <a:rPr lang="pl-PL" dirty="0" smtClean="0"/>
              <a:t> </a:t>
            </a:r>
            <a:r>
              <a:rPr lang="pl-PL" dirty="0" err="1" smtClean="0"/>
              <a:t>up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phrase</a:t>
            </a:r>
            <a:r>
              <a:rPr lang="pl-PL" dirty="0" smtClean="0"/>
              <a:t> : </a:t>
            </a:r>
            <a:r>
              <a:rPr lang="pl-PL" dirty="0" err="1" smtClean="0"/>
              <a:t>running</a:t>
            </a:r>
            <a:r>
              <a:rPr lang="pl-PL" dirty="0" smtClean="0"/>
              <a:t> </a:t>
            </a:r>
            <a:r>
              <a:rPr lang="pl-PL" dirty="0" err="1" smtClean="0"/>
              <a:t>government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a business.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</a:t>
            </a:r>
            <a:r>
              <a:rPr lang="pl-PL" dirty="0" smtClean="0"/>
              <a:t> </a:t>
            </a:r>
            <a:r>
              <a:rPr lang="pl-PL" dirty="0" err="1" smtClean="0"/>
              <a:t>themes</a:t>
            </a:r>
            <a:r>
              <a:rPr lang="pl-PL" dirty="0" smtClean="0"/>
              <a:t> of </a:t>
            </a:r>
            <a:r>
              <a:rPr lang="pl-PL" dirty="0" err="1" smtClean="0"/>
              <a:t>running</a:t>
            </a:r>
            <a:r>
              <a:rPr lang="pl-PL" dirty="0" smtClean="0"/>
              <a:t> </a:t>
            </a:r>
            <a:r>
              <a:rPr lang="pl-PL" dirty="0" err="1" smtClean="0"/>
              <a:t>government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a business, as </a:t>
            </a:r>
            <a:r>
              <a:rPr lang="pl-PL" dirty="0" err="1" smtClean="0"/>
              <a:t>espoused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New Public Management, </a:t>
            </a:r>
            <a:r>
              <a:rPr lang="pl-PL" dirty="0" err="1" smtClean="0"/>
              <a:t>include</a:t>
            </a:r>
            <a:r>
              <a:rPr lang="pl-PL" dirty="0" smtClean="0"/>
              <a:t> : a </a:t>
            </a:r>
            <a:r>
              <a:rPr lang="pl-PL" dirty="0" err="1" smtClean="0"/>
              <a:t>shift</a:t>
            </a:r>
            <a:r>
              <a:rPr lang="pl-PL" dirty="0" smtClean="0"/>
              <a:t> </a:t>
            </a:r>
            <a:r>
              <a:rPr lang="pl-PL" dirty="0" err="1" smtClean="0"/>
              <a:t>away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an </a:t>
            </a:r>
            <a:r>
              <a:rPr lang="pl-PL" dirty="0" err="1" smtClean="0"/>
              <a:t>emphasis</a:t>
            </a:r>
            <a:r>
              <a:rPr lang="pl-PL" dirty="0" smtClean="0"/>
              <a:t> on </a:t>
            </a:r>
            <a:r>
              <a:rPr lang="pl-PL" dirty="0" err="1" smtClean="0"/>
              <a:t>policy</a:t>
            </a:r>
            <a:r>
              <a:rPr lang="pl-PL" dirty="0" smtClean="0"/>
              <a:t> </a:t>
            </a:r>
            <a:r>
              <a:rPr lang="pl-PL" dirty="0" err="1" smtClean="0"/>
              <a:t>toward</a:t>
            </a:r>
            <a:r>
              <a:rPr lang="pl-PL" dirty="0" smtClean="0"/>
              <a:t> an </a:t>
            </a:r>
            <a:r>
              <a:rPr lang="pl-PL" dirty="0" err="1" smtClean="0"/>
              <a:t>emphasis</a:t>
            </a:r>
            <a:r>
              <a:rPr lang="pl-PL" dirty="0" smtClean="0"/>
              <a:t> on </a:t>
            </a:r>
            <a:r>
              <a:rPr lang="pl-PL" dirty="0" err="1" smtClean="0"/>
              <a:t>measurable</a:t>
            </a:r>
            <a:r>
              <a:rPr lang="pl-PL" dirty="0" smtClean="0"/>
              <a:t> performance; a </a:t>
            </a:r>
            <a:r>
              <a:rPr lang="pl-PL" dirty="0" err="1" smtClean="0"/>
              <a:t>shift</a:t>
            </a:r>
            <a:r>
              <a:rPr lang="pl-PL" dirty="0" smtClean="0"/>
              <a:t> </a:t>
            </a:r>
            <a:r>
              <a:rPr lang="pl-PL" dirty="0" err="1" smtClean="0"/>
              <a:t>away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reliance on </a:t>
            </a:r>
            <a:r>
              <a:rPr lang="pl-PL" dirty="0" err="1" smtClean="0"/>
              <a:t>traditional</a:t>
            </a:r>
            <a:r>
              <a:rPr lang="pl-PL" dirty="0" smtClean="0"/>
              <a:t> </a:t>
            </a:r>
            <a:r>
              <a:rPr lang="pl-PL" dirty="0" err="1" smtClean="0"/>
              <a:t>bureaucracies</a:t>
            </a:r>
            <a:r>
              <a:rPr lang="pl-PL" dirty="0" smtClean="0"/>
              <a:t> </a:t>
            </a:r>
            <a:r>
              <a:rPr lang="pl-PL" dirty="0" err="1" smtClean="0"/>
              <a:t>toward</a:t>
            </a:r>
            <a:r>
              <a:rPr lang="pl-PL" dirty="0" smtClean="0"/>
              <a:t> </a:t>
            </a:r>
            <a:r>
              <a:rPr lang="pl-PL" dirty="0" err="1" smtClean="0"/>
              <a:t>loosely</a:t>
            </a:r>
            <a:r>
              <a:rPr lang="pl-PL" dirty="0" smtClean="0"/>
              <a:t> </a:t>
            </a:r>
            <a:r>
              <a:rPr lang="pl-PL" dirty="0" err="1" smtClean="0"/>
              <a:t>coupled</a:t>
            </a:r>
            <a:r>
              <a:rPr lang="pl-PL" dirty="0" smtClean="0"/>
              <a:t>, </a:t>
            </a:r>
            <a:r>
              <a:rPr lang="pl-PL" dirty="0" err="1" smtClean="0"/>
              <a:t>quasi-autonomous</a:t>
            </a:r>
            <a:r>
              <a:rPr lang="pl-PL" dirty="0" smtClean="0"/>
              <a:t> </a:t>
            </a:r>
            <a:r>
              <a:rPr lang="pl-PL" dirty="0" err="1" smtClean="0"/>
              <a:t>units</a:t>
            </a:r>
            <a:r>
              <a:rPr lang="pl-PL" dirty="0" smtClean="0"/>
              <a:t> and </a:t>
            </a:r>
            <a:r>
              <a:rPr lang="pl-PL" dirty="0" err="1" smtClean="0"/>
              <a:t>competitively</a:t>
            </a:r>
            <a:r>
              <a:rPr lang="pl-PL" dirty="0" smtClean="0"/>
              <a:t> </a:t>
            </a:r>
            <a:r>
              <a:rPr lang="pl-PL" dirty="0" err="1" smtClean="0"/>
              <a:t>tendered</a:t>
            </a:r>
            <a:r>
              <a:rPr lang="pl-PL" dirty="0" smtClean="0"/>
              <a:t> services; a </a:t>
            </a:r>
            <a:r>
              <a:rPr lang="pl-PL" dirty="0" err="1" smtClean="0"/>
              <a:t>shift</a:t>
            </a:r>
            <a:r>
              <a:rPr lang="pl-PL" dirty="0" smtClean="0"/>
              <a:t> </a:t>
            </a:r>
            <a:r>
              <a:rPr lang="pl-PL" dirty="0" err="1" smtClean="0"/>
              <a:t>away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an </a:t>
            </a:r>
            <a:r>
              <a:rPr lang="pl-PL" dirty="0" err="1" smtClean="0"/>
              <a:t>emphasis</a:t>
            </a:r>
            <a:r>
              <a:rPr lang="pl-PL" dirty="0" smtClean="0"/>
              <a:t> on development and investment </a:t>
            </a:r>
            <a:r>
              <a:rPr lang="pl-PL" dirty="0" err="1" smtClean="0"/>
              <a:t>toward</a:t>
            </a:r>
            <a:r>
              <a:rPr lang="pl-PL" dirty="0" smtClean="0"/>
              <a:t> </a:t>
            </a:r>
            <a:r>
              <a:rPr lang="pl-PL" dirty="0" err="1" smtClean="0"/>
              <a:t>cost-cutting</a:t>
            </a:r>
            <a:r>
              <a:rPr lang="pl-PL" dirty="0" smtClean="0"/>
              <a:t>; </a:t>
            </a:r>
            <a:r>
              <a:rPr lang="pl-PL" dirty="0" err="1" smtClean="0"/>
              <a:t>allowing</a:t>
            </a:r>
            <a:r>
              <a:rPr lang="pl-PL" dirty="0" smtClean="0"/>
              <a:t> public management </a:t>
            </a:r>
            <a:r>
              <a:rPr lang="pl-PL" dirty="0" err="1" smtClean="0"/>
              <a:t>greater</a:t>
            </a:r>
            <a:r>
              <a:rPr lang="pl-PL" dirty="0" smtClean="0"/>
              <a:t> </a:t>
            </a:r>
            <a:r>
              <a:rPr lang="pl-PL" dirty="0" err="1" smtClean="0"/>
              <a:t>freedom</a:t>
            </a:r>
            <a:r>
              <a:rPr lang="pl-PL" dirty="0" smtClean="0"/>
              <a:t> to manage </a:t>
            </a:r>
            <a:r>
              <a:rPr lang="pl-PL" dirty="0" err="1" smtClean="0"/>
              <a:t>according</a:t>
            </a:r>
            <a:r>
              <a:rPr lang="pl-PL" dirty="0" smtClean="0"/>
              <a:t> to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sector</a:t>
            </a:r>
            <a:r>
              <a:rPr lang="pl-PL" dirty="0" smtClean="0"/>
              <a:t> corporate </a:t>
            </a:r>
            <a:r>
              <a:rPr lang="pl-PL" dirty="0" err="1" smtClean="0"/>
              <a:t>practice</a:t>
            </a:r>
            <a:r>
              <a:rPr lang="pl-PL" dirty="0" smtClean="0"/>
              <a:t>; and a </a:t>
            </a:r>
            <a:r>
              <a:rPr lang="pl-PL" dirty="0" err="1" smtClean="0"/>
              <a:t>shift</a:t>
            </a:r>
            <a:r>
              <a:rPr lang="pl-PL" dirty="0" smtClean="0"/>
              <a:t> </a:t>
            </a:r>
            <a:r>
              <a:rPr lang="pl-PL" dirty="0" err="1" smtClean="0"/>
              <a:t>away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classic</a:t>
            </a:r>
            <a:r>
              <a:rPr lang="pl-PL" dirty="0" smtClean="0"/>
              <a:t> </a:t>
            </a:r>
            <a:r>
              <a:rPr lang="pl-PL" dirty="0" err="1" smtClean="0"/>
              <a:t>command</a:t>
            </a:r>
            <a:r>
              <a:rPr lang="pl-PL" dirty="0" smtClean="0"/>
              <a:t> and </a:t>
            </a:r>
            <a:r>
              <a:rPr lang="pl-PL" dirty="0" err="1" smtClean="0"/>
              <a:t>control</a:t>
            </a:r>
            <a:r>
              <a:rPr lang="pl-PL" dirty="0" smtClean="0"/>
              <a:t> </a:t>
            </a:r>
            <a:r>
              <a:rPr lang="pl-PL" dirty="0" err="1" smtClean="0"/>
              <a:t>regulation</a:t>
            </a:r>
            <a:r>
              <a:rPr lang="pl-PL" dirty="0" smtClean="0"/>
              <a:t> </a:t>
            </a:r>
            <a:r>
              <a:rPr lang="pl-PL" dirty="0" err="1" smtClean="0"/>
              <a:t>toward</a:t>
            </a:r>
            <a:r>
              <a:rPr lang="pl-PL" dirty="0" smtClean="0"/>
              <a:t> </a:t>
            </a:r>
            <a:r>
              <a:rPr lang="pl-PL" dirty="0" err="1" smtClean="0"/>
              <a:t>self-regulation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i="1" dirty="0" err="1" smtClean="0">
                <a:solidFill>
                  <a:schemeClr val="accent3">
                    <a:lumMod val="75000"/>
                  </a:schemeClr>
                </a:solidFill>
              </a:rPr>
              <a:t>Democratic</a:t>
            </a:r>
            <a:r>
              <a:rPr lang="pl-PL" sz="6600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l-PL" sz="6600" i="1" dirty="0" err="1" smtClean="0">
                <a:solidFill>
                  <a:schemeClr val="accent3">
                    <a:lumMod val="75000"/>
                  </a:schemeClr>
                </a:solidFill>
              </a:rPr>
              <a:t>ethos</a:t>
            </a:r>
            <a:endParaRPr lang="pl-PL" sz="6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4776" y="4481736"/>
            <a:ext cx="21890432" cy="7200800"/>
          </a:xfrm>
        </p:spPr>
        <p:txBody>
          <a:bodyPr/>
          <a:lstStyle/>
          <a:p>
            <a:pPr algn="l"/>
            <a:r>
              <a:rPr lang="pl-PL" b="1" i="1" dirty="0" err="1" smtClean="0"/>
              <a:t>Democratic</a:t>
            </a:r>
            <a:r>
              <a:rPr lang="pl-PL" b="1" i="1" dirty="0" smtClean="0"/>
              <a:t> </a:t>
            </a:r>
            <a:r>
              <a:rPr lang="pl-PL" b="1" i="1" dirty="0" err="1" smtClean="0"/>
              <a:t>ethos</a:t>
            </a:r>
            <a:r>
              <a:rPr lang="pl-PL" dirty="0" smtClean="0"/>
              <a:t> </a:t>
            </a:r>
            <a:r>
              <a:rPr lang="pl-PL" dirty="0" err="1" smtClean="0"/>
              <a:t>embraces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constitutionalism</a:t>
            </a:r>
            <a:r>
              <a:rPr lang="pl-PL" dirty="0" smtClean="0"/>
              <a:t> and </a:t>
            </a:r>
            <a:r>
              <a:rPr lang="pl-PL" dirty="0" err="1" smtClean="0"/>
              <a:t>regime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, </a:t>
            </a:r>
            <a:r>
              <a:rPr lang="pl-PL" dirty="0" err="1" smtClean="0"/>
              <a:t>citizenship</a:t>
            </a:r>
            <a:r>
              <a:rPr lang="pl-PL" dirty="0" smtClean="0"/>
              <a:t> and public </a:t>
            </a:r>
            <a:r>
              <a:rPr lang="pl-PL" dirty="0" err="1" smtClean="0"/>
              <a:t>interest</a:t>
            </a:r>
            <a:r>
              <a:rPr lang="pl-PL" dirty="0" smtClean="0"/>
              <a:t>, and </a:t>
            </a:r>
            <a:r>
              <a:rPr lang="pl-PL" dirty="0" err="1" smtClean="0"/>
              <a:t>social</a:t>
            </a:r>
            <a:r>
              <a:rPr lang="pl-PL" dirty="0" smtClean="0"/>
              <a:t> equity and </a:t>
            </a:r>
            <a:r>
              <a:rPr lang="pl-PL" dirty="0" err="1" smtClean="0"/>
              <a:t>justice</a:t>
            </a:r>
            <a:r>
              <a:rPr lang="pl-PL" dirty="0" smtClean="0"/>
              <a:t>, </a:t>
            </a:r>
            <a:r>
              <a:rPr lang="pl-PL" dirty="0" err="1" smtClean="0"/>
              <a:t>among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;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ensures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continuity</a:t>
            </a:r>
            <a:r>
              <a:rPr lang="pl-PL" dirty="0" smtClean="0"/>
              <a:t> and </a:t>
            </a:r>
            <a:r>
              <a:rPr lang="pl-PL" dirty="0" err="1" smtClean="0"/>
              <a:t>consistency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deductive</a:t>
            </a:r>
            <a:r>
              <a:rPr lang="pl-PL" dirty="0" smtClean="0"/>
              <a:t>, </a:t>
            </a:r>
            <a:r>
              <a:rPr lang="pl-PL" dirty="0" err="1" smtClean="0"/>
              <a:t>dialectic</a:t>
            </a:r>
            <a:r>
              <a:rPr lang="pl-PL" dirty="0" smtClean="0"/>
              <a:t>, </a:t>
            </a:r>
            <a:r>
              <a:rPr lang="pl-PL" dirty="0" err="1" smtClean="0"/>
              <a:t>deontological</a:t>
            </a:r>
            <a:r>
              <a:rPr lang="pl-PL" dirty="0" smtClean="0"/>
              <a:t> </a:t>
            </a:r>
            <a:r>
              <a:rPr lang="pl-PL" dirty="0" err="1" smtClean="0"/>
              <a:t>reasoning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grounded</a:t>
            </a:r>
            <a:r>
              <a:rPr lang="pl-PL" dirty="0" smtClean="0"/>
              <a:t> in </a:t>
            </a:r>
            <a:r>
              <a:rPr lang="pl-PL" dirty="0" err="1" smtClean="0"/>
              <a:t>history</a:t>
            </a:r>
            <a:r>
              <a:rPr lang="pl-PL" dirty="0" smtClean="0"/>
              <a:t> and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philosophy</a:t>
            </a:r>
            <a:r>
              <a:rPr lang="pl-PL" dirty="0" smtClean="0"/>
              <a:t>.</a:t>
            </a:r>
          </a:p>
          <a:p>
            <a:pPr algn="l"/>
            <a:endParaRPr lang="pl-PL" dirty="0" smtClean="0"/>
          </a:p>
          <a:p>
            <a:pPr algn="l"/>
            <a:r>
              <a:rPr lang="pl-PL" sz="4400" i="1" dirty="0" smtClean="0">
                <a:solidFill>
                  <a:schemeClr val="accent3">
                    <a:lumMod val="75000"/>
                  </a:schemeClr>
                </a:solidFill>
              </a:rPr>
              <a:t>Zapewnia </a:t>
            </a:r>
            <a:r>
              <a:rPr lang="pl-PL" sz="4400" i="1" dirty="0" smtClean="0">
                <a:solidFill>
                  <a:schemeClr val="accent3">
                    <a:lumMod val="75000"/>
                  </a:schemeClr>
                </a:solidFill>
              </a:rPr>
              <a:t>ciągłość i spójność poprzez rozumowanie dedukcyjne, dialektyczne, deontologiczne, które jest zakorzenione w historii i filozofii politycznej.</a:t>
            </a:r>
            <a:endParaRPr lang="pl-PL" sz="4400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Frames</a:t>
            </a:r>
            <a:r>
              <a:rPr lang="pl-PL" sz="6600" dirty="0" smtClean="0">
                <a:solidFill>
                  <a:srgbClr val="FF0000"/>
                </a:solidFill>
              </a:rPr>
              <a:t> of Public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in Public </a:t>
            </a:r>
            <a:r>
              <a:rPr lang="pl-PL" sz="6600" dirty="0" err="1" smtClean="0">
                <a:solidFill>
                  <a:srgbClr val="FF0000"/>
                </a:solidFill>
              </a:rPr>
              <a:t>Administration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90800" y="4841776"/>
            <a:ext cx="21602400" cy="6840760"/>
          </a:xfrm>
        </p:spPr>
        <p:txBody>
          <a:bodyPr/>
          <a:lstStyle/>
          <a:p>
            <a:pPr algn="l"/>
            <a:r>
              <a:rPr lang="pl-PL" dirty="0" smtClean="0"/>
              <a:t>We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distinguish</a:t>
            </a:r>
            <a:r>
              <a:rPr lang="pl-PL" dirty="0" smtClean="0"/>
              <a:t> </a:t>
            </a:r>
            <a:r>
              <a:rPr lang="pl-PL" dirty="0" err="1" smtClean="0"/>
              <a:t>four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political</a:t>
            </a:r>
            <a:r>
              <a:rPr lang="pl-PL" dirty="0" smtClean="0"/>
              <a:t>, legal, </a:t>
            </a:r>
            <a:r>
              <a:rPr lang="pl-PL" dirty="0" err="1" smtClean="0"/>
              <a:t>organizational</a:t>
            </a:r>
            <a:r>
              <a:rPr lang="pl-PL" dirty="0" smtClean="0"/>
              <a:t>, and market. </a:t>
            </a:r>
            <a:r>
              <a:rPr lang="pl-PL" dirty="0" err="1" smtClean="0"/>
              <a:t>The</a:t>
            </a:r>
            <a:r>
              <a:rPr lang="pl-PL" dirty="0" smtClean="0"/>
              <a:t> first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, </a:t>
            </a:r>
            <a:r>
              <a:rPr lang="pl-PL" dirty="0" err="1" smtClean="0"/>
              <a:t>political</a:t>
            </a:r>
            <a:r>
              <a:rPr lang="pl-PL" dirty="0" smtClean="0"/>
              <a:t> and legal, </a:t>
            </a:r>
            <a:r>
              <a:rPr lang="pl-PL" dirty="0" err="1" smtClean="0"/>
              <a:t>might</a:t>
            </a:r>
            <a:r>
              <a:rPr lang="pl-PL" dirty="0" smtClean="0"/>
              <a:t> be </a:t>
            </a:r>
            <a:r>
              <a:rPr lang="pl-PL" dirty="0" err="1" smtClean="0"/>
              <a:t>considered</a:t>
            </a:r>
            <a:r>
              <a:rPr lang="pl-PL" dirty="0" smtClean="0"/>
              <a:t> </a:t>
            </a:r>
            <a:r>
              <a:rPr lang="pl-PL" dirty="0" err="1" smtClean="0"/>
              <a:t>subsets</a:t>
            </a:r>
            <a:r>
              <a:rPr lang="pl-PL" dirty="0" smtClean="0"/>
              <a:t> </a:t>
            </a:r>
            <a:r>
              <a:rPr lang="pl-PL" sz="4400" dirty="0" smtClean="0"/>
              <a:t>(podzbiory)</a:t>
            </a:r>
            <a:r>
              <a:rPr lang="pl-PL" dirty="0" smtClean="0"/>
              <a:t> </a:t>
            </a:r>
            <a:r>
              <a:rPr lang="pl-PL" dirty="0" smtClean="0"/>
              <a:t>of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ethos</a:t>
            </a:r>
            <a:r>
              <a:rPr lang="pl-PL" dirty="0" smtClean="0"/>
              <a:t>, </a:t>
            </a:r>
            <a:r>
              <a:rPr lang="pl-PL" dirty="0" err="1" smtClean="0"/>
              <a:t>while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latter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, </a:t>
            </a:r>
            <a:r>
              <a:rPr lang="pl-PL" dirty="0" err="1" smtClean="0"/>
              <a:t>organizational</a:t>
            </a:r>
            <a:r>
              <a:rPr lang="pl-PL" dirty="0" smtClean="0"/>
              <a:t> and market, </a:t>
            </a:r>
            <a:r>
              <a:rPr lang="pl-PL" dirty="0" err="1" smtClean="0"/>
              <a:t>might</a:t>
            </a:r>
            <a:r>
              <a:rPr lang="pl-PL" dirty="0" smtClean="0"/>
              <a:t> be </a:t>
            </a:r>
            <a:r>
              <a:rPr lang="pl-PL" dirty="0" err="1" smtClean="0"/>
              <a:t>considered</a:t>
            </a:r>
            <a:r>
              <a:rPr lang="pl-PL" dirty="0" smtClean="0"/>
              <a:t> </a:t>
            </a:r>
            <a:r>
              <a:rPr lang="pl-PL" dirty="0" err="1" smtClean="0"/>
              <a:t>subsets</a:t>
            </a:r>
            <a:r>
              <a:rPr lang="pl-PL" dirty="0" smtClean="0"/>
              <a:t> of </a:t>
            </a:r>
            <a:r>
              <a:rPr lang="pl-PL" dirty="0" err="1" smtClean="0"/>
              <a:t>bureaucratic</a:t>
            </a:r>
            <a:r>
              <a:rPr lang="pl-PL" dirty="0" smtClean="0"/>
              <a:t> </a:t>
            </a:r>
            <a:r>
              <a:rPr lang="pl-PL" dirty="0" err="1" smtClean="0"/>
              <a:t>ethos</a:t>
            </a:r>
            <a:r>
              <a:rPr lang="pl-PL" dirty="0" smtClean="0"/>
              <a:t>.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2768" y="4049688"/>
            <a:ext cx="22178464" cy="7632848"/>
          </a:xfrm>
        </p:spPr>
        <p:txBody>
          <a:bodyPr>
            <a:normAutofit lnSpcReduction="10000"/>
          </a:bodyPr>
          <a:lstStyle/>
          <a:p>
            <a:pPr algn="l"/>
            <a:r>
              <a:rPr lang="pl-PL" dirty="0" err="1" smtClean="0"/>
              <a:t>Each</a:t>
            </a:r>
            <a:r>
              <a:rPr lang="pl-PL" dirty="0" smtClean="0"/>
              <a:t>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four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shaped</a:t>
            </a:r>
            <a:r>
              <a:rPr lang="pl-PL" dirty="0" smtClean="0"/>
              <a:t> by </a:t>
            </a:r>
            <a:r>
              <a:rPr lang="pl-PL" dirty="0" err="1" smtClean="0"/>
              <a:t>core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, and </a:t>
            </a:r>
            <a:r>
              <a:rPr lang="pl-PL" dirty="0" err="1" smtClean="0"/>
              <a:t>guided</a:t>
            </a:r>
            <a:r>
              <a:rPr lang="pl-PL" dirty="0" smtClean="0"/>
              <a:t> by a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methodology</a:t>
            </a:r>
            <a:r>
              <a:rPr lang="pl-PL" dirty="0" smtClean="0"/>
              <a:t> and </a:t>
            </a:r>
            <a:r>
              <a:rPr lang="pl-PL" dirty="0" err="1" smtClean="0"/>
              <a:t>mode</a:t>
            </a:r>
            <a:r>
              <a:rPr lang="pl-PL" dirty="0" smtClean="0"/>
              <a:t> of </a:t>
            </a:r>
            <a:r>
              <a:rPr lang="pl-PL" dirty="0" err="1" smtClean="0"/>
              <a:t>rationality</a:t>
            </a:r>
            <a:r>
              <a:rPr lang="pl-PL" dirty="0" smtClean="0"/>
              <a:t> </a:t>
            </a:r>
            <a:r>
              <a:rPr lang="pl-PL" dirty="0" smtClean="0"/>
              <a:t>:</a:t>
            </a:r>
          </a:p>
          <a:p>
            <a:pPr algn="l"/>
            <a:r>
              <a:rPr lang="pl-PL" b="1" dirty="0" smtClean="0">
                <a:solidFill>
                  <a:srgbClr val="FF0000"/>
                </a:solidFill>
              </a:rPr>
              <a:t>- </a:t>
            </a:r>
            <a:r>
              <a:rPr lang="pl-PL" b="1" i="1" dirty="0" err="1" smtClean="0">
                <a:solidFill>
                  <a:srgbClr val="FF0000"/>
                </a:solidFill>
              </a:rPr>
              <a:t>Content</a:t>
            </a:r>
            <a:r>
              <a:rPr lang="pl-PL" b="1" i="1" dirty="0" smtClean="0">
                <a:solidFill>
                  <a:srgbClr val="FF0000"/>
                </a:solidFill>
              </a:rPr>
              <a:t> </a:t>
            </a:r>
            <a:r>
              <a:rPr lang="pl-PL" b="1" i="1" dirty="0" err="1" smtClean="0">
                <a:solidFill>
                  <a:srgbClr val="FF0000"/>
                </a:solidFill>
              </a:rPr>
              <a:t>values</a:t>
            </a:r>
            <a:r>
              <a:rPr lang="pl-PL" b="1" i="1" dirty="0" smtClean="0">
                <a:solidFill>
                  <a:srgbClr val="FF0000"/>
                </a:solidFill>
              </a:rPr>
              <a:t>: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form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basis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and </a:t>
            </a:r>
            <a:r>
              <a:rPr lang="pl-PL" dirty="0" err="1" smtClean="0"/>
              <a:t>provide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standards</a:t>
            </a:r>
            <a:r>
              <a:rPr lang="pl-PL" dirty="0" smtClean="0"/>
              <a:t> to be </a:t>
            </a:r>
            <a:r>
              <a:rPr lang="pl-PL" dirty="0" err="1" smtClean="0"/>
              <a:t>achieved</a:t>
            </a:r>
            <a:r>
              <a:rPr lang="pl-PL" dirty="0" smtClean="0"/>
              <a:t> in </a:t>
            </a:r>
            <a:r>
              <a:rPr lang="pl-PL" dirty="0" err="1" smtClean="0"/>
              <a:t>actions</a:t>
            </a:r>
            <a:r>
              <a:rPr lang="pl-PL" dirty="0" smtClean="0"/>
              <a:t>. </a:t>
            </a:r>
          </a:p>
          <a:p>
            <a:pPr algn="l"/>
            <a:r>
              <a:rPr lang="pl-PL" b="1" dirty="0" smtClean="0">
                <a:solidFill>
                  <a:srgbClr val="FF0000"/>
                </a:solidFill>
              </a:rPr>
              <a:t>- </a:t>
            </a:r>
            <a:r>
              <a:rPr lang="pl-PL" b="1" i="1" dirty="0" err="1" smtClean="0">
                <a:solidFill>
                  <a:srgbClr val="FF0000"/>
                </a:solidFill>
              </a:rPr>
              <a:t>Rationality</a:t>
            </a:r>
            <a:r>
              <a:rPr lang="pl-PL" b="1" i="1" dirty="0" smtClean="0">
                <a:solidFill>
                  <a:srgbClr val="FF0000"/>
                </a:solidFill>
              </a:rPr>
              <a:t>:</a:t>
            </a:r>
            <a:r>
              <a:rPr lang="pl-PL" dirty="0" smtClean="0"/>
              <a:t> </a:t>
            </a:r>
            <a:r>
              <a:rPr lang="pl-PL" dirty="0" err="1" smtClean="0"/>
              <a:t>refers</a:t>
            </a:r>
            <a:r>
              <a:rPr lang="pl-PL" dirty="0" smtClean="0"/>
              <a:t> to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reason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exercised</a:t>
            </a:r>
            <a:r>
              <a:rPr lang="pl-PL" dirty="0" smtClean="0"/>
              <a:t> so as to </a:t>
            </a:r>
            <a:r>
              <a:rPr lang="pl-PL" dirty="0" err="1" smtClean="0"/>
              <a:t>reach</a:t>
            </a:r>
            <a:r>
              <a:rPr lang="pl-PL" dirty="0" smtClean="0"/>
              <a:t> </a:t>
            </a:r>
            <a:r>
              <a:rPr lang="pl-PL" dirty="0" err="1" smtClean="0"/>
              <a:t>conclusions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an </a:t>
            </a:r>
            <a:r>
              <a:rPr lang="pl-PL" dirty="0" err="1" smtClean="0"/>
              <a:t>issue</a:t>
            </a:r>
            <a:r>
              <a:rPr lang="pl-PL" dirty="0" smtClean="0"/>
              <a:t> under </a:t>
            </a:r>
            <a:r>
              <a:rPr lang="pl-PL" dirty="0" err="1" smtClean="0"/>
              <a:t>consideration</a:t>
            </a:r>
            <a:r>
              <a:rPr lang="pl-PL" dirty="0" smtClean="0"/>
              <a:t>;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systematic</a:t>
            </a:r>
            <a:r>
              <a:rPr lang="pl-PL" dirty="0" smtClean="0"/>
              <a:t> </a:t>
            </a:r>
            <a:r>
              <a:rPr lang="pl-PL" dirty="0" err="1" smtClean="0"/>
              <a:t>decision</a:t>
            </a:r>
            <a:r>
              <a:rPr lang="pl-PL" dirty="0" smtClean="0"/>
              <a:t> </a:t>
            </a:r>
            <a:r>
              <a:rPr lang="pl-PL" dirty="0" err="1" smtClean="0"/>
              <a:t>making</a:t>
            </a:r>
            <a:r>
              <a:rPr lang="pl-PL" dirty="0" smtClean="0"/>
              <a:t> </a:t>
            </a:r>
            <a:r>
              <a:rPr lang="pl-PL" dirty="0" err="1" smtClean="0"/>
              <a:t>processes</a:t>
            </a:r>
            <a:r>
              <a:rPr lang="pl-PL" dirty="0" smtClean="0"/>
              <a:t>.</a:t>
            </a:r>
          </a:p>
          <a:p>
            <a:pPr algn="l"/>
            <a:r>
              <a:rPr lang="pl-PL" b="1" dirty="0" smtClean="0">
                <a:solidFill>
                  <a:srgbClr val="FF0000"/>
                </a:solidFill>
              </a:rPr>
              <a:t>-</a:t>
            </a:r>
            <a:r>
              <a:rPr lang="pl-PL" b="1" i="1" dirty="0" err="1" smtClean="0">
                <a:solidFill>
                  <a:srgbClr val="FF0000"/>
                </a:solidFill>
              </a:rPr>
              <a:t>Methodology</a:t>
            </a:r>
            <a:r>
              <a:rPr lang="pl-PL" b="1" i="1" dirty="0" smtClean="0">
                <a:solidFill>
                  <a:srgbClr val="FF0000"/>
                </a:solidFill>
              </a:rPr>
              <a:t>:</a:t>
            </a:r>
            <a:r>
              <a:rPr lang="pl-PL" dirty="0" smtClean="0"/>
              <a:t> </a:t>
            </a:r>
            <a:r>
              <a:rPr lang="pl-PL" dirty="0" err="1" smtClean="0"/>
              <a:t>refers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tools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to </a:t>
            </a:r>
            <a:r>
              <a:rPr lang="pl-PL" dirty="0" err="1" smtClean="0"/>
              <a:t>enact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. </a:t>
            </a:r>
            <a:r>
              <a:rPr lang="pl-PL" dirty="0" err="1" smtClean="0"/>
              <a:t>Together</a:t>
            </a:r>
            <a:r>
              <a:rPr lang="pl-PL" dirty="0" smtClean="0"/>
              <a:t>, </a:t>
            </a:r>
            <a:r>
              <a:rPr lang="pl-PL" dirty="0" err="1" smtClean="0"/>
              <a:t>rationality</a:t>
            </a:r>
            <a:r>
              <a:rPr lang="pl-PL" dirty="0" smtClean="0"/>
              <a:t> and </a:t>
            </a:r>
            <a:r>
              <a:rPr lang="pl-PL" dirty="0" err="1" smtClean="0"/>
              <a:t>methodology</a:t>
            </a:r>
            <a:r>
              <a:rPr lang="pl-PL" dirty="0" smtClean="0"/>
              <a:t> help </a:t>
            </a:r>
            <a:r>
              <a:rPr lang="pl-PL" dirty="0" err="1" smtClean="0"/>
              <a:t>ensure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continuity</a:t>
            </a:r>
            <a:r>
              <a:rPr lang="pl-PL" dirty="0" smtClean="0"/>
              <a:t> and </a:t>
            </a:r>
            <a:r>
              <a:rPr lang="pl-PL" dirty="0" err="1" smtClean="0"/>
              <a:t>consistency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Political</a:t>
            </a:r>
            <a:r>
              <a:rPr lang="pl-PL" sz="6600" dirty="0" smtClean="0">
                <a:solidFill>
                  <a:srgbClr val="FF0000"/>
                </a:solidFill>
              </a:rPr>
              <a:t> Public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62808" y="5201816"/>
            <a:ext cx="21242360" cy="6480720"/>
          </a:xfrm>
        </p:spPr>
        <p:txBody>
          <a:bodyPr/>
          <a:lstStyle/>
          <a:p>
            <a:pPr algn="l"/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inseparably</a:t>
            </a:r>
            <a:r>
              <a:rPr lang="pl-PL" dirty="0" smtClean="0"/>
              <a:t> </a:t>
            </a:r>
            <a:r>
              <a:rPr lang="pl-PL" dirty="0" err="1" smtClean="0"/>
              <a:t>linked</a:t>
            </a:r>
            <a:r>
              <a:rPr lang="pl-PL" dirty="0" smtClean="0"/>
              <a:t> to </a:t>
            </a:r>
            <a:r>
              <a:rPr lang="pl-PL" dirty="0" err="1" smtClean="0"/>
              <a:t>democracy</a:t>
            </a:r>
            <a:r>
              <a:rPr lang="pl-PL" dirty="0" smtClean="0"/>
              <a:t>, </a:t>
            </a:r>
            <a:r>
              <a:rPr lang="pl-PL" dirty="0" err="1" smtClean="0"/>
              <a:t>whic</a:t>
            </a:r>
            <a:r>
              <a:rPr lang="pl-PL" dirty="0" smtClean="0"/>
              <a:t> h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cornerstone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political</a:t>
            </a:r>
            <a:r>
              <a:rPr lang="pl-PL" dirty="0" smtClean="0"/>
              <a:t> system. </a:t>
            </a:r>
            <a:endParaRPr lang="pl-PL" dirty="0" smtClean="0"/>
          </a:p>
          <a:p>
            <a:pPr algn="l"/>
            <a:r>
              <a:rPr lang="pl-PL" dirty="0" err="1" smtClean="0"/>
              <a:t>Scholars</a:t>
            </a:r>
            <a:r>
              <a:rPr lang="pl-PL" dirty="0" smtClean="0"/>
              <a:t> </a:t>
            </a:r>
            <a:r>
              <a:rPr lang="pl-PL" dirty="0" err="1" smtClean="0"/>
              <a:t>throughout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history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examined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</a:t>
            </a:r>
            <a:r>
              <a:rPr lang="pl-PL" dirty="0" err="1" smtClean="0"/>
              <a:t>related</a:t>
            </a:r>
            <a:r>
              <a:rPr lang="pl-PL" dirty="0" smtClean="0"/>
              <a:t> to </a:t>
            </a:r>
            <a:r>
              <a:rPr lang="pl-PL" dirty="0" err="1" smtClean="0"/>
              <a:t>discretionary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authority and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control</a:t>
            </a:r>
            <a:r>
              <a:rPr lang="pl-PL" dirty="0" smtClean="0"/>
              <a:t> and </a:t>
            </a:r>
            <a:r>
              <a:rPr lang="pl-PL" dirty="0" err="1" smtClean="0"/>
              <a:t>accountability</a:t>
            </a:r>
            <a:r>
              <a:rPr lang="pl-PL" dirty="0" smtClean="0"/>
              <a:t>, and </a:t>
            </a:r>
            <a:r>
              <a:rPr lang="pl-PL" dirty="0" err="1" smtClean="0"/>
              <a:t>sought</a:t>
            </a:r>
            <a:r>
              <a:rPr lang="pl-PL" dirty="0" smtClean="0"/>
              <a:t> to </a:t>
            </a:r>
            <a:r>
              <a:rPr lang="pl-PL" dirty="0" err="1" smtClean="0"/>
              <a:t>integrate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practices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. 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2848" y="4049688"/>
            <a:ext cx="20810312" cy="7632848"/>
          </a:xfrm>
        </p:spPr>
        <p:txBody>
          <a:bodyPr/>
          <a:lstStyle/>
          <a:p>
            <a:pPr algn="l"/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: </a:t>
            </a:r>
            <a:r>
              <a:rPr lang="pl-PL" dirty="0" err="1" smtClean="0"/>
              <a:t>participation</a:t>
            </a:r>
            <a:r>
              <a:rPr lang="pl-PL" dirty="0" smtClean="0"/>
              <a:t> (</a:t>
            </a:r>
            <a:r>
              <a:rPr lang="pl-PL" dirty="0" err="1" smtClean="0"/>
              <a:t>primarily</a:t>
            </a:r>
            <a:r>
              <a:rPr lang="pl-PL" dirty="0" smtClean="0"/>
              <a:t> </a:t>
            </a:r>
            <a:r>
              <a:rPr lang="pl-PL" dirty="0" err="1" smtClean="0"/>
              <a:t>indirectly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voting</a:t>
            </a:r>
            <a:r>
              <a:rPr lang="pl-PL" dirty="0" smtClean="0"/>
              <a:t>, but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direct</a:t>
            </a:r>
            <a:r>
              <a:rPr lang="pl-PL" dirty="0" smtClean="0"/>
              <a:t> </a:t>
            </a:r>
            <a:r>
              <a:rPr lang="pl-PL" dirty="0" err="1" smtClean="0"/>
              <a:t>participatory</a:t>
            </a:r>
            <a:r>
              <a:rPr lang="pl-PL" dirty="0" smtClean="0"/>
              <a:t> </a:t>
            </a:r>
            <a:r>
              <a:rPr lang="pl-PL" dirty="0" err="1" smtClean="0"/>
              <a:t>processes</a:t>
            </a:r>
            <a:r>
              <a:rPr lang="pl-PL" dirty="0" smtClean="0"/>
              <a:t>), </a:t>
            </a:r>
            <a:r>
              <a:rPr lang="pl-PL" dirty="0" err="1" smtClean="0"/>
              <a:t>representation</a:t>
            </a:r>
            <a:r>
              <a:rPr lang="pl-PL" dirty="0" smtClean="0"/>
              <a:t>,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responsiveness</a:t>
            </a:r>
            <a:r>
              <a:rPr lang="pl-PL" dirty="0" smtClean="0"/>
              <a:t>, </a:t>
            </a:r>
            <a:r>
              <a:rPr lang="pl-PL" dirty="0" err="1" smtClean="0"/>
              <a:t>liberty</a:t>
            </a:r>
            <a:r>
              <a:rPr lang="pl-PL" dirty="0" smtClean="0"/>
              <a:t>, and </a:t>
            </a:r>
            <a:r>
              <a:rPr lang="pl-PL" dirty="0" err="1" smtClean="0"/>
              <a:t>equality</a:t>
            </a:r>
            <a:r>
              <a:rPr lang="pl-PL" dirty="0" smtClean="0"/>
              <a:t>. </a:t>
            </a:r>
            <a:r>
              <a:rPr lang="pl-PL" dirty="0" err="1" smtClean="0"/>
              <a:t>Interestingly</a:t>
            </a:r>
            <a:r>
              <a:rPr lang="pl-PL" dirty="0" smtClean="0"/>
              <a:t>, and </a:t>
            </a:r>
            <a:r>
              <a:rPr lang="pl-PL" dirty="0" err="1" smtClean="0"/>
              <a:t>unlike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frames</a:t>
            </a:r>
            <a:r>
              <a:rPr lang="pl-PL" dirty="0" smtClean="0"/>
              <a:t>, many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supply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methodology</a:t>
            </a:r>
            <a:r>
              <a:rPr lang="pl-PL" dirty="0" smtClean="0"/>
              <a:t> for </a:t>
            </a:r>
            <a:r>
              <a:rPr lang="pl-PL" dirty="0" err="1" smtClean="0"/>
              <a:t>decision</a:t>
            </a:r>
            <a:r>
              <a:rPr lang="pl-PL" dirty="0" smtClean="0"/>
              <a:t> </a:t>
            </a:r>
            <a:r>
              <a:rPr lang="pl-PL" dirty="0" err="1" smtClean="0"/>
              <a:t>making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,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content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ideal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method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4776" y="4049688"/>
            <a:ext cx="22106456" cy="7632848"/>
          </a:xfrm>
        </p:spPr>
        <p:txBody>
          <a:bodyPr/>
          <a:lstStyle/>
          <a:p>
            <a:pPr algn="l"/>
            <a:r>
              <a:rPr lang="pl-PL" dirty="0" smtClean="0"/>
              <a:t>In </a:t>
            </a:r>
            <a:r>
              <a:rPr lang="pl-PL" dirty="0" err="1" smtClean="0"/>
              <a:t>fact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crucial</a:t>
            </a:r>
            <a:r>
              <a:rPr lang="pl-PL" dirty="0" smtClean="0"/>
              <a:t> </a:t>
            </a:r>
            <a:r>
              <a:rPr lang="pl-PL" dirty="0" err="1" smtClean="0"/>
              <a:t>attribute</a:t>
            </a:r>
            <a:r>
              <a:rPr lang="pl-PL" dirty="0" smtClean="0"/>
              <a:t> of </a:t>
            </a:r>
            <a:r>
              <a:rPr lang="pl-PL" dirty="0" err="1" smtClean="0"/>
              <a:t>democracy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popular </a:t>
            </a:r>
            <a:r>
              <a:rPr lang="pl-PL" dirty="0" err="1" smtClean="0"/>
              <a:t>participation</a:t>
            </a:r>
            <a:r>
              <a:rPr lang="pl-PL" dirty="0" smtClean="0"/>
              <a:t> in </a:t>
            </a:r>
            <a:r>
              <a:rPr lang="pl-PL" dirty="0" err="1" smtClean="0"/>
              <a:t>government</a:t>
            </a:r>
            <a:r>
              <a:rPr lang="pl-PL" dirty="0" smtClean="0"/>
              <a:t> by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citizenship</a:t>
            </a:r>
            <a:r>
              <a:rPr lang="pl-PL" dirty="0" smtClean="0"/>
              <a:t> status and </a:t>
            </a:r>
            <a:r>
              <a:rPr lang="pl-PL" dirty="0" err="1" smtClean="0"/>
              <a:t>the</a:t>
            </a:r>
            <a:r>
              <a:rPr lang="pl-PL" dirty="0" smtClean="0"/>
              <a:t> most prominent form of popular </a:t>
            </a:r>
            <a:r>
              <a:rPr lang="pl-PL" dirty="0" err="1" smtClean="0"/>
              <a:t>participation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voting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mode</a:t>
            </a:r>
            <a:r>
              <a:rPr lang="pl-PL" dirty="0" smtClean="0"/>
              <a:t> of </a:t>
            </a:r>
            <a:r>
              <a:rPr lang="pl-PL" dirty="0" err="1" smtClean="0"/>
              <a:t>rationality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political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direct</a:t>
            </a:r>
            <a:r>
              <a:rPr lang="pl-PL" dirty="0" smtClean="0"/>
              <a:t> </a:t>
            </a:r>
            <a:r>
              <a:rPr lang="pl-PL" dirty="0" err="1" smtClean="0"/>
              <a:t>result</a:t>
            </a:r>
            <a:r>
              <a:rPr lang="pl-PL" dirty="0" smtClean="0"/>
              <a:t> of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pluralism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promoting</a:t>
            </a:r>
            <a:r>
              <a:rPr lang="pl-PL" dirty="0" smtClean="0"/>
              <a:t> and </a:t>
            </a:r>
            <a:r>
              <a:rPr lang="pl-PL" dirty="0" err="1" smtClean="0"/>
              <a:t>maintaining</a:t>
            </a:r>
            <a:r>
              <a:rPr lang="pl-PL" dirty="0" smtClean="0"/>
              <a:t> </a:t>
            </a:r>
            <a:r>
              <a:rPr lang="pl-PL" dirty="0" err="1" smtClean="0"/>
              <a:t>civic</a:t>
            </a:r>
            <a:r>
              <a:rPr lang="pl-PL" dirty="0" smtClean="0"/>
              <a:t> </a:t>
            </a:r>
            <a:r>
              <a:rPr lang="pl-PL" dirty="0" err="1" smtClean="0"/>
              <a:t>education</a:t>
            </a:r>
            <a:r>
              <a:rPr lang="pl-PL" dirty="0" smtClean="0"/>
              <a:t>.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frame</a:t>
            </a:r>
            <a:r>
              <a:rPr lang="pl-PL" dirty="0" smtClean="0"/>
              <a:t> </a:t>
            </a:r>
            <a:r>
              <a:rPr lang="pl-PL" dirty="0" err="1" smtClean="0"/>
              <a:t>tends</a:t>
            </a:r>
            <a:r>
              <a:rPr lang="pl-PL" dirty="0" smtClean="0"/>
              <a:t> to </a:t>
            </a:r>
            <a:r>
              <a:rPr lang="pl-PL" dirty="0" err="1" smtClean="0"/>
              <a:t>view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as part of an </a:t>
            </a:r>
            <a:r>
              <a:rPr lang="pl-PL" dirty="0" err="1" smtClean="0"/>
              <a:t>aggregate</a:t>
            </a:r>
            <a:r>
              <a:rPr lang="pl-PL" dirty="0" smtClean="0"/>
              <a:t> group and </a:t>
            </a:r>
            <a:r>
              <a:rPr lang="pl-PL" dirty="0" err="1" smtClean="0"/>
              <a:t>identifies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individual‘s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as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similar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identical</a:t>
            </a:r>
            <a:r>
              <a:rPr lang="pl-PL" dirty="0" smtClean="0"/>
              <a:t> to </a:t>
            </a:r>
            <a:r>
              <a:rPr lang="pl-PL" dirty="0" err="1" smtClean="0"/>
              <a:t>those</a:t>
            </a:r>
            <a:r>
              <a:rPr lang="pl-PL" dirty="0" smtClean="0"/>
              <a:t> of </a:t>
            </a:r>
            <a:r>
              <a:rPr lang="pl-PL" dirty="0" err="1" smtClean="0"/>
              <a:t>others</a:t>
            </a:r>
            <a:r>
              <a:rPr lang="pl-PL" dirty="0" smtClean="0"/>
              <a:t> </a:t>
            </a:r>
            <a:r>
              <a:rPr lang="pl-PL" dirty="0" err="1" smtClean="0"/>
              <a:t>considered</a:t>
            </a:r>
            <a:r>
              <a:rPr lang="pl-PL" dirty="0" smtClean="0"/>
              <a:t> to be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same group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category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Legal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Frame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30760" y="4409728"/>
            <a:ext cx="22106456" cy="727280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Constitution</a:t>
            </a:r>
            <a:r>
              <a:rPr lang="pl-PL" dirty="0" smtClean="0"/>
              <a:t>, </a:t>
            </a:r>
            <a:r>
              <a:rPr lang="pl-PL" dirty="0" err="1" smtClean="0"/>
              <a:t>legislation</a:t>
            </a:r>
            <a:r>
              <a:rPr lang="pl-PL" dirty="0" smtClean="0"/>
              <a:t>,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decisions</a:t>
            </a:r>
            <a:r>
              <a:rPr lang="pl-PL" dirty="0" smtClean="0"/>
              <a:t>, </a:t>
            </a:r>
            <a:r>
              <a:rPr lang="pl-PL" dirty="0" err="1" smtClean="0"/>
              <a:t>rulemaking</a:t>
            </a:r>
            <a:r>
              <a:rPr lang="pl-PL" dirty="0" smtClean="0"/>
              <a:t>, and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aspects</a:t>
            </a:r>
            <a:r>
              <a:rPr lang="pl-PL" dirty="0" smtClean="0"/>
              <a:t> of </a:t>
            </a:r>
            <a:r>
              <a:rPr lang="pl-PL" dirty="0" err="1" smtClean="0"/>
              <a:t>administrative</a:t>
            </a:r>
            <a:r>
              <a:rPr lang="pl-PL" dirty="0" smtClean="0"/>
              <a:t> law </a:t>
            </a:r>
            <a:r>
              <a:rPr lang="pl-PL" dirty="0" err="1" smtClean="0"/>
              <a:t>provides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formal</a:t>
            </a:r>
            <a:r>
              <a:rPr lang="pl-PL" dirty="0" smtClean="0"/>
              <a:t> </a:t>
            </a:r>
            <a:r>
              <a:rPr lang="pl-PL" dirty="0" err="1" smtClean="0"/>
              <a:t>rules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game</a:t>
            </a:r>
            <a:r>
              <a:rPr lang="pl-PL" dirty="0" smtClean="0"/>
              <a:t>, </a:t>
            </a:r>
            <a:r>
              <a:rPr lang="pl-PL" dirty="0" err="1" smtClean="0"/>
              <a:t>creating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zone</a:t>
            </a:r>
            <a:r>
              <a:rPr lang="pl-PL" dirty="0" smtClean="0"/>
              <a:t> of </a:t>
            </a:r>
            <a:r>
              <a:rPr lang="pl-PL" dirty="0" err="1" smtClean="0"/>
              <a:t>discretion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administrators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. As </a:t>
            </a:r>
            <a:r>
              <a:rPr lang="pl-PL" dirty="0" err="1" smtClean="0"/>
              <a:t>this</a:t>
            </a:r>
            <a:r>
              <a:rPr lang="pl-PL" dirty="0" smtClean="0"/>
              <a:t> legal </a:t>
            </a:r>
            <a:r>
              <a:rPr lang="pl-PL" dirty="0" err="1" smtClean="0"/>
              <a:t>framework</a:t>
            </a:r>
            <a:r>
              <a:rPr lang="pl-PL" dirty="0" smtClean="0"/>
              <a:t> </a:t>
            </a:r>
            <a:r>
              <a:rPr lang="pl-PL" dirty="0" err="1" smtClean="0"/>
              <a:t>expands</a:t>
            </a:r>
            <a:r>
              <a:rPr lang="pl-PL" dirty="0" smtClean="0"/>
              <a:t>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minimizes</a:t>
            </a:r>
            <a:r>
              <a:rPr lang="pl-PL" dirty="0" smtClean="0"/>
              <a:t> </a:t>
            </a:r>
            <a:r>
              <a:rPr lang="pl-PL" dirty="0" err="1" smtClean="0"/>
              <a:t>discretion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r>
              <a:rPr lang="pl-PL" dirty="0" smtClean="0"/>
              <a:t> of </a:t>
            </a:r>
            <a:r>
              <a:rPr lang="pl-PL" dirty="0" err="1" smtClean="0"/>
              <a:t>explicitly</a:t>
            </a:r>
            <a:r>
              <a:rPr lang="pl-PL" dirty="0" smtClean="0"/>
              <a:t> </a:t>
            </a:r>
            <a:r>
              <a:rPr lang="pl-PL" dirty="0" err="1" smtClean="0"/>
              <a:t>guiding</a:t>
            </a:r>
            <a:r>
              <a:rPr lang="pl-PL" dirty="0" smtClean="0"/>
              <a:t> behavior. </a:t>
            </a:r>
          </a:p>
          <a:p>
            <a:pPr algn="l"/>
            <a:r>
              <a:rPr lang="pl-PL" dirty="0" smtClean="0"/>
              <a:t>Law as a </a:t>
            </a:r>
            <a:r>
              <a:rPr lang="pl-PL" dirty="0" err="1" smtClean="0"/>
              <a:t>formal</a:t>
            </a:r>
            <a:r>
              <a:rPr lang="pl-PL" dirty="0" smtClean="0"/>
              <a:t> </a:t>
            </a:r>
            <a:r>
              <a:rPr lang="pl-PL" dirty="0" err="1" smtClean="0"/>
              <a:t>framework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intended</a:t>
            </a:r>
            <a:r>
              <a:rPr lang="pl-PL" dirty="0" smtClean="0"/>
              <a:t> to </a:t>
            </a:r>
            <a:r>
              <a:rPr lang="pl-PL" dirty="0" err="1" smtClean="0"/>
              <a:t>prevent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corruption</a:t>
            </a:r>
            <a:r>
              <a:rPr lang="pl-PL" dirty="0" smtClean="0"/>
              <a:t>, </a:t>
            </a:r>
            <a:r>
              <a:rPr lang="pl-PL" dirty="0" err="1" smtClean="0"/>
              <a:t>loss</a:t>
            </a:r>
            <a:r>
              <a:rPr lang="pl-PL" dirty="0" smtClean="0"/>
              <a:t> of </a:t>
            </a:r>
            <a:r>
              <a:rPr lang="pl-PL" dirty="0" err="1" smtClean="0"/>
              <a:t>rights</a:t>
            </a:r>
            <a:r>
              <a:rPr lang="pl-PL" dirty="0" smtClean="0"/>
              <a:t>, </a:t>
            </a:r>
            <a:r>
              <a:rPr lang="pl-PL" dirty="0" err="1" smtClean="0"/>
              <a:t>personalized</a:t>
            </a:r>
            <a:r>
              <a:rPr lang="pl-PL" dirty="0" smtClean="0"/>
              <a:t> authority, and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abuses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arise</a:t>
            </a:r>
            <a:r>
              <a:rPr lang="pl-PL" dirty="0" smtClean="0"/>
              <a:t> in </a:t>
            </a:r>
            <a:r>
              <a:rPr lang="pl-PL" dirty="0" err="1" smtClean="0"/>
              <a:t>insufficiently</a:t>
            </a:r>
            <a:r>
              <a:rPr lang="pl-PL" dirty="0" smtClean="0"/>
              <a:t> </a:t>
            </a:r>
            <a:r>
              <a:rPr lang="pl-PL" dirty="0" err="1" smtClean="0"/>
              <a:t>developed</a:t>
            </a:r>
            <a:r>
              <a:rPr lang="pl-PL" dirty="0" smtClean="0"/>
              <a:t> legal </a:t>
            </a:r>
            <a:r>
              <a:rPr lang="pl-PL" dirty="0" err="1" smtClean="0"/>
              <a:t>regimes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1625</Words>
  <Application>Microsoft Office PowerPoint</Application>
  <PresentationFormat>Niestandardowy</PresentationFormat>
  <Paragraphs>49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White</vt:lpstr>
      <vt:lpstr>Setting values in public administration</vt:lpstr>
      <vt:lpstr>Bureaucratic ethos</vt:lpstr>
      <vt:lpstr>Democratic ethos</vt:lpstr>
      <vt:lpstr>Frames of Public Values in Public Administration</vt:lpstr>
      <vt:lpstr>Slajd 5</vt:lpstr>
      <vt:lpstr>Political Public Values</vt:lpstr>
      <vt:lpstr>Slajd 7</vt:lpstr>
      <vt:lpstr>Slajd 8</vt:lpstr>
      <vt:lpstr>The Legal Values Frame</vt:lpstr>
      <vt:lpstr>Slajd 10</vt:lpstr>
      <vt:lpstr>To uphold the value of legal frame in public administration we use  the legal rationality that follows a particular mode of reasoning, which proceeds through five steps: </vt:lpstr>
      <vt:lpstr>Slajd 12</vt:lpstr>
      <vt:lpstr>The Organizational Values Frame</vt:lpstr>
      <vt:lpstr>Slajd 14</vt:lpstr>
      <vt:lpstr>Slajd 15</vt:lpstr>
      <vt:lpstr>The Market Values Frame</vt:lpstr>
      <vt:lpstr>Slajd 17</vt:lpstr>
      <vt:lpstr>Slajd 18</vt:lpstr>
      <vt:lpstr>Slajd 19</vt:lpstr>
      <vt:lpstr>Slajd 20</vt:lpstr>
      <vt:lpstr>Slajd 21</vt:lpstr>
      <vt:lpstr>Slajd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Brydzia</dc:creator>
  <cp:lastModifiedBy>cenabiz008</cp:lastModifiedBy>
  <cp:revision>47</cp:revision>
  <dcterms:modified xsi:type="dcterms:W3CDTF">2021-03-23T20:36:51Z</dcterms:modified>
</cp:coreProperties>
</file>