
<file path=[Content_Types].xml><?xml version="1.0" encoding="utf-8"?>
<Types xmlns="http://schemas.openxmlformats.org/package/2006/content-types">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handoutMasterIdLst>
    <p:handoutMasterId r:id="rId31"/>
  </p:handoutMasterIdLst>
  <p:sldIdLst>
    <p:sldId id="302" r:id="rId2"/>
    <p:sldId id="303"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1pPr>
    <a:lvl2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2pPr>
    <a:lvl3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3pPr>
    <a:lvl4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4pPr>
    <a:lvl5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5pPr>
    <a:lvl6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6pPr>
    <a:lvl7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7pPr>
    <a:lvl8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8pPr>
    <a:lvl9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9pPr>
  </p:defaultTextStyle>
  <p:extLst>
    <p:ext uri="{EFAFB233-063F-42B5-8137-9DF3F51BA10A}">
      <p15:sldGuideLst xmlns=""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8B40C"/>
    <a:srgbClr val="22384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Styl z motywem 1 — Ak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91" autoAdjust="0"/>
    <p:restoredTop sz="94569" autoAdjust="0"/>
  </p:normalViewPr>
  <p:slideViewPr>
    <p:cSldViewPr>
      <p:cViewPr varScale="1">
        <p:scale>
          <a:sx n="33" d="100"/>
          <a:sy n="33" d="100"/>
        </p:scale>
        <p:origin x="-690" y="-72"/>
      </p:cViewPr>
      <p:guideLst>
        <p:guide orient="horz" pos="4320"/>
        <p:guide pos="76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6A16CD-9CCD-4175-A052-E0FB87F25F5B}" type="datetimeFigureOut">
              <a:rPr lang="pl-PL" smtClean="0"/>
              <a:pPr/>
              <a:t>2021-05-11</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C5B0D6-E18C-40B6-8CC5-6F602782C3EA}" type="slidenum">
              <a:rPr lang="pl-PL" smtClean="0"/>
              <a:pPr/>
              <a:t>‹#›</a:t>
            </a:fld>
            <a:endParaRPr lang="pl-PL"/>
          </a:p>
        </p:txBody>
      </p:sp>
    </p:spTree>
    <p:extLst>
      <p:ext uri="{BB962C8B-B14F-4D97-AF65-F5344CB8AC3E}">
        <p14:creationId xmlns="" xmlns:p14="http://schemas.microsoft.com/office/powerpoint/2010/main" val="2380912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hape 21"/>
          <p:cNvSpPr>
            <a:spLocks noGrp="1" noRot="1" noChangeAspect="1"/>
          </p:cNvSpPr>
          <p:nvPr>
            <p:ph type="sldImg"/>
          </p:nvPr>
        </p:nvSpPr>
        <p:spPr>
          <a:xfrm>
            <a:off x="1143000" y="685800"/>
            <a:ext cx="4572000" cy="3429000"/>
          </a:xfrm>
          <a:prstGeom prst="rect">
            <a:avLst/>
          </a:prstGeom>
        </p:spPr>
        <p:txBody>
          <a:bodyPr/>
          <a:lstStyle/>
          <a:p>
            <a:endParaRPr/>
          </a:p>
        </p:txBody>
      </p:sp>
      <p:sp>
        <p:nvSpPr>
          <p:cNvPr id="22" name="Shape 2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64370" y="4049688"/>
            <a:ext cx="23042560" cy="1800200"/>
          </a:xfrm>
        </p:spPr>
        <p:txBody>
          <a:bodyPr/>
          <a:lstStyle>
            <a:lvl1pPr>
              <a:defRPr lang="pl-PL" sz="11200" b="1" i="0" u="none" strike="noStrike" cap="none" spc="0" baseline="0" dirty="0" smtClean="0">
                <a:ln>
                  <a:noFill/>
                </a:ln>
                <a:solidFill>
                  <a:srgbClr val="22384F"/>
                </a:solidFill>
                <a:effectLst>
                  <a:outerShdw blurRad="38100" dist="38100" dir="2700000" algn="tl">
                    <a:srgbClr val="000000">
                      <a:alpha val="43137"/>
                    </a:srgbClr>
                  </a:outerShdw>
                </a:effectLst>
                <a:uFillTx/>
                <a:latin typeface="Helvetica Neue Medium"/>
                <a:ea typeface="Helvetica Neue Medium"/>
                <a:cs typeface="Helvetica Neue Medium"/>
                <a:sym typeface="Helvetica Neue Medium"/>
              </a:defRPr>
            </a:lvl1pPr>
          </a:lstStyle>
          <a:p>
            <a:r>
              <a:rPr lang="pl-PL" dirty="0" smtClean="0"/>
              <a:t>Kliknij, aby edytować styl</a:t>
            </a:r>
            <a:endParaRPr lang="pl-PL" dirty="0"/>
          </a:p>
        </p:txBody>
      </p:sp>
      <p:sp>
        <p:nvSpPr>
          <p:cNvPr id="16" name="Podtytuł 2"/>
          <p:cNvSpPr>
            <a:spLocks noGrp="1"/>
          </p:cNvSpPr>
          <p:nvPr>
            <p:ph type="subTitle" idx="1"/>
          </p:nvPr>
        </p:nvSpPr>
        <p:spPr>
          <a:xfrm>
            <a:off x="653654" y="6137920"/>
            <a:ext cx="23042560" cy="1314450"/>
          </a:xfrm>
        </p:spPr>
        <p:txBody>
          <a:bodyPr/>
          <a:lstStyle>
            <a:lvl1pPr marL="0" indent="0" algn="ctr">
              <a:buNone/>
              <a:defRPr b="1">
                <a:solidFill>
                  <a:srgbClr val="22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smtClean="0"/>
              <a:t>Kliknij, aby edytować styl wzorca podtytułu</a:t>
            </a:r>
            <a:endParaRPr lang="pl-PL" dirty="0"/>
          </a:p>
        </p:txBody>
      </p:sp>
      <p:cxnSp>
        <p:nvCxnSpPr>
          <p:cNvPr id="17" name="Łącznik prosty 16"/>
          <p:cNvCxnSpPr/>
          <p:nvPr userDrawn="1"/>
        </p:nvCxnSpPr>
        <p:spPr>
          <a:xfrm>
            <a:off x="653654" y="5993904"/>
            <a:ext cx="23053276" cy="0"/>
          </a:xfrm>
          <a:prstGeom prst="line">
            <a:avLst/>
          </a:prstGeom>
          <a:noFill/>
          <a:ln w="25400" cap="flat">
            <a:solidFill>
              <a:srgbClr val="22384F"/>
            </a:solidFill>
            <a:prstDash val="solid"/>
            <a:round/>
          </a:ln>
          <a:effectLst/>
          <a:sp3d/>
        </p:spPr>
        <p:style>
          <a:lnRef idx="0">
            <a:scrgbClr r="0" g="0" b="0"/>
          </a:lnRef>
          <a:fillRef idx="0">
            <a:scrgbClr r="0" g="0" b="0"/>
          </a:fillRef>
          <a:effectRef idx="0">
            <a:scrgbClr r="0" g="0" b="0"/>
          </a:effectRef>
          <a:fontRef idx="none"/>
        </p:style>
      </p:cxnSp>
      <p:sp>
        <p:nvSpPr>
          <p:cNvPr id="19" name="Symbol zastępczy tekstu 3"/>
          <p:cNvSpPr>
            <a:spLocks noGrp="1"/>
          </p:cNvSpPr>
          <p:nvPr>
            <p:ph type="body" sz="half" idx="10"/>
          </p:nvPr>
        </p:nvSpPr>
        <p:spPr>
          <a:xfrm>
            <a:off x="18220530" y="7648994"/>
            <a:ext cx="5486400" cy="346447"/>
          </a:xfrm>
        </p:spPr>
        <p:txBody>
          <a:bodyPr/>
          <a:lstStyle>
            <a:lvl1pPr marL="0" indent="0" algn="r">
              <a:buNone/>
              <a:defRPr sz="1400">
                <a:solidFill>
                  <a:srgbClr val="22384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 xmlns:p14="http://schemas.microsoft.com/office/powerpoint/2010/main" val="1654183295"/>
      </p:ext>
    </p:extLst>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7" name="Symbol zastępczy zawartości 2"/>
          <p:cNvSpPr>
            <a:spLocks noGrp="1"/>
          </p:cNvSpPr>
          <p:nvPr>
            <p:ph idx="1"/>
          </p:nvPr>
        </p:nvSpPr>
        <p:spPr>
          <a:xfrm>
            <a:off x="670720" y="4049688"/>
            <a:ext cx="23042560" cy="7632848"/>
          </a:xfrm>
        </p:spPr>
        <p:txBody>
          <a:bodyPr/>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 xmlns:p14="http://schemas.microsoft.com/office/powerpoint/2010/main" val="1994433280"/>
      </p:ext>
    </p:extLst>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4" name="Tytuł 1"/>
          <p:cNvSpPr>
            <a:spLocks noGrp="1"/>
          </p:cNvSpPr>
          <p:nvPr>
            <p:ph type="title"/>
          </p:nvPr>
        </p:nvSpPr>
        <p:spPr>
          <a:xfrm>
            <a:off x="670720" y="2321496"/>
            <a:ext cx="7488832" cy="1728192"/>
          </a:xfrm>
        </p:spPr>
        <p:txBody>
          <a:bodyPr anchor="b">
            <a:normAutofit/>
          </a:bodyPr>
          <a:lstStyle>
            <a:lvl1pPr algn="l">
              <a:defRPr sz="5000" b="1">
                <a:solidFill>
                  <a:srgbClr val="22384F"/>
                </a:solidFill>
                <a:latin typeface="Calibri" panose="020F0502020204030204" pitchFamily="34" charset="0"/>
                <a:cs typeface="Calibri" panose="020F0502020204030204" pitchFamily="34" charset="0"/>
              </a:defRPr>
            </a:lvl1pPr>
          </a:lstStyle>
          <a:p>
            <a:r>
              <a:rPr lang="pl-PL" dirty="0" smtClean="0"/>
              <a:t>Kliknij, aby edytować styl</a:t>
            </a:r>
            <a:endParaRPr lang="pl-PL" dirty="0"/>
          </a:p>
        </p:txBody>
      </p:sp>
      <p:sp>
        <p:nvSpPr>
          <p:cNvPr id="5" name="Symbol zastępczy zawartości 2"/>
          <p:cNvSpPr>
            <a:spLocks noGrp="1"/>
          </p:cNvSpPr>
          <p:nvPr>
            <p:ph idx="1"/>
          </p:nvPr>
        </p:nvSpPr>
        <p:spPr>
          <a:xfrm>
            <a:off x="8375576" y="2321496"/>
            <a:ext cx="15049672" cy="8928992"/>
          </a:xfrm>
        </p:spPr>
        <p:txBody>
          <a:bodyPr/>
          <a:lstStyle>
            <a:lvl1pPr>
              <a:defRPr sz="3200">
                <a:solidFill>
                  <a:srgbClr val="22384F"/>
                </a:solidFill>
                <a:latin typeface="Calibri" panose="020F0502020204030204" pitchFamily="34" charset="0"/>
                <a:cs typeface="Calibri" panose="020F0502020204030204" pitchFamily="34" charset="0"/>
              </a:defRPr>
            </a:lvl1pPr>
            <a:lvl2pPr>
              <a:defRPr sz="2800">
                <a:solidFill>
                  <a:srgbClr val="22384F"/>
                </a:solidFill>
                <a:latin typeface="Calibri" panose="020F0502020204030204" pitchFamily="34" charset="0"/>
                <a:cs typeface="Calibri" panose="020F0502020204030204" pitchFamily="34" charset="0"/>
              </a:defRPr>
            </a:lvl2pPr>
            <a:lvl3pPr>
              <a:defRPr sz="2400">
                <a:solidFill>
                  <a:srgbClr val="22384F"/>
                </a:solidFill>
                <a:latin typeface="Calibri" panose="020F0502020204030204" pitchFamily="34" charset="0"/>
                <a:cs typeface="Calibri" panose="020F0502020204030204" pitchFamily="34" charset="0"/>
              </a:defRPr>
            </a:lvl3pPr>
            <a:lvl4pPr>
              <a:defRPr sz="2000">
                <a:solidFill>
                  <a:srgbClr val="22384F"/>
                </a:solidFill>
                <a:latin typeface="Calibri" panose="020F0502020204030204" pitchFamily="34" charset="0"/>
                <a:cs typeface="Calibri" panose="020F0502020204030204" pitchFamily="34" charset="0"/>
              </a:defRPr>
            </a:lvl4pPr>
            <a:lvl5pPr>
              <a:defRPr sz="2000">
                <a:solidFill>
                  <a:srgbClr val="22384F"/>
                </a:solidFill>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Symbol zastępczy tekstu 3"/>
          <p:cNvSpPr>
            <a:spLocks noGrp="1"/>
          </p:cNvSpPr>
          <p:nvPr>
            <p:ph type="body" sz="half" idx="2"/>
          </p:nvPr>
        </p:nvSpPr>
        <p:spPr>
          <a:xfrm>
            <a:off x="670720" y="4049688"/>
            <a:ext cx="7488832" cy="7200800"/>
          </a:xfrm>
        </p:spPr>
        <p:txBody>
          <a:bodyPr>
            <a:normAutofit/>
          </a:bodyPr>
          <a:lstStyle>
            <a:lvl1pPr marL="0" indent="0" algn="l">
              <a:buNone/>
              <a:defRPr sz="2500">
                <a:solidFill>
                  <a:srgbClr val="22384F"/>
                </a:solidFill>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 xmlns:p14="http://schemas.microsoft.com/office/powerpoint/2010/main" val="2442933156"/>
      </p:ext>
    </p:extLst>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7" name="Symbol zastępczy zawartości 2"/>
          <p:cNvSpPr>
            <a:spLocks noGrp="1"/>
          </p:cNvSpPr>
          <p:nvPr>
            <p:ph sz="half" idx="1"/>
          </p:nvPr>
        </p:nvSpPr>
        <p:spPr>
          <a:xfrm>
            <a:off x="598712" y="4049688"/>
            <a:ext cx="11813558" cy="7128792"/>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Symbol zastępczy zawartości 3"/>
          <p:cNvSpPr>
            <a:spLocks noGrp="1"/>
          </p:cNvSpPr>
          <p:nvPr>
            <p:ph sz="half" idx="2"/>
          </p:nvPr>
        </p:nvSpPr>
        <p:spPr>
          <a:xfrm>
            <a:off x="12840072" y="4049688"/>
            <a:ext cx="10716344" cy="7310586"/>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9"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Tree>
    <p:extLst>
      <p:ext uri="{BB962C8B-B14F-4D97-AF65-F5344CB8AC3E}">
        <p14:creationId xmlns="" xmlns:p14="http://schemas.microsoft.com/office/powerpoint/2010/main" val="1354843863"/>
      </p:ext>
    </p:extLst>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6" name="Tytuł 1"/>
          <p:cNvSpPr>
            <a:spLocks noGrp="1"/>
          </p:cNvSpPr>
          <p:nvPr>
            <p:ph type="title"/>
          </p:nvPr>
        </p:nvSpPr>
        <p:spPr>
          <a:xfrm>
            <a:off x="886744" y="2105472"/>
            <a:ext cx="22610512" cy="1721346"/>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10" name="Symbol zastępczy tytułu pionowego 2"/>
          <p:cNvSpPr>
            <a:spLocks noGrp="1"/>
          </p:cNvSpPr>
          <p:nvPr>
            <p:ph type="body" orient="vert" idx="1"/>
          </p:nvPr>
        </p:nvSpPr>
        <p:spPr>
          <a:xfrm>
            <a:off x="886744" y="3977680"/>
            <a:ext cx="22610512" cy="7560840"/>
          </a:xfrm>
        </p:spPr>
        <p:txBody>
          <a:bodyPr vert="eaVert"/>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 xmlns:p14="http://schemas.microsoft.com/office/powerpoint/2010/main" val="493543266"/>
      </p:ext>
    </p:extLst>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5" name="Tytuł pionowy 1"/>
          <p:cNvSpPr>
            <a:spLocks noGrp="1"/>
          </p:cNvSpPr>
          <p:nvPr>
            <p:ph type="title" orient="vert"/>
          </p:nvPr>
        </p:nvSpPr>
        <p:spPr>
          <a:xfrm>
            <a:off x="19248784" y="2170560"/>
            <a:ext cx="3137520" cy="9295952"/>
          </a:xfrm>
        </p:spPr>
        <p:txBody>
          <a:bodyPr vert="eaVert">
            <a:normAutofit/>
          </a:bodyPr>
          <a:lstStyle>
            <a:lvl1pPr>
              <a:defRPr sz="10000" b="1">
                <a:solidFill>
                  <a:srgbClr val="22384F"/>
                </a:solidFill>
              </a:defRPr>
            </a:lvl1pPr>
          </a:lstStyle>
          <a:p>
            <a:r>
              <a:rPr lang="pl-PL" dirty="0" smtClean="0"/>
              <a:t>Kliknij, aby edytować styl</a:t>
            </a:r>
            <a:endParaRPr lang="pl-PL" dirty="0"/>
          </a:p>
        </p:txBody>
      </p:sp>
      <p:sp>
        <p:nvSpPr>
          <p:cNvPr id="7" name="Symbol zastępczy tytułu pionowego 2"/>
          <p:cNvSpPr>
            <a:spLocks noGrp="1"/>
          </p:cNvSpPr>
          <p:nvPr>
            <p:ph type="body" orient="vert" idx="1"/>
          </p:nvPr>
        </p:nvSpPr>
        <p:spPr>
          <a:xfrm>
            <a:off x="958752" y="2170560"/>
            <a:ext cx="18106800" cy="9295952"/>
          </a:xfrm>
        </p:spPr>
        <p:txBody>
          <a:bodyPr vert="eaVert"/>
          <a:lstStyle>
            <a:lvl1pPr>
              <a:defRPr>
                <a:solidFill>
                  <a:srgbClr val="22384F"/>
                </a:solidFill>
              </a:defRPr>
            </a:lvl1pPr>
            <a:lvl2pPr>
              <a:defRPr>
                <a:solidFill>
                  <a:srgbClr val="22384F"/>
                </a:solidFill>
              </a:defRPr>
            </a:lvl2pPr>
            <a:lvl3pPr>
              <a:defRPr>
                <a:solidFill>
                  <a:srgbClr val="22384F"/>
                </a:solidFill>
              </a:defRPr>
            </a:lvl3pPr>
            <a:lvl4pPr>
              <a:defRPr>
                <a:solidFill>
                  <a:srgbClr val="22384F"/>
                </a:solidFill>
              </a:defRPr>
            </a:lvl4pPr>
            <a:lvl5pPr>
              <a:defRPr>
                <a:solidFill>
                  <a:srgbClr val="22384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 xmlns:p14="http://schemas.microsoft.com/office/powerpoint/2010/main" val="4279156353"/>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olitechnika Opolska | Opole University of Technology | www.po.opole.pl…"/>
          <p:cNvSpPr txBox="1"/>
          <p:nvPr/>
        </p:nvSpPr>
        <p:spPr>
          <a:xfrm>
            <a:off x="4230121" y="12378774"/>
            <a:ext cx="15530056" cy="913385"/>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p>
            <a:pPr defTabSz="457200">
              <a:lnSpc>
                <a:spcPct val="120000"/>
              </a:lnSpc>
              <a:defRPr sz="2700" b="1" spc="67">
                <a:solidFill>
                  <a:srgbClr val="535353"/>
                </a:solidFill>
                <a:latin typeface="Myriad Pro"/>
                <a:ea typeface="Myriad Pro"/>
                <a:cs typeface="Myriad Pro"/>
                <a:sym typeface="Myriad Pro"/>
              </a:defRPr>
            </a:pPr>
            <a:r>
              <a:t>Politechnika Opolska | Opole University of Technology | www.po.opole.pl</a:t>
            </a:r>
          </a:p>
          <a:p>
            <a:pPr defTabSz="457200">
              <a:lnSpc>
                <a:spcPct val="120000"/>
              </a:lnSpc>
              <a:defRPr sz="2700" b="1" spc="67">
                <a:solidFill>
                  <a:srgbClr val="535353"/>
                </a:solidFill>
                <a:latin typeface="Myriad Pro"/>
                <a:ea typeface="Myriad Pro"/>
                <a:cs typeface="Myriad Pro"/>
                <a:sym typeface="Myriad Pro"/>
              </a:defRPr>
            </a:pPr>
            <a:r>
              <a:t>Wydział Ekonomii i Zarządzania | Faculty of Economics and Management | www.weiz.po.opole.pl</a:t>
            </a:r>
          </a:p>
        </p:txBody>
      </p:sp>
      <p:sp>
        <p:nvSpPr>
          <p:cNvPr id="3" name="Linia"/>
          <p:cNvSpPr/>
          <p:nvPr/>
        </p:nvSpPr>
        <p:spPr>
          <a:xfrm>
            <a:off x="2108442" y="11663229"/>
            <a:ext cx="20166809" cy="3"/>
          </a:xfrm>
          <a:prstGeom prst="line">
            <a:avLst/>
          </a:prstGeom>
          <a:ln w="12700">
            <a:solidFill>
              <a:srgbClr val="535353"/>
            </a:solidFill>
            <a:prstDash val="sysDot"/>
            <a:miter lim="400000"/>
          </a:ln>
        </p:spPr>
        <p:txBody>
          <a:bodyPr lIns="45718" tIns="45718" rIns="45718" bIns="45718"/>
          <a:lstStyle/>
          <a:p>
            <a:endParaRPr/>
          </a:p>
        </p:txBody>
      </p:sp>
      <p:pic>
        <p:nvPicPr>
          <p:cNvPr id="4" name="poli.png" descr="poli.png"/>
          <p:cNvPicPr>
            <a:picLocks noChangeAspect="1"/>
          </p:cNvPicPr>
          <p:nvPr/>
        </p:nvPicPr>
        <p:blipFill>
          <a:blip r:embed="rId8" cstate="print">
            <a:extLst/>
          </a:blip>
          <a:stretch>
            <a:fillRect/>
          </a:stretch>
        </p:blipFill>
        <p:spPr>
          <a:xfrm>
            <a:off x="474145" y="95267"/>
            <a:ext cx="4913759" cy="1595923"/>
          </a:xfrm>
          <a:prstGeom prst="rect">
            <a:avLst/>
          </a:prstGeom>
          <a:ln w="12700">
            <a:miter lim="400000"/>
          </a:ln>
        </p:spPr>
      </p:pic>
      <p:pic>
        <p:nvPicPr>
          <p:cNvPr id="5" name="23.png" descr="23.png"/>
          <p:cNvPicPr>
            <a:picLocks noChangeAspect="1"/>
          </p:cNvPicPr>
          <p:nvPr/>
        </p:nvPicPr>
        <p:blipFill>
          <a:blip r:embed="rId9" cstate="print">
            <a:extLst/>
          </a:blip>
          <a:stretch>
            <a:fillRect/>
          </a:stretch>
        </p:blipFill>
        <p:spPr>
          <a:xfrm>
            <a:off x="21519525" y="107287"/>
            <a:ext cx="2278280" cy="2111300"/>
          </a:xfrm>
          <a:prstGeom prst="rect">
            <a:avLst/>
          </a:prstGeom>
          <a:ln w="12700">
            <a:miter lim="400000"/>
          </a:ln>
        </p:spPr>
      </p:pic>
      <p:sp>
        <p:nvSpPr>
          <p:cNvPr id="6" name="Tekst tytułowy"/>
          <p:cNvSpPr txBox="1">
            <a:spLocks noGrp="1"/>
          </p:cNvSpPr>
          <p:nvPr>
            <p:ph type="title"/>
          </p:nvPr>
        </p:nvSpPr>
        <p:spPr>
          <a:xfrm>
            <a:off x="1828800" y="831850"/>
            <a:ext cx="20726400" cy="63690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b">
            <a:normAutofit/>
          </a:bodyPr>
          <a:lstStyle/>
          <a:p>
            <a:r>
              <a:t>Tekst tytułowy</a:t>
            </a:r>
          </a:p>
        </p:txBody>
      </p:sp>
      <p:sp>
        <p:nvSpPr>
          <p:cNvPr id="7" name="Treść - poziom 1…"/>
          <p:cNvSpPr txBox="1">
            <a:spLocks noGrp="1"/>
          </p:cNvSpPr>
          <p:nvPr>
            <p:ph type="body" idx="1"/>
          </p:nvPr>
        </p:nvSpPr>
        <p:spPr>
          <a:xfrm>
            <a:off x="3657600" y="7772400"/>
            <a:ext cx="17068800" cy="59436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t>Treść - poziom 1</a:t>
            </a:r>
          </a:p>
          <a:p>
            <a:pPr lvl="1"/>
            <a:r>
              <a:t>Treść - poziom 2</a:t>
            </a:r>
          </a:p>
          <a:p>
            <a:pPr lvl="2"/>
            <a:r>
              <a:t>Treść - poziom 3</a:t>
            </a:r>
          </a:p>
          <a:p>
            <a:pPr lvl="3"/>
            <a:r>
              <a:t>Treść - poziom 4</a:t>
            </a:r>
          </a:p>
          <a:p>
            <a:pPr lvl="4"/>
            <a:r>
              <a:t>Treść - poziom 5</a:t>
            </a:r>
          </a:p>
        </p:txBody>
      </p:sp>
      <p:sp>
        <p:nvSpPr>
          <p:cNvPr id="8" name="Numer slajdu"/>
          <p:cNvSpPr txBox="1">
            <a:spLocks noGrp="1"/>
          </p:cNvSpPr>
          <p:nvPr>
            <p:ph type="sldNum" sz="quarter" idx="2"/>
          </p:nvPr>
        </p:nvSpPr>
        <p:spPr>
          <a:xfrm>
            <a:off x="11959031" y="13081000"/>
            <a:ext cx="453239" cy="461059"/>
          </a:xfrm>
          <a:prstGeom prst="rect">
            <a:avLst/>
          </a:prstGeom>
          <a:ln w="12700">
            <a:miter lim="400000"/>
          </a:ln>
        </p:spPr>
        <p:txBody>
          <a:bodyPr wrap="none" lIns="50800" tIns="50800" rIns="50800" bIns="50800">
            <a:spAutoFit/>
          </a:bodyPr>
          <a:lstStyle>
            <a:lvl1pPr>
              <a:defRPr sz="240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Lst>
  <p:transition spd="med"/>
  <p:timing>
    <p:tnLst>
      <p:par>
        <p:cTn id="1" dur="indefinite" restart="never" nodeType="tmRoot"/>
      </p:par>
    </p:tnLst>
  </p:timing>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1pPr>
      <a:lvl2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2pPr>
      <a:lvl3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3pPr>
      <a:lvl4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4pPr>
      <a:lvl5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5pPr>
      <a:lvl6pPr marL="3834419" marR="0" indent="-659420"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6pPr>
      <a:lvl7pPr marL="446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7pPr>
      <a:lvl8pPr marL="5104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8pPr>
      <a:lvl9pPr marL="573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6600" dirty="0" err="1" smtClean="0">
                <a:solidFill>
                  <a:srgbClr val="FF0000"/>
                </a:solidFill>
              </a:rPr>
              <a:t>Models</a:t>
            </a:r>
            <a:r>
              <a:rPr lang="pl-PL" sz="6600" dirty="0" smtClean="0">
                <a:solidFill>
                  <a:srgbClr val="FF0000"/>
                </a:solidFill>
              </a:rPr>
              <a:t> of </a:t>
            </a:r>
            <a:r>
              <a:rPr lang="pl-PL" sz="6600" dirty="0" err="1" smtClean="0">
                <a:solidFill>
                  <a:srgbClr val="FF0000"/>
                </a:solidFill>
              </a:rPr>
              <a:t>ethical</a:t>
            </a:r>
            <a:r>
              <a:rPr lang="pl-PL" sz="6600" dirty="0" smtClean="0">
                <a:solidFill>
                  <a:srgbClr val="FF0000"/>
                </a:solidFill>
              </a:rPr>
              <a:t> </a:t>
            </a:r>
            <a:r>
              <a:rPr lang="pl-PL" sz="6600" dirty="0" err="1" smtClean="0">
                <a:solidFill>
                  <a:srgbClr val="FF0000"/>
                </a:solidFill>
              </a:rPr>
              <a:t>decision-making</a:t>
            </a:r>
            <a:r>
              <a:rPr lang="pl-PL" sz="6600" dirty="0" smtClean="0">
                <a:solidFill>
                  <a:srgbClr val="FF0000"/>
                </a:solidFill>
              </a:rPr>
              <a:t/>
            </a:r>
            <a:br>
              <a:rPr lang="pl-PL" sz="6600" dirty="0" smtClean="0">
                <a:solidFill>
                  <a:srgbClr val="FF0000"/>
                </a:solidFill>
              </a:rPr>
            </a:br>
            <a:r>
              <a:rPr lang="pl-PL" sz="6600" dirty="0" smtClean="0">
                <a:solidFill>
                  <a:srgbClr val="FF0000"/>
                </a:solidFill>
              </a:rPr>
              <a:t>first part </a:t>
            </a:r>
            <a:endParaRPr lang="pl-PL" sz="6600" dirty="0">
              <a:solidFill>
                <a:srgbClr val="FF0000"/>
              </a:solidFill>
            </a:endParaRPr>
          </a:p>
        </p:txBody>
      </p:sp>
      <p:sp>
        <p:nvSpPr>
          <p:cNvPr id="3" name="Symbol zastępczy zawartości 2"/>
          <p:cNvSpPr>
            <a:spLocks noGrp="1"/>
          </p:cNvSpPr>
          <p:nvPr>
            <p:ph idx="1"/>
          </p:nvPr>
        </p:nvSpPr>
        <p:spPr>
          <a:xfrm>
            <a:off x="1390800" y="4481736"/>
            <a:ext cx="21746416" cy="7200800"/>
          </a:xfrm>
        </p:spPr>
        <p:txBody>
          <a:bodyPr>
            <a:normAutofit/>
          </a:bodyPr>
          <a:lstStyle/>
          <a:p>
            <a:pPr algn="l"/>
            <a:r>
              <a:rPr lang="pl-PL" dirty="0" err="1" smtClean="0"/>
              <a:t>Nowadays</a:t>
            </a:r>
            <a:r>
              <a:rPr lang="pl-PL" dirty="0" smtClean="0"/>
              <a:t>, </a:t>
            </a:r>
            <a:r>
              <a:rPr lang="pl-PL" dirty="0" err="1" smtClean="0"/>
              <a:t>ethics</a:t>
            </a:r>
            <a:r>
              <a:rPr lang="pl-PL" dirty="0" smtClean="0"/>
              <a:t> in public </a:t>
            </a:r>
            <a:r>
              <a:rPr lang="pl-PL" dirty="0" err="1" smtClean="0"/>
              <a:t>administration</a:t>
            </a:r>
            <a:r>
              <a:rPr lang="pl-PL" dirty="0" smtClean="0"/>
              <a:t> </a:t>
            </a:r>
            <a:r>
              <a:rPr lang="pl-PL" dirty="0" err="1" smtClean="0"/>
              <a:t>presents</a:t>
            </a:r>
            <a:r>
              <a:rPr lang="pl-PL" dirty="0" smtClean="0"/>
              <a:t> a </a:t>
            </a:r>
            <a:r>
              <a:rPr lang="pl-PL" dirty="0" err="1" smtClean="0"/>
              <a:t>widely</a:t>
            </a:r>
            <a:r>
              <a:rPr lang="pl-PL" dirty="0" smtClean="0"/>
              <a:t> </a:t>
            </a:r>
            <a:r>
              <a:rPr lang="pl-PL" dirty="0" err="1" smtClean="0"/>
              <a:t>discussed</a:t>
            </a:r>
            <a:r>
              <a:rPr lang="pl-PL" dirty="0" smtClean="0"/>
              <a:t> </a:t>
            </a:r>
            <a:r>
              <a:rPr lang="pl-PL" dirty="0" err="1" smtClean="0"/>
              <a:t>challenging</a:t>
            </a:r>
            <a:r>
              <a:rPr lang="pl-PL" dirty="0" smtClean="0"/>
              <a:t> problem </a:t>
            </a:r>
            <a:r>
              <a:rPr lang="pl-PL" dirty="0" err="1" smtClean="0"/>
              <a:t>area</a:t>
            </a:r>
            <a:r>
              <a:rPr lang="pl-PL" dirty="0" smtClean="0"/>
              <a:t> not </a:t>
            </a:r>
            <a:r>
              <a:rPr lang="pl-PL" dirty="0" err="1" smtClean="0"/>
              <a:t>only</a:t>
            </a:r>
            <a:r>
              <a:rPr lang="pl-PL" dirty="0" smtClean="0"/>
              <a:t> </a:t>
            </a:r>
            <a:r>
              <a:rPr lang="pl-PL" dirty="0" err="1" smtClean="0"/>
              <a:t>from</a:t>
            </a:r>
            <a:r>
              <a:rPr lang="pl-PL" dirty="0" smtClean="0"/>
              <a:t> </a:t>
            </a:r>
            <a:r>
              <a:rPr lang="pl-PL" dirty="0" err="1" smtClean="0"/>
              <a:t>the</a:t>
            </a:r>
            <a:r>
              <a:rPr lang="pl-PL" dirty="0" smtClean="0"/>
              <a:t> </a:t>
            </a:r>
            <a:r>
              <a:rPr lang="pl-PL" dirty="0" err="1" smtClean="0"/>
              <a:t>theoretical</a:t>
            </a:r>
            <a:r>
              <a:rPr lang="pl-PL" dirty="0" smtClean="0"/>
              <a:t> point of </a:t>
            </a:r>
            <a:r>
              <a:rPr lang="pl-PL" dirty="0" err="1" smtClean="0"/>
              <a:t>view</a:t>
            </a:r>
            <a:r>
              <a:rPr lang="pl-PL" dirty="0" smtClean="0"/>
              <a:t> but </a:t>
            </a:r>
            <a:r>
              <a:rPr lang="pl-PL" dirty="0" err="1" smtClean="0"/>
              <a:t>the</a:t>
            </a:r>
            <a:r>
              <a:rPr lang="pl-PL" dirty="0" smtClean="0"/>
              <a:t> </a:t>
            </a:r>
            <a:r>
              <a:rPr lang="pl-PL" dirty="0" err="1" smtClean="0"/>
              <a:t>aspect</a:t>
            </a:r>
            <a:r>
              <a:rPr lang="pl-PL" dirty="0" smtClean="0"/>
              <a:t> of </a:t>
            </a:r>
            <a:r>
              <a:rPr lang="pl-PL" dirty="0" err="1" smtClean="0"/>
              <a:t>the</a:t>
            </a:r>
            <a:r>
              <a:rPr lang="pl-PL" dirty="0" smtClean="0"/>
              <a:t> </a:t>
            </a:r>
            <a:r>
              <a:rPr lang="pl-PL" dirty="0" err="1" smtClean="0"/>
              <a:t>validity</a:t>
            </a:r>
            <a:r>
              <a:rPr lang="pl-PL" dirty="0" smtClean="0"/>
              <a:t> of </a:t>
            </a:r>
            <a:r>
              <a:rPr lang="pl-PL" dirty="0" err="1" smtClean="0"/>
              <a:t>ethical</a:t>
            </a:r>
            <a:r>
              <a:rPr lang="pl-PL" dirty="0" smtClean="0"/>
              <a:t> and </a:t>
            </a:r>
            <a:r>
              <a:rPr lang="pl-PL" dirty="0" err="1" smtClean="0"/>
              <a:t>moral</a:t>
            </a:r>
            <a:r>
              <a:rPr lang="pl-PL" dirty="0" smtClean="0"/>
              <a:t> </a:t>
            </a:r>
            <a:r>
              <a:rPr lang="pl-PL" dirty="0" err="1" smtClean="0"/>
              <a:t>principles</a:t>
            </a:r>
            <a:r>
              <a:rPr lang="pl-PL" dirty="0" smtClean="0"/>
              <a:t> and </a:t>
            </a:r>
            <a:r>
              <a:rPr lang="pl-PL" dirty="0" err="1" smtClean="0"/>
              <a:t>norms</a:t>
            </a:r>
            <a:r>
              <a:rPr lang="pl-PL" dirty="0" smtClean="0"/>
              <a:t> in </a:t>
            </a:r>
            <a:r>
              <a:rPr lang="pl-PL" dirty="0" err="1" smtClean="0"/>
              <a:t>the</a:t>
            </a:r>
            <a:r>
              <a:rPr lang="pl-PL" dirty="0" smtClean="0"/>
              <a:t> field of public </a:t>
            </a:r>
            <a:r>
              <a:rPr lang="pl-PL" dirty="0" err="1" smtClean="0"/>
              <a:t>administration</a:t>
            </a:r>
            <a:r>
              <a:rPr lang="pl-PL" dirty="0" smtClean="0"/>
              <a:t> </a:t>
            </a:r>
            <a:r>
              <a:rPr lang="pl-PL" dirty="0" err="1" smtClean="0"/>
              <a:t>practice</a:t>
            </a:r>
            <a:r>
              <a:rPr lang="pl-PL" dirty="0" smtClean="0"/>
              <a:t>. </a:t>
            </a:r>
            <a:r>
              <a:rPr lang="pl-PL" dirty="0" err="1" smtClean="0"/>
              <a:t>Consequently</a:t>
            </a:r>
            <a:r>
              <a:rPr lang="pl-PL" dirty="0" smtClean="0"/>
              <a:t> </a:t>
            </a:r>
            <a:r>
              <a:rPr lang="pl-PL" dirty="0" err="1" smtClean="0"/>
              <a:t>it</a:t>
            </a:r>
            <a:r>
              <a:rPr lang="pl-PL" dirty="0" smtClean="0"/>
              <a:t> </a:t>
            </a:r>
            <a:r>
              <a:rPr lang="pl-PL" dirty="0" err="1" smtClean="0"/>
              <a:t>is</a:t>
            </a:r>
            <a:r>
              <a:rPr lang="pl-PL" dirty="0" smtClean="0"/>
              <a:t> in </a:t>
            </a:r>
            <a:r>
              <a:rPr lang="pl-PL" dirty="0" err="1" smtClean="0"/>
              <a:t>the</a:t>
            </a:r>
            <a:r>
              <a:rPr lang="pl-PL" dirty="0" smtClean="0"/>
              <a:t> </a:t>
            </a:r>
            <a:r>
              <a:rPr lang="pl-PL" dirty="0" err="1" smtClean="0"/>
              <a:t>interest</a:t>
            </a:r>
            <a:r>
              <a:rPr lang="pl-PL" dirty="0" smtClean="0"/>
              <a:t> of </a:t>
            </a:r>
            <a:r>
              <a:rPr lang="pl-PL" dirty="0" err="1" smtClean="0"/>
              <a:t>the</a:t>
            </a:r>
            <a:r>
              <a:rPr lang="pl-PL" dirty="0" smtClean="0"/>
              <a:t> </a:t>
            </a:r>
            <a:r>
              <a:rPr lang="pl-PL" dirty="0" err="1" smtClean="0"/>
              <a:t>whole</a:t>
            </a:r>
            <a:r>
              <a:rPr lang="pl-PL" dirty="0" smtClean="0"/>
              <a:t> </a:t>
            </a:r>
            <a:r>
              <a:rPr lang="pl-PL" dirty="0" err="1" smtClean="0"/>
              <a:t>society</a:t>
            </a:r>
            <a:r>
              <a:rPr lang="pl-PL" dirty="0" smtClean="0"/>
              <a:t> </a:t>
            </a:r>
            <a:r>
              <a:rPr lang="pl-PL" dirty="0" err="1" smtClean="0"/>
              <a:t>how</a:t>
            </a:r>
            <a:r>
              <a:rPr lang="pl-PL" dirty="0" smtClean="0"/>
              <a:t> services for </a:t>
            </a:r>
            <a:r>
              <a:rPr lang="pl-PL" dirty="0" err="1" smtClean="0"/>
              <a:t>citizens</a:t>
            </a:r>
            <a:r>
              <a:rPr lang="pl-PL" dirty="0" smtClean="0"/>
              <a:t> </a:t>
            </a:r>
            <a:r>
              <a:rPr lang="pl-PL" dirty="0" err="1" smtClean="0"/>
              <a:t>are</a:t>
            </a:r>
            <a:r>
              <a:rPr lang="pl-PL" dirty="0" smtClean="0"/>
              <a:t> </a:t>
            </a:r>
            <a:r>
              <a:rPr lang="pl-PL" dirty="0" err="1" smtClean="0"/>
              <a:t>provided</a:t>
            </a:r>
            <a:r>
              <a:rPr lang="pl-PL" dirty="0" smtClean="0"/>
              <a:t> and </a:t>
            </a:r>
            <a:r>
              <a:rPr lang="pl-PL" dirty="0" err="1" smtClean="0"/>
              <a:t>made</a:t>
            </a:r>
            <a:r>
              <a:rPr lang="pl-PL" dirty="0" smtClean="0"/>
              <a:t> </a:t>
            </a:r>
            <a:r>
              <a:rPr lang="pl-PL" dirty="0" err="1" smtClean="0"/>
              <a:t>available</a:t>
            </a:r>
            <a:r>
              <a:rPr lang="pl-PL" dirty="0" smtClean="0"/>
              <a:t> </a:t>
            </a:r>
            <a:r>
              <a:rPr lang="pl-PL" dirty="0" err="1" smtClean="0"/>
              <a:t>given</a:t>
            </a:r>
            <a:r>
              <a:rPr lang="pl-PL" dirty="0" smtClean="0"/>
              <a:t> not </a:t>
            </a:r>
            <a:r>
              <a:rPr lang="pl-PL" dirty="0" err="1" smtClean="0"/>
              <a:t>only</a:t>
            </a:r>
            <a:r>
              <a:rPr lang="pl-PL" dirty="0" smtClean="0"/>
              <a:t> economic but </a:t>
            </a:r>
            <a:r>
              <a:rPr lang="pl-PL" dirty="0" err="1" smtClean="0"/>
              <a:t>also</a:t>
            </a:r>
            <a:r>
              <a:rPr lang="pl-PL" dirty="0" smtClean="0"/>
              <a:t> </a:t>
            </a:r>
            <a:r>
              <a:rPr lang="pl-PL" dirty="0" err="1" smtClean="0"/>
              <a:t>ethical</a:t>
            </a:r>
            <a:r>
              <a:rPr lang="pl-PL" dirty="0" smtClean="0"/>
              <a:t> </a:t>
            </a:r>
            <a:r>
              <a:rPr lang="pl-PL" dirty="0" err="1" smtClean="0"/>
              <a:t>means</a:t>
            </a:r>
            <a:r>
              <a:rPr lang="pl-PL" dirty="0" smtClean="0"/>
              <a:t>, as </a:t>
            </a:r>
            <a:r>
              <a:rPr lang="pl-PL" dirty="0" err="1" smtClean="0"/>
              <a:t>they</a:t>
            </a:r>
            <a:r>
              <a:rPr lang="pl-PL" dirty="0" smtClean="0"/>
              <a:t> </a:t>
            </a:r>
            <a:r>
              <a:rPr lang="pl-PL" dirty="0" err="1" smtClean="0"/>
              <a:t>finally</a:t>
            </a:r>
            <a:r>
              <a:rPr lang="pl-PL" dirty="0" smtClean="0"/>
              <a:t> </a:t>
            </a:r>
            <a:r>
              <a:rPr lang="pl-PL" dirty="0" err="1" smtClean="0"/>
              <a:t>impact</a:t>
            </a:r>
            <a:r>
              <a:rPr lang="pl-PL" dirty="0" smtClean="0"/>
              <a:t> </a:t>
            </a:r>
            <a:r>
              <a:rPr lang="pl-PL" dirty="0" err="1" smtClean="0"/>
              <a:t>the</a:t>
            </a:r>
            <a:r>
              <a:rPr lang="pl-PL" dirty="0" smtClean="0"/>
              <a:t> </a:t>
            </a:r>
            <a:r>
              <a:rPr lang="pl-PL" dirty="0" err="1" smtClean="0"/>
              <a:t>citizenry</a:t>
            </a:r>
            <a:r>
              <a:rPr lang="pl-PL" dirty="0" smtClean="0"/>
              <a:t>. </a:t>
            </a:r>
          </a:p>
          <a:p>
            <a:pPr algn="l"/>
            <a:r>
              <a:rPr lang="pl-PL" dirty="0" smtClean="0"/>
              <a:t>For </a:t>
            </a:r>
            <a:r>
              <a:rPr lang="pl-PL" dirty="0" err="1" smtClean="0"/>
              <a:t>that</a:t>
            </a:r>
            <a:r>
              <a:rPr lang="pl-PL" dirty="0" smtClean="0"/>
              <a:t> </a:t>
            </a:r>
            <a:r>
              <a:rPr lang="pl-PL" dirty="0" err="1" smtClean="0"/>
              <a:t>reason</a:t>
            </a:r>
            <a:r>
              <a:rPr lang="pl-PL" dirty="0" smtClean="0"/>
              <a:t>, </a:t>
            </a:r>
            <a:r>
              <a:rPr lang="pl-PL" dirty="0" err="1" smtClean="0"/>
              <a:t>the</a:t>
            </a:r>
            <a:r>
              <a:rPr lang="pl-PL" dirty="0" smtClean="0"/>
              <a:t> </a:t>
            </a:r>
            <a:r>
              <a:rPr lang="pl-PL" dirty="0" err="1" smtClean="0"/>
              <a:t>importance</a:t>
            </a:r>
            <a:r>
              <a:rPr lang="pl-PL" dirty="0" smtClean="0"/>
              <a:t> of </a:t>
            </a:r>
            <a:r>
              <a:rPr lang="pl-PL" dirty="0" err="1" smtClean="0"/>
              <a:t>articulating</a:t>
            </a:r>
            <a:r>
              <a:rPr lang="pl-PL" dirty="0" smtClean="0"/>
              <a:t> </a:t>
            </a:r>
            <a:r>
              <a:rPr lang="pl-PL" dirty="0" err="1" smtClean="0"/>
              <a:t>ethics</a:t>
            </a:r>
            <a:r>
              <a:rPr lang="pl-PL" dirty="0" smtClean="0"/>
              <a:t> and </a:t>
            </a:r>
            <a:r>
              <a:rPr lang="pl-PL" dirty="0" err="1" smtClean="0"/>
              <a:t>ethical</a:t>
            </a:r>
            <a:r>
              <a:rPr lang="pl-PL" dirty="0" smtClean="0"/>
              <a:t> </a:t>
            </a:r>
            <a:r>
              <a:rPr lang="pl-PL" dirty="0" err="1" smtClean="0"/>
              <a:t>values</a:t>
            </a:r>
            <a:r>
              <a:rPr lang="pl-PL" dirty="0" smtClean="0"/>
              <a:t> </a:t>
            </a:r>
            <a:r>
              <a:rPr lang="pl-PL" dirty="0" err="1" smtClean="0"/>
              <a:t>that</a:t>
            </a:r>
            <a:r>
              <a:rPr lang="pl-PL" dirty="0" smtClean="0"/>
              <a:t> </a:t>
            </a:r>
            <a:r>
              <a:rPr lang="pl-PL" dirty="0" err="1" smtClean="0"/>
              <a:t>define</a:t>
            </a:r>
            <a:r>
              <a:rPr lang="pl-PL" dirty="0" smtClean="0"/>
              <a:t> and </a:t>
            </a:r>
            <a:r>
              <a:rPr lang="pl-PL" dirty="0" err="1" smtClean="0"/>
              <a:t>underpin</a:t>
            </a:r>
            <a:r>
              <a:rPr lang="pl-PL" dirty="0" smtClean="0"/>
              <a:t> </a:t>
            </a:r>
            <a:r>
              <a:rPr lang="pl-PL" dirty="0" err="1" smtClean="0"/>
              <a:t>the</a:t>
            </a:r>
            <a:r>
              <a:rPr lang="pl-PL" dirty="0" smtClean="0"/>
              <a:t> public service </a:t>
            </a:r>
            <a:r>
              <a:rPr lang="pl-PL" dirty="0" err="1" smtClean="0"/>
              <a:t>cannot</a:t>
            </a:r>
            <a:r>
              <a:rPr lang="pl-PL" dirty="0" smtClean="0"/>
              <a:t> be </a:t>
            </a:r>
            <a:r>
              <a:rPr lang="pl-PL" dirty="0" err="1" smtClean="0"/>
              <a:t>underestimated</a:t>
            </a:r>
            <a:r>
              <a:rPr lang="pl-PL" dirty="0" smtClean="0"/>
              <a:t>.</a:t>
            </a:r>
          </a:p>
          <a:p>
            <a:endParaRPr lang="pl-PL"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6600" dirty="0" smtClean="0">
                <a:solidFill>
                  <a:srgbClr val="FF0000"/>
                </a:solidFill>
              </a:rPr>
              <a:t>Linda </a:t>
            </a:r>
            <a:r>
              <a:rPr lang="pl-PL" sz="6600" dirty="0" err="1" smtClean="0">
                <a:solidFill>
                  <a:srgbClr val="FF0000"/>
                </a:solidFill>
              </a:rPr>
              <a:t>Trevino’s</a:t>
            </a:r>
            <a:r>
              <a:rPr lang="pl-PL" sz="6600" dirty="0" smtClean="0">
                <a:solidFill>
                  <a:srgbClr val="FF0000"/>
                </a:solidFill>
              </a:rPr>
              <a:t> </a:t>
            </a:r>
            <a:r>
              <a:rPr lang="pl-PL" sz="6600" dirty="0" err="1" smtClean="0">
                <a:solidFill>
                  <a:srgbClr val="FF0000"/>
                </a:solidFill>
              </a:rPr>
              <a:t>personal</a:t>
            </a:r>
            <a:r>
              <a:rPr lang="pl-PL" sz="6600" dirty="0" smtClean="0">
                <a:solidFill>
                  <a:srgbClr val="FF0000"/>
                </a:solidFill>
              </a:rPr>
              <a:t> and </a:t>
            </a:r>
            <a:r>
              <a:rPr lang="pl-PL" sz="6600" dirty="0" err="1" smtClean="0">
                <a:solidFill>
                  <a:srgbClr val="FF0000"/>
                </a:solidFill>
              </a:rPr>
              <a:t>situation</a:t>
            </a:r>
            <a:r>
              <a:rPr lang="pl-PL" sz="6600" dirty="0" smtClean="0">
                <a:solidFill>
                  <a:srgbClr val="FF0000"/>
                </a:solidFill>
              </a:rPr>
              <a:t> </a:t>
            </a:r>
            <a:r>
              <a:rPr lang="pl-PL" sz="6600" dirty="0" err="1" smtClean="0">
                <a:solidFill>
                  <a:srgbClr val="FF0000"/>
                </a:solidFill>
              </a:rPr>
              <a:t>interactionist</a:t>
            </a:r>
            <a:r>
              <a:rPr lang="pl-PL" sz="6600" dirty="0" smtClean="0">
                <a:solidFill>
                  <a:srgbClr val="FF0000"/>
                </a:solidFill>
              </a:rPr>
              <a:t> model</a:t>
            </a:r>
            <a:endParaRPr lang="pl-PL" sz="6600" dirty="0">
              <a:solidFill>
                <a:srgbClr val="FF0000"/>
              </a:solidFill>
            </a:endParaRPr>
          </a:p>
        </p:txBody>
      </p:sp>
      <p:sp>
        <p:nvSpPr>
          <p:cNvPr id="3" name="Symbol zastępczy zawartości 2"/>
          <p:cNvSpPr>
            <a:spLocks noGrp="1"/>
          </p:cNvSpPr>
          <p:nvPr>
            <p:ph idx="1"/>
          </p:nvPr>
        </p:nvSpPr>
        <p:spPr/>
        <p:txBody>
          <a:bodyPr>
            <a:normAutofit lnSpcReduction="10000"/>
          </a:bodyPr>
          <a:lstStyle/>
          <a:p>
            <a:pPr algn="l"/>
            <a:r>
              <a:rPr lang="en-US" b="1" i="1" dirty="0" smtClean="0">
                <a:solidFill>
                  <a:srgbClr val="18B40C"/>
                </a:solidFill>
              </a:rPr>
              <a:t>Linda K. </a:t>
            </a:r>
            <a:r>
              <a:rPr lang="en-US" b="1" i="1" dirty="0" err="1" smtClean="0">
                <a:solidFill>
                  <a:srgbClr val="18B40C"/>
                </a:solidFill>
              </a:rPr>
              <a:t>Treviño</a:t>
            </a:r>
            <a:r>
              <a:rPr lang="en-US" b="1" i="1" dirty="0" smtClean="0">
                <a:solidFill>
                  <a:srgbClr val="18B40C"/>
                </a:solidFill>
              </a:rPr>
              <a:t> </a:t>
            </a:r>
            <a:r>
              <a:rPr lang="en-US" i="1" dirty="0" smtClean="0"/>
              <a:t>is Distinguished Professor of Organizational Behavior and Ethics in the Department of Management and Organization in the </a:t>
            </a:r>
            <a:r>
              <a:rPr lang="en-US" i="1" dirty="0" err="1" smtClean="0"/>
              <a:t>Smeal</a:t>
            </a:r>
            <a:r>
              <a:rPr lang="en-US" i="1" dirty="0" smtClean="0"/>
              <a:t> College of Business at The Pennsylvania State University. </a:t>
            </a:r>
            <a:endParaRPr lang="pl-PL" i="1" dirty="0" smtClean="0"/>
          </a:p>
          <a:p>
            <a:pPr algn="l"/>
            <a:r>
              <a:rPr lang="en-US" i="1" dirty="0" smtClean="0"/>
              <a:t>Professor Trevino's research focuses on understanding ethical and unethical conduct in work organizations. Her current research includes work on ethical culture, ethical leadership, moral disengagement, impacts on and outcomes of speaking up in organizations, and identity issues as they relate to ethics officers and dyslexics in the workplace. She also studies academic integrity issues including honor codes as organizational change initiatives.</a:t>
            </a:r>
            <a:br>
              <a:rPr lang="en-US" i="1" dirty="0" smtClean="0"/>
            </a:br>
            <a:endParaRPr lang="pl-PL" i="1"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6600" dirty="0" smtClean="0">
                <a:solidFill>
                  <a:srgbClr val="FF0000"/>
                </a:solidFill>
              </a:rPr>
              <a:t>Linda </a:t>
            </a:r>
            <a:r>
              <a:rPr lang="pl-PL" sz="6600" dirty="0" err="1" smtClean="0">
                <a:solidFill>
                  <a:srgbClr val="FF0000"/>
                </a:solidFill>
              </a:rPr>
              <a:t>Trevino’s</a:t>
            </a:r>
            <a:r>
              <a:rPr lang="pl-PL" sz="6600" dirty="0" smtClean="0">
                <a:solidFill>
                  <a:srgbClr val="FF0000"/>
                </a:solidFill>
              </a:rPr>
              <a:t> </a:t>
            </a:r>
            <a:r>
              <a:rPr lang="pl-PL" sz="6600" dirty="0" err="1" smtClean="0">
                <a:solidFill>
                  <a:srgbClr val="FF0000"/>
                </a:solidFill>
              </a:rPr>
              <a:t>personal</a:t>
            </a:r>
            <a:r>
              <a:rPr lang="pl-PL" sz="6600" dirty="0" smtClean="0">
                <a:solidFill>
                  <a:srgbClr val="FF0000"/>
                </a:solidFill>
              </a:rPr>
              <a:t> and </a:t>
            </a:r>
            <a:r>
              <a:rPr lang="pl-PL" sz="6600" dirty="0" err="1" smtClean="0">
                <a:solidFill>
                  <a:srgbClr val="FF0000"/>
                </a:solidFill>
              </a:rPr>
              <a:t>situation</a:t>
            </a:r>
            <a:r>
              <a:rPr lang="pl-PL" sz="6600" dirty="0" smtClean="0">
                <a:solidFill>
                  <a:srgbClr val="FF0000"/>
                </a:solidFill>
              </a:rPr>
              <a:t> </a:t>
            </a:r>
            <a:br>
              <a:rPr lang="pl-PL" sz="6600" dirty="0" smtClean="0">
                <a:solidFill>
                  <a:srgbClr val="FF0000"/>
                </a:solidFill>
              </a:rPr>
            </a:br>
            <a:r>
              <a:rPr lang="pl-PL" sz="6600" dirty="0" err="1" smtClean="0">
                <a:solidFill>
                  <a:srgbClr val="FF0000"/>
                </a:solidFill>
              </a:rPr>
              <a:t>interactionist</a:t>
            </a:r>
            <a:r>
              <a:rPr lang="pl-PL" sz="6600" dirty="0" smtClean="0">
                <a:solidFill>
                  <a:srgbClr val="FF0000"/>
                </a:solidFill>
              </a:rPr>
              <a:t> model</a:t>
            </a:r>
            <a:endParaRPr lang="pl-PL" sz="6600" dirty="0"/>
          </a:p>
        </p:txBody>
      </p:sp>
      <p:sp>
        <p:nvSpPr>
          <p:cNvPr id="3" name="Symbol zastępczy zawartości 2"/>
          <p:cNvSpPr>
            <a:spLocks noGrp="1"/>
          </p:cNvSpPr>
          <p:nvPr>
            <p:ph idx="1"/>
          </p:nvPr>
        </p:nvSpPr>
        <p:spPr/>
        <p:txBody>
          <a:bodyPr/>
          <a:lstStyle/>
          <a:p>
            <a:pPr algn="l"/>
            <a:r>
              <a:rPr lang="pl-PL" dirty="0" err="1" smtClean="0"/>
              <a:t>Trevino’s</a:t>
            </a:r>
            <a:r>
              <a:rPr lang="pl-PL" dirty="0" smtClean="0"/>
              <a:t> model </a:t>
            </a:r>
            <a:r>
              <a:rPr lang="pl-PL" dirty="0" err="1" smtClean="0"/>
              <a:t>is</a:t>
            </a:r>
            <a:r>
              <a:rPr lang="pl-PL" dirty="0" smtClean="0"/>
              <a:t> </a:t>
            </a:r>
            <a:r>
              <a:rPr lang="pl-PL" dirty="0" err="1" smtClean="0"/>
              <a:t>focused</a:t>
            </a:r>
            <a:r>
              <a:rPr lang="pl-PL" dirty="0" smtClean="0"/>
              <a:t> on </a:t>
            </a:r>
            <a:r>
              <a:rPr lang="pl-PL" dirty="0" err="1" smtClean="0"/>
              <a:t>both</a:t>
            </a:r>
            <a:r>
              <a:rPr lang="pl-PL" dirty="0" smtClean="0"/>
              <a:t> </a:t>
            </a:r>
            <a:r>
              <a:rPr lang="pl-PL" dirty="0" err="1" smtClean="0"/>
              <a:t>variable</a:t>
            </a:r>
            <a:r>
              <a:rPr lang="pl-PL" dirty="0" smtClean="0"/>
              <a:t> </a:t>
            </a:r>
            <a:r>
              <a:rPr lang="pl-PL" dirty="0" err="1" smtClean="0"/>
              <a:t>components</a:t>
            </a:r>
            <a:r>
              <a:rPr lang="pl-PL" dirty="0" smtClean="0"/>
              <a:t>, </a:t>
            </a:r>
            <a:r>
              <a:rPr lang="pl-PL" dirty="0" err="1" smtClean="0"/>
              <a:t>the</a:t>
            </a:r>
            <a:r>
              <a:rPr lang="pl-PL" dirty="0" smtClean="0"/>
              <a:t> role of individuals and </a:t>
            </a:r>
            <a:r>
              <a:rPr lang="pl-PL" dirty="0" err="1" smtClean="0"/>
              <a:t>the</a:t>
            </a:r>
            <a:r>
              <a:rPr lang="pl-PL" dirty="0" smtClean="0"/>
              <a:t> </a:t>
            </a:r>
            <a:r>
              <a:rPr lang="pl-PL" dirty="0" err="1" smtClean="0"/>
              <a:t>organisational</a:t>
            </a:r>
            <a:r>
              <a:rPr lang="pl-PL" dirty="0" smtClean="0"/>
              <a:t> environment, if </a:t>
            </a:r>
            <a:r>
              <a:rPr lang="pl-PL" dirty="0" err="1" smtClean="0"/>
              <a:t>ethical</a:t>
            </a:r>
            <a:r>
              <a:rPr lang="pl-PL" dirty="0" smtClean="0"/>
              <a:t> </a:t>
            </a:r>
            <a:r>
              <a:rPr lang="pl-PL" dirty="0" err="1" smtClean="0"/>
              <a:t>conduct</a:t>
            </a:r>
            <a:r>
              <a:rPr lang="pl-PL" dirty="0" smtClean="0"/>
              <a:t> and </a:t>
            </a:r>
            <a:r>
              <a:rPr lang="pl-PL" dirty="0" err="1" smtClean="0"/>
              <a:t>decisions</a:t>
            </a:r>
            <a:r>
              <a:rPr lang="pl-PL" dirty="0" smtClean="0"/>
              <a:t> </a:t>
            </a:r>
            <a:r>
              <a:rPr lang="pl-PL" dirty="0" err="1" smtClean="0"/>
              <a:t>are</a:t>
            </a:r>
            <a:r>
              <a:rPr lang="pl-PL" dirty="0" smtClean="0"/>
              <a:t> to be </a:t>
            </a:r>
            <a:r>
              <a:rPr lang="pl-PL" dirty="0" err="1" smtClean="0"/>
              <a:t>understood</a:t>
            </a:r>
            <a:r>
              <a:rPr lang="pl-PL" dirty="0" smtClean="0"/>
              <a:t> and </a:t>
            </a:r>
            <a:r>
              <a:rPr lang="pl-PL" dirty="0" err="1" smtClean="0"/>
              <a:t>maintained</a:t>
            </a:r>
            <a:r>
              <a:rPr lang="pl-PL" dirty="0" smtClean="0"/>
              <a:t>. </a:t>
            </a:r>
            <a:r>
              <a:rPr lang="pl-PL" dirty="0" err="1" smtClean="0"/>
              <a:t>Trevino</a:t>
            </a:r>
            <a:r>
              <a:rPr lang="pl-PL" dirty="0" smtClean="0"/>
              <a:t> </a:t>
            </a:r>
            <a:r>
              <a:rPr lang="pl-PL" dirty="0" err="1" smtClean="0"/>
              <a:t>observes</a:t>
            </a:r>
            <a:r>
              <a:rPr lang="pl-PL" dirty="0" smtClean="0"/>
              <a:t> </a:t>
            </a:r>
            <a:r>
              <a:rPr lang="pl-PL" dirty="0" err="1" smtClean="0"/>
              <a:t>that</a:t>
            </a:r>
            <a:r>
              <a:rPr lang="pl-PL" dirty="0" smtClean="0"/>
              <a:t> </a:t>
            </a:r>
            <a:r>
              <a:rPr lang="pl-PL" dirty="0" err="1" smtClean="0"/>
              <a:t>some</a:t>
            </a:r>
            <a:r>
              <a:rPr lang="pl-PL" dirty="0" smtClean="0"/>
              <a:t> </a:t>
            </a:r>
            <a:r>
              <a:rPr lang="pl-PL" dirty="0" err="1" smtClean="0"/>
              <a:t>previous</a:t>
            </a:r>
            <a:r>
              <a:rPr lang="pl-PL" dirty="0" smtClean="0"/>
              <a:t> </a:t>
            </a:r>
            <a:r>
              <a:rPr lang="pl-PL" dirty="0" err="1" smtClean="0"/>
              <a:t>approaches</a:t>
            </a:r>
            <a:r>
              <a:rPr lang="pl-PL" dirty="0" smtClean="0"/>
              <a:t> </a:t>
            </a:r>
            <a:r>
              <a:rPr lang="pl-PL" dirty="0" err="1" smtClean="0"/>
              <a:t>dealing</a:t>
            </a:r>
            <a:r>
              <a:rPr lang="pl-PL" dirty="0" smtClean="0"/>
              <a:t> </a:t>
            </a:r>
            <a:r>
              <a:rPr lang="pl-PL" dirty="0" err="1" smtClean="0"/>
              <a:t>with</a:t>
            </a:r>
            <a:r>
              <a:rPr lang="pl-PL" dirty="0" smtClean="0"/>
              <a:t> </a:t>
            </a:r>
            <a:r>
              <a:rPr lang="pl-PL" dirty="0" err="1" smtClean="0"/>
              <a:t>the</a:t>
            </a:r>
            <a:r>
              <a:rPr lang="pl-PL" dirty="0" smtClean="0"/>
              <a:t> </a:t>
            </a:r>
            <a:r>
              <a:rPr lang="pl-PL" dirty="0" err="1" smtClean="0"/>
              <a:t>ethical</a:t>
            </a:r>
            <a:r>
              <a:rPr lang="pl-PL" dirty="0" smtClean="0"/>
              <a:t> </a:t>
            </a:r>
            <a:r>
              <a:rPr lang="pl-PL" dirty="0" err="1" smtClean="0"/>
              <a:t>decision-making</a:t>
            </a:r>
            <a:r>
              <a:rPr lang="pl-PL" dirty="0" smtClean="0"/>
              <a:t> </a:t>
            </a:r>
            <a:r>
              <a:rPr lang="pl-PL" dirty="0" err="1" smtClean="0"/>
              <a:t>regarding</a:t>
            </a:r>
            <a:r>
              <a:rPr lang="pl-PL" dirty="0" smtClean="0"/>
              <a:t> </a:t>
            </a:r>
            <a:r>
              <a:rPr lang="pl-PL" dirty="0" err="1" smtClean="0"/>
              <a:t>organisations</a:t>
            </a:r>
            <a:r>
              <a:rPr lang="pl-PL" dirty="0" smtClean="0"/>
              <a:t> </a:t>
            </a:r>
            <a:r>
              <a:rPr lang="pl-PL" dirty="0" err="1" smtClean="0"/>
              <a:t>have</a:t>
            </a:r>
            <a:r>
              <a:rPr lang="pl-PL" dirty="0" smtClean="0"/>
              <a:t> </a:t>
            </a:r>
            <a:r>
              <a:rPr lang="pl-PL" dirty="0" err="1" smtClean="0"/>
              <a:t>the</a:t>
            </a:r>
            <a:r>
              <a:rPr lang="pl-PL" dirty="0" smtClean="0"/>
              <a:t> </a:t>
            </a:r>
            <a:r>
              <a:rPr lang="pl-PL" dirty="0" err="1" smtClean="0"/>
              <a:t>tendency</a:t>
            </a:r>
            <a:r>
              <a:rPr lang="pl-PL" dirty="0" smtClean="0"/>
              <a:t> to </a:t>
            </a:r>
            <a:r>
              <a:rPr lang="pl-PL" dirty="0" err="1" smtClean="0"/>
              <a:t>put</a:t>
            </a:r>
            <a:r>
              <a:rPr lang="pl-PL" dirty="0" smtClean="0"/>
              <a:t> </a:t>
            </a:r>
            <a:r>
              <a:rPr lang="pl-PL" dirty="0" err="1" smtClean="0"/>
              <a:t>into</a:t>
            </a:r>
            <a:r>
              <a:rPr lang="pl-PL" dirty="0" smtClean="0"/>
              <a:t> </a:t>
            </a:r>
            <a:r>
              <a:rPr lang="pl-PL" dirty="0" err="1" smtClean="0"/>
              <a:t>the</a:t>
            </a:r>
            <a:r>
              <a:rPr lang="pl-PL" dirty="0" smtClean="0"/>
              <a:t> </a:t>
            </a:r>
            <a:r>
              <a:rPr lang="pl-PL" dirty="0" err="1" smtClean="0"/>
              <a:t>fore</a:t>
            </a:r>
            <a:r>
              <a:rPr lang="pl-PL" dirty="0" smtClean="0"/>
              <a:t> </a:t>
            </a:r>
            <a:r>
              <a:rPr lang="pl-PL" dirty="0" err="1" smtClean="0"/>
              <a:t>either</a:t>
            </a:r>
            <a:r>
              <a:rPr lang="pl-PL" dirty="0" smtClean="0"/>
              <a:t> </a:t>
            </a:r>
            <a:r>
              <a:rPr lang="pl-PL" dirty="0" err="1" smtClean="0"/>
              <a:t>characteristics</a:t>
            </a:r>
            <a:r>
              <a:rPr lang="pl-PL" dirty="0" smtClean="0"/>
              <a:t> of individuals </a:t>
            </a:r>
            <a:r>
              <a:rPr lang="pl-PL" dirty="0" err="1" smtClean="0"/>
              <a:t>or</a:t>
            </a:r>
            <a:r>
              <a:rPr lang="pl-PL" dirty="0" smtClean="0"/>
              <a:t> </a:t>
            </a:r>
            <a:r>
              <a:rPr lang="pl-PL" dirty="0" err="1" smtClean="0"/>
              <a:t>the</a:t>
            </a:r>
            <a:r>
              <a:rPr lang="pl-PL" dirty="0" smtClean="0"/>
              <a:t> </a:t>
            </a:r>
            <a:r>
              <a:rPr lang="pl-PL" dirty="0" err="1" smtClean="0"/>
              <a:t>variable</a:t>
            </a:r>
            <a:r>
              <a:rPr lang="pl-PL" dirty="0" smtClean="0"/>
              <a:t> </a:t>
            </a:r>
            <a:r>
              <a:rPr lang="pl-PL" dirty="0" err="1" smtClean="0"/>
              <a:t>situational</a:t>
            </a:r>
            <a:r>
              <a:rPr lang="pl-PL" dirty="0" smtClean="0"/>
              <a:t> </a:t>
            </a:r>
            <a:r>
              <a:rPr lang="pl-PL" dirty="0" err="1" smtClean="0"/>
              <a:t>components</a:t>
            </a:r>
            <a:r>
              <a:rPr lang="pl-PL" dirty="0" smtClean="0"/>
              <a:t>. Neither of </a:t>
            </a:r>
            <a:r>
              <a:rPr lang="pl-PL" dirty="0" err="1" smtClean="0"/>
              <a:t>them</a:t>
            </a:r>
            <a:r>
              <a:rPr lang="pl-PL" dirty="0" smtClean="0"/>
              <a:t> </a:t>
            </a:r>
            <a:r>
              <a:rPr lang="pl-PL" dirty="0" err="1" smtClean="0"/>
              <a:t>is</a:t>
            </a:r>
            <a:r>
              <a:rPr lang="pl-PL" dirty="0" smtClean="0"/>
              <a:t> </a:t>
            </a:r>
            <a:r>
              <a:rPr lang="pl-PL" dirty="0" err="1" smtClean="0"/>
              <a:t>able</a:t>
            </a:r>
            <a:r>
              <a:rPr lang="pl-PL" dirty="0" smtClean="0"/>
              <a:t> to </a:t>
            </a:r>
            <a:r>
              <a:rPr lang="pl-PL" dirty="0" err="1" smtClean="0"/>
              <a:t>capture</a:t>
            </a:r>
            <a:r>
              <a:rPr lang="pl-PL" dirty="0" smtClean="0"/>
              <a:t> </a:t>
            </a:r>
            <a:r>
              <a:rPr lang="pl-PL" dirty="0" err="1" smtClean="0"/>
              <a:t>the</a:t>
            </a:r>
            <a:r>
              <a:rPr lang="pl-PL" dirty="0" smtClean="0"/>
              <a:t> </a:t>
            </a:r>
            <a:r>
              <a:rPr lang="pl-PL" dirty="0" err="1" smtClean="0"/>
              <a:t>important</a:t>
            </a:r>
            <a:r>
              <a:rPr lang="pl-PL" dirty="0" smtClean="0"/>
              <a:t> </a:t>
            </a:r>
            <a:r>
              <a:rPr lang="pl-PL" dirty="0" err="1" smtClean="0"/>
              <a:t>interface</a:t>
            </a:r>
            <a:r>
              <a:rPr lang="pl-PL" dirty="0" smtClean="0"/>
              <a:t> </a:t>
            </a:r>
            <a:r>
              <a:rPr lang="pl-PL" dirty="0" err="1" smtClean="0"/>
              <a:t>between</a:t>
            </a:r>
            <a:r>
              <a:rPr lang="pl-PL" dirty="0" smtClean="0"/>
              <a:t> </a:t>
            </a:r>
            <a:r>
              <a:rPr lang="pl-PL" dirty="0" err="1" smtClean="0"/>
              <a:t>the</a:t>
            </a:r>
            <a:r>
              <a:rPr lang="pl-PL" dirty="0" smtClean="0"/>
              <a:t> </a:t>
            </a:r>
            <a:r>
              <a:rPr lang="pl-PL" dirty="0" err="1" smtClean="0"/>
              <a:t>two</a:t>
            </a:r>
            <a:r>
              <a:rPr lang="pl-PL" dirty="0" smtClean="0"/>
              <a:t> </a:t>
            </a:r>
            <a:r>
              <a:rPr lang="pl-PL" dirty="0" err="1" smtClean="0"/>
              <a:t>variable</a:t>
            </a:r>
            <a:r>
              <a:rPr lang="pl-PL" dirty="0" smtClean="0"/>
              <a:t> </a:t>
            </a:r>
            <a:r>
              <a:rPr lang="pl-PL" dirty="0" err="1" smtClean="0"/>
              <a:t>components</a:t>
            </a:r>
            <a:r>
              <a:rPr lang="pl-PL" dirty="0" smtClean="0"/>
              <a:t>: </a:t>
            </a:r>
            <a:r>
              <a:rPr lang="pl-PL" dirty="0" err="1" smtClean="0"/>
              <a:t>the</a:t>
            </a:r>
            <a:r>
              <a:rPr lang="pl-PL" dirty="0" smtClean="0"/>
              <a:t> role of individuals and </a:t>
            </a:r>
            <a:r>
              <a:rPr lang="pl-PL" dirty="0" err="1" smtClean="0"/>
              <a:t>the</a:t>
            </a:r>
            <a:r>
              <a:rPr lang="pl-PL" dirty="0" smtClean="0"/>
              <a:t> </a:t>
            </a:r>
            <a:r>
              <a:rPr lang="pl-PL" dirty="0" err="1" smtClean="0"/>
              <a:t>situational</a:t>
            </a:r>
            <a:r>
              <a:rPr lang="pl-PL" dirty="0" smtClean="0"/>
              <a:t> </a:t>
            </a:r>
            <a:r>
              <a:rPr lang="pl-PL" dirty="0" err="1" smtClean="0"/>
              <a:t>contexts</a:t>
            </a:r>
            <a:r>
              <a:rPr lang="pl-PL" dirty="0" smtClean="0"/>
              <a:t>.</a:t>
            </a:r>
            <a:endParaRPr lang="pl-PL"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041576"/>
            <a:ext cx="23042560" cy="8640960"/>
          </a:xfrm>
        </p:spPr>
        <p:txBody>
          <a:bodyPr/>
          <a:lstStyle/>
          <a:p>
            <a:pPr algn="l"/>
            <a:r>
              <a:rPr lang="pl-PL" dirty="0" smtClean="0"/>
              <a:t>All </a:t>
            </a:r>
            <a:r>
              <a:rPr lang="pl-PL" dirty="0" err="1" smtClean="0"/>
              <a:t>those</a:t>
            </a:r>
            <a:r>
              <a:rPr lang="pl-PL" dirty="0" smtClean="0"/>
              <a:t> </a:t>
            </a:r>
            <a:r>
              <a:rPr lang="pl-PL" dirty="0" err="1" smtClean="0"/>
              <a:t>steps</a:t>
            </a:r>
            <a:r>
              <a:rPr lang="pl-PL" dirty="0" smtClean="0"/>
              <a:t> </a:t>
            </a:r>
            <a:r>
              <a:rPr lang="pl-PL" dirty="0" err="1" smtClean="0"/>
              <a:t>are</a:t>
            </a:r>
            <a:r>
              <a:rPr lang="pl-PL" dirty="0" smtClean="0"/>
              <a:t> </a:t>
            </a:r>
            <a:r>
              <a:rPr lang="pl-PL" dirty="0" err="1" smtClean="0"/>
              <a:t>influenced</a:t>
            </a:r>
            <a:r>
              <a:rPr lang="pl-PL" dirty="0" smtClean="0"/>
              <a:t> by </a:t>
            </a:r>
            <a:r>
              <a:rPr lang="pl-PL" dirty="0" err="1" smtClean="0"/>
              <a:t>two</a:t>
            </a:r>
            <a:r>
              <a:rPr lang="pl-PL" dirty="0" smtClean="0"/>
              <a:t> </a:t>
            </a:r>
            <a:r>
              <a:rPr lang="pl-PL" dirty="0" err="1" smtClean="0"/>
              <a:t>types</a:t>
            </a:r>
            <a:r>
              <a:rPr lang="pl-PL" dirty="0" smtClean="0"/>
              <a:t> of </a:t>
            </a:r>
            <a:r>
              <a:rPr lang="pl-PL" dirty="0" err="1" smtClean="0"/>
              <a:t>factors</a:t>
            </a:r>
            <a:r>
              <a:rPr lang="pl-PL" dirty="0" smtClean="0"/>
              <a:t> </a:t>
            </a:r>
            <a:r>
              <a:rPr lang="pl-PL" dirty="0" err="1" smtClean="0"/>
              <a:t>mentioned</a:t>
            </a:r>
            <a:r>
              <a:rPr lang="pl-PL" dirty="0" smtClean="0"/>
              <a:t> </a:t>
            </a:r>
            <a:r>
              <a:rPr lang="pl-PL" dirty="0" err="1" smtClean="0"/>
              <a:t>above</a:t>
            </a:r>
            <a:r>
              <a:rPr lang="pl-PL" dirty="0" smtClean="0"/>
              <a:t>: </a:t>
            </a:r>
            <a:r>
              <a:rPr lang="pl-PL" i="1" dirty="0" err="1" smtClean="0"/>
              <a:t>characteristics</a:t>
            </a:r>
            <a:r>
              <a:rPr lang="pl-PL" i="1" dirty="0" smtClean="0"/>
              <a:t> of individuals and </a:t>
            </a:r>
            <a:r>
              <a:rPr lang="pl-PL" i="1" dirty="0" err="1" smtClean="0"/>
              <a:t>organisations</a:t>
            </a:r>
            <a:r>
              <a:rPr lang="pl-PL" dirty="0" smtClean="0"/>
              <a:t>. </a:t>
            </a:r>
            <a:r>
              <a:rPr lang="pl-PL" dirty="0" err="1" smtClean="0"/>
              <a:t>Among</a:t>
            </a:r>
            <a:r>
              <a:rPr lang="pl-PL" dirty="0" smtClean="0"/>
              <a:t> </a:t>
            </a:r>
            <a:r>
              <a:rPr lang="pl-PL" dirty="0" err="1" smtClean="0"/>
              <a:t>the</a:t>
            </a:r>
            <a:r>
              <a:rPr lang="pl-PL" dirty="0" smtClean="0"/>
              <a:t> </a:t>
            </a:r>
            <a:r>
              <a:rPr lang="pl-PL" dirty="0" err="1" smtClean="0"/>
              <a:t>three</a:t>
            </a:r>
            <a:r>
              <a:rPr lang="pl-PL" dirty="0" smtClean="0"/>
              <a:t> </a:t>
            </a:r>
            <a:r>
              <a:rPr lang="pl-PL" dirty="0" err="1" smtClean="0"/>
              <a:t>characteristics</a:t>
            </a:r>
            <a:r>
              <a:rPr lang="pl-PL" dirty="0" smtClean="0"/>
              <a:t> of </a:t>
            </a:r>
            <a:r>
              <a:rPr lang="pl-PL" dirty="0" err="1" smtClean="0"/>
              <a:t>individual</a:t>
            </a:r>
            <a:r>
              <a:rPr lang="pl-PL" dirty="0" smtClean="0"/>
              <a:t> </a:t>
            </a:r>
            <a:r>
              <a:rPr lang="pl-PL" dirty="0" err="1" smtClean="0"/>
              <a:t>factors</a:t>
            </a:r>
            <a:r>
              <a:rPr lang="pl-PL" dirty="0" smtClean="0"/>
              <a:t>, </a:t>
            </a:r>
            <a:r>
              <a:rPr lang="pl-PL" dirty="0" err="1" smtClean="0"/>
              <a:t>Trevino</a:t>
            </a:r>
            <a:r>
              <a:rPr lang="pl-PL" dirty="0" smtClean="0"/>
              <a:t> </a:t>
            </a:r>
            <a:r>
              <a:rPr lang="pl-PL" dirty="0" err="1" smtClean="0"/>
              <a:t>includes</a:t>
            </a:r>
            <a:r>
              <a:rPr lang="pl-PL" dirty="0" smtClean="0"/>
              <a:t> </a:t>
            </a:r>
            <a:r>
              <a:rPr lang="pl-PL" dirty="0" err="1" smtClean="0"/>
              <a:t>the</a:t>
            </a:r>
            <a:r>
              <a:rPr lang="pl-PL" dirty="0" smtClean="0"/>
              <a:t> </a:t>
            </a:r>
            <a:r>
              <a:rPr lang="pl-PL" dirty="0" err="1" smtClean="0"/>
              <a:t>strength</a:t>
            </a:r>
            <a:r>
              <a:rPr lang="pl-PL" dirty="0" smtClean="0"/>
              <a:t> of </a:t>
            </a:r>
            <a:r>
              <a:rPr lang="pl-PL" dirty="0" err="1" smtClean="0"/>
              <a:t>one’s</a:t>
            </a:r>
            <a:r>
              <a:rPr lang="pl-PL" dirty="0" smtClean="0"/>
              <a:t> </a:t>
            </a:r>
            <a:r>
              <a:rPr lang="pl-PL" dirty="0" err="1" smtClean="0"/>
              <a:t>own</a:t>
            </a:r>
            <a:r>
              <a:rPr lang="pl-PL" dirty="0" smtClean="0"/>
              <a:t> ego, a field of </a:t>
            </a:r>
            <a:r>
              <a:rPr lang="pl-PL" dirty="0" err="1" smtClean="0"/>
              <a:t>dependence</a:t>
            </a:r>
            <a:r>
              <a:rPr lang="pl-PL" dirty="0" smtClean="0"/>
              <a:t> and </a:t>
            </a:r>
            <a:r>
              <a:rPr lang="pl-PL" dirty="0" err="1" smtClean="0"/>
              <a:t>the</a:t>
            </a:r>
            <a:r>
              <a:rPr lang="pl-PL" dirty="0" smtClean="0"/>
              <a:t> </a:t>
            </a:r>
            <a:r>
              <a:rPr lang="pl-PL" dirty="0" err="1" smtClean="0"/>
              <a:t>self-control</a:t>
            </a:r>
            <a:r>
              <a:rPr lang="pl-PL" dirty="0" smtClean="0"/>
              <a:t> </a:t>
            </a:r>
            <a:r>
              <a:rPr lang="pl-PL" dirty="0" err="1" smtClean="0"/>
              <a:t>mechanism</a:t>
            </a:r>
            <a:r>
              <a:rPr lang="pl-PL" dirty="0" smtClean="0"/>
              <a:t>. Even </a:t>
            </a:r>
            <a:r>
              <a:rPr lang="pl-PL" dirty="0" err="1" smtClean="0"/>
              <a:t>when</a:t>
            </a:r>
            <a:r>
              <a:rPr lang="pl-PL" dirty="0" smtClean="0"/>
              <a:t> </a:t>
            </a:r>
            <a:r>
              <a:rPr lang="pl-PL" dirty="0" err="1" smtClean="0"/>
              <a:t>people</a:t>
            </a:r>
            <a:r>
              <a:rPr lang="pl-PL" dirty="0" smtClean="0"/>
              <a:t> </a:t>
            </a:r>
            <a:r>
              <a:rPr lang="pl-PL" dirty="0" err="1" smtClean="0"/>
              <a:t>know</a:t>
            </a:r>
            <a:r>
              <a:rPr lang="pl-PL" dirty="0" smtClean="0"/>
              <a:t> </a:t>
            </a:r>
            <a:r>
              <a:rPr lang="pl-PL" dirty="0" err="1" smtClean="0"/>
              <a:t>what</a:t>
            </a:r>
            <a:r>
              <a:rPr lang="pl-PL" dirty="0" smtClean="0"/>
              <a:t> </a:t>
            </a:r>
            <a:r>
              <a:rPr lang="pl-PL" dirty="0" err="1" smtClean="0"/>
              <a:t>the</a:t>
            </a:r>
            <a:r>
              <a:rPr lang="pl-PL" dirty="0" smtClean="0"/>
              <a:t> </a:t>
            </a:r>
            <a:r>
              <a:rPr lang="pl-PL" dirty="0" err="1" smtClean="0"/>
              <a:t>right</a:t>
            </a:r>
            <a:r>
              <a:rPr lang="pl-PL" dirty="0" smtClean="0"/>
              <a:t> </a:t>
            </a:r>
            <a:r>
              <a:rPr lang="pl-PL" dirty="0" err="1" smtClean="0"/>
              <a:t>thing</a:t>
            </a:r>
            <a:r>
              <a:rPr lang="pl-PL" dirty="0" smtClean="0"/>
              <a:t> </a:t>
            </a:r>
            <a:r>
              <a:rPr lang="pl-PL" dirty="0" err="1" smtClean="0"/>
              <a:t>is</a:t>
            </a:r>
            <a:r>
              <a:rPr lang="pl-PL" dirty="0" smtClean="0"/>
              <a:t>, </a:t>
            </a:r>
            <a:r>
              <a:rPr lang="pl-PL" dirty="0" err="1" smtClean="0"/>
              <a:t>they</a:t>
            </a:r>
            <a:r>
              <a:rPr lang="pl-PL" dirty="0" smtClean="0"/>
              <a:t> </a:t>
            </a:r>
            <a:r>
              <a:rPr lang="pl-PL" dirty="0" err="1" smtClean="0"/>
              <a:t>often</a:t>
            </a:r>
            <a:r>
              <a:rPr lang="pl-PL" dirty="0" smtClean="0"/>
              <a:t> </a:t>
            </a:r>
            <a:r>
              <a:rPr lang="pl-PL" dirty="0" err="1" smtClean="0"/>
              <a:t>find</a:t>
            </a:r>
            <a:r>
              <a:rPr lang="pl-PL" dirty="0" smtClean="0"/>
              <a:t> </a:t>
            </a:r>
            <a:r>
              <a:rPr lang="pl-PL" dirty="0" err="1" smtClean="0"/>
              <a:t>it</a:t>
            </a:r>
            <a:r>
              <a:rPr lang="pl-PL" dirty="0" smtClean="0"/>
              <a:t> </a:t>
            </a:r>
            <a:r>
              <a:rPr lang="pl-PL" dirty="0" err="1" smtClean="0"/>
              <a:t>difficult</a:t>
            </a:r>
            <a:r>
              <a:rPr lang="pl-PL" dirty="0" smtClean="0"/>
              <a:t> to do </a:t>
            </a:r>
            <a:r>
              <a:rPr lang="pl-PL" dirty="0" err="1" smtClean="0"/>
              <a:t>it</a:t>
            </a:r>
            <a:r>
              <a:rPr lang="pl-PL" dirty="0" smtClean="0"/>
              <a:t> </a:t>
            </a:r>
            <a:r>
              <a:rPr lang="pl-PL" dirty="0" err="1" smtClean="0"/>
              <a:t>because</a:t>
            </a:r>
            <a:r>
              <a:rPr lang="pl-PL" dirty="0" smtClean="0"/>
              <a:t> of group </a:t>
            </a:r>
            <a:r>
              <a:rPr lang="pl-PL" dirty="0" err="1" smtClean="0"/>
              <a:t>or</a:t>
            </a:r>
            <a:r>
              <a:rPr lang="pl-PL" dirty="0" smtClean="0"/>
              <a:t> </a:t>
            </a:r>
            <a:r>
              <a:rPr lang="pl-PL" dirty="0" err="1" smtClean="0"/>
              <a:t>organisational</a:t>
            </a:r>
            <a:r>
              <a:rPr lang="pl-PL" dirty="0" smtClean="0"/>
              <a:t> </a:t>
            </a:r>
            <a:r>
              <a:rPr lang="pl-PL" dirty="0" err="1" smtClean="0"/>
              <a:t>pressures</a:t>
            </a:r>
            <a:r>
              <a:rPr lang="pl-PL" dirty="0" smtClean="0"/>
              <a:t> </a:t>
            </a:r>
            <a:r>
              <a:rPr lang="pl-PL" dirty="0" err="1" smtClean="0"/>
              <a:t>they</a:t>
            </a:r>
            <a:r>
              <a:rPr lang="pl-PL" dirty="0" smtClean="0"/>
              <a:t> </a:t>
            </a:r>
            <a:r>
              <a:rPr lang="pl-PL" dirty="0" err="1" smtClean="0"/>
              <a:t>meet</a:t>
            </a:r>
            <a:r>
              <a:rPr lang="pl-PL" dirty="0" smtClean="0"/>
              <a:t> </a:t>
            </a:r>
            <a:r>
              <a:rPr lang="pl-PL" dirty="0" err="1" smtClean="0"/>
              <a:t>with</a:t>
            </a:r>
            <a:r>
              <a:rPr lang="pl-PL" dirty="0" smtClean="0"/>
              <a:t>, </a:t>
            </a:r>
            <a:r>
              <a:rPr lang="pl-PL" dirty="0" err="1" smtClean="0"/>
              <a:t>which</a:t>
            </a:r>
            <a:r>
              <a:rPr lang="pl-PL" dirty="0" smtClean="0"/>
              <a:t> </a:t>
            </a:r>
            <a:r>
              <a:rPr lang="pl-PL" dirty="0" err="1" smtClean="0"/>
              <a:t>is</a:t>
            </a:r>
            <a:r>
              <a:rPr lang="pl-PL" dirty="0" smtClean="0"/>
              <a:t> </a:t>
            </a:r>
            <a:r>
              <a:rPr lang="pl-PL" dirty="0" err="1" smtClean="0"/>
              <a:t>quite</a:t>
            </a:r>
            <a:r>
              <a:rPr lang="pl-PL" dirty="0" smtClean="0"/>
              <a:t> </a:t>
            </a:r>
            <a:r>
              <a:rPr lang="pl-PL" dirty="0" err="1" smtClean="0"/>
              <a:t>often</a:t>
            </a:r>
            <a:r>
              <a:rPr lang="pl-PL" dirty="0" smtClean="0"/>
              <a:t> </a:t>
            </a:r>
            <a:r>
              <a:rPr lang="pl-PL" dirty="0" err="1" smtClean="0"/>
              <a:t>determined</a:t>
            </a:r>
            <a:r>
              <a:rPr lang="pl-PL" dirty="0" smtClean="0"/>
              <a:t> and </a:t>
            </a:r>
            <a:r>
              <a:rPr lang="pl-PL" dirty="0" err="1" smtClean="0"/>
              <a:t>influenced</a:t>
            </a:r>
            <a:r>
              <a:rPr lang="pl-PL" dirty="0" smtClean="0"/>
              <a:t> by </a:t>
            </a:r>
            <a:r>
              <a:rPr lang="pl-PL" dirty="0" err="1" smtClean="0"/>
              <a:t>certain</a:t>
            </a:r>
            <a:r>
              <a:rPr lang="pl-PL" dirty="0" smtClean="0"/>
              <a:t> </a:t>
            </a:r>
            <a:r>
              <a:rPr lang="pl-PL" dirty="0" err="1" smtClean="0"/>
              <a:t>administrative</a:t>
            </a:r>
            <a:r>
              <a:rPr lang="pl-PL" dirty="0" smtClean="0"/>
              <a:t> management in </a:t>
            </a:r>
            <a:r>
              <a:rPr lang="pl-PL" dirty="0" err="1" smtClean="0"/>
              <a:t>the</a:t>
            </a:r>
            <a:r>
              <a:rPr lang="pl-PL" dirty="0" smtClean="0"/>
              <a:t> </a:t>
            </a:r>
            <a:r>
              <a:rPr lang="pl-PL" dirty="0" err="1" smtClean="0"/>
              <a:t>organisation</a:t>
            </a:r>
            <a:r>
              <a:rPr lang="pl-PL" dirty="0" smtClean="0"/>
              <a:t>. </a:t>
            </a:r>
            <a:r>
              <a:rPr lang="pl-PL" dirty="0" err="1" smtClean="0"/>
              <a:t>Without</a:t>
            </a:r>
            <a:r>
              <a:rPr lang="pl-PL" dirty="0" smtClean="0"/>
              <a:t> </a:t>
            </a:r>
            <a:r>
              <a:rPr lang="pl-PL" dirty="0" err="1" smtClean="0"/>
              <a:t>the</a:t>
            </a:r>
            <a:r>
              <a:rPr lang="pl-PL" dirty="0" smtClean="0"/>
              <a:t> </a:t>
            </a:r>
            <a:r>
              <a:rPr lang="pl-PL" dirty="0" err="1" smtClean="0"/>
              <a:t>support</a:t>
            </a:r>
            <a:r>
              <a:rPr lang="pl-PL" dirty="0" smtClean="0"/>
              <a:t> of public </a:t>
            </a:r>
            <a:r>
              <a:rPr lang="pl-PL" dirty="0" err="1" smtClean="0"/>
              <a:t>administration</a:t>
            </a:r>
            <a:r>
              <a:rPr lang="pl-PL" dirty="0" smtClean="0"/>
              <a:t> management, </a:t>
            </a:r>
            <a:r>
              <a:rPr lang="pl-PL" dirty="0" err="1" smtClean="0"/>
              <a:t>ethical</a:t>
            </a:r>
            <a:r>
              <a:rPr lang="pl-PL" dirty="0" smtClean="0"/>
              <a:t> </a:t>
            </a:r>
            <a:r>
              <a:rPr lang="pl-PL" dirty="0" err="1" smtClean="0"/>
              <a:t>initiatives</a:t>
            </a:r>
            <a:r>
              <a:rPr lang="pl-PL" dirty="0" smtClean="0"/>
              <a:t> </a:t>
            </a:r>
            <a:r>
              <a:rPr lang="pl-PL" dirty="0" err="1" smtClean="0"/>
              <a:t>would</a:t>
            </a:r>
            <a:r>
              <a:rPr lang="pl-PL" dirty="0" smtClean="0"/>
              <a:t> be </a:t>
            </a:r>
            <a:r>
              <a:rPr lang="pl-PL" dirty="0" err="1" smtClean="0"/>
              <a:t>simply</a:t>
            </a:r>
            <a:r>
              <a:rPr lang="pl-PL" dirty="0" smtClean="0"/>
              <a:t> </a:t>
            </a:r>
            <a:r>
              <a:rPr lang="pl-PL" dirty="0" err="1" smtClean="0"/>
              <a:t>hopeless</a:t>
            </a:r>
            <a:r>
              <a:rPr lang="pl-PL" dirty="0" smtClean="0"/>
              <a:t>.</a:t>
            </a:r>
          </a:p>
          <a:p>
            <a:endParaRPr lang="pl-PL"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98712" y="377280"/>
            <a:ext cx="23042560" cy="1800200"/>
          </a:xfrm>
        </p:spPr>
        <p:txBody>
          <a:bodyPr>
            <a:normAutofit/>
          </a:bodyPr>
          <a:lstStyle/>
          <a:p>
            <a:r>
              <a:rPr lang="pl-PL" sz="6000" dirty="0" err="1" smtClean="0">
                <a:solidFill>
                  <a:srgbClr val="FF0000"/>
                </a:solidFill>
              </a:rPr>
              <a:t>Treviño’s</a:t>
            </a:r>
            <a:r>
              <a:rPr lang="pl-PL" sz="6000" dirty="0" smtClean="0">
                <a:solidFill>
                  <a:srgbClr val="FF0000"/>
                </a:solidFill>
              </a:rPr>
              <a:t> Person – </a:t>
            </a:r>
            <a:r>
              <a:rPr lang="pl-PL" sz="6000" dirty="0" err="1" smtClean="0">
                <a:solidFill>
                  <a:srgbClr val="FF0000"/>
                </a:solidFill>
              </a:rPr>
              <a:t>Situation</a:t>
            </a:r>
            <a:r>
              <a:rPr lang="pl-PL" sz="6000" dirty="0" smtClean="0">
                <a:solidFill>
                  <a:srgbClr val="FF0000"/>
                </a:solidFill>
              </a:rPr>
              <a:t> </a:t>
            </a:r>
            <a:r>
              <a:rPr lang="pl-PL" sz="6000" dirty="0" err="1" smtClean="0">
                <a:solidFill>
                  <a:srgbClr val="FF0000"/>
                </a:solidFill>
              </a:rPr>
              <a:t>Interactionist</a:t>
            </a:r>
            <a:r>
              <a:rPr lang="pl-PL" sz="6000" dirty="0" smtClean="0">
                <a:solidFill>
                  <a:srgbClr val="FF0000"/>
                </a:solidFill>
              </a:rPr>
              <a:t> Model</a:t>
            </a:r>
            <a:endParaRPr lang="pl-PL" sz="6000" dirty="0">
              <a:solidFill>
                <a:srgbClr val="FF0000"/>
              </a:solidFill>
            </a:endParaRPr>
          </a:p>
        </p:txBody>
      </p:sp>
      <p:sp>
        <p:nvSpPr>
          <p:cNvPr id="3" name="Symbol zastępczy zawartości 2"/>
          <p:cNvSpPr>
            <a:spLocks noGrp="1"/>
          </p:cNvSpPr>
          <p:nvPr>
            <p:ph idx="1"/>
          </p:nvPr>
        </p:nvSpPr>
        <p:spPr>
          <a:xfrm>
            <a:off x="670720" y="2465512"/>
            <a:ext cx="23042560" cy="9217024"/>
          </a:xfrm>
        </p:spPr>
        <p:txBody>
          <a:bodyPr/>
          <a:lstStyle/>
          <a:p>
            <a:pPr lvl="0"/>
            <a:endParaRPr lang="pl-PL" b="1" dirty="0" smtClean="0">
              <a:solidFill>
                <a:srgbClr val="18B40C"/>
              </a:solidFill>
            </a:endParaRPr>
          </a:p>
          <a:p>
            <a:pPr lvl="0"/>
            <a:r>
              <a:rPr lang="pl-PL" b="1" dirty="0" err="1" smtClean="0">
                <a:solidFill>
                  <a:srgbClr val="18B40C"/>
                </a:solidFill>
              </a:rPr>
              <a:t>Characteristics</a:t>
            </a:r>
            <a:r>
              <a:rPr lang="pl-PL" b="1" dirty="0" smtClean="0">
                <a:solidFill>
                  <a:srgbClr val="18B40C"/>
                </a:solidFill>
              </a:rPr>
              <a:t> of Individuals </a:t>
            </a:r>
          </a:p>
          <a:p>
            <a:pPr lvl="0"/>
            <a:endParaRPr lang="pl-PL" b="1" dirty="0" smtClean="0">
              <a:solidFill>
                <a:srgbClr val="18B40C"/>
              </a:solidFill>
            </a:endParaRPr>
          </a:p>
          <a:p>
            <a:r>
              <a:rPr lang="pl-PL" dirty="0" smtClean="0">
                <a:solidFill>
                  <a:srgbClr val="00B0F0"/>
                </a:solidFill>
              </a:rPr>
              <a:t>1• </a:t>
            </a:r>
            <a:r>
              <a:rPr lang="pl-PL" dirty="0" err="1" smtClean="0">
                <a:solidFill>
                  <a:srgbClr val="00B0F0"/>
                </a:solidFill>
              </a:rPr>
              <a:t>Individual</a:t>
            </a:r>
            <a:r>
              <a:rPr lang="pl-PL" dirty="0" smtClean="0">
                <a:solidFill>
                  <a:srgbClr val="00B0F0"/>
                </a:solidFill>
              </a:rPr>
              <a:t> </a:t>
            </a:r>
            <a:r>
              <a:rPr lang="pl-PL" dirty="0" err="1" smtClean="0">
                <a:solidFill>
                  <a:srgbClr val="00B0F0"/>
                </a:solidFill>
              </a:rPr>
              <a:t>Differences</a:t>
            </a:r>
            <a:r>
              <a:rPr lang="pl-PL" dirty="0" smtClean="0">
                <a:solidFill>
                  <a:srgbClr val="00B0F0"/>
                </a:solidFill>
              </a:rPr>
              <a:t> </a:t>
            </a:r>
          </a:p>
          <a:p>
            <a:r>
              <a:rPr lang="pl-PL" dirty="0" smtClean="0">
                <a:solidFill>
                  <a:srgbClr val="00B0F0"/>
                </a:solidFill>
              </a:rPr>
              <a:t>							2• </a:t>
            </a:r>
            <a:r>
              <a:rPr lang="pl-PL" dirty="0" err="1" smtClean="0">
                <a:solidFill>
                  <a:srgbClr val="00B0F0"/>
                </a:solidFill>
              </a:rPr>
              <a:t>Cognitive</a:t>
            </a:r>
            <a:r>
              <a:rPr lang="pl-PL" dirty="0" smtClean="0">
                <a:solidFill>
                  <a:srgbClr val="00B0F0"/>
                </a:solidFill>
              </a:rPr>
              <a:t> </a:t>
            </a:r>
            <a:r>
              <a:rPr lang="pl-PL" dirty="0" err="1" smtClean="0">
                <a:solidFill>
                  <a:srgbClr val="00B0F0"/>
                </a:solidFill>
              </a:rPr>
              <a:t>Biases</a:t>
            </a:r>
            <a:r>
              <a:rPr lang="pl-PL" dirty="0" smtClean="0">
                <a:solidFill>
                  <a:srgbClr val="00B0F0"/>
                </a:solidFill>
              </a:rPr>
              <a:t> (Uprzedzenia poznawcze</a:t>
            </a:r>
            <a:r>
              <a:rPr lang="pl-PL" dirty="0" smtClean="0"/>
              <a:t>)</a:t>
            </a:r>
          </a:p>
          <a:p>
            <a:r>
              <a:rPr lang="pl-PL" dirty="0" smtClean="0"/>
              <a:t>			</a:t>
            </a:r>
            <a:r>
              <a:rPr lang="pl-PL" sz="6000" b="1" dirty="0" smtClean="0">
                <a:solidFill>
                  <a:srgbClr val="FF0000"/>
                </a:solidFill>
              </a:rPr>
              <a:t>↓</a:t>
            </a:r>
          </a:p>
          <a:p>
            <a:r>
              <a:rPr lang="pl-PL" b="1" dirty="0" err="1" smtClean="0">
                <a:solidFill>
                  <a:schemeClr val="accent1">
                    <a:lumMod val="60000"/>
                    <a:lumOff val="40000"/>
                  </a:schemeClr>
                </a:solidFill>
              </a:rPr>
              <a:t>Individual</a:t>
            </a:r>
            <a:r>
              <a:rPr lang="pl-PL" b="1" dirty="0" smtClean="0">
                <a:solidFill>
                  <a:schemeClr val="accent1">
                    <a:lumMod val="60000"/>
                    <a:lumOff val="40000"/>
                  </a:schemeClr>
                </a:solidFill>
              </a:rPr>
              <a:t> </a:t>
            </a:r>
            <a:r>
              <a:rPr lang="pl-PL" b="1" dirty="0" err="1" smtClean="0">
                <a:solidFill>
                  <a:schemeClr val="accent1">
                    <a:lumMod val="60000"/>
                    <a:lumOff val="40000"/>
                  </a:schemeClr>
                </a:solidFill>
              </a:rPr>
              <a:t>Ethical</a:t>
            </a:r>
            <a:r>
              <a:rPr lang="pl-PL" b="1" dirty="0" smtClean="0">
                <a:solidFill>
                  <a:schemeClr val="accent1">
                    <a:lumMod val="60000"/>
                    <a:lumOff val="40000"/>
                  </a:schemeClr>
                </a:solidFill>
              </a:rPr>
              <a:t> </a:t>
            </a:r>
            <a:r>
              <a:rPr lang="pl-PL" b="1" dirty="0" err="1" smtClean="0">
                <a:solidFill>
                  <a:schemeClr val="accent1">
                    <a:lumMod val="60000"/>
                    <a:lumOff val="40000"/>
                  </a:schemeClr>
                </a:solidFill>
              </a:rPr>
              <a:t>Decision</a:t>
            </a:r>
            <a:r>
              <a:rPr lang="pl-PL" b="1" dirty="0" smtClean="0">
                <a:solidFill>
                  <a:schemeClr val="accent1">
                    <a:lumMod val="60000"/>
                    <a:lumOff val="40000"/>
                  </a:schemeClr>
                </a:solidFill>
              </a:rPr>
              <a:t> </a:t>
            </a:r>
            <a:r>
              <a:rPr lang="pl-PL" b="1" dirty="0" err="1" smtClean="0">
                <a:solidFill>
                  <a:schemeClr val="accent1">
                    <a:lumMod val="60000"/>
                    <a:lumOff val="40000"/>
                  </a:schemeClr>
                </a:solidFill>
              </a:rPr>
              <a:t>Making</a:t>
            </a:r>
            <a:r>
              <a:rPr lang="pl-PL" b="1" dirty="0" smtClean="0">
                <a:solidFill>
                  <a:schemeClr val="accent1">
                    <a:lumMod val="60000"/>
                    <a:lumOff val="40000"/>
                  </a:schemeClr>
                </a:solidFill>
              </a:rPr>
              <a:t> &amp; </a:t>
            </a:r>
            <a:r>
              <a:rPr lang="pl-PL" b="1" dirty="0" err="1" smtClean="0">
                <a:solidFill>
                  <a:schemeClr val="accent1">
                    <a:lumMod val="60000"/>
                    <a:lumOff val="40000"/>
                  </a:schemeClr>
                </a:solidFill>
              </a:rPr>
              <a:t>Behaviour</a:t>
            </a:r>
            <a:endParaRPr lang="pl-PL" dirty="0" smtClean="0">
              <a:solidFill>
                <a:schemeClr val="accent1">
                  <a:lumMod val="60000"/>
                  <a:lumOff val="40000"/>
                </a:schemeClr>
              </a:solidFill>
            </a:endParaRPr>
          </a:p>
          <a:p>
            <a:r>
              <a:rPr lang="pl-PL" b="1" dirty="0" err="1" smtClean="0"/>
              <a:t>Moral</a:t>
            </a:r>
            <a:r>
              <a:rPr lang="pl-PL" b="1" dirty="0" smtClean="0"/>
              <a:t> </a:t>
            </a:r>
            <a:r>
              <a:rPr lang="pl-PL" sz="6000" b="1" dirty="0" smtClean="0">
                <a:solidFill>
                  <a:srgbClr val="FF0000"/>
                </a:solidFill>
              </a:rPr>
              <a:t>→</a:t>
            </a:r>
            <a:r>
              <a:rPr lang="pl-PL" b="1" dirty="0" smtClean="0"/>
              <a:t>                              </a:t>
            </a:r>
            <a:r>
              <a:rPr lang="pl-PL" b="1" dirty="0" err="1" smtClean="0"/>
              <a:t>Moral</a:t>
            </a:r>
            <a:r>
              <a:rPr lang="pl-PL" b="1" dirty="0" smtClean="0"/>
              <a:t> </a:t>
            </a:r>
            <a:r>
              <a:rPr lang="pl-PL" sz="6000" b="1" dirty="0" smtClean="0">
                <a:solidFill>
                  <a:srgbClr val="FF0000"/>
                </a:solidFill>
              </a:rPr>
              <a:t>→</a:t>
            </a:r>
            <a:r>
              <a:rPr lang="pl-PL" b="1" dirty="0" smtClean="0"/>
              <a:t>           </a:t>
            </a:r>
            <a:r>
              <a:rPr lang="pl-PL" b="1" dirty="0" err="1" smtClean="0"/>
              <a:t>Ethical</a:t>
            </a:r>
            <a:endParaRPr lang="pl-PL" dirty="0" smtClean="0"/>
          </a:p>
          <a:p>
            <a:r>
              <a:rPr lang="pl-PL" b="1" dirty="0" err="1" smtClean="0"/>
              <a:t>awareness</a:t>
            </a:r>
            <a:r>
              <a:rPr lang="pl-PL" b="1" dirty="0" smtClean="0"/>
              <a:t> (</a:t>
            </a:r>
            <a:r>
              <a:rPr lang="pl-PL" b="1" dirty="0" err="1" smtClean="0"/>
              <a:t>świadomoś</a:t>
            </a:r>
            <a:r>
              <a:rPr lang="pl-PL" b="1" dirty="0" smtClean="0"/>
              <a:t>)         </a:t>
            </a:r>
            <a:r>
              <a:rPr lang="pl-PL" b="1" dirty="0" err="1" smtClean="0"/>
              <a:t>judgment</a:t>
            </a:r>
            <a:r>
              <a:rPr lang="pl-PL" b="1" dirty="0" smtClean="0"/>
              <a:t>         </a:t>
            </a:r>
            <a:r>
              <a:rPr lang="pl-PL" b="1" dirty="0" err="1" smtClean="0"/>
              <a:t>behaviour</a:t>
            </a:r>
            <a:endParaRPr lang="pl-PL" dirty="0" smtClean="0"/>
          </a:p>
          <a:p>
            <a:r>
              <a:rPr lang="pl-PL" dirty="0" smtClean="0"/>
              <a:t> </a:t>
            </a:r>
          </a:p>
          <a:p>
            <a:endParaRPr lang="pl-PL"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4696" y="1817440"/>
            <a:ext cx="23042560" cy="1368152"/>
          </a:xfrm>
        </p:spPr>
        <p:txBody>
          <a:bodyPr>
            <a:normAutofit/>
          </a:bodyPr>
          <a:lstStyle/>
          <a:p>
            <a:r>
              <a:rPr lang="pl-PL" sz="6000" dirty="0" err="1" smtClean="0">
                <a:solidFill>
                  <a:srgbClr val="FF0000"/>
                </a:solidFill>
              </a:rPr>
              <a:t>The</a:t>
            </a:r>
            <a:r>
              <a:rPr lang="pl-PL" sz="6000" dirty="0" smtClean="0">
                <a:solidFill>
                  <a:srgbClr val="FF0000"/>
                </a:solidFill>
              </a:rPr>
              <a:t> </a:t>
            </a:r>
            <a:r>
              <a:rPr lang="pl-PL" sz="6000" dirty="0" err="1" smtClean="0">
                <a:solidFill>
                  <a:srgbClr val="FF0000"/>
                </a:solidFill>
              </a:rPr>
              <a:t>ethical</a:t>
            </a:r>
            <a:r>
              <a:rPr lang="pl-PL" sz="6000" dirty="0" smtClean="0">
                <a:solidFill>
                  <a:srgbClr val="FF0000"/>
                </a:solidFill>
              </a:rPr>
              <a:t> </a:t>
            </a:r>
            <a:r>
              <a:rPr lang="pl-PL" sz="6000" dirty="0" err="1" smtClean="0">
                <a:solidFill>
                  <a:srgbClr val="FF0000"/>
                </a:solidFill>
              </a:rPr>
              <a:t>Decision</a:t>
            </a:r>
            <a:r>
              <a:rPr lang="pl-PL" sz="6000" dirty="0" smtClean="0">
                <a:solidFill>
                  <a:srgbClr val="FF0000"/>
                </a:solidFill>
              </a:rPr>
              <a:t> </a:t>
            </a:r>
            <a:r>
              <a:rPr lang="pl-PL" sz="6000" dirty="0" err="1" smtClean="0">
                <a:solidFill>
                  <a:srgbClr val="FF0000"/>
                </a:solidFill>
              </a:rPr>
              <a:t>Making</a:t>
            </a:r>
            <a:r>
              <a:rPr lang="pl-PL" sz="6000" dirty="0" smtClean="0">
                <a:solidFill>
                  <a:srgbClr val="FF0000"/>
                </a:solidFill>
              </a:rPr>
              <a:t> </a:t>
            </a:r>
            <a:r>
              <a:rPr lang="pl-PL" sz="6000" dirty="0" err="1" smtClean="0">
                <a:solidFill>
                  <a:srgbClr val="FF0000"/>
                </a:solidFill>
              </a:rPr>
              <a:t>Process</a:t>
            </a:r>
            <a:endParaRPr lang="pl-PL" sz="6000" dirty="0">
              <a:solidFill>
                <a:srgbClr val="FF0000"/>
              </a:solidFill>
            </a:endParaRPr>
          </a:p>
        </p:txBody>
      </p:sp>
      <p:sp>
        <p:nvSpPr>
          <p:cNvPr id="3" name="Symbol zastępczy zawartości 2"/>
          <p:cNvSpPr>
            <a:spLocks noGrp="1"/>
          </p:cNvSpPr>
          <p:nvPr>
            <p:ph idx="1"/>
          </p:nvPr>
        </p:nvSpPr>
        <p:spPr>
          <a:xfrm>
            <a:off x="670720" y="4337720"/>
            <a:ext cx="23042560" cy="7344816"/>
          </a:xfrm>
        </p:spPr>
        <p:txBody>
          <a:bodyPr/>
          <a:lstStyle/>
          <a:p>
            <a:pPr algn="l"/>
            <a:r>
              <a:rPr lang="pl-PL" dirty="0" err="1" smtClean="0"/>
              <a:t>Furthermore</a:t>
            </a:r>
            <a:r>
              <a:rPr lang="pl-PL" dirty="0" smtClean="0"/>
              <a:t>, </a:t>
            </a:r>
            <a:r>
              <a:rPr lang="pl-PL" dirty="0" err="1" smtClean="0"/>
              <a:t>the</a:t>
            </a:r>
            <a:r>
              <a:rPr lang="pl-PL" dirty="0" smtClean="0"/>
              <a:t> </a:t>
            </a:r>
            <a:r>
              <a:rPr lang="pl-PL" dirty="0" err="1" smtClean="0"/>
              <a:t>core</a:t>
            </a:r>
            <a:r>
              <a:rPr lang="pl-PL" dirty="0" smtClean="0"/>
              <a:t> of </a:t>
            </a:r>
            <a:r>
              <a:rPr lang="pl-PL" dirty="0" err="1" smtClean="0"/>
              <a:t>the</a:t>
            </a:r>
            <a:r>
              <a:rPr lang="pl-PL" dirty="0" smtClean="0"/>
              <a:t> </a:t>
            </a:r>
            <a:r>
              <a:rPr lang="pl-PL" dirty="0" err="1" smtClean="0"/>
              <a:t>aforementioned</a:t>
            </a:r>
            <a:r>
              <a:rPr lang="pl-PL" dirty="0" smtClean="0"/>
              <a:t> model </a:t>
            </a:r>
            <a:r>
              <a:rPr lang="pl-PL" dirty="0" err="1" smtClean="0"/>
              <a:t>is</a:t>
            </a:r>
            <a:r>
              <a:rPr lang="pl-PL" dirty="0" smtClean="0"/>
              <a:t> </a:t>
            </a:r>
            <a:r>
              <a:rPr lang="pl-PL" dirty="0" err="1" smtClean="0"/>
              <a:t>based</a:t>
            </a:r>
            <a:r>
              <a:rPr lang="pl-PL" dirty="0" smtClean="0"/>
              <a:t> on </a:t>
            </a:r>
            <a:r>
              <a:rPr lang="pl-PL" dirty="0" err="1" smtClean="0"/>
              <a:t>the</a:t>
            </a:r>
            <a:r>
              <a:rPr lang="pl-PL" dirty="0" smtClean="0"/>
              <a:t> </a:t>
            </a:r>
            <a:r>
              <a:rPr lang="pl-PL" b="1" i="1" dirty="0" smtClean="0"/>
              <a:t>Kolberg</a:t>
            </a:r>
            <a:r>
              <a:rPr lang="pl-PL" dirty="0" smtClean="0"/>
              <a:t> model of </a:t>
            </a:r>
            <a:r>
              <a:rPr lang="pl-PL" dirty="0" err="1" smtClean="0"/>
              <a:t>cognitive</a:t>
            </a:r>
            <a:r>
              <a:rPr lang="pl-PL" dirty="0" smtClean="0"/>
              <a:t> </a:t>
            </a:r>
            <a:r>
              <a:rPr lang="pl-PL" dirty="0" err="1" smtClean="0"/>
              <a:t>moral</a:t>
            </a:r>
            <a:r>
              <a:rPr lang="pl-PL" dirty="0" smtClean="0"/>
              <a:t> development. In </a:t>
            </a:r>
            <a:r>
              <a:rPr lang="pl-PL" dirty="0" err="1" smtClean="0"/>
              <a:t>addition</a:t>
            </a:r>
            <a:r>
              <a:rPr lang="pl-PL" dirty="0" smtClean="0"/>
              <a:t> to </a:t>
            </a:r>
            <a:r>
              <a:rPr lang="pl-PL" dirty="0" err="1" smtClean="0"/>
              <a:t>the</a:t>
            </a:r>
            <a:r>
              <a:rPr lang="pl-PL" dirty="0" smtClean="0"/>
              <a:t> </a:t>
            </a:r>
            <a:r>
              <a:rPr lang="pl-PL" dirty="0" err="1" smtClean="0"/>
              <a:t>stated</a:t>
            </a:r>
            <a:r>
              <a:rPr lang="pl-PL" dirty="0" smtClean="0"/>
              <a:t> </a:t>
            </a:r>
            <a:r>
              <a:rPr lang="pl-PL" dirty="0" err="1" smtClean="0"/>
              <a:t>factors</a:t>
            </a:r>
            <a:r>
              <a:rPr lang="pl-PL" dirty="0" smtClean="0"/>
              <a:t> </a:t>
            </a:r>
            <a:r>
              <a:rPr lang="pl-PL" dirty="0" err="1" smtClean="0"/>
              <a:t>mentioned</a:t>
            </a:r>
            <a:r>
              <a:rPr lang="pl-PL" dirty="0" smtClean="0"/>
              <a:t> </a:t>
            </a:r>
            <a:r>
              <a:rPr lang="pl-PL" dirty="0" err="1" smtClean="0"/>
              <a:t>above</a:t>
            </a:r>
            <a:r>
              <a:rPr lang="pl-PL" dirty="0" smtClean="0"/>
              <a:t>, </a:t>
            </a:r>
            <a:r>
              <a:rPr lang="pl-PL" dirty="0" err="1" smtClean="0"/>
              <a:t>the</a:t>
            </a:r>
            <a:r>
              <a:rPr lang="pl-PL" dirty="0" smtClean="0"/>
              <a:t> </a:t>
            </a:r>
            <a:r>
              <a:rPr lang="pl-PL" dirty="0" err="1" smtClean="0"/>
              <a:t>Kohlberg</a:t>
            </a:r>
            <a:r>
              <a:rPr lang="pl-PL" dirty="0" smtClean="0"/>
              <a:t> model </a:t>
            </a:r>
            <a:r>
              <a:rPr lang="pl-PL" dirty="0" err="1" smtClean="0"/>
              <a:t>offers</a:t>
            </a:r>
            <a:r>
              <a:rPr lang="pl-PL" dirty="0" smtClean="0"/>
              <a:t> a </a:t>
            </a:r>
            <a:r>
              <a:rPr lang="pl-PL" dirty="0" err="1" smtClean="0"/>
              <a:t>definition</a:t>
            </a:r>
            <a:r>
              <a:rPr lang="pl-PL" dirty="0" smtClean="0"/>
              <a:t>, </a:t>
            </a:r>
            <a:r>
              <a:rPr lang="pl-PL" dirty="0" err="1" smtClean="0"/>
              <a:t>measurement</a:t>
            </a:r>
            <a:r>
              <a:rPr lang="pl-PL" dirty="0" smtClean="0"/>
              <a:t> </a:t>
            </a:r>
            <a:r>
              <a:rPr lang="pl-PL" dirty="0" err="1" smtClean="0"/>
              <a:t>tools</a:t>
            </a:r>
            <a:r>
              <a:rPr lang="pl-PL" dirty="0" smtClean="0"/>
              <a:t> and </a:t>
            </a:r>
            <a:r>
              <a:rPr lang="pl-PL" dirty="0" err="1" smtClean="0"/>
              <a:t>overall</a:t>
            </a:r>
            <a:r>
              <a:rPr lang="pl-PL" dirty="0" smtClean="0"/>
              <a:t> </a:t>
            </a:r>
            <a:r>
              <a:rPr lang="pl-PL" dirty="0" err="1" smtClean="0"/>
              <a:t>theoretical</a:t>
            </a:r>
            <a:r>
              <a:rPr lang="pl-PL" dirty="0" smtClean="0"/>
              <a:t> </a:t>
            </a:r>
            <a:r>
              <a:rPr lang="pl-PL" dirty="0" err="1" smtClean="0"/>
              <a:t>basis</a:t>
            </a:r>
            <a:r>
              <a:rPr lang="pl-PL" dirty="0" smtClean="0"/>
              <a:t> as a </a:t>
            </a:r>
            <a:r>
              <a:rPr lang="pl-PL" dirty="0" err="1" smtClean="0"/>
              <a:t>guide</a:t>
            </a:r>
            <a:r>
              <a:rPr lang="pl-PL" dirty="0" smtClean="0"/>
              <a:t> for </a:t>
            </a:r>
            <a:r>
              <a:rPr lang="pl-PL" dirty="0" err="1" smtClean="0"/>
              <a:t>further</a:t>
            </a:r>
            <a:r>
              <a:rPr lang="pl-PL" dirty="0" smtClean="0"/>
              <a:t> </a:t>
            </a:r>
            <a:r>
              <a:rPr lang="pl-PL" dirty="0" err="1" smtClean="0"/>
              <a:t>research</a:t>
            </a:r>
            <a:r>
              <a:rPr lang="pl-PL" dirty="0" smtClean="0"/>
              <a:t> in </a:t>
            </a:r>
            <a:r>
              <a:rPr lang="pl-PL" dirty="0" err="1" smtClean="0"/>
              <a:t>the</a:t>
            </a:r>
            <a:r>
              <a:rPr lang="pl-PL" dirty="0" smtClean="0"/>
              <a:t> field of </a:t>
            </a:r>
            <a:r>
              <a:rPr lang="pl-PL" dirty="0" err="1" smtClean="0"/>
              <a:t>ethics</a:t>
            </a:r>
            <a:r>
              <a:rPr lang="pl-PL" dirty="0" smtClean="0"/>
              <a:t>, </a:t>
            </a:r>
            <a:r>
              <a:rPr lang="pl-PL" dirty="0" err="1" smtClean="0"/>
              <a:t>including</a:t>
            </a:r>
            <a:r>
              <a:rPr lang="pl-PL" dirty="0" smtClean="0"/>
              <a:t> public </a:t>
            </a:r>
            <a:r>
              <a:rPr lang="pl-PL" dirty="0" err="1" smtClean="0"/>
              <a:t>administration</a:t>
            </a:r>
            <a:r>
              <a:rPr lang="pl-PL" dirty="0" smtClean="0"/>
              <a:t> </a:t>
            </a:r>
            <a:r>
              <a:rPr lang="pl-PL" dirty="0" err="1" smtClean="0"/>
              <a:t>ethics</a:t>
            </a:r>
            <a:r>
              <a:rPr lang="pl-PL" dirty="0" smtClean="0"/>
              <a:t>. </a:t>
            </a:r>
            <a:r>
              <a:rPr lang="pl-PL" dirty="0" err="1" smtClean="0"/>
              <a:t>According</a:t>
            </a:r>
            <a:r>
              <a:rPr lang="pl-PL" dirty="0" smtClean="0"/>
              <a:t> to </a:t>
            </a:r>
            <a:r>
              <a:rPr lang="pl-PL" dirty="0" err="1" smtClean="0"/>
              <a:t>Kohlberg</a:t>
            </a:r>
            <a:r>
              <a:rPr lang="pl-PL" dirty="0" smtClean="0"/>
              <a:t>, an </a:t>
            </a:r>
            <a:r>
              <a:rPr lang="pl-PL" dirty="0" err="1" smtClean="0"/>
              <a:t>individual</a:t>
            </a:r>
            <a:r>
              <a:rPr lang="pl-PL" dirty="0" smtClean="0"/>
              <a:t> </a:t>
            </a:r>
            <a:r>
              <a:rPr lang="pl-PL" dirty="0" err="1" smtClean="0"/>
              <a:t>reaction</a:t>
            </a:r>
            <a:r>
              <a:rPr lang="pl-PL" dirty="0" smtClean="0"/>
              <a:t> to a </a:t>
            </a:r>
            <a:r>
              <a:rPr lang="pl-PL" dirty="0" err="1" smtClean="0"/>
              <a:t>certain</a:t>
            </a:r>
            <a:r>
              <a:rPr lang="pl-PL" dirty="0" smtClean="0"/>
              <a:t> </a:t>
            </a:r>
            <a:r>
              <a:rPr lang="pl-PL" dirty="0" err="1" smtClean="0"/>
              <a:t>dilemma</a:t>
            </a:r>
            <a:r>
              <a:rPr lang="pl-PL" dirty="0" smtClean="0"/>
              <a:t> </a:t>
            </a:r>
            <a:r>
              <a:rPr lang="pl-PL" dirty="0" err="1" smtClean="0"/>
              <a:t>is</a:t>
            </a:r>
            <a:r>
              <a:rPr lang="pl-PL" dirty="0" smtClean="0"/>
              <a:t> </a:t>
            </a:r>
            <a:r>
              <a:rPr lang="pl-PL" dirty="0" err="1" smtClean="0"/>
              <a:t>determined</a:t>
            </a:r>
            <a:r>
              <a:rPr lang="pl-PL" dirty="0" smtClean="0"/>
              <a:t> by </a:t>
            </a:r>
            <a:r>
              <a:rPr lang="pl-PL" dirty="0" err="1" smtClean="0"/>
              <a:t>the</a:t>
            </a:r>
            <a:r>
              <a:rPr lang="pl-PL" dirty="0" smtClean="0"/>
              <a:t> </a:t>
            </a:r>
            <a:r>
              <a:rPr lang="pl-PL" dirty="0" err="1" smtClean="0"/>
              <a:t>achieved</a:t>
            </a:r>
            <a:r>
              <a:rPr lang="pl-PL" dirty="0" smtClean="0"/>
              <a:t> </a:t>
            </a:r>
            <a:r>
              <a:rPr lang="pl-PL" dirty="0" err="1" smtClean="0"/>
              <a:t>stage</a:t>
            </a:r>
            <a:r>
              <a:rPr lang="pl-PL" dirty="0" smtClean="0"/>
              <a:t> of </a:t>
            </a:r>
            <a:r>
              <a:rPr lang="pl-PL" dirty="0" err="1" smtClean="0"/>
              <a:t>moral</a:t>
            </a:r>
            <a:r>
              <a:rPr lang="pl-PL" dirty="0" smtClean="0"/>
              <a:t> </a:t>
            </a:r>
            <a:r>
              <a:rPr lang="pl-PL" dirty="0" err="1" smtClean="0"/>
              <a:t>cognitive</a:t>
            </a:r>
            <a:r>
              <a:rPr lang="pl-PL" dirty="0" smtClean="0"/>
              <a:t> development, </a:t>
            </a:r>
            <a:r>
              <a:rPr lang="pl-PL" dirty="0" err="1" smtClean="0"/>
              <a:t>which</a:t>
            </a:r>
            <a:r>
              <a:rPr lang="pl-PL" dirty="0" smtClean="0"/>
              <a:t> </a:t>
            </a:r>
            <a:r>
              <a:rPr lang="pl-PL" dirty="0" err="1" smtClean="0"/>
              <a:t>further</a:t>
            </a:r>
            <a:r>
              <a:rPr lang="pl-PL" dirty="0" smtClean="0"/>
              <a:t> </a:t>
            </a:r>
            <a:r>
              <a:rPr lang="pl-PL" dirty="0" err="1" smtClean="0"/>
              <a:t>determines</a:t>
            </a:r>
            <a:r>
              <a:rPr lang="pl-PL" dirty="0" smtClean="0"/>
              <a:t> </a:t>
            </a:r>
            <a:r>
              <a:rPr lang="pl-PL" dirty="0" err="1" smtClean="0"/>
              <a:t>one’s</a:t>
            </a:r>
            <a:r>
              <a:rPr lang="pl-PL" dirty="0" smtClean="0"/>
              <a:t> </a:t>
            </a:r>
            <a:r>
              <a:rPr lang="pl-PL" dirty="0" err="1" smtClean="0"/>
              <a:t>decision-making</a:t>
            </a:r>
            <a:r>
              <a:rPr lang="pl-PL" dirty="0" smtClean="0"/>
              <a:t> </a:t>
            </a:r>
            <a:r>
              <a:rPr lang="pl-PL" dirty="0" err="1" smtClean="0"/>
              <a:t>process</a:t>
            </a:r>
            <a:r>
              <a:rPr lang="pl-PL" dirty="0" smtClean="0"/>
              <a:t> </a:t>
            </a:r>
            <a:r>
              <a:rPr lang="pl-PL" dirty="0" err="1" smtClean="0"/>
              <a:t>aimed</a:t>
            </a:r>
            <a:r>
              <a:rPr lang="pl-PL" dirty="0" smtClean="0"/>
              <a:t> </a:t>
            </a:r>
            <a:r>
              <a:rPr lang="pl-PL" dirty="0" err="1" smtClean="0"/>
              <a:t>at</a:t>
            </a:r>
            <a:r>
              <a:rPr lang="pl-PL" dirty="0" smtClean="0"/>
              <a:t> </a:t>
            </a:r>
            <a:r>
              <a:rPr lang="pl-PL" dirty="0" err="1" smtClean="0"/>
              <a:t>resolving</a:t>
            </a:r>
            <a:r>
              <a:rPr lang="pl-PL" dirty="0" smtClean="0"/>
              <a:t> </a:t>
            </a:r>
            <a:r>
              <a:rPr lang="pl-PL" dirty="0" err="1" smtClean="0"/>
              <a:t>what</a:t>
            </a:r>
            <a:r>
              <a:rPr lang="pl-PL" dirty="0" smtClean="0"/>
              <a:t> </a:t>
            </a:r>
            <a:r>
              <a:rPr lang="pl-PL" dirty="0" err="1" smtClean="0"/>
              <a:t>is</a:t>
            </a:r>
            <a:r>
              <a:rPr lang="pl-PL" dirty="0" smtClean="0"/>
              <a:t> </a:t>
            </a:r>
            <a:r>
              <a:rPr lang="pl-PL" dirty="0" err="1" smtClean="0"/>
              <a:t>right</a:t>
            </a:r>
            <a:r>
              <a:rPr lang="pl-PL" dirty="0" smtClean="0"/>
              <a:t> to do </a:t>
            </a:r>
            <a:r>
              <a:rPr lang="pl-PL" dirty="0" err="1" smtClean="0"/>
              <a:t>or</a:t>
            </a:r>
            <a:r>
              <a:rPr lang="pl-PL" dirty="0" smtClean="0"/>
              <a:t> </a:t>
            </a:r>
            <a:r>
              <a:rPr lang="pl-PL" dirty="0" err="1" smtClean="0"/>
              <a:t>what</a:t>
            </a:r>
            <a:r>
              <a:rPr lang="pl-PL" dirty="0" smtClean="0"/>
              <a:t> </a:t>
            </a:r>
            <a:r>
              <a:rPr lang="pl-PL" dirty="0" err="1" smtClean="0"/>
              <a:t>is</a:t>
            </a:r>
            <a:r>
              <a:rPr lang="pl-PL" dirty="0" smtClean="0"/>
              <a:t> </a:t>
            </a:r>
            <a:r>
              <a:rPr lang="pl-PL" dirty="0" err="1" smtClean="0"/>
              <a:t>wrong</a:t>
            </a:r>
            <a:r>
              <a:rPr lang="pl-PL" dirty="0" smtClean="0"/>
              <a:t> to do in a </a:t>
            </a:r>
            <a:r>
              <a:rPr lang="pl-PL" dirty="0" err="1" smtClean="0"/>
              <a:t>certain</a:t>
            </a:r>
            <a:r>
              <a:rPr lang="pl-PL" dirty="0" smtClean="0"/>
              <a:t> </a:t>
            </a:r>
            <a:r>
              <a:rPr lang="pl-PL" dirty="0" err="1" smtClean="0"/>
              <a:t>situation</a:t>
            </a:r>
            <a:r>
              <a:rPr lang="pl-PL" dirty="0" smtClean="0"/>
              <a:t>. </a:t>
            </a:r>
            <a:endParaRPr lang="pl-PL"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lgn="l"/>
            <a:r>
              <a:rPr lang="pl-PL" sz="6000" dirty="0" err="1" smtClean="0"/>
              <a:t>However</a:t>
            </a:r>
            <a:r>
              <a:rPr lang="pl-PL" sz="6000" dirty="0" smtClean="0"/>
              <a:t>, </a:t>
            </a:r>
            <a:r>
              <a:rPr lang="pl-PL" sz="6000" dirty="0" err="1" smtClean="0"/>
              <a:t>the</a:t>
            </a:r>
            <a:r>
              <a:rPr lang="pl-PL" sz="6000" dirty="0" smtClean="0"/>
              <a:t> </a:t>
            </a:r>
            <a:r>
              <a:rPr lang="pl-PL" sz="6000" dirty="0" err="1" smtClean="0"/>
              <a:t>knowledge</a:t>
            </a:r>
            <a:r>
              <a:rPr lang="pl-PL" sz="6000" dirty="0" smtClean="0"/>
              <a:t> </a:t>
            </a:r>
            <a:r>
              <a:rPr lang="pl-PL" sz="6000" dirty="0" err="1" smtClean="0"/>
              <a:t>abilities</a:t>
            </a:r>
            <a:r>
              <a:rPr lang="pl-PL" sz="6000" dirty="0" smtClean="0"/>
              <a:t> of an </a:t>
            </a:r>
            <a:r>
              <a:rPr lang="pl-PL" sz="6000" dirty="0" err="1" smtClean="0"/>
              <a:t>individual</a:t>
            </a:r>
            <a:r>
              <a:rPr lang="pl-PL" sz="6000" dirty="0" smtClean="0"/>
              <a:t> </a:t>
            </a:r>
            <a:r>
              <a:rPr lang="pl-PL" sz="6000" dirty="0" err="1" smtClean="0"/>
              <a:t>cannot</a:t>
            </a:r>
            <a:r>
              <a:rPr lang="pl-PL" sz="6000" dirty="0" smtClean="0"/>
              <a:t> </a:t>
            </a:r>
            <a:r>
              <a:rPr lang="pl-PL" sz="6000" dirty="0" err="1" smtClean="0"/>
              <a:t>sufficiently</a:t>
            </a:r>
            <a:r>
              <a:rPr lang="pl-PL" sz="6000" dirty="0" smtClean="0"/>
              <a:t> </a:t>
            </a:r>
            <a:r>
              <a:rPr lang="pl-PL" sz="6000" dirty="0" err="1" smtClean="0"/>
              <a:t>explain</a:t>
            </a:r>
            <a:r>
              <a:rPr lang="pl-PL" sz="6000" dirty="0" smtClean="0"/>
              <a:t> </a:t>
            </a:r>
            <a:r>
              <a:rPr lang="pl-PL" sz="6000" dirty="0" err="1" smtClean="0"/>
              <a:t>or</a:t>
            </a:r>
            <a:r>
              <a:rPr lang="pl-PL" sz="6000" dirty="0" smtClean="0"/>
              <a:t> </a:t>
            </a:r>
            <a:r>
              <a:rPr lang="pl-PL" sz="6000" dirty="0" err="1" smtClean="0"/>
              <a:t>presume</a:t>
            </a:r>
            <a:r>
              <a:rPr lang="pl-PL" sz="6000" dirty="0" smtClean="0"/>
              <a:t> </a:t>
            </a:r>
            <a:r>
              <a:rPr lang="pl-PL" sz="6000" dirty="0" err="1" smtClean="0"/>
              <a:t>the</a:t>
            </a:r>
            <a:r>
              <a:rPr lang="pl-PL" sz="6000" dirty="0" smtClean="0"/>
              <a:t> </a:t>
            </a:r>
            <a:r>
              <a:rPr lang="pl-PL" sz="6000" dirty="0" err="1" smtClean="0"/>
              <a:t>decision-making</a:t>
            </a:r>
            <a:r>
              <a:rPr lang="pl-PL" sz="6000" dirty="0" smtClean="0"/>
              <a:t> </a:t>
            </a:r>
            <a:r>
              <a:rPr lang="pl-PL" sz="6000" dirty="0" err="1" smtClean="0"/>
              <a:t>actions</a:t>
            </a:r>
            <a:r>
              <a:rPr lang="pl-PL" sz="6000" dirty="0" smtClean="0"/>
              <a:t>. </a:t>
            </a:r>
            <a:r>
              <a:rPr lang="pl-PL" sz="6000" dirty="0" err="1" smtClean="0"/>
              <a:t>Therefore</a:t>
            </a:r>
            <a:r>
              <a:rPr lang="pl-PL" sz="6000" dirty="0" smtClean="0"/>
              <a:t>, an </a:t>
            </a:r>
            <a:r>
              <a:rPr lang="pl-PL" sz="6000" dirty="0" err="1" smtClean="0"/>
              <a:t>interactive</a:t>
            </a:r>
            <a:r>
              <a:rPr lang="pl-PL" sz="6000" dirty="0" smtClean="0"/>
              <a:t> </a:t>
            </a:r>
            <a:r>
              <a:rPr lang="pl-PL" sz="6000" dirty="0" err="1" smtClean="0"/>
              <a:t>merger</a:t>
            </a:r>
            <a:r>
              <a:rPr lang="pl-PL" sz="6000" dirty="0" smtClean="0"/>
              <a:t> of </a:t>
            </a:r>
            <a:r>
              <a:rPr lang="pl-PL" sz="6000" dirty="0" err="1" smtClean="0"/>
              <a:t>the</a:t>
            </a:r>
            <a:r>
              <a:rPr lang="pl-PL" sz="6000" dirty="0" smtClean="0"/>
              <a:t> </a:t>
            </a:r>
            <a:r>
              <a:rPr lang="pl-PL" sz="6000" dirty="0" err="1" smtClean="0"/>
              <a:t>cognitive</a:t>
            </a:r>
            <a:r>
              <a:rPr lang="pl-PL" sz="6000" dirty="0" smtClean="0"/>
              <a:t> </a:t>
            </a:r>
            <a:r>
              <a:rPr lang="pl-PL" sz="6000" dirty="0" err="1" smtClean="0"/>
              <a:t>component</a:t>
            </a:r>
            <a:r>
              <a:rPr lang="pl-PL" sz="6000" dirty="0" smtClean="0"/>
              <a:t> </a:t>
            </a:r>
            <a:r>
              <a:rPr lang="pl-PL" sz="6000" dirty="0" err="1" smtClean="0"/>
              <a:t>with</a:t>
            </a:r>
            <a:r>
              <a:rPr lang="pl-PL" sz="6000" dirty="0" smtClean="0"/>
              <a:t> </a:t>
            </a:r>
            <a:r>
              <a:rPr lang="pl-PL" sz="6000" dirty="0" err="1" smtClean="0"/>
              <a:t>the</a:t>
            </a:r>
            <a:r>
              <a:rPr lang="pl-PL" sz="6000" dirty="0" smtClean="0"/>
              <a:t> </a:t>
            </a:r>
            <a:r>
              <a:rPr lang="pl-PL" sz="6000" dirty="0" err="1" smtClean="0"/>
              <a:t>individual</a:t>
            </a:r>
            <a:r>
              <a:rPr lang="pl-PL" sz="6000" dirty="0" smtClean="0"/>
              <a:t> and </a:t>
            </a:r>
            <a:r>
              <a:rPr lang="pl-PL" sz="6000" dirty="0" err="1" smtClean="0"/>
              <a:t>situational</a:t>
            </a:r>
            <a:r>
              <a:rPr lang="pl-PL" sz="6000" dirty="0" smtClean="0"/>
              <a:t> </a:t>
            </a:r>
            <a:r>
              <a:rPr lang="pl-PL" sz="6000" dirty="0" err="1" smtClean="0"/>
              <a:t>variable</a:t>
            </a:r>
            <a:r>
              <a:rPr lang="pl-PL" sz="6000" dirty="0" smtClean="0"/>
              <a:t> </a:t>
            </a:r>
            <a:r>
              <a:rPr lang="pl-PL" sz="6000" dirty="0" err="1" smtClean="0"/>
              <a:t>components</a:t>
            </a:r>
            <a:r>
              <a:rPr lang="pl-PL" sz="6000" dirty="0" smtClean="0"/>
              <a:t> </a:t>
            </a:r>
            <a:r>
              <a:rPr lang="pl-PL" sz="6000" dirty="0" err="1" smtClean="0"/>
              <a:t>are</a:t>
            </a:r>
            <a:r>
              <a:rPr lang="pl-PL" sz="6000" dirty="0" smtClean="0"/>
              <a:t> </a:t>
            </a:r>
            <a:r>
              <a:rPr lang="pl-PL" sz="6000" dirty="0" err="1" smtClean="0"/>
              <a:t>necessary</a:t>
            </a:r>
            <a:r>
              <a:rPr lang="pl-PL" sz="6000" dirty="0" smtClean="0"/>
              <a:t> to be </a:t>
            </a:r>
            <a:r>
              <a:rPr lang="pl-PL" sz="6000" dirty="0" err="1" smtClean="0"/>
              <a:t>taken</a:t>
            </a:r>
            <a:r>
              <a:rPr lang="pl-PL" sz="6000" dirty="0" smtClean="0"/>
              <a:t> </a:t>
            </a:r>
            <a:r>
              <a:rPr lang="pl-PL" sz="6000" dirty="0" err="1" smtClean="0"/>
              <a:t>into</a:t>
            </a:r>
            <a:r>
              <a:rPr lang="pl-PL" sz="6000" dirty="0" smtClean="0"/>
              <a:t> </a:t>
            </a:r>
            <a:r>
              <a:rPr lang="pl-PL" sz="6000" dirty="0" err="1" smtClean="0"/>
              <a:t>account</a:t>
            </a:r>
            <a:r>
              <a:rPr lang="pl-PL" sz="6000" dirty="0" smtClean="0"/>
              <a:t> in order to </a:t>
            </a:r>
            <a:r>
              <a:rPr lang="pl-PL" sz="6000" dirty="0" err="1" smtClean="0"/>
              <a:t>determine</a:t>
            </a:r>
            <a:r>
              <a:rPr lang="pl-PL" sz="6000" dirty="0" smtClean="0"/>
              <a:t> </a:t>
            </a:r>
            <a:r>
              <a:rPr lang="pl-PL" sz="6000" dirty="0" err="1" smtClean="0"/>
              <a:t>more</a:t>
            </a:r>
            <a:r>
              <a:rPr lang="pl-PL" sz="6000" dirty="0" smtClean="0"/>
              <a:t> </a:t>
            </a:r>
            <a:r>
              <a:rPr lang="pl-PL" sz="6000" dirty="0" err="1" smtClean="0"/>
              <a:t>precisely</a:t>
            </a:r>
            <a:r>
              <a:rPr lang="pl-PL" sz="6000" dirty="0" smtClean="0"/>
              <a:t> an </a:t>
            </a:r>
            <a:r>
              <a:rPr lang="pl-PL" sz="6000" dirty="0" err="1" smtClean="0"/>
              <a:t>individual</a:t>
            </a:r>
            <a:r>
              <a:rPr lang="pl-PL" sz="6000" dirty="0" smtClean="0"/>
              <a:t> </a:t>
            </a:r>
            <a:r>
              <a:rPr lang="pl-PL" sz="6000" dirty="0" err="1" smtClean="0"/>
              <a:t>reaction</a:t>
            </a:r>
            <a:r>
              <a:rPr lang="pl-PL" sz="6000" dirty="0" smtClean="0"/>
              <a:t> in </a:t>
            </a:r>
            <a:r>
              <a:rPr lang="pl-PL" sz="6000" dirty="0" err="1" smtClean="0"/>
              <a:t>relation</a:t>
            </a:r>
            <a:r>
              <a:rPr lang="pl-PL" sz="6000" dirty="0" smtClean="0"/>
              <a:t> to an </a:t>
            </a:r>
            <a:r>
              <a:rPr lang="pl-PL" sz="6000" dirty="0" err="1" smtClean="0"/>
              <a:t>ethical</a:t>
            </a:r>
            <a:r>
              <a:rPr lang="pl-PL" sz="6000" dirty="0" smtClean="0"/>
              <a:t> </a:t>
            </a:r>
            <a:r>
              <a:rPr lang="pl-PL" sz="6000" dirty="0" err="1" smtClean="0"/>
              <a:t>dilemma</a:t>
            </a:r>
            <a:r>
              <a:rPr lang="pl-PL" sz="6000" dirty="0" smtClean="0"/>
              <a:t>. </a:t>
            </a:r>
            <a:r>
              <a:rPr lang="pl-PL" sz="6000" dirty="0" err="1" smtClean="0"/>
              <a:t>Moreover</a:t>
            </a:r>
            <a:r>
              <a:rPr lang="pl-PL" sz="6000" dirty="0" smtClean="0"/>
              <a:t>, </a:t>
            </a:r>
            <a:r>
              <a:rPr lang="pl-PL" sz="6000" dirty="0" err="1" smtClean="0"/>
              <a:t>situational</a:t>
            </a:r>
            <a:r>
              <a:rPr lang="pl-PL" sz="6000" dirty="0" smtClean="0"/>
              <a:t> </a:t>
            </a:r>
            <a:r>
              <a:rPr lang="pl-PL" sz="6000" dirty="0" err="1" smtClean="0"/>
              <a:t>characteristics</a:t>
            </a:r>
            <a:r>
              <a:rPr lang="pl-PL" sz="6000" dirty="0" smtClean="0"/>
              <a:t> </a:t>
            </a:r>
            <a:r>
              <a:rPr lang="pl-PL" sz="6000" dirty="0" err="1" smtClean="0"/>
              <a:t>are</a:t>
            </a:r>
            <a:r>
              <a:rPr lang="pl-PL" sz="6000" dirty="0" smtClean="0"/>
              <a:t> </a:t>
            </a:r>
            <a:r>
              <a:rPr lang="pl-PL" sz="6000" dirty="0" err="1" smtClean="0"/>
              <a:t>influenced</a:t>
            </a:r>
            <a:r>
              <a:rPr lang="pl-PL" sz="6000" dirty="0" smtClean="0"/>
              <a:t> by a </a:t>
            </a:r>
            <a:r>
              <a:rPr lang="pl-PL" sz="6000" dirty="0" err="1" smtClean="0"/>
              <a:t>specific</a:t>
            </a:r>
            <a:r>
              <a:rPr lang="pl-PL" sz="6000" dirty="0" smtClean="0"/>
              <a:t> </a:t>
            </a:r>
            <a:r>
              <a:rPr lang="pl-PL" sz="6000" dirty="0" err="1" smtClean="0"/>
              <a:t>authentic</a:t>
            </a:r>
            <a:r>
              <a:rPr lang="pl-PL" sz="6000" dirty="0" smtClean="0"/>
              <a:t> </a:t>
            </a:r>
            <a:r>
              <a:rPr lang="pl-PL" sz="6000" dirty="0" err="1" smtClean="0"/>
              <a:t>work-context</a:t>
            </a:r>
            <a:r>
              <a:rPr lang="pl-PL" sz="6000" dirty="0" smtClean="0"/>
              <a:t> and </a:t>
            </a:r>
            <a:r>
              <a:rPr lang="pl-PL" sz="6000" dirty="0" err="1" smtClean="0"/>
              <a:t>broader</a:t>
            </a:r>
            <a:r>
              <a:rPr lang="pl-PL" sz="6000" dirty="0" smtClean="0"/>
              <a:t> </a:t>
            </a:r>
            <a:r>
              <a:rPr lang="pl-PL" sz="6000" dirty="0" err="1" smtClean="0"/>
              <a:t>organisational</a:t>
            </a:r>
            <a:r>
              <a:rPr lang="pl-PL" sz="6000" dirty="0" smtClean="0"/>
              <a:t> </a:t>
            </a:r>
            <a:r>
              <a:rPr lang="pl-PL" sz="6000" dirty="0" err="1" smtClean="0"/>
              <a:t>culture</a:t>
            </a:r>
            <a:r>
              <a:rPr lang="pl-PL" sz="6000" dirty="0" smtClean="0"/>
              <a:t>.</a:t>
            </a:r>
            <a:endParaRPr lang="pl-PL" sz="6000"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l"/>
            <a:r>
              <a:rPr lang="pl-PL" dirty="0" err="1" smtClean="0"/>
              <a:t>The</a:t>
            </a:r>
            <a:r>
              <a:rPr lang="pl-PL" dirty="0" smtClean="0"/>
              <a:t> </a:t>
            </a:r>
            <a:r>
              <a:rPr lang="pl-PL" dirty="0" err="1" smtClean="0"/>
              <a:t>normative</a:t>
            </a:r>
            <a:r>
              <a:rPr lang="pl-PL" dirty="0" smtClean="0"/>
              <a:t> </a:t>
            </a:r>
            <a:r>
              <a:rPr lang="pl-PL" dirty="0" err="1" smtClean="0"/>
              <a:t>culture</a:t>
            </a:r>
            <a:r>
              <a:rPr lang="pl-PL" dirty="0" smtClean="0"/>
              <a:t> of </a:t>
            </a:r>
            <a:r>
              <a:rPr lang="pl-PL" dirty="0" err="1" smtClean="0"/>
              <a:t>the</a:t>
            </a:r>
            <a:r>
              <a:rPr lang="pl-PL" dirty="0" smtClean="0"/>
              <a:t> </a:t>
            </a:r>
            <a:r>
              <a:rPr lang="pl-PL" dirty="0" err="1" smtClean="0"/>
              <a:t>organisation</a:t>
            </a:r>
            <a:r>
              <a:rPr lang="pl-PL" dirty="0" smtClean="0"/>
              <a:t>, </a:t>
            </a:r>
            <a:r>
              <a:rPr lang="pl-PL" dirty="0" err="1" smtClean="0"/>
              <a:t>staff</a:t>
            </a:r>
            <a:r>
              <a:rPr lang="pl-PL" dirty="0" smtClean="0"/>
              <a:t> </a:t>
            </a:r>
            <a:r>
              <a:rPr lang="pl-PL" dirty="0" err="1" smtClean="0"/>
              <a:t>obedience</a:t>
            </a:r>
            <a:r>
              <a:rPr lang="pl-PL" dirty="0" smtClean="0"/>
              <a:t> and </a:t>
            </a:r>
            <a:r>
              <a:rPr lang="pl-PL" dirty="0" err="1" smtClean="0"/>
              <a:t>respect</a:t>
            </a:r>
            <a:r>
              <a:rPr lang="pl-PL" dirty="0" smtClean="0"/>
              <a:t> for authority, </a:t>
            </a:r>
            <a:r>
              <a:rPr lang="pl-PL" dirty="0" err="1" smtClean="0"/>
              <a:t>personal</a:t>
            </a:r>
            <a:r>
              <a:rPr lang="pl-PL" dirty="0" smtClean="0"/>
              <a:t> </a:t>
            </a:r>
            <a:r>
              <a:rPr lang="pl-PL" dirty="0" err="1" smtClean="0"/>
              <a:t>responsibility</a:t>
            </a:r>
            <a:r>
              <a:rPr lang="pl-PL" dirty="0" smtClean="0"/>
              <a:t> and </a:t>
            </a:r>
            <a:r>
              <a:rPr lang="pl-PL" dirty="0" err="1" smtClean="0"/>
              <a:t>accountability</a:t>
            </a:r>
            <a:r>
              <a:rPr lang="pl-PL" dirty="0" smtClean="0"/>
              <a:t> for </a:t>
            </a:r>
            <a:r>
              <a:rPr lang="pl-PL" dirty="0" err="1" smtClean="0"/>
              <a:t>the</a:t>
            </a:r>
            <a:r>
              <a:rPr lang="pl-PL" dirty="0" smtClean="0"/>
              <a:t> consequences </a:t>
            </a:r>
            <a:r>
              <a:rPr lang="pl-PL" dirty="0" err="1" smtClean="0"/>
              <a:t>together</a:t>
            </a:r>
            <a:r>
              <a:rPr lang="pl-PL" dirty="0" smtClean="0"/>
              <a:t> </a:t>
            </a:r>
            <a:r>
              <a:rPr lang="pl-PL" dirty="0" err="1" smtClean="0"/>
              <a:t>with</a:t>
            </a:r>
            <a:r>
              <a:rPr lang="pl-PL" dirty="0" smtClean="0"/>
              <a:t> </a:t>
            </a:r>
            <a:r>
              <a:rPr lang="pl-PL" dirty="0" err="1" smtClean="0"/>
              <a:t>other</a:t>
            </a:r>
            <a:r>
              <a:rPr lang="pl-PL" dirty="0" smtClean="0"/>
              <a:t> </a:t>
            </a:r>
            <a:r>
              <a:rPr lang="pl-PL" dirty="0" err="1" smtClean="0"/>
              <a:t>pressures</a:t>
            </a:r>
            <a:r>
              <a:rPr lang="pl-PL" dirty="0" smtClean="0"/>
              <a:t> </a:t>
            </a:r>
            <a:r>
              <a:rPr lang="pl-PL" dirty="0" err="1" smtClean="0"/>
              <a:t>exerted</a:t>
            </a:r>
            <a:r>
              <a:rPr lang="pl-PL" dirty="0" smtClean="0"/>
              <a:t> on </a:t>
            </a:r>
            <a:r>
              <a:rPr lang="pl-PL" dirty="0" err="1" smtClean="0"/>
              <a:t>administrators</a:t>
            </a:r>
            <a:r>
              <a:rPr lang="pl-PL" dirty="0" smtClean="0"/>
              <a:t> </a:t>
            </a:r>
            <a:r>
              <a:rPr lang="pl-PL" dirty="0" err="1" smtClean="0"/>
              <a:t>all</a:t>
            </a:r>
            <a:r>
              <a:rPr lang="pl-PL" dirty="0" smtClean="0"/>
              <a:t> play an </a:t>
            </a:r>
            <a:r>
              <a:rPr lang="pl-PL" dirty="0" err="1" smtClean="0"/>
              <a:t>important</a:t>
            </a:r>
            <a:r>
              <a:rPr lang="pl-PL" dirty="0" smtClean="0"/>
              <a:t> role. </a:t>
            </a:r>
            <a:r>
              <a:rPr lang="pl-PL" dirty="0" err="1" smtClean="0"/>
              <a:t>At</a:t>
            </a:r>
            <a:r>
              <a:rPr lang="pl-PL" dirty="0" smtClean="0"/>
              <a:t> </a:t>
            </a:r>
            <a:r>
              <a:rPr lang="pl-PL" dirty="0" err="1" smtClean="0"/>
              <a:t>last</a:t>
            </a:r>
            <a:r>
              <a:rPr lang="pl-PL" dirty="0" smtClean="0"/>
              <a:t>, </a:t>
            </a:r>
            <a:r>
              <a:rPr lang="pl-PL" dirty="0" err="1" smtClean="0"/>
              <a:t>the</a:t>
            </a:r>
            <a:r>
              <a:rPr lang="pl-PL" dirty="0" smtClean="0"/>
              <a:t> </a:t>
            </a:r>
            <a:r>
              <a:rPr lang="pl-PL" dirty="0" err="1" smtClean="0"/>
              <a:t>character</a:t>
            </a:r>
            <a:r>
              <a:rPr lang="pl-PL" dirty="0" smtClean="0"/>
              <a:t> of </a:t>
            </a:r>
            <a:r>
              <a:rPr lang="pl-PL" dirty="0" err="1" smtClean="0"/>
              <a:t>the</a:t>
            </a:r>
            <a:r>
              <a:rPr lang="pl-PL" dirty="0" smtClean="0"/>
              <a:t> </a:t>
            </a:r>
            <a:r>
              <a:rPr lang="pl-PL" dirty="0" err="1" smtClean="0"/>
              <a:t>work</a:t>
            </a:r>
            <a:r>
              <a:rPr lang="pl-PL" dirty="0" smtClean="0"/>
              <a:t> </a:t>
            </a:r>
            <a:r>
              <a:rPr lang="pl-PL" dirty="0" err="1" smtClean="0"/>
              <a:t>provided</a:t>
            </a:r>
            <a:r>
              <a:rPr lang="pl-PL" dirty="0" smtClean="0"/>
              <a:t> </a:t>
            </a:r>
            <a:r>
              <a:rPr lang="pl-PL" dirty="0" err="1" smtClean="0"/>
              <a:t>stipulated</a:t>
            </a:r>
            <a:r>
              <a:rPr lang="pl-PL" dirty="0" smtClean="0"/>
              <a:t> by a </a:t>
            </a:r>
            <a:r>
              <a:rPr lang="pl-PL" dirty="0" err="1" smtClean="0"/>
              <a:t>moral</a:t>
            </a:r>
            <a:r>
              <a:rPr lang="pl-PL" dirty="0" smtClean="0"/>
              <a:t> and </a:t>
            </a:r>
            <a:r>
              <a:rPr lang="pl-PL" dirty="0" err="1" smtClean="0"/>
              <a:t>ethical</a:t>
            </a:r>
            <a:r>
              <a:rPr lang="pl-PL" dirty="0" smtClean="0"/>
              <a:t> </a:t>
            </a:r>
            <a:r>
              <a:rPr lang="pl-PL" dirty="0" err="1" smtClean="0"/>
              <a:t>organisational</a:t>
            </a:r>
            <a:r>
              <a:rPr lang="pl-PL" dirty="0" smtClean="0"/>
              <a:t> </a:t>
            </a:r>
            <a:r>
              <a:rPr lang="pl-PL" dirty="0" err="1" smtClean="0"/>
              <a:t>structure</a:t>
            </a:r>
            <a:r>
              <a:rPr lang="pl-PL" dirty="0" smtClean="0"/>
              <a:t> </a:t>
            </a:r>
            <a:r>
              <a:rPr lang="pl-PL" dirty="0" err="1" smtClean="0"/>
              <a:t>might</a:t>
            </a:r>
            <a:r>
              <a:rPr lang="pl-PL" dirty="0" smtClean="0"/>
              <a:t> </a:t>
            </a:r>
            <a:r>
              <a:rPr lang="pl-PL" dirty="0" err="1" smtClean="0"/>
              <a:t>substantially</a:t>
            </a:r>
            <a:r>
              <a:rPr lang="pl-PL" dirty="0" smtClean="0"/>
              <a:t> influence </a:t>
            </a:r>
            <a:r>
              <a:rPr lang="pl-PL" dirty="0" err="1" smtClean="0"/>
              <a:t>individual</a:t>
            </a:r>
            <a:r>
              <a:rPr lang="pl-PL" dirty="0" smtClean="0"/>
              <a:t> </a:t>
            </a:r>
            <a:r>
              <a:rPr lang="pl-PL" dirty="0" err="1" smtClean="0"/>
              <a:t>moral</a:t>
            </a:r>
            <a:r>
              <a:rPr lang="pl-PL" dirty="0" smtClean="0"/>
              <a:t> development.</a:t>
            </a:r>
          </a:p>
          <a:p>
            <a:endParaRPr lang="pl-PL"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6600" dirty="0" smtClean="0">
                <a:solidFill>
                  <a:srgbClr val="FF0000"/>
                </a:solidFill>
              </a:rPr>
              <a:t>Lawrence </a:t>
            </a:r>
            <a:r>
              <a:rPr lang="pl-PL" sz="6600" dirty="0" err="1" smtClean="0">
                <a:solidFill>
                  <a:srgbClr val="FF0000"/>
                </a:solidFill>
              </a:rPr>
              <a:t>Kohlberg’s</a:t>
            </a:r>
            <a:r>
              <a:rPr lang="pl-PL" sz="6600" dirty="0" smtClean="0">
                <a:solidFill>
                  <a:srgbClr val="FF0000"/>
                </a:solidFill>
              </a:rPr>
              <a:t> Model</a:t>
            </a:r>
            <a:endParaRPr lang="pl-PL" sz="6600" dirty="0">
              <a:solidFill>
                <a:srgbClr val="FF0000"/>
              </a:solidFill>
            </a:endParaRPr>
          </a:p>
        </p:txBody>
      </p:sp>
      <p:graphicFrame>
        <p:nvGraphicFramePr>
          <p:cNvPr id="10" name="Symbol zastępczy zawartości 9"/>
          <p:cNvGraphicFramePr>
            <a:graphicFrameLocks noGrp="1"/>
          </p:cNvGraphicFramePr>
          <p:nvPr>
            <p:ph idx="1"/>
          </p:nvPr>
        </p:nvGraphicFramePr>
        <p:xfrm>
          <a:off x="1318791" y="4985791"/>
          <a:ext cx="21674408" cy="5903561"/>
        </p:xfrm>
        <a:graphic>
          <a:graphicData uri="http://schemas.openxmlformats.org/drawingml/2006/table">
            <a:tbl>
              <a:tblPr firstRow="1" bandRow="1">
                <a:tableStyleId>{284E427A-3D55-4303-BF80-6455036E1DE7}</a:tableStyleId>
              </a:tblPr>
              <a:tblGrid>
                <a:gridCol w="10801199"/>
                <a:gridCol w="10873209"/>
              </a:tblGrid>
              <a:tr h="1080121">
                <a:tc>
                  <a:txBody>
                    <a:bodyPr/>
                    <a:lstStyle/>
                    <a:p>
                      <a:r>
                        <a:rPr lang="pl-PL" sz="4000" dirty="0" err="1" smtClean="0"/>
                        <a:t>Levels</a:t>
                      </a:r>
                      <a:r>
                        <a:rPr lang="pl-PL" sz="4000" dirty="0" smtClean="0"/>
                        <a:t> </a:t>
                      </a:r>
                      <a:endParaRPr lang="pl-PL" sz="4000" dirty="0"/>
                    </a:p>
                  </a:txBody>
                  <a:tcPr/>
                </a:tc>
                <a:tc>
                  <a:txBody>
                    <a:bodyPr/>
                    <a:lstStyle/>
                    <a:p>
                      <a:pPr>
                        <a:lnSpc>
                          <a:spcPct val="115000"/>
                        </a:lnSpc>
                        <a:spcAft>
                          <a:spcPts val="0"/>
                        </a:spcAft>
                      </a:pPr>
                      <a:r>
                        <a:rPr lang="pl-PL" sz="4000" dirty="0" err="1"/>
                        <a:t>What</a:t>
                      </a:r>
                      <a:r>
                        <a:rPr lang="pl-PL" sz="4000" dirty="0"/>
                        <a:t> </a:t>
                      </a:r>
                      <a:r>
                        <a:rPr lang="pl-PL" sz="4000" dirty="0" err="1"/>
                        <a:t>is</a:t>
                      </a:r>
                      <a:r>
                        <a:rPr lang="pl-PL" sz="4000" dirty="0"/>
                        <a:t> </a:t>
                      </a:r>
                      <a:r>
                        <a:rPr lang="pl-PL" sz="4000" dirty="0" err="1"/>
                        <a:t>considered</a:t>
                      </a:r>
                      <a:r>
                        <a:rPr lang="pl-PL" sz="4000" dirty="0"/>
                        <a:t> to be </a:t>
                      </a:r>
                      <a:r>
                        <a:rPr lang="pl-PL" sz="4000" dirty="0" err="1"/>
                        <a:t>right</a:t>
                      </a:r>
                      <a:endParaRPr lang="pl-PL" sz="4000" dirty="0">
                        <a:latin typeface="Calibri"/>
                        <a:ea typeface="Calibri"/>
                        <a:cs typeface="Times New Roman"/>
                      </a:endParaRPr>
                    </a:p>
                  </a:txBody>
                  <a:tcPr marL="68580" marR="68580" marT="0" marB="0"/>
                </a:tc>
              </a:tr>
              <a:tr h="1440160">
                <a:tc gridSpan="2">
                  <a:txBody>
                    <a:bodyPr/>
                    <a:lstStyle/>
                    <a:p>
                      <a:r>
                        <a:rPr lang="pl-PL" sz="4000" b="1" u="none" strike="noStrike" cap="none" spc="0" baseline="0" dirty="0" smtClean="0">
                          <a:ln>
                            <a:noFill/>
                          </a:ln>
                          <a:solidFill>
                            <a:srgbClr val="FFFF00"/>
                          </a:solidFill>
                          <a:uFillTx/>
                          <a:sym typeface="Helvetica Neue Light"/>
                        </a:rPr>
                        <a:t>1. </a:t>
                      </a:r>
                      <a:r>
                        <a:rPr lang="pl-PL" sz="4000" b="1" u="none" strike="noStrike" cap="none" spc="0" baseline="0" dirty="0" err="1" smtClean="0">
                          <a:ln>
                            <a:noFill/>
                          </a:ln>
                          <a:solidFill>
                            <a:srgbClr val="FFFF00"/>
                          </a:solidFill>
                          <a:uFillTx/>
                          <a:sym typeface="Helvetica Neue Light"/>
                        </a:rPr>
                        <a:t>level</a:t>
                      </a:r>
                      <a:r>
                        <a:rPr lang="pl-PL" sz="4000" b="1" u="none" strike="noStrike" cap="none" spc="0" baseline="0" dirty="0" smtClean="0">
                          <a:ln>
                            <a:noFill/>
                          </a:ln>
                          <a:solidFill>
                            <a:srgbClr val="FFFF00"/>
                          </a:solidFill>
                          <a:uFillTx/>
                          <a:sym typeface="Helvetica Neue Light"/>
                        </a:rPr>
                        <a:t> – </a:t>
                      </a:r>
                      <a:r>
                        <a:rPr lang="pl-PL" sz="4000" b="1" u="none" strike="noStrike" cap="none" spc="0" baseline="0" dirty="0" err="1" smtClean="0">
                          <a:ln>
                            <a:noFill/>
                          </a:ln>
                          <a:solidFill>
                            <a:srgbClr val="FFFF00"/>
                          </a:solidFill>
                          <a:uFillTx/>
                          <a:sym typeface="Helvetica Neue Light"/>
                        </a:rPr>
                        <a:t>PRE-CONVENTION</a:t>
                      </a:r>
                      <a:endParaRPr lang="pl-PL" sz="4000" b="1" dirty="0">
                        <a:solidFill>
                          <a:srgbClr val="FFFF00"/>
                        </a:solidFill>
                      </a:endParaRPr>
                    </a:p>
                  </a:txBody>
                  <a:tcPr/>
                </a:tc>
                <a:tc hMerge="1">
                  <a:txBody>
                    <a:bodyPr/>
                    <a:lstStyle/>
                    <a:p>
                      <a:endParaRPr lang="pl-PL" dirty="0"/>
                    </a:p>
                  </a:txBody>
                  <a:tcPr/>
                </a:tc>
              </a:tr>
              <a:tr h="2208245">
                <a:tc>
                  <a:txBody>
                    <a:bodyPr/>
                    <a:lstStyle/>
                    <a:p>
                      <a:pPr algn="l"/>
                      <a:r>
                        <a:rPr lang="pl-PL" sz="3600" u="none" strike="noStrike" cap="none" spc="0" baseline="0" dirty="0" smtClean="0">
                          <a:ln>
                            <a:noFill/>
                          </a:ln>
                          <a:solidFill>
                            <a:srgbClr val="FF0000"/>
                          </a:solidFill>
                          <a:uFillTx/>
                          <a:sym typeface="Helvetica Neue Light"/>
                        </a:rPr>
                        <a:t>First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Pre-convention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morality</a:t>
                      </a:r>
                      <a:r>
                        <a:rPr lang="pl-PL" sz="3600" u="none" strike="noStrike" cap="none" spc="0" baseline="0" dirty="0" smtClean="0">
                          <a:ln>
                            <a:noFill/>
                          </a:ln>
                          <a:uFillTx/>
                          <a:sym typeface="Helvetica Neue Light"/>
                        </a:rPr>
                        <a:t> – </a:t>
                      </a:r>
                      <a:r>
                        <a:rPr lang="pl-PL" sz="3600" u="none" strike="noStrike" cap="none" spc="0" baseline="0" dirty="0" err="1" smtClean="0">
                          <a:ln>
                            <a:noFill/>
                          </a:ln>
                          <a:uFillTx/>
                          <a:sym typeface="Helvetica Neue Light"/>
                        </a:rPr>
                        <a:t>Punishment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avoidance</a:t>
                      </a:r>
                      <a:r>
                        <a:rPr lang="pl-PL" sz="2400" u="none" strike="noStrike" cap="none" spc="0" baseline="0" dirty="0" smtClean="0">
                          <a:ln>
                            <a:noFill/>
                          </a:ln>
                          <a:uFillTx/>
                          <a:sym typeface="Helvetica Neue Light"/>
                        </a:rPr>
                        <a:t> </a:t>
                      </a:r>
                    </a:p>
                    <a:p>
                      <a:r>
                        <a:rPr lang="pl-PL" sz="2400" u="none" strike="noStrike" cap="none" spc="0" baseline="0" dirty="0" smtClean="0">
                          <a:ln>
                            <a:noFill/>
                          </a:ln>
                          <a:uFillTx/>
                          <a:sym typeface="Helvetica Neue Light"/>
                        </a:rPr>
                        <a:t> </a:t>
                      </a:r>
                    </a:p>
                    <a:p>
                      <a:r>
                        <a:rPr lang="pl-PL" sz="2400" u="none" strike="noStrike" cap="none" spc="0" baseline="0" dirty="0" smtClean="0">
                          <a:ln>
                            <a:noFill/>
                          </a:ln>
                          <a:uFillTx/>
                          <a:sym typeface="Helvetica Neue Light"/>
                        </a:rPr>
                        <a:t> </a:t>
                      </a:r>
                    </a:p>
                    <a:p>
                      <a:r>
                        <a:rPr lang="pl-PL" sz="2400" u="none" strike="noStrike" cap="none" spc="0" baseline="0" dirty="0" smtClean="0">
                          <a:ln>
                            <a:noFill/>
                          </a:ln>
                          <a:uFillTx/>
                          <a:sym typeface="Helvetica Neue Light"/>
                        </a:rPr>
                        <a:t> </a:t>
                      </a:r>
                    </a:p>
                    <a:p>
                      <a:pPr algn="l"/>
                      <a:r>
                        <a:rPr lang="pl-PL" sz="3600" u="none" strike="noStrike" cap="none" spc="0" baseline="0" dirty="0" err="1" smtClean="0">
                          <a:ln>
                            <a:noFill/>
                          </a:ln>
                          <a:solidFill>
                            <a:srgbClr val="FF0000"/>
                          </a:solidFill>
                          <a:uFillTx/>
                          <a:sym typeface="Helvetica Neue Light"/>
                        </a:rPr>
                        <a:t>Second</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Getting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what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you</a:t>
                      </a:r>
                      <a:r>
                        <a:rPr lang="pl-PL" sz="3600" u="none" strike="noStrike" cap="none" spc="0" baseline="0" dirty="0" smtClean="0">
                          <a:ln>
                            <a:noFill/>
                          </a:ln>
                          <a:uFillTx/>
                          <a:sym typeface="Helvetica Neue Light"/>
                        </a:rPr>
                        <a:t> want by </a:t>
                      </a:r>
                      <a:r>
                        <a:rPr lang="pl-PL" sz="3600" u="none" strike="noStrike" cap="none" spc="0" baseline="0" dirty="0" err="1" smtClean="0">
                          <a:ln>
                            <a:noFill/>
                          </a:ln>
                          <a:uFillTx/>
                          <a:sym typeface="Helvetica Neue Light"/>
                        </a:rPr>
                        <a:t>trade-off</a:t>
                      </a:r>
                      <a:endParaRPr lang="pl-PL" sz="3600" dirty="0"/>
                    </a:p>
                  </a:txBody>
                  <a:tcPr/>
                </a:tc>
                <a:tc>
                  <a:txBody>
                    <a:bodyPr/>
                    <a:lstStyle/>
                    <a:p>
                      <a:pPr algn="l"/>
                      <a:r>
                        <a:rPr lang="pl-PL" sz="3600" u="none" strike="noStrike" cap="none" spc="0" baseline="0" dirty="0" smtClean="0">
                          <a:ln>
                            <a:noFill/>
                          </a:ln>
                          <a:solidFill>
                            <a:srgbClr val="FF0000"/>
                          </a:solidFill>
                          <a:uFillTx/>
                          <a:sym typeface="Helvetica Neue Light"/>
                        </a:rPr>
                        <a:t>1. </a:t>
                      </a:r>
                      <a:r>
                        <a:rPr lang="pl-PL" sz="3600" u="none" strike="noStrike" cap="none" spc="0" baseline="0" dirty="0" err="1" smtClean="0">
                          <a:ln>
                            <a:noFill/>
                          </a:ln>
                          <a:uFillTx/>
                          <a:sym typeface="Helvetica Neue Light"/>
                        </a:rPr>
                        <a:t>Right</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wrong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determined</a:t>
                      </a:r>
                      <a:r>
                        <a:rPr lang="pl-PL" sz="3600" u="none" strike="noStrike" cap="none" spc="0" baseline="0" dirty="0" smtClean="0">
                          <a:ln>
                            <a:noFill/>
                          </a:ln>
                          <a:uFillTx/>
                          <a:sym typeface="Helvetica Neue Light"/>
                        </a:rPr>
                        <a:t> by </a:t>
                      </a:r>
                      <a:r>
                        <a:rPr lang="pl-PL" sz="3600" u="none" strike="noStrike" cap="none" spc="0" baseline="0" dirty="0" err="1" smtClean="0">
                          <a:ln>
                            <a:noFill/>
                          </a:ln>
                          <a:uFillTx/>
                          <a:sym typeface="Helvetica Neue Light"/>
                        </a:rPr>
                        <a:t>reward</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punishment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Obedience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is</a:t>
                      </a:r>
                      <a:r>
                        <a:rPr lang="pl-PL" sz="3600" u="none" strike="noStrike" cap="none" spc="0" baseline="0" dirty="0" smtClean="0">
                          <a:ln>
                            <a:noFill/>
                          </a:ln>
                          <a:uFillTx/>
                          <a:sym typeface="Helvetica Neue Light"/>
                        </a:rPr>
                        <a:t> a </a:t>
                      </a:r>
                      <a:r>
                        <a:rPr lang="pl-PL" sz="3600" u="none" strike="noStrike" cap="none" spc="0" baseline="0" dirty="0" err="1" smtClean="0">
                          <a:ln>
                            <a:noFill/>
                          </a:ln>
                          <a:uFillTx/>
                          <a:sym typeface="Helvetica Neue Light"/>
                        </a:rPr>
                        <a:t>matter</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one’s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interest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Whatever</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leads</a:t>
                      </a:r>
                      <a:r>
                        <a:rPr lang="pl-PL" sz="3600" u="none" strike="noStrike" cap="none" spc="0" baseline="0" dirty="0" smtClean="0">
                          <a:ln>
                            <a:noFill/>
                          </a:ln>
                          <a:uFillTx/>
                          <a:sym typeface="Helvetica Neue Light"/>
                        </a:rPr>
                        <a:t> to </a:t>
                      </a:r>
                      <a:r>
                        <a:rPr lang="pl-PL" sz="3600" u="none" strike="noStrike" cap="none" spc="0" baseline="0" dirty="0" err="1" smtClean="0">
                          <a:ln>
                            <a:noFill/>
                          </a:ln>
                          <a:uFillTx/>
                          <a:sym typeface="Helvetica Neue Light"/>
                        </a:rPr>
                        <a:t>punishment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wrong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right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way</a:t>
                      </a:r>
                      <a:r>
                        <a:rPr lang="pl-PL" sz="3600" u="none" strike="noStrike" cap="none" spc="0" baseline="0" dirty="0" smtClean="0">
                          <a:ln>
                            <a:noFill/>
                          </a:ln>
                          <a:uFillTx/>
                          <a:sym typeface="Helvetica Neue Light"/>
                        </a:rPr>
                        <a:t> to </a:t>
                      </a:r>
                      <a:r>
                        <a:rPr lang="pl-PL" sz="3600" u="none" strike="noStrike" cap="none" spc="0" baseline="0" dirty="0" err="1" smtClean="0">
                          <a:ln>
                            <a:noFill/>
                          </a:ln>
                          <a:uFillTx/>
                          <a:sym typeface="Helvetica Neue Light"/>
                        </a:rPr>
                        <a:t>behave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that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which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rewarded</a:t>
                      </a:r>
                      <a:r>
                        <a:rPr lang="pl-PL" sz="3600" u="none" strike="noStrike" cap="none" spc="0" baseline="0" dirty="0" smtClean="0">
                          <a:ln>
                            <a:noFill/>
                          </a:ln>
                          <a:uFillTx/>
                          <a:sym typeface="Helvetica Neue Light"/>
                        </a:rPr>
                        <a:t>. </a:t>
                      </a:r>
                    </a:p>
                    <a:p>
                      <a:pPr algn="l"/>
                      <a:r>
                        <a:rPr lang="pl-PL" sz="3600" u="none" strike="noStrike" cap="none" spc="0" baseline="0" dirty="0" smtClean="0">
                          <a:ln>
                            <a:noFill/>
                          </a:ln>
                          <a:solidFill>
                            <a:srgbClr val="FF0000"/>
                          </a:solidFill>
                          <a:uFillTx/>
                          <a:sym typeface="Helvetica Neue Light"/>
                        </a:rPr>
                        <a:t>2. </a:t>
                      </a:r>
                      <a:r>
                        <a:rPr lang="pl-PL" sz="3600" u="none" strike="noStrike" cap="none" spc="0" baseline="0" dirty="0" err="1" smtClean="0">
                          <a:ln>
                            <a:noFill/>
                          </a:ln>
                          <a:uFillTx/>
                          <a:sym typeface="Helvetica Neue Light"/>
                        </a:rPr>
                        <a:t>Following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rules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only</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when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within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someone’s</a:t>
                      </a:r>
                      <a:r>
                        <a:rPr lang="pl-PL" sz="3600" u="none" strike="noStrike" cap="none" spc="0" baseline="0" dirty="0" smtClean="0">
                          <a:ln>
                            <a:noFill/>
                          </a:ln>
                          <a:uFillTx/>
                          <a:sym typeface="Helvetica Neue Light"/>
                        </a:rPr>
                        <a:t> immediate </a:t>
                      </a:r>
                      <a:r>
                        <a:rPr lang="pl-PL" sz="3600" u="none" strike="noStrike" cap="none" spc="0" baseline="0" dirty="0" err="1" smtClean="0">
                          <a:ln>
                            <a:noFill/>
                          </a:ln>
                          <a:uFillTx/>
                          <a:sym typeface="Helvetica Neue Light"/>
                        </a:rPr>
                        <a:t>interest</a:t>
                      </a:r>
                      <a:endParaRPr lang="pl-PL" sz="3600" dirty="0"/>
                    </a:p>
                  </a:txBody>
                  <a:tcPr/>
                </a:tc>
              </a:tr>
            </a:tbl>
          </a:graphicData>
        </a:graphic>
      </p:graphicFrame>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2110879" y="3329608"/>
          <a:ext cx="20162242" cy="8280920"/>
        </p:xfrm>
        <a:graphic>
          <a:graphicData uri="http://schemas.openxmlformats.org/drawingml/2006/table">
            <a:tbl>
              <a:tblPr firstRow="1" bandRow="1">
                <a:tableStyleId>{284E427A-3D55-4303-BF80-6455036E1DE7}</a:tableStyleId>
              </a:tblPr>
              <a:tblGrid>
                <a:gridCol w="10081121"/>
                <a:gridCol w="10081121"/>
              </a:tblGrid>
              <a:tr h="1592392">
                <a:tc gridSpan="2">
                  <a:txBody>
                    <a:bodyPr/>
                    <a:lstStyle/>
                    <a:p>
                      <a:r>
                        <a:rPr lang="pl-PL" sz="3600" b="1" u="none" strike="noStrike" cap="none" spc="0" baseline="0" dirty="0" smtClean="0">
                          <a:ln>
                            <a:noFill/>
                          </a:ln>
                          <a:solidFill>
                            <a:srgbClr val="FFFF00"/>
                          </a:solidFill>
                          <a:uFillTx/>
                          <a:sym typeface="Helvetica Neue Light"/>
                        </a:rPr>
                        <a:t>2. </a:t>
                      </a:r>
                      <a:r>
                        <a:rPr lang="pl-PL" sz="3600" b="1" u="none" strike="noStrike" cap="none" spc="0" baseline="0" dirty="0" err="1" smtClean="0">
                          <a:ln>
                            <a:noFill/>
                          </a:ln>
                          <a:solidFill>
                            <a:srgbClr val="FFFF00"/>
                          </a:solidFill>
                          <a:uFillTx/>
                          <a:sym typeface="Helvetica Neue Light"/>
                        </a:rPr>
                        <a:t>level</a:t>
                      </a:r>
                      <a:r>
                        <a:rPr lang="pl-PL" sz="3600" b="1" u="none" strike="noStrike" cap="none" spc="0" baseline="0" dirty="0" smtClean="0">
                          <a:ln>
                            <a:noFill/>
                          </a:ln>
                          <a:solidFill>
                            <a:srgbClr val="FFFF00"/>
                          </a:solidFill>
                          <a:uFillTx/>
                          <a:sym typeface="Helvetica Neue Light"/>
                        </a:rPr>
                        <a:t> – CONVENTIONAL</a:t>
                      </a:r>
                      <a:endParaRPr lang="pl-PL" sz="3600" b="1" dirty="0">
                        <a:solidFill>
                          <a:srgbClr val="FFFF00"/>
                        </a:solidFill>
                      </a:endParaRPr>
                    </a:p>
                  </a:txBody>
                  <a:tcPr/>
                </a:tc>
                <a:tc hMerge="1">
                  <a:txBody>
                    <a:bodyPr/>
                    <a:lstStyle/>
                    <a:p>
                      <a:endParaRPr lang="pl-PL" dirty="0"/>
                    </a:p>
                  </a:txBody>
                  <a:tcPr/>
                </a:tc>
              </a:tr>
              <a:tr h="6688528">
                <a:tc>
                  <a:txBody>
                    <a:bodyPr/>
                    <a:lstStyle/>
                    <a:p>
                      <a:pPr marL="0" marR="0" indent="0" algn="l" defTabSz="825500" rtl="0" eaLnBrk="1" fontAlgn="auto" latinLnBrk="0" hangingPunct="1">
                        <a:lnSpc>
                          <a:spcPct val="100000"/>
                        </a:lnSpc>
                        <a:spcBef>
                          <a:spcPts val="0"/>
                        </a:spcBef>
                        <a:spcAft>
                          <a:spcPts val="0"/>
                        </a:spcAft>
                        <a:buClrTx/>
                        <a:buSzTx/>
                        <a:buFontTx/>
                        <a:buNone/>
                        <a:tabLst/>
                        <a:defRPr/>
                      </a:pPr>
                      <a:r>
                        <a:rPr lang="pl-PL" sz="3600" u="none" strike="noStrike" cap="none" spc="0" baseline="0" dirty="0" smtClean="0">
                          <a:ln>
                            <a:noFill/>
                          </a:ln>
                          <a:solidFill>
                            <a:srgbClr val="FF0000"/>
                          </a:solidFill>
                          <a:uFillTx/>
                          <a:sym typeface="Helvetica Neue Light"/>
                        </a:rPr>
                        <a:t>Third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Conventional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morality</a:t>
                      </a:r>
                      <a:r>
                        <a:rPr lang="pl-PL" sz="3600" u="none" strike="noStrike" cap="none" spc="0" baseline="0" dirty="0" smtClean="0">
                          <a:ln>
                            <a:noFill/>
                          </a:ln>
                          <a:uFillTx/>
                          <a:sym typeface="Helvetica Neue Light"/>
                        </a:rPr>
                        <a:t> – Performing </a:t>
                      </a:r>
                      <a:r>
                        <a:rPr lang="pl-PL" sz="3600" u="none" strike="noStrike" cap="none" spc="0" baseline="0" dirty="0" err="1" smtClean="0">
                          <a:ln>
                            <a:noFill/>
                          </a:ln>
                          <a:uFillTx/>
                          <a:sym typeface="Helvetica Neue Light"/>
                        </a:rPr>
                        <a:t>right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roles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interpersonal</a:t>
                      </a:r>
                      <a:r>
                        <a:rPr lang="pl-PL" sz="3600" u="none" strike="noStrike" cap="none" spc="0" baseline="0" dirty="0" smtClean="0">
                          <a:ln>
                            <a:noFill/>
                          </a:ln>
                          <a:uFillTx/>
                          <a:sym typeface="Helvetica Neue Light"/>
                        </a:rPr>
                        <a:t> mutual </a:t>
                      </a:r>
                      <a:r>
                        <a:rPr lang="pl-PL" sz="3600" u="none" strike="noStrike" cap="none" spc="0" baseline="0" dirty="0" err="1" smtClean="0">
                          <a:ln>
                            <a:noFill/>
                          </a:ln>
                          <a:uFillTx/>
                          <a:sym typeface="Helvetica Neue Light"/>
                        </a:rPr>
                        <a:t>congruence</a:t>
                      </a:r>
                      <a:r>
                        <a:rPr lang="pl-PL" sz="3600" u="none" strike="noStrike" cap="none" spc="0" baseline="0" dirty="0" smtClean="0">
                          <a:ln>
                            <a:noFill/>
                          </a:ln>
                          <a:uFillTx/>
                          <a:sym typeface="Helvetica Neue Light"/>
                        </a:rPr>
                        <a:t> of mutual </a:t>
                      </a:r>
                      <a:r>
                        <a:rPr lang="pl-PL" sz="3600" u="none" strike="noStrike" cap="none" spc="0" baseline="0" dirty="0" err="1" smtClean="0">
                          <a:ln>
                            <a:noFill/>
                          </a:ln>
                          <a:uFillTx/>
                          <a:sym typeface="Helvetica Neue Light"/>
                        </a:rPr>
                        <a:t>expectations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views</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others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matter</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avoidance</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blame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seeking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approval</a:t>
                      </a:r>
                      <a:r>
                        <a:rPr lang="pl-PL" sz="3600" u="none" strike="noStrike" cap="none" spc="0" baseline="0" dirty="0" smtClean="0">
                          <a:ln>
                            <a:noFill/>
                          </a:ln>
                          <a:uFillTx/>
                          <a:sym typeface="Helvetica Neue Light"/>
                        </a:rPr>
                        <a:t> </a:t>
                      </a:r>
                    </a:p>
                    <a:p>
                      <a:pPr marL="0" marR="0" indent="0" algn="l" defTabSz="825500" rtl="0" eaLnBrk="1" fontAlgn="auto" latinLnBrk="0" hangingPunct="1">
                        <a:lnSpc>
                          <a:spcPct val="100000"/>
                        </a:lnSpc>
                        <a:spcBef>
                          <a:spcPts val="0"/>
                        </a:spcBef>
                        <a:spcAft>
                          <a:spcPts val="0"/>
                        </a:spcAft>
                        <a:buClrTx/>
                        <a:buSzTx/>
                        <a:buFontTx/>
                        <a:buNone/>
                        <a:tabLst/>
                        <a:defRPr/>
                      </a:pPr>
                      <a:endParaRPr lang="pl-PL" sz="3600" u="none" strike="noStrike" cap="none" spc="0" baseline="0" dirty="0" smtClean="0">
                        <a:ln>
                          <a:noFill/>
                        </a:ln>
                        <a:uFillTx/>
                        <a:sym typeface="Helvetica Neue Light"/>
                      </a:endParaRPr>
                    </a:p>
                    <a:p>
                      <a:pPr marL="0" marR="0" indent="0" algn="l" defTabSz="825500" rtl="0" eaLnBrk="1" fontAlgn="auto" latinLnBrk="0" hangingPunct="1">
                        <a:lnSpc>
                          <a:spcPct val="100000"/>
                        </a:lnSpc>
                        <a:spcBef>
                          <a:spcPts val="0"/>
                        </a:spcBef>
                        <a:spcAft>
                          <a:spcPts val="0"/>
                        </a:spcAft>
                        <a:buClrTx/>
                        <a:buSzTx/>
                        <a:buFontTx/>
                        <a:buNone/>
                        <a:tabLst/>
                        <a:defRPr/>
                      </a:pPr>
                      <a:r>
                        <a:rPr lang="pl-PL" sz="3600" u="none" strike="noStrike" cap="none" spc="0" baseline="0" dirty="0" err="1" smtClean="0">
                          <a:ln>
                            <a:noFill/>
                          </a:ln>
                          <a:solidFill>
                            <a:srgbClr val="FF0000"/>
                          </a:solidFill>
                          <a:uFillTx/>
                          <a:sym typeface="Helvetica Neue Light"/>
                        </a:rPr>
                        <a:t>Fourth</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Social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contracts</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maintenance</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system</a:t>
                      </a:r>
                    </a:p>
                    <a:p>
                      <a:pPr algn="l"/>
                      <a:endParaRPr lang="pl-PL" sz="3600" dirty="0"/>
                    </a:p>
                  </a:txBody>
                  <a:tcPr/>
                </a:tc>
                <a:tc>
                  <a:txBody>
                    <a:bodyPr/>
                    <a:lstStyle/>
                    <a:p>
                      <a:pPr marL="742950" indent="-742950" algn="l">
                        <a:buNone/>
                      </a:pPr>
                      <a:r>
                        <a:rPr lang="pl-PL" sz="3600" b="1" u="none" strike="noStrike" cap="none" spc="0" baseline="0" dirty="0" smtClean="0">
                          <a:ln>
                            <a:noFill/>
                          </a:ln>
                          <a:solidFill>
                            <a:srgbClr val="FF0000"/>
                          </a:solidFill>
                          <a:uFillTx/>
                          <a:sym typeface="Helvetica Neue Light"/>
                        </a:rPr>
                        <a:t>1.</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Stereotypical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good</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behaviour</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living</a:t>
                      </a:r>
                      <a:r>
                        <a:rPr lang="pl-PL" sz="3600" u="none" strike="noStrike" cap="none" spc="0" baseline="0" dirty="0" smtClean="0">
                          <a:ln>
                            <a:noFill/>
                          </a:ln>
                          <a:uFillTx/>
                          <a:sym typeface="Helvetica Neue Light"/>
                        </a:rPr>
                        <a:t> in </a:t>
                      </a:r>
                      <a:r>
                        <a:rPr lang="pl-PL" sz="3600" u="none" strike="noStrike" cap="none" spc="0" baseline="0" dirty="0" err="1" smtClean="0">
                          <a:ln>
                            <a:noFill/>
                          </a:ln>
                          <a:uFillTx/>
                          <a:sym typeface="Helvetica Neue Light"/>
                        </a:rPr>
                        <a:t>accordance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with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expectations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which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corresponds</a:t>
                      </a:r>
                      <a:r>
                        <a:rPr lang="pl-PL" sz="3600" u="none" strike="noStrike" cap="none" spc="0" baseline="0" dirty="0" smtClean="0">
                          <a:ln>
                            <a:noFill/>
                          </a:ln>
                          <a:uFillTx/>
                          <a:sym typeface="Helvetica Neue Light"/>
                        </a:rPr>
                        <a:t> to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generally</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expected</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good</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behaviour</a:t>
                      </a:r>
                      <a:r>
                        <a:rPr lang="pl-PL" sz="3600" u="none" strike="noStrike" cap="none" spc="0" baseline="0" dirty="0" smtClean="0">
                          <a:ln>
                            <a:noFill/>
                          </a:ln>
                          <a:uFillTx/>
                          <a:sym typeface="Helvetica Neue Light"/>
                        </a:rPr>
                        <a:t>” </a:t>
                      </a:r>
                    </a:p>
                    <a:p>
                      <a:pPr marL="742950" indent="-742950" algn="l">
                        <a:buNone/>
                      </a:pPr>
                      <a:endParaRPr lang="pl-PL" sz="3600" u="none" strike="noStrike" cap="none" spc="0" baseline="0" dirty="0" smtClean="0">
                        <a:ln>
                          <a:noFill/>
                        </a:ln>
                        <a:uFillTx/>
                        <a:sym typeface="Helvetica Neue Light"/>
                      </a:endParaRPr>
                    </a:p>
                    <a:p>
                      <a:pPr marL="457200" indent="-457200" algn="l">
                        <a:buNone/>
                      </a:pPr>
                      <a:r>
                        <a:rPr lang="pl-PL" sz="3600" b="1" u="none" strike="noStrike" cap="none" spc="0" baseline="0" dirty="0" smtClean="0">
                          <a:ln>
                            <a:noFill/>
                          </a:ln>
                          <a:solidFill>
                            <a:srgbClr val="FF0000"/>
                          </a:solidFill>
                          <a:uFillTx/>
                          <a:sym typeface="Helvetica Neue Light"/>
                        </a:rPr>
                        <a:t>2.</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err="1" smtClean="0">
                          <a:ln>
                            <a:noFill/>
                          </a:ln>
                          <a:uFillTx/>
                          <a:sym typeface="Helvetica Neue Light"/>
                        </a:rPr>
                        <a:t>Obedience</a:t>
                      </a:r>
                      <a:r>
                        <a:rPr lang="pl-PL" sz="3600" u="none" strike="noStrike" cap="none" spc="0" baseline="0" dirty="0" smtClean="0">
                          <a:ln>
                            <a:noFill/>
                          </a:ln>
                          <a:uFillTx/>
                          <a:sym typeface="Helvetica Neue Light"/>
                        </a:rPr>
                        <a:t> to authority, </a:t>
                      </a:r>
                      <a:r>
                        <a:rPr lang="pl-PL" sz="3600" u="none" strike="noStrike" cap="none" spc="0" baseline="0" dirty="0" err="1" smtClean="0">
                          <a:ln>
                            <a:noFill/>
                          </a:ln>
                          <a:uFillTx/>
                          <a:sym typeface="Helvetica Neue Light"/>
                        </a:rPr>
                        <a:t>fulfilling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one’s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own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duties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Fulfilling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duties</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obligations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which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were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agreed</a:t>
                      </a:r>
                      <a:r>
                        <a:rPr lang="pl-PL" sz="3600" u="none" strike="noStrike" cap="none" spc="0" baseline="0" dirty="0" smtClean="0">
                          <a:ln>
                            <a:noFill/>
                          </a:ln>
                          <a:uFillTx/>
                          <a:sym typeface="Helvetica Neue Light"/>
                        </a:rPr>
                        <a:t> on. </a:t>
                      </a:r>
                      <a:r>
                        <a:rPr lang="pl-PL" sz="3600" u="none" strike="noStrike" cap="none" spc="0" baseline="0" dirty="0" err="1" smtClean="0">
                          <a:ln>
                            <a:noFill/>
                          </a:ln>
                          <a:uFillTx/>
                          <a:sym typeface="Helvetica Neue Light"/>
                        </a:rPr>
                        <a:t>Upholding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laws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with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only</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exception</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some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extreme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cases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which</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contradict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given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obligations</a:t>
                      </a:r>
                      <a:r>
                        <a:rPr lang="pl-PL" sz="3600" u="none" strike="noStrike" cap="none" spc="0" baseline="0" dirty="0" smtClean="0">
                          <a:ln>
                            <a:noFill/>
                          </a:ln>
                          <a:uFillTx/>
                          <a:sym typeface="Helvetica Neue Light"/>
                        </a:rPr>
                        <a:t>.</a:t>
                      </a:r>
                      <a:endParaRPr lang="pl-PL" sz="3600" dirty="0"/>
                    </a:p>
                  </a:txBody>
                  <a:tcPr/>
                </a:tc>
              </a:tr>
            </a:tbl>
          </a:graphicData>
        </a:graphic>
      </p:graphicFrame>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2038871" y="4121696"/>
          <a:ext cx="20306258" cy="7488832"/>
        </p:xfrm>
        <a:graphic>
          <a:graphicData uri="http://schemas.openxmlformats.org/drawingml/2006/table">
            <a:tbl>
              <a:tblPr firstRow="1" bandRow="1">
                <a:tableStyleId>{284E427A-3D55-4303-BF80-6455036E1DE7}</a:tableStyleId>
              </a:tblPr>
              <a:tblGrid>
                <a:gridCol w="10153129"/>
                <a:gridCol w="10153129"/>
              </a:tblGrid>
              <a:tr h="1543500">
                <a:tc gridSpan="2">
                  <a:txBody>
                    <a:bodyPr/>
                    <a:lstStyle/>
                    <a:p>
                      <a:r>
                        <a:rPr lang="pl-PL" sz="3600" u="none" strike="noStrike" cap="none" spc="0" baseline="0" dirty="0" smtClean="0">
                          <a:ln>
                            <a:noFill/>
                          </a:ln>
                          <a:solidFill>
                            <a:srgbClr val="FFFF00"/>
                          </a:solidFill>
                          <a:uFillTx/>
                          <a:sym typeface="Helvetica Neue Light"/>
                        </a:rPr>
                        <a:t>3. </a:t>
                      </a:r>
                      <a:r>
                        <a:rPr lang="pl-PL" sz="3600" u="none" strike="noStrike" cap="none" spc="0" baseline="0" dirty="0" err="1" smtClean="0">
                          <a:ln>
                            <a:noFill/>
                          </a:ln>
                          <a:solidFill>
                            <a:srgbClr val="FFFF00"/>
                          </a:solidFill>
                          <a:uFillTx/>
                          <a:sym typeface="Helvetica Neue Light"/>
                        </a:rPr>
                        <a:t>level</a:t>
                      </a:r>
                      <a:r>
                        <a:rPr lang="pl-PL" sz="3600" u="none" strike="noStrike" cap="none" spc="0" baseline="0" dirty="0" smtClean="0">
                          <a:ln>
                            <a:noFill/>
                          </a:ln>
                          <a:solidFill>
                            <a:srgbClr val="FFFF00"/>
                          </a:solidFill>
                          <a:uFillTx/>
                          <a:sym typeface="Helvetica Neue Light"/>
                        </a:rPr>
                        <a:t> – </a:t>
                      </a:r>
                      <a:r>
                        <a:rPr lang="pl-PL" sz="3600" u="none" strike="noStrike" cap="none" spc="0" baseline="0" dirty="0" err="1" smtClean="0">
                          <a:ln>
                            <a:noFill/>
                          </a:ln>
                          <a:solidFill>
                            <a:srgbClr val="FFFF00"/>
                          </a:solidFill>
                          <a:uFillTx/>
                          <a:sym typeface="Helvetica Neue Light"/>
                        </a:rPr>
                        <a:t>POST-CONVENTIONAL</a:t>
                      </a:r>
                      <a:r>
                        <a:rPr lang="pl-PL" sz="3600" u="none" strike="noStrike" cap="none" spc="0" baseline="0" dirty="0" smtClean="0">
                          <a:ln>
                            <a:noFill/>
                          </a:ln>
                          <a:solidFill>
                            <a:srgbClr val="FFFF00"/>
                          </a:solidFill>
                          <a:uFillTx/>
                          <a:sym typeface="Helvetica Neue Light"/>
                        </a:rPr>
                        <a:t> MORALITY</a:t>
                      </a:r>
                      <a:endParaRPr lang="pl-PL" sz="3600" dirty="0">
                        <a:solidFill>
                          <a:srgbClr val="FFFF00"/>
                        </a:solidFill>
                      </a:endParaRPr>
                    </a:p>
                  </a:txBody>
                  <a:tcPr/>
                </a:tc>
                <a:tc hMerge="1">
                  <a:txBody>
                    <a:bodyPr/>
                    <a:lstStyle/>
                    <a:p>
                      <a:endParaRPr lang="pl-PL" dirty="0"/>
                    </a:p>
                  </a:txBody>
                  <a:tcPr/>
                </a:tc>
              </a:tr>
              <a:tr h="2972666">
                <a:tc>
                  <a:txBody>
                    <a:bodyPr/>
                    <a:lstStyle/>
                    <a:p>
                      <a:pPr algn="l"/>
                      <a:r>
                        <a:rPr lang="pl-PL" sz="3600" u="none" strike="noStrike" cap="none" spc="0" baseline="0" dirty="0" err="1" smtClean="0">
                          <a:ln>
                            <a:noFill/>
                          </a:ln>
                          <a:solidFill>
                            <a:srgbClr val="FF0000"/>
                          </a:solidFill>
                          <a:uFillTx/>
                          <a:sym typeface="Helvetica Neue Light"/>
                        </a:rPr>
                        <a:t>Fifth</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Sense</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democracy</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relativity</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rules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shared</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standards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rights</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duties</a:t>
                      </a:r>
                      <a:endParaRPr lang="pl-PL" sz="3600" dirty="0"/>
                    </a:p>
                  </a:txBody>
                  <a:tcPr/>
                </a:tc>
                <a:tc>
                  <a:txBody>
                    <a:bodyPr/>
                    <a:lstStyle/>
                    <a:p>
                      <a:pPr algn="l"/>
                      <a:r>
                        <a:rPr lang="pl-PL" sz="3600" u="none" strike="noStrike" cap="none" spc="0" baseline="0" dirty="0" err="1" smtClean="0">
                          <a:ln>
                            <a:noFill/>
                          </a:ln>
                          <a:uFillTx/>
                          <a:sym typeface="Helvetica Neue Light"/>
                        </a:rPr>
                        <a:t>Upholding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rules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stated</a:t>
                      </a:r>
                      <a:r>
                        <a:rPr lang="pl-PL" sz="3600" u="none" strike="noStrike" cap="none" spc="0" baseline="0" dirty="0" smtClean="0">
                          <a:ln>
                            <a:noFill/>
                          </a:ln>
                          <a:uFillTx/>
                          <a:sym typeface="Helvetica Neue Light"/>
                        </a:rPr>
                        <a:t> by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social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contract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Keeping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values</a:t>
                      </a:r>
                      <a:r>
                        <a:rPr lang="pl-PL" sz="3600" u="none" strike="noStrike" cap="none" spc="0" baseline="0" dirty="0" smtClean="0">
                          <a:ln>
                            <a:noFill/>
                          </a:ln>
                          <a:uFillTx/>
                          <a:sym typeface="Helvetica Neue Light"/>
                        </a:rPr>
                        <a:t> and </a:t>
                      </a:r>
                      <a:r>
                        <a:rPr lang="pl-PL" sz="3600" u="none" strike="noStrike" cap="none" spc="0" baseline="0" dirty="0" err="1" smtClean="0">
                          <a:ln>
                            <a:noFill/>
                          </a:ln>
                          <a:uFillTx/>
                          <a:sym typeface="Helvetica Neue Light"/>
                        </a:rPr>
                        <a:t>rights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without</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taking</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into</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consideration</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the</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majority</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opinion</a:t>
                      </a:r>
                      <a:r>
                        <a:rPr lang="pl-PL" sz="3600" u="none" strike="noStrike" cap="none" spc="0" baseline="0" dirty="0" smtClean="0">
                          <a:ln>
                            <a:noFill/>
                          </a:ln>
                          <a:uFillTx/>
                          <a:sym typeface="Helvetica Neue Light"/>
                        </a:rPr>
                        <a:t>.</a:t>
                      </a:r>
                      <a:endParaRPr lang="pl-PL" sz="3600" dirty="0"/>
                    </a:p>
                  </a:txBody>
                  <a:tcPr/>
                </a:tc>
              </a:tr>
              <a:tr h="2972666">
                <a:tc>
                  <a:txBody>
                    <a:bodyPr/>
                    <a:lstStyle/>
                    <a:p>
                      <a:pPr algn="l"/>
                      <a:r>
                        <a:rPr lang="pl-PL" sz="3600" u="none" strike="noStrike" cap="none" spc="0" baseline="0" dirty="0" err="1" smtClean="0">
                          <a:ln>
                            <a:noFill/>
                          </a:ln>
                          <a:solidFill>
                            <a:srgbClr val="FF0000"/>
                          </a:solidFill>
                          <a:uFillTx/>
                          <a:sym typeface="Helvetica Neue Light"/>
                        </a:rPr>
                        <a:t>Sixth</a:t>
                      </a:r>
                      <a:r>
                        <a:rPr lang="pl-PL" sz="3600" u="none" strike="noStrike" cap="none" spc="0" baseline="0" dirty="0" smtClean="0">
                          <a:ln>
                            <a:noFill/>
                          </a:ln>
                          <a:solidFill>
                            <a:srgbClr val="FF0000"/>
                          </a:solidFill>
                          <a:uFillTx/>
                          <a:sym typeface="Helvetica Neue Light"/>
                        </a:rPr>
                        <a:t> </a:t>
                      </a:r>
                      <a:r>
                        <a:rPr lang="pl-PL" sz="3600" u="none" strike="noStrike" cap="none" spc="0" baseline="0" dirty="0" err="1" smtClean="0">
                          <a:ln>
                            <a:noFill/>
                          </a:ln>
                          <a:solidFill>
                            <a:srgbClr val="FF0000"/>
                          </a:solidFill>
                          <a:uFillTx/>
                          <a:sym typeface="Helvetica Neue Light"/>
                        </a:rPr>
                        <a:t>stage</a:t>
                      </a:r>
                      <a:r>
                        <a:rPr lang="pl-PL" sz="3600" u="none" strike="noStrike" cap="none" spc="0" baseline="0" dirty="0" smtClean="0">
                          <a:ln>
                            <a:noFill/>
                          </a:ln>
                          <a:uFillTx/>
                          <a:sym typeface="Helvetica Neue Light"/>
                        </a:rPr>
                        <a:t> – Universal </a:t>
                      </a:r>
                      <a:r>
                        <a:rPr lang="pl-PL" sz="3600" u="none" strike="noStrike" cap="none" spc="0" baseline="0" dirty="0" err="1" smtClean="0">
                          <a:ln>
                            <a:noFill/>
                          </a:ln>
                          <a:uFillTx/>
                          <a:sym typeface="Helvetica Neue Light"/>
                        </a:rPr>
                        <a:t>ethical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principles</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self-selection</a:t>
                      </a:r>
                      <a:r>
                        <a:rPr lang="pl-PL" sz="3600" u="none" strike="noStrike" cap="none" spc="0" baseline="0" dirty="0" smtClean="0">
                          <a:ln>
                            <a:noFill/>
                          </a:ln>
                          <a:uFillTx/>
                          <a:sym typeface="Helvetica Neue Light"/>
                        </a:rPr>
                        <a:t> of </a:t>
                      </a:r>
                      <a:r>
                        <a:rPr lang="pl-PL" sz="3600" u="none" strike="noStrike" cap="none" spc="0" baseline="0" dirty="0" err="1" smtClean="0">
                          <a:ln>
                            <a:noFill/>
                          </a:ln>
                          <a:uFillTx/>
                          <a:sym typeface="Helvetica Neue Light"/>
                        </a:rPr>
                        <a:t>universal</a:t>
                      </a:r>
                      <a:r>
                        <a:rPr lang="pl-PL" sz="3600" u="none" strike="noStrike" cap="none" spc="0" baseline="0" dirty="0" smtClean="0">
                          <a:ln>
                            <a:noFill/>
                          </a:ln>
                          <a:uFillTx/>
                          <a:sym typeface="Helvetica Neue Light"/>
                        </a:rPr>
                        <a:t> </a:t>
                      </a:r>
                      <a:r>
                        <a:rPr lang="pl-PL" sz="3600" u="none" strike="noStrike" cap="none" spc="0" baseline="0" dirty="0" err="1" smtClean="0">
                          <a:ln>
                            <a:noFill/>
                          </a:ln>
                          <a:uFillTx/>
                          <a:sym typeface="Helvetica Neue Light"/>
                        </a:rPr>
                        <a:t>principles</a:t>
                      </a:r>
                      <a:endParaRPr lang="pl-PL" sz="3600" dirty="0"/>
                    </a:p>
                  </a:txBody>
                  <a:tcPr/>
                </a:tc>
                <a:tc>
                  <a:txBody>
                    <a:bodyPr/>
                    <a:lstStyle/>
                    <a:p>
                      <a:pPr algn="l">
                        <a:lnSpc>
                          <a:spcPct val="115000"/>
                        </a:lnSpc>
                        <a:spcAft>
                          <a:spcPts val="0"/>
                        </a:spcAft>
                      </a:pPr>
                      <a:r>
                        <a:rPr lang="pl-PL" sz="3600" dirty="0" err="1"/>
                        <a:t>Individual</a:t>
                      </a:r>
                      <a:r>
                        <a:rPr lang="pl-PL" sz="3600" dirty="0"/>
                        <a:t> </a:t>
                      </a:r>
                      <a:r>
                        <a:rPr lang="pl-PL" sz="3600" dirty="0" err="1"/>
                        <a:t>principle</a:t>
                      </a:r>
                      <a:r>
                        <a:rPr lang="pl-PL" sz="3600" dirty="0"/>
                        <a:t> of </a:t>
                      </a:r>
                      <a:r>
                        <a:rPr lang="pl-PL" sz="3600" dirty="0" err="1"/>
                        <a:t>consciousness</a:t>
                      </a:r>
                      <a:r>
                        <a:rPr lang="pl-PL" sz="3600" dirty="0"/>
                        <a:t> and </a:t>
                      </a:r>
                      <a:r>
                        <a:rPr lang="pl-PL" sz="3600" dirty="0" err="1"/>
                        <a:t>following</a:t>
                      </a:r>
                      <a:r>
                        <a:rPr lang="pl-PL" sz="3600" dirty="0"/>
                        <a:t> </a:t>
                      </a:r>
                      <a:r>
                        <a:rPr lang="pl-PL" sz="3600" dirty="0" err="1"/>
                        <a:t>ethical</a:t>
                      </a:r>
                      <a:r>
                        <a:rPr lang="pl-PL" sz="3600" dirty="0"/>
                        <a:t> </a:t>
                      </a:r>
                      <a:r>
                        <a:rPr lang="pl-PL" sz="3600" dirty="0" err="1"/>
                        <a:t>principles</a:t>
                      </a:r>
                      <a:r>
                        <a:rPr lang="pl-PL" sz="3600" dirty="0"/>
                        <a:t>. If </a:t>
                      </a:r>
                      <a:r>
                        <a:rPr lang="pl-PL" sz="3600" dirty="0" err="1"/>
                        <a:t>laws</a:t>
                      </a:r>
                      <a:r>
                        <a:rPr lang="pl-PL" sz="3600" dirty="0"/>
                        <a:t> break </a:t>
                      </a:r>
                      <a:r>
                        <a:rPr lang="pl-PL" sz="3600" dirty="0" err="1"/>
                        <a:t>those</a:t>
                      </a:r>
                      <a:r>
                        <a:rPr lang="pl-PL" sz="3600" dirty="0"/>
                        <a:t> </a:t>
                      </a:r>
                      <a:r>
                        <a:rPr lang="pl-PL" sz="3600" dirty="0" err="1"/>
                        <a:t>principles</a:t>
                      </a:r>
                      <a:r>
                        <a:rPr lang="pl-PL" sz="3600" dirty="0"/>
                        <a:t>, </a:t>
                      </a:r>
                      <a:r>
                        <a:rPr lang="pl-PL" sz="3600" dirty="0" err="1"/>
                        <a:t>then</a:t>
                      </a:r>
                      <a:r>
                        <a:rPr lang="pl-PL" sz="3600" dirty="0"/>
                        <a:t> </a:t>
                      </a:r>
                      <a:r>
                        <a:rPr lang="pl-PL" sz="3600" dirty="0" err="1"/>
                        <a:t>act</a:t>
                      </a:r>
                      <a:r>
                        <a:rPr lang="pl-PL" sz="3600" dirty="0"/>
                        <a:t> in </a:t>
                      </a:r>
                      <a:r>
                        <a:rPr lang="pl-PL" sz="3600" dirty="0" err="1"/>
                        <a:t>accordance</a:t>
                      </a:r>
                      <a:r>
                        <a:rPr lang="pl-PL" sz="3600" dirty="0"/>
                        <a:t> </a:t>
                      </a:r>
                      <a:r>
                        <a:rPr lang="pl-PL" sz="3600" dirty="0" err="1"/>
                        <a:t>with</a:t>
                      </a:r>
                      <a:r>
                        <a:rPr lang="pl-PL" sz="3600" dirty="0"/>
                        <a:t> </a:t>
                      </a:r>
                      <a:r>
                        <a:rPr lang="pl-PL" sz="3600" dirty="0" err="1"/>
                        <a:t>the</a:t>
                      </a:r>
                      <a:r>
                        <a:rPr lang="pl-PL" sz="3600" dirty="0"/>
                        <a:t> </a:t>
                      </a:r>
                      <a:r>
                        <a:rPr lang="pl-PL" sz="3600" dirty="0" err="1"/>
                        <a:t>ethical</a:t>
                      </a:r>
                      <a:r>
                        <a:rPr lang="pl-PL" sz="3600" dirty="0"/>
                        <a:t> </a:t>
                      </a:r>
                      <a:r>
                        <a:rPr lang="pl-PL" sz="3600" dirty="0" err="1"/>
                        <a:t>norms</a:t>
                      </a:r>
                      <a:r>
                        <a:rPr lang="pl-PL" sz="3600" dirty="0"/>
                        <a:t>.</a:t>
                      </a:r>
                      <a:endParaRPr lang="pl-PL" sz="3600" dirty="0">
                        <a:latin typeface="Calibri"/>
                        <a:ea typeface="Calibri"/>
                        <a:cs typeface="Times New Roman"/>
                      </a:endParaRPr>
                    </a:p>
                  </a:txBody>
                  <a:tcPr marL="68580" marR="68580" marT="0" marB="0"/>
                </a:tc>
              </a:tr>
            </a:tbl>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174776" y="3401616"/>
            <a:ext cx="21890432" cy="8280920"/>
          </a:xfrm>
        </p:spPr>
        <p:txBody>
          <a:bodyPr>
            <a:normAutofit/>
          </a:bodyPr>
          <a:lstStyle/>
          <a:p>
            <a:pPr algn="l"/>
            <a:r>
              <a:rPr lang="pl-PL" dirty="0" err="1" smtClean="0"/>
              <a:t>Treating</a:t>
            </a:r>
            <a:r>
              <a:rPr lang="pl-PL" dirty="0" smtClean="0"/>
              <a:t> </a:t>
            </a:r>
            <a:r>
              <a:rPr lang="pl-PL" dirty="0" err="1" smtClean="0"/>
              <a:t>citizens</a:t>
            </a:r>
            <a:r>
              <a:rPr lang="pl-PL" dirty="0" smtClean="0"/>
              <a:t> as individuals </a:t>
            </a:r>
            <a:r>
              <a:rPr lang="pl-PL" dirty="0" err="1" smtClean="0"/>
              <a:t>rather</a:t>
            </a:r>
            <a:r>
              <a:rPr lang="pl-PL" dirty="0" smtClean="0"/>
              <a:t> </a:t>
            </a:r>
            <a:r>
              <a:rPr lang="pl-PL" dirty="0" err="1" smtClean="0"/>
              <a:t>than</a:t>
            </a:r>
            <a:r>
              <a:rPr lang="pl-PL" dirty="0" smtClean="0"/>
              <a:t> </a:t>
            </a:r>
            <a:r>
              <a:rPr lang="pl-PL" dirty="0" err="1" smtClean="0"/>
              <a:t>anonymously</a:t>
            </a:r>
            <a:r>
              <a:rPr lang="pl-PL" dirty="0" smtClean="0"/>
              <a:t> as </a:t>
            </a:r>
            <a:r>
              <a:rPr lang="pl-PL" dirty="0" err="1" smtClean="0"/>
              <a:t>abstract</a:t>
            </a:r>
            <a:r>
              <a:rPr lang="pl-PL" dirty="0" smtClean="0"/>
              <a:t> </a:t>
            </a:r>
            <a:r>
              <a:rPr lang="pl-PL" dirty="0" err="1" smtClean="0"/>
              <a:t>cases</a:t>
            </a:r>
            <a:r>
              <a:rPr lang="pl-PL" dirty="0" smtClean="0"/>
              <a:t> </a:t>
            </a:r>
            <a:r>
              <a:rPr lang="pl-PL" dirty="0" err="1" smtClean="0"/>
              <a:t>is</a:t>
            </a:r>
            <a:r>
              <a:rPr lang="pl-PL" dirty="0" smtClean="0"/>
              <a:t> </a:t>
            </a:r>
            <a:r>
              <a:rPr lang="pl-PL" dirty="0" err="1" smtClean="0"/>
              <a:t>the</a:t>
            </a:r>
            <a:r>
              <a:rPr lang="pl-PL" dirty="0" smtClean="0"/>
              <a:t> idea </a:t>
            </a:r>
            <a:r>
              <a:rPr lang="pl-PL" dirty="0" err="1" smtClean="0"/>
              <a:t>which</a:t>
            </a:r>
            <a:r>
              <a:rPr lang="pl-PL" dirty="0" smtClean="0"/>
              <a:t> </a:t>
            </a:r>
            <a:r>
              <a:rPr lang="pl-PL" dirty="0" err="1" smtClean="0"/>
              <a:t>is</a:t>
            </a:r>
            <a:r>
              <a:rPr lang="pl-PL" dirty="0" smtClean="0"/>
              <a:t> </a:t>
            </a:r>
            <a:r>
              <a:rPr lang="pl-PL" dirty="0" err="1" smtClean="0"/>
              <a:t>helped</a:t>
            </a:r>
            <a:r>
              <a:rPr lang="pl-PL" dirty="0" smtClean="0"/>
              <a:t> by </a:t>
            </a:r>
            <a:r>
              <a:rPr lang="pl-PL" dirty="0" err="1" smtClean="0"/>
              <a:t>establishing</a:t>
            </a:r>
            <a:r>
              <a:rPr lang="pl-PL" dirty="0" smtClean="0"/>
              <a:t> </a:t>
            </a:r>
            <a:r>
              <a:rPr lang="pl-PL" dirty="0" err="1" smtClean="0"/>
              <a:t>the</a:t>
            </a:r>
            <a:r>
              <a:rPr lang="pl-PL" dirty="0" smtClean="0"/>
              <a:t> so </a:t>
            </a:r>
            <a:r>
              <a:rPr lang="pl-PL" dirty="0" err="1" smtClean="0"/>
              <a:t>called</a:t>
            </a:r>
            <a:r>
              <a:rPr lang="pl-PL" dirty="0" smtClean="0"/>
              <a:t> </a:t>
            </a:r>
            <a:r>
              <a:rPr lang="pl-PL" dirty="0" err="1" smtClean="0"/>
              <a:t>client-centres</a:t>
            </a:r>
            <a:r>
              <a:rPr lang="pl-PL" dirty="0" smtClean="0"/>
              <a:t>. </a:t>
            </a:r>
            <a:r>
              <a:rPr lang="pl-PL" dirty="0" err="1" smtClean="0"/>
              <a:t>Centres</a:t>
            </a:r>
            <a:r>
              <a:rPr lang="pl-PL" dirty="0" smtClean="0"/>
              <a:t> </a:t>
            </a:r>
            <a:r>
              <a:rPr lang="pl-PL" dirty="0" err="1" smtClean="0"/>
              <a:t>that</a:t>
            </a:r>
            <a:r>
              <a:rPr lang="pl-PL" dirty="0" smtClean="0"/>
              <a:t> </a:t>
            </a:r>
            <a:r>
              <a:rPr lang="pl-PL" dirty="0" err="1" smtClean="0"/>
              <a:t>must</a:t>
            </a:r>
            <a:r>
              <a:rPr lang="pl-PL" dirty="0" smtClean="0"/>
              <a:t> be </a:t>
            </a:r>
            <a:r>
              <a:rPr lang="pl-PL" dirty="0" err="1" smtClean="0"/>
              <a:t>flexibly</a:t>
            </a:r>
            <a:r>
              <a:rPr lang="pl-PL" dirty="0" smtClean="0"/>
              <a:t> </a:t>
            </a:r>
            <a:r>
              <a:rPr lang="pl-PL" dirty="0" err="1" smtClean="0"/>
              <a:t>structured</a:t>
            </a:r>
            <a:r>
              <a:rPr lang="pl-PL" dirty="0" smtClean="0"/>
              <a:t> </a:t>
            </a:r>
            <a:r>
              <a:rPr lang="pl-PL" dirty="0" err="1" smtClean="0"/>
              <a:t>around</a:t>
            </a:r>
            <a:r>
              <a:rPr lang="pl-PL" dirty="0" smtClean="0"/>
              <a:t> </a:t>
            </a:r>
            <a:r>
              <a:rPr lang="pl-PL" dirty="0" err="1" smtClean="0"/>
              <a:t>the</a:t>
            </a:r>
            <a:r>
              <a:rPr lang="pl-PL" dirty="0" smtClean="0"/>
              <a:t> </a:t>
            </a:r>
            <a:r>
              <a:rPr lang="pl-PL" dirty="0" err="1" smtClean="0"/>
              <a:t>clients</a:t>
            </a:r>
            <a:r>
              <a:rPr lang="pl-PL" dirty="0" smtClean="0"/>
              <a:t>’ </a:t>
            </a:r>
            <a:r>
              <a:rPr lang="pl-PL" dirty="0" err="1" smtClean="0"/>
              <a:t>needs</a:t>
            </a:r>
            <a:r>
              <a:rPr lang="pl-PL" dirty="0" smtClean="0"/>
              <a:t> and </a:t>
            </a:r>
            <a:r>
              <a:rPr lang="pl-PL" dirty="0" err="1" smtClean="0"/>
              <a:t>demands</a:t>
            </a:r>
            <a:r>
              <a:rPr lang="pl-PL" dirty="0" smtClean="0"/>
              <a:t>, and </a:t>
            </a:r>
            <a:r>
              <a:rPr lang="pl-PL" dirty="0" err="1" smtClean="0"/>
              <a:t>must</a:t>
            </a:r>
            <a:r>
              <a:rPr lang="pl-PL" dirty="0" smtClean="0"/>
              <a:t> be </a:t>
            </a:r>
            <a:r>
              <a:rPr lang="pl-PL" dirty="0" err="1" smtClean="0"/>
              <a:t>more</a:t>
            </a:r>
            <a:r>
              <a:rPr lang="pl-PL" dirty="0" smtClean="0"/>
              <a:t> </a:t>
            </a:r>
            <a:r>
              <a:rPr lang="pl-PL" dirty="0" err="1" smtClean="0"/>
              <a:t>or</a:t>
            </a:r>
            <a:r>
              <a:rPr lang="pl-PL" dirty="0" smtClean="0"/>
              <a:t> less </a:t>
            </a:r>
            <a:r>
              <a:rPr lang="pl-PL" dirty="0" err="1" smtClean="0"/>
              <a:t>defined</a:t>
            </a:r>
            <a:r>
              <a:rPr lang="pl-PL" dirty="0" smtClean="0"/>
              <a:t> by </a:t>
            </a:r>
            <a:r>
              <a:rPr lang="pl-PL" dirty="0" err="1" smtClean="0"/>
              <a:t>the</a:t>
            </a:r>
            <a:r>
              <a:rPr lang="pl-PL" dirty="0" smtClean="0"/>
              <a:t> </a:t>
            </a:r>
            <a:r>
              <a:rPr lang="pl-PL" dirty="0" err="1" smtClean="0"/>
              <a:t>citizens</a:t>
            </a:r>
            <a:r>
              <a:rPr lang="pl-PL" dirty="0" smtClean="0"/>
              <a:t>’ </a:t>
            </a:r>
            <a:r>
              <a:rPr lang="pl-PL" dirty="0" err="1" smtClean="0"/>
              <a:t>requirements</a:t>
            </a:r>
            <a:r>
              <a:rPr lang="pl-PL" dirty="0" smtClean="0"/>
              <a:t> </a:t>
            </a:r>
            <a:r>
              <a:rPr lang="pl-PL" dirty="0" err="1" smtClean="0"/>
              <a:t>rather</a:t>
            </a:r>
            <a:r>
              <a:rPr lang="pl-PL" dirty="0" smtClean="0"/>
              <a:t> </a:t>
            </a:r>
            <a:r>
              <a:rPr lang="pl-PL" dirty="0" err="1" smtClean="0"/>
              <a:t>than</a:t>
            </a:r>
            <a:r>
              <a:rPr lang="pl-PL" dirty="0" smtClean="0"/>
              <a:t> by </a:t>
            </a:r>
            <a:r>
              <a:rPr lang="pl-PL" dirty="0" err="1" smtClean="0"/>
              <a:t>the</a:t>
            </a:r>
            <a:r>
              <a:rPr lang="pl-PL" dirty="0" smtClean="0"/>
              <a:t> </a:t>
            </a:r>
            <a:r>
              <a:rPr lang="pl-PL" dirty="0" err="1" smtClean="0"/>
              <a:t>needs</a:t>
            </a:r>
            <a:r>
              <a:rPr lang="pl-PL" dirty="0" smtClean="0"/>
              <a:t> of </a:t>
            </a:r>
            <a:r>
              <a:rPr lang="pl-PL" dirty="0" err="1" smtClean="0"/>
              <a:t>administrative</a:t>
            </a:r>
            <a:r>
              <a:rPr lang="pl-PL" dirty="0" smtClean="0"/>
              <a:t> </a:t>
            </a:r>
            <a:r>
              <a:rPr lang="pl-PL" dirty="0" err="1" smtClean="0"/>
              <a:t>organisations</a:t>
            </a:r>
            <a:r>
              <a:rPr lang="pl-PL" dirty="0" smtClean="0"/>
              <a:t> and </a:t>
            </a:r>
            <a:r>
              <a:rPr lang="pl-PL" dirty="0" err="1" smtClean="0"/>
              <a:t>institutions</a:t>
            </a:r>
            <a:r>
              <a:rPr lang="pl-PL" dirty="0" smtClean="0"/>
              <a:t>; </a:t>
            </a:r>
            <a:r>
              <a:rPr lang="pl-PL" dirty="0" err="1" smtClean="0"/>
              <a:t>furthermore</a:t>
            </a:r>
            <a:r>
              <a:rPr lang="pl-PL" dirty="0" smtClean="0"/>
              <a:t>, </a:t>
            </a:r>
            <a:r>
              <a:rPr lang="pl-PL" dirty="0" err="1" smtClean="0"/>
              <a:t>these</a:t>
            </a:r>
            <a:r>
              <a:rPr lang="pl-PL" dirty="0" smtClean="0"/>
              <a:t> </a:t>
            </a:r>
            <a:r>
              <a:rPr lang="pl-PL" dirty="0" err="1" smtClean="0"/>
              <a:t>centres</a:t>
            </a:r>
            <a:r>
              <a:rPr lang="pl-PL" dirty="0" smtClean="0"/>
              <a:t> </a:t>
            </a:r>
            <a:r>
              <a:rPr lang="pl-PL" dirty="0" err="1" smtClean="0"/>
              <a:t>are</a:t>
            </a:r>
            <a:r>
              <a:rPr lang="pl-PL" dirty="0" smtClean="0"/>
              <a:t> </a:t>
            </a:r>
            <a:r>
              <a:rPr lang="pl-PL" dirty="0" err="1" smtClean="0"/>
              <a:t>aimed</a:t>
            </a:r>
            <a:r>
              <a:rPr lang="pl-PL" dirty="0" smtClean="0"/>
              <a:t> </a:t>
            </a:r>
            <a:r>
              <a:rPr lang="pl-PL" dirty="0" err="1" smtClean="0"/>
              <a:t>at</a:t>
            </a:r>
            <a:r>
              <a:rPr lang="pl-PL" dirty="0" smtClean="0"/>
              <a:t> </a:t>
            </a:r>
            <a:r>
              <a:rPr lang="pl-PL" dirty="0" err="1" smtClean="0"/>
              <a:t>reducing</a:t>
            </a:r>
            <a:r>
              <a:rPr lang="pl-PL" dirty="0" smtClean="0"/>
              <a:t> </a:t>
            </a:r>
            <a:r>
              <a:rPr lang="pl-PL" dirty="0" err="1" smtClean="0"/>
              <a:t>the</a:t>
            </a:r>
            <a:r>
              <a:rPr lang="pl-PL" dirty="0" smtClean="0"/>
              <a:t> </a:t>
            </a:r>
            <a:r>
              <a:rPr lang="pl-PL" dirty="0" err="1" smtClean="0"/>
              <a:t>need</a:t>
            </a:r>
            <a:r>
              <a:rPr lang="pl-PL" dirty="0" smtClean="0"/>
              <a:t> to </a:t>
            </a:r>
            <a:r>
              <a:rPr lang="pl-PL" dirty="0" err="1" smtClean="0"/>
              <a:t>complete</a:t>
            </a:r>
            <a:r>
              <a:rPr lang="pl-PL" dirty="0" smtClean="0"/>
              <a:t> an </a:t>
            </a:r>
            <a:r>
              <a:rPr lang="pl-PL" dirty="0" err="1" smtClean="0"/>
              <a:t>enormous</a:t>
            </a:r>
            <a:r>
              <a:rPr lang="pl-PL" dirty="0" smtClean="0"/>
              <a:t> pile of </a:t>
            </a:r>
            <a:r>
              <a:rPr lang="pl-PL" dirty="0" err="1" smtClean="0"/>
              <a:t>forms</a:t>
            </a:r>
            <a:r>
              <a:rPr lang="pl-PL" dirty="0" smtClean="0"/>
              <a:t>, </a:t>
            </a:r>
            <a:r>
              <a:rPr lang="pl-PL" dirty="0" err="1" smtClean="0"/>
              <a:t>considerably</a:t>
            </a:r>
            <a:r>
              <a:rPr lang="pl-PL" dirty="0" smtClean="0"/>
              <a:t> </a:t>
            </a:r>
            <a:r>
              <a:rPr lang="pl-PL" dirty="0" err="1" smtClean="0"/>
              <a:t>reducing</a:t>
            </a:r>
            <a:r>
              <a:rPr lang="pl-PL" dirty="0" smtClean="0"/>
              <a:t> </a:t>
            </a:r>
            <a:r>
              <a:rPr lang="pl-PL" dirty="0" err="1" smtClean="0"/>
              <a:t>administrative</a:t>
            </a:r>
            <a:r>
              <a:rPr lang="pl-PL" dirty="0" smtClean="0"/>
              <a:t> </a:t>
            </a:r>
            <a:r>
              <a:rPr lang="pl-PL" dirty="0" err="1" smtClean="0"/>
              <a:t>paperwork</a:t>
            </a:r>
            <a:r>
              <a:rPr lang="pl-PL" dirty="0" smtClean="0"/>
              <a:t>, </a:t>
            </a:r>
            <a:r>
              <a:rPr lang="pl-PL" dirty="0" err="1" smtClean="0"/>
              <a:t>enhancing</a:t>
            </a:r>
            <a:r>
              <a:rPr lang="pl-PL" dirty="0" smtClean="0"/>
              <a:t> </a:t>
            </a:r>
            <a:r>
              <a:rPr lang="pl-PL" dirty="0" err="1" smtClean="0"/>
              <a:t>the</a:t>
            </a:r>
            <a:r>
              <a:rPr lang="pl-PL" dirty="0" smtClean="0"/>
              <a:t> </a:t>
            </a:r>
            <a:r>
              <a:rPr lang="pl-PL" dirty="0" err="1" smtClean="0"/>
              <a:t>effectiveness</a:t>
            </a:r>
            <a:r>
              <a:rPr lang="pl-PL" dirty="0" smtClean="0"/>
              <a:t> of </a:t>
            </a:r>
            <a:r>
              <a:rPr lang="pl-PL" dirty="0" err="1" smtClean="0"/>
              <a:t>official</a:t>
            </a:r>
            <a:r>
              <a:rPr lang="pl-PL" dirty="0" smtClean="0"/>
              <a:t> </a:t>
            </a:r>
            <a:r>
              <a:rPr lang="pl-PL" dirty="0" err="1" smtClean="0"/>
              <a:t>procedures</a:t>
            </a:r>
            <a:r>
              <a:rPr lang="pl-PL" dirty="0" smtClean="0"/>
              <a:t> and in general to </a:t>
            </a:r>
            <a:r>
              <a:rPr lang="pl-PL" dirty="0" err="1" smtClean="0"/>
              <a:t>minimise</a:t>
            </a:r>
            <a:r>
              <a:rPr lang="pl-PL" dirty="0" smtClean="0"/>
              <a:t> </a:t>
            </a:r>
            <a:r>
              <a:rPr lang="pl-PL" dirty="0" err="1" smtClean="0"/>
              <a:t>the</a:t>
            </a:r>
            <a:r>
              <a:rPr lang="pl-PL" dirty="0" smtClean="0"/>
              <a:t> </a:t>
            </a:r>
            <a:r>
              <a:rPr lang="pl-PL" dirty="0" err="1" smtClean="0"/>
              <a:t>burden</a:t>
            </a:r>
            <a:r>
              <a:rPr lang="pl-PL" dirty="0" smtClean="0"/>
              <a:t> of </a:t>
            </a:r>
            <a:r>
              <a:rPr lang="pl-PL" dirty="0" err="1" smtClean="0"/>
              <a:t>bureaucratic</a:t>
            </a:r>
            <a:r>
              <a:rPr lang="pl-PL" dirty="0" smtClean="0"/>
              <a:t> </a:t>
            </a:r>
            <a:r>
              <a:rPr lang="pl-PL" dirty="0" err="1" smtClean="0"/>
              <a:t>practices</a:t>
            </a:r>
            <a:r>
              <a:rPr lang="pl-PL" dirty="0" smtClean="0"/>
              <a:t>. </a:t>
            </a:r>
            <a:endParaRPr lang="pl-PL" i="1" dirty="0">
              <a:solidFill>
                <a:schemeClr val="accent3">
                  <a:lumMod val="75000"/>
                </a:schemeClr>
              </a:solidFill>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817440"/>
            <a:ext cx="23042560" cy="1512168"/>
          </a:xfrm>
        </p:spPr>
        <p:txBody>
          <a:bodyPr>
            <a:normAutofit/>
          </a:bodyPr>
          <a:lstStyle/>
          <a:p>
            <a:r>
              <a:rPr lang="pl-PL" sz="6000" dirty="0" err="1" smtClean="0">
                <a:solidFill>
                  <a:srgbClr val="FF0000"/>
                </a:solidFill>
              </a:rPr>
              <a:t>Bureaucratic</a:t>
            </a:r>
            <a:r>
              <a:rPr lang="pl-PL" sz="6000" dirty="0" smtClean="0">
                <a:solidFill>
                  <a:srgbClr val="FF0000"/>
                </a:solidFill>
              </a:rPr>
              <a:t> model of </a:t>
            </a:r>
            <a:r>
              <a:rPr lang="pl-PL" sz="6000" dirty="0" err="1" smtClean="0">
                <a:solidFill>
                  <a:srgbClr val="FF0000"/>
                </a:solidFill>
              </a:rPr>
              <a:t>Decision-making</a:t>
            </a:r>
            <a:endParaRPr lang="pl-PL" sz="6000" dirty="0">
              <a:solidFill>
                <a:srgbClr val="FF0000"/>
              </a:solidFill>
            </a:endParaRPr>
          </a:p>
        </p:txBody>
      </p:sp>
      <p:sp>
        <p:nvSpPr>
          <p:cNvPr id="3" name="Symbol zastępczy zawartości 2"/>
          <p:cNvSpPr>
            <a:spLocks noGrp="1"/>
          </p:cNvSpPr>
          <p:nvPr>
            <p:ph idx="1"/>
          </p:nvPr>
        </p:nvSpPr>
        <p:spPr>
          <a:xfrm>
            <a:off x="1390800" y="4553744"/>
            <a:ext cx="21458384" cy="7128792"/>
          </a:xfrm>
        </p:spPr>
        <p:txBody>
          <a:bodyPr>
            <a:normAutofit lnSpcReduction="10000"/>
          </a:bodyPr>
          <a:lstStyle/>
          <a:p>
            <a:pPr algn="l"/>
            <a:r>
              <a:rPr lang="pl-PL" dirty="0" smtClean="0"/>
              <a:t>In </a:t>
            </a:r>
            <a:r>
              <a:rPr lang="pl-PL" dirty="0" err="1" smtClean="0"/>
              <a:t>addition</a:t>
            </a:r>
            <a:r>
              <a:rPr lang="pl-PL" dirty="0" smtClean="0"/>
              <a:t> to </a:t>
            </a:r>
            <a:r>
              <a:rPr lang="pl-PL" dirty="0" err="1" smtClean="0"/>
              <a:t>emphasising</a:t>
            </a:r>
            <a:r>
              <a:rPr lang="pl-PL" dirty="0" smtClean="0"/>
              <a:t> </a:t>
            </a:r>
            <a:r>
              <a:rPr lang="pl-PL" dirty="0" err="1" smtClean="0"/>
              <a:t>the</a:t>
            </a:r>
            <a:r>
              <a:rPr lang="pl-PL" dirty="0" smtClean="0"/>
              <a:t> </a:t>
            </a:r>
            <a:r>
              <a:rPr lang="pl-PL" dirty="0" err="1" smtClean="0"/>
              <a:t>important</a:t>
            </a:r>
            <a:r>
              <a:rPr lang="pl-PL" dirty="0" smtClean="0"/>
              <a:t> </a:t>
            </a:r>
            <a:r>
              <a:rPr lang="pl-PL" dirty="0" err="1" smtClean="0"/>
              <a:t>aspects</a:t>
            </a:r>
            <a:r>
              <a:rPr lang="pl-PL" dirty="0" smtClean="0"/>
              <a:t> of </a:t>
            </a:r>
            <a:r>
              <a:rPr lang="pl-PL" dirty="0" err="1" smtClean="0"/>
              <a:t>decision-making</a:t>
            </a:r>
            <a:r>
              <a:rPr lang="pl-PL" dirty="0" smtClean="0"/>
              <a:t> </a:t>
            </a:r>
            <a:r>
              <a:rPr lang="pl-PL" dirty="0" err="1" smtClean="0"/>
              <a:t>processes</a:t>
            </a:r>
            <a:r>
              <a:rPr lang="pl-PL" dirty="0" smtClean="0"/>
              <a:t>, </a:t>
            </a:r>
            <a:r>
              <a:rPr lang="pl-PL" dirty="0" err="1" smtClean="0"/>
              <a:t>the</a:t>
            </a:r>
            <a:r>
              <a:rPr lang="pl-PL" dirty="0" smtClean="0"/>
              <a:t> </a:t>
            </a:r>
            <a:r>
              <a:rPr lang="pl-PL" dirty="0" err="1" smtClean="0"/>
              <a:t>bureaucratic</a:t>
            </a:r>
            <a:r>
              <a:rPr lang="pl-PL" dirty="0" smtClean="0"/>
              <a:t> </a:t>
            </a:r>
            <a:r>
              <a:rPr lang="pl-PL" dirty="0" err="1" smtClean="0"/>
              <a:t>decision-making</a:t>
            </a:r>
            <a:r>
              <a:rPr lang="pl-PL" dirty="0" smtClean="0"/>
              <a:t> model </a:t>
            </a:r>
            <a:r>
              <a:rPr lang="pl-PL" dirty="0" err="1" smtClean="0"/>
              <a:t>pioneered</a:t>
            </a:r>
            <a:r>
              <a:rPr lang="pl-PL" dirty="0" smtClean="0"/>
              <a:t> by Graham </a:t>
            </a:r>
            <a:r>
              <a:rPr lang="pl-PL" dirty="0" err="1" smtClean="0"/>
              <a:t>Allison</a:t>
            </a:r>
            <a:r>
              <a:rPr lang="pl-PL" dirty="0" smtClean="0"/>
              <a:t> </a:t>
            </a:r>
            <a:r>
              <a:rPr lang="pl-PL" dirty="0" err="1" smtClean="0"/>
              <a:t>emphasises</a:t>
            </a:r>
            <a:r>
              <a:rPr lang="pl-PL" dirty="0" smtClean="0"/>
              <a:t> </a:t>
            </a:r>
            <a:r>
              <a:rPr lang="pl-PL" dirty="0" err="1" smtClean="0"/>
              <a:t>the</a:t>
            </a:r>
            <a:r>
              <a:rPr lang="pl-PL" dirty="0" smtClean="0"/>
              <a:t> </a:t>
            </a:r>
            <a:r>
              <a:rPr lang="pl-PL" dirty="0" err="1" smtClean="0"/>
              <a:t>fact</a:t>
            </a:r>
            <a:r>
              <a:rPr lang="pl-PL" dirty="0" smtClean="0"/>
              <a:t> </a:t>
            </a:r>
            <a:r>
              <a:rPr lang="pl-PL" dirty="0" err="1" smtClean="0"/>
              <a:t>that</a:t>
            </a:r>
            <a:r>
              <a:rPr lang="pl-PL" dirty="0" smtClean="0"/>
              <a:t> </a:t>
            </a:r>
            <a:r>
              <a:rPr lang="pl-PL" dirty="0" err="1" smtClean="0"/>
              <a:t>decisions</a:t>
            </a:r>
            <a:r>
              <a:rPr lang="pl-PL" dirty="0" smtClean="0"/>
              <a:t> </a:t>
            </a:r>
            <a:r>
              <a:rPr lang="pl-PL" dirty="0" err="1" smtClean="0"/>
              <a:t>are</a:t>
            </a:r>
            <a:r>
              <a:rPr lang="pl-PL" dirty="0" smtClean="0"/>
              <a:t> </a:t>
            </a:r>
            <a:r>
              <a:rPr lang="pl-PL" dirty="0" err="1" smtClean="0"/>
              <a:t>determined</a:t>
            </a:r>
            <a:r>
              <a:rPr lang="pl-PL" dirty="0" smtClean="0"/>
              <a:t> by mutual </a:t>
            </a:r>
            <a:r>
              <a:rPr lang="pl-PL" dirty="0" err="1" smtClean="0"/>
              <a:t>negotiations</a:t>
            </a:r>
            <a:r>
              <a:rPr lang="pl-PL" dirty="0" smtClean="0"/>
              <a:t> </a:t>
            </a:r>
            <a:r>
              <a:rPr lang="pl-PL" dirty="0" err="1" smtClean="0"/>
              <a:t>among</a:t>
            </a:r>
            <a:r>
              <a:rPr lang="pl-PL" dirty="0" smtClean="0"/>
              <a:t> public </a:t>
            </a:r>
            <a:r>
              <a:rPr lang="pl-PL" dirty="0" err="1" smtClean="0"/>
              <a:t>administrators</a:t>
            </a:r>
            <a:r>
              <a:rPr lang="pl-PL" dirty="0" smtClean="0"/>
              <a:t> and </a:t>
            </a:r>
            <a:r>
              <a:rPr lang="pl-PL" dirty="0" err="1" smtClean="0"/>
              <a:t>administrative</a:t>
            </a:r>
            <a:r>
              <a:rPr lang="pl-PL" dirty="0" smtClean="0"/>
              <a:t> </a:t>
            </a:r>
            <a:r>
              <a:rPr lang="pl-PL" dirty="0" err="1" smtClean="0"/>
              <a:t>bodies</a:t>
            </a:r>
            <a:r>
              <a:rPr lang="pl-PL" dirty="0" smtClean="0"/>
              <a:t> </a:t>
            </a:r>
            <a:r>
              <a:rPr lang="pl-PL" dirty="0" err="1" smtClean="0"/>
              <a:t>while</a:t>
            </a:r>
            <a:r>
              <a:rPr lang="pl-PL" dirty="0" smtClean="0"/>
              <a:t> </a:t>
            </a:r>
            <a:r>
              <a:rPr lang="pl-PL" dirty="0" err="1" smtClean="0"/>
              <a:t>either</a:t>
            </a:r>
            <a:r>
              <a:rPr lang="pl-PL" dirty="0" smtClean="0"/>
              <a:t> </a:t>
            </a:r>
            <a:r>
              <a:rPr lang="pl-PL" dirty="0" err="1" smtClean="0"/>
              <a:t>subject</a:t>
            </a:r>
            <a:r>
              <a:rPr lang="pl-PL" dirty="0" smtClean="0"/>
              <a:t> </a:t>
            </a:r>
            <a:r>
              <a:rPr lang="pl-PL" dirty="0" err="1" smtClean="0"/>
              <a:t>follows</a:t>
            </a:r>
            <a:r>
              <a:rPr lang="pl-PL" dirty="0" smtClean="0"/>
              <a:t> </a:t>
            </a:r>
            <a:r>
              <a:rPr lang="pl-PL" dirty="0" err="1" smtClean="0"/>
              <a:t>its</a:t>
            </a:r>
            <a:r>
              <a:rPr lang="pl-PL" dirty="0" smtClean="0"/>
              <a:t> </a:t>
            </a:r>
            <a:r>
              <a:rPr lang="pl-PL" dirty="0" err="1" smtClean="0"/>
              <a:t>own</a:t>
            </a:r>
            <a:r>
              <a:rPr lang="pl-PL" dirty="0" smtClean="0"/>
              <a:t> </a:t>
            </a:r>
            <a:r>
              <a:rPr lang="pl-PL" dirty="0" err="1" smtClean="0"/>
              <a:t>interests</a:t>
            </a:r>
            <a:r>
              <a:rPr lang="pl-PL" dirty="0" smtClean="0"/>
              <a:t>. </a:t>
            </a:r>
            <a:r>
              <a:rPr lang="pl-PL" dirty="0" err="1" smtClean="0"/>
              <a:t>Such</a:t>
            </a:r>
            <a:r>
              <a:rPr lang="pl-PL" dirty="0" smtClean="0"/>
              <a:t> an </a:t>
            </a:r>
            <a:r>
              <a:rPr lang="pl-PL" dirty="0" err="1" smtClean="0"/>
              <a:t>approach</a:t>
            </a:r>
            <a:r>
              <a:rPr lang="pl-PL" dirty="0" smtClean="0"/>
              <a:t> to </a:t>
            </a:r>
            <a:r>
              <a:rPr lang="pl-PL" dirty="0" err="1" smtClean="0"/>
              <a:t>dealing</a:t>
            </a:r>
            <a:r>
              <a:rPr lang="pl-PL" dirty="0" smtClean="0"/>
              <a:t> </a:t>
            </a:r>
            <a:r>
              <a:rPr lang="pl-PL" dirty="0" err="1" smtClean="0"/>
              <a:t>with</a:t>
            </a:r>
            <a:r>
              <a:rPr lang="pl-PL" dirty="0" smtClean="0"/>
              <a:t> </a:t>
            </a:r>
            <a:r>
              <a:rPr lang="pl-PL" dirty="0" err="1" smtClean="0"/>
              <a:t>problems</a:t>
            </a:r>
            <a:r>
              <a:rPr lang="pl-PL" dirty="0" smtClean="0"/>
              <a:t> </a:t>
            </a:r>
            <a:r>
              <a:rPr lang="pl-PL" dirty="0" err="1" smtClean="0"/>
              <a:t>rejects</a:t>
            </a:r>
            <a:r>
              <a:rPr lang="pl-PL" dirty="0" smtClean="0"/>
              <a:t> </a:t>
            </a:r>
            <a:r>
              <a:rPr lang="pl-PL" dirty="0" err="1" smtClean="0"/>
              <a:t>the</a:t>
            </a:r>
            <a:r>
              <a:rPr lang="pl-PL" dirty="0" smtClean="0"/>
              <a:t> idea of </a:t>
            </a:r>
            <a:r>
              <a:rPr lang="pl-PL" dirty="0" err="1" smtClean="0"/>
              <a:t>the</a:t>
            </a:r>
            <a:r>
              <a:rPr lang="pl-PL" dirty="0" smtClean="0"/>
              <a:t> dominant role of </a:t>
            </a:r>
            <a:r>
              <a:rPr lang="pl-PL" dirty="0" err="1" smtClean="0"/>
              <a:t>the</a:t>
            </a:r>
            <a:r>
              <a:rPr lang="pl-PL" dirty="0" smtClean="0"/>
              <a:t> state as a </a:t>
            </a:r>
            <a:r>
              <a:rPr lang="pl-PL" dirty="0" err="1" smtClean="0"/>
              <a:t>monolith</a:t>
            </a:r>
            <a:r>
              <a:rPr lang="pl-PL" dirty="0" smtClean="0"/>
              <a:t> </a:t>
            </a:r>
            <a:r>
              <a:rPr lang="pl-PL" dirty="0" err="1" smtClean="0"/>
              <a:t>amalgamated</a:t>
            </a:r>
            <a:r>
              <a:rPr lang="pl-PL" dirty="0" smtClean="0"/>
              <a:t> </a:t>
            </a:r>
            <a:r>
              <a:rPr lang="pl-PL" dirty="0" err="1" smtClean="0"/>
              <a:t>colossus</a:t>
            </a:r>
            <a:r>
              <a:rPr lang="pl-PL" dirty="0" smtClean="0"/>
              <a:t> </a:t>
            </a:r>
            <a:r>
              <a:rPr lang="pl-PL" dirty="0" err="1" smtClean="0"/>
              <a:t>unified</a:t>
            </a:r>
            <a:r>
              <a:rPr lang="pl-PL" dirty="0" smtClean="0"/>
              <a:t> </a:t>
            </a:r>
            <a:r>
              <a:rPr lang="pl-PL" dirty="0" err="1" smtClean="0"/>
              <a:t>only</a:t>
            </a:r>
            <a:r>
              <a:rPr lang="pl-PL" dirty="0" smtClean="0"/>
              <a:t> by one single </a:t>
            </a:r>
            <a:r>
              <a:rPr lang="pl-PL" dirty="0" err="1" smtClean="0"/>
              <a:t>interest</a:t>
            </a:r>
            <a:r>
              <a:rPr lang="pl-PL" dirty="0" smtClean="0"/>
              <a:t>, but on </a:t>
            </a:r>
            <a:r>
              <a:rPr lang="pl-PL" dirty="0" err="1" smtClean="0"/>
              <a:t>the</a:t>
            </a:r>
            <a:r>
              <a:rPr lang="pl-PL" dirty="0" smtClean="0"/>
              <a:t> </a:t>
            </a:r>
            <a:r>
              <a:rPr lang="pl-PL" dirty="0" err="1" smtClean="0"/>
              <a:t>other</a:t>
            </a:r>
            <a:r>
              <a:rPr lang="pl-PL" dirty="0" smtClean="0"/>
              <a:t> </a:t>
            </a:r>
            <a:r>
              <a:rPr lang="pl-PL" dirty="0" err="1" smtClean="0"/>
              <a:t>hand</a:t>
            </a:r>
            <a:r>
              <a:rPr lang="pl-PL" dirty="0" smtClean="0"/>
              <a:t> </a:t>
            </a:r>
            <a:r>
              <a:rPr lang="pl-PL" dirty="0" err="1" smtClean="0"/>
              <a:t>it</a:t>
            </a:r>
            <a:r>
              <a:rPr lang="pl-PL" dirty="0" smtClean="0"/>
              <a:t> </a:t>
            </a:r>
            <a:r>
              <a:rPr lang="pl-PL" dirty="0" err="1" smtClean="0"/>
              <a:t>indicates</a:t>
            </a:r>
            <a:r>
              <a:rPr lang="pl-PL" dirty="0" smtClean="0"/>
              <a:t> </a:t>
            </a:r>
            <a:r>
              <a:rPr lang="pl-PL" dirty="0" err="1" smtClean="0"/>
              <a:t>that</a:t>
            </a:r>
            <a:r>
              <a:rPr lang="pl-PL" dirty="0" smtClean="0"/>
              <a:t> </a:t>
            </a:r>
            <a:r>
              <a:rPr lang="pl-PL" dirty="0" err="1" smtClean="0"/>
              <a:t>final</a:t>
            </a:r>
            <a:r>
              <a:rPr lang="pl-PL" dirty="0" smtClean="0"/>
              <a:t> </a:t>
            </a:r>
            <a:r>
              <a:rPr lang="pl-PL" dirty="0" err="1" smtClean="0"/>
              <a:t>decisions</a:t>
            </a:r>
            <a:r>
              <a:rPr lang="pl-PL" dirty="0" smtClean="0"/>
              <a:t> </a:t>
            </a:r>
            <a:r>
              <a:rPr lang="pl-PL" dirty="0" err="1" smtClean="0"/>
              <a:t>result</a:t>
            </a:r>
            <a:r>
              <a:rPr lang="pl-PL" dirty="0" smtClean="0"/>
              <a:t> </a:t>
            </a:r>
            <a:r>
              <a:rPr lang="pl-PL" dirty="0" err="1" smtClean="0"/>
              <a:t>from</a:t>
            </a:r>
            <a:r>
              <a:rPr lang="pl-PL" dirty="0" smtClean="0"/>
              <a:t> </a:t>
            </a:r>
            <a:r>
              <a:rPr lang="pl-PL" dirty="0" err="1" smtClean="0"/>
              <a:t>the</a:t>
            </a:r>
            <a:r>
              <a:rPr lang="pl-PL" dirty="0" smtClean="0"/>
              <a:t> arena of </a:t>
            </a:r>
            <a:r>
              <a:rPr lang="pl-PL" dirty="0" err="1" smtClean="0"/>
              <a:t>competition</a:t>
            </a:r>
            <a:r>
              <a:rPr lang="pl-PL" dirty="0" smtClean="0"/>
              <a:t> </a:t>
            </a:r>
            <a:r>
              <a:rPr lang="pl-PL" dirty="0" err="1" smtClean="0"/>
              <a:t>where</a:t>
            </a:r>
            <a:r>
              <a:rPr lang="pl-PL" dirty="0" smtClean="0"/>
              <a:t> </a:t>
            </a:r>
            <a:r>
              <a:rPr lang="pl-PL" dirty="0" err="1" smtClean="0"/>
              <a:t>the</a:t>
            </a:r>
            <a:r>
              <a:rPr lang="pl-PL" dirty="0" smtClean="0"/>
              <a:t> </a:t>
            </a:r>
            <a:r>
              <a:rPr lang="pl-PL" dirty="0" err="1" smtClean="0"/>
              <a:t>ratio</a:t>
            </a:r>
            <a:r>
              <a:rPr lang="pl-PL" dirty="0" smtClean="0"/>
              <a:t> of </a:t>
            </a:r>
            <a:r>
              <a:rPr lang="pl-PL" dirty="0" err="1" smtClean="0"/>
              <a:t>benefits</a:t>
            </a:r>
            <a:r>
              <a:rPr lang="pl-PL" dirty="0" smtClean="0"/>
              <a:t> </a:t>
            </a:r>
            <a:r>
              <a:rPr lang="pl-PL" dirty="0" err="1" smtClean="0"/>
              <a:t>is</a:t>
            </a:r>
            <a:r>
              <a:rPr lang="pl-PL" dirty="0" smtClean="0"/>
              <a:t> </a:t>
            </a:r>
            <a:r>
              <a:rPr lang="pl-PL" dirty="0" err="1" smtClean="0"/>
              <a:t>constantly</a:t>
            </a:r>
            <a:r>
              <a:rPr lang="pl-PL" dirty="0" smtClean="0"/>
              <a:t> </a:t>
            </a:r>
            <a:r>
              <a:rPr lang="pl-PL" dirty="0" err="1" smtClean="0"/>
              <a:t>changeable</a:t>
            </a:r>
            <a:r>
              <a:rPr lang="pl-PL" dirty="0" smtClean="0"/>
              <a:t>. </a:t>
            </a:r>
            <a:endParaRPr lang="pl-PL" dirty="0"/>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3401616"/>
            <a:ext cx="20306256" cy="8280920"/>
          </a:xfrm>
        </p:spPr>
        <p:txBody>
          <a:bodyPr>
            <a:normAutofit lnSpcReduction="10000"/>
          </a:bodyPr>
          <a:lstStyle/>
          <a:p>
            <a:pPr algn="l"/>
            <a:r>
              <a:rPr lang="pl-PL" dirty="0" err="1" smtClean="0"/>
              <a:t>This</a:t>
            </a:r>
            <a:r>
              <a:rPr lang="pl-PL" dirty="0" smtClean="0"/>
              <a:t> </a:t>
            </a:r>
            <a:r>
              <a:rPr lang="pl-PL" dirty="0" err="1" smtClean="0"/>
              <a:t>type</a:t>
            </a:r>
            <a:r>
              <a:rPr lang="pl-PL" dirty="0" smtClean="0"/>
              <a:t> of model </a:t>
            </a:r>
            <a:r>
              <a:rPr lang="pl-PL" dirty="0" err="1" smtClean="0"/>
              <a:t>highlights</a:t>
            </a:r>
            <a:r>
              <a:rPr lang="pl-PL" dirty="0" smtClean="0"/>
              <a:t> </a:t>
            </a:r>
            <a:r>
              <a:rPr lang="pl-PL" dirty="0" err="1" smtClean="0"/>
              <a:t>the</a:t>
            </a:r>
            <a:r>
              <a:rPr lang="pl-PL" dirty="0" smtClean="0"/>
              <a:t> “</a:t>
            </a:r>
            <a:r>
              <a:rPr lang="pl-PL" dirty="0" err="1" smtClean="0"/>
              <a:t>impact</a:t>
            </a:r>
            <a:r>
              <a:rPr lang="pl-PL" dirty="0" smtClean="0"/>
              <a:t> on </a:t>
            </a:r>
            <a:r>
              <a:rPr lang="pl-PL" dirty="0" err="1" smtClean="0"/>
              <a:t>decisions</a:t>
            </a:r>
            <a:r>
              <a:rPr lang="pl-PL" dirty="0" smtClean="0"/>
              <a:t> of </a:t>
            </a:r>
            <a:r>
              <a:rPr lang="pl-PL" dirty="0" err="1" smtClean="0"/>
              <a:t>the</a:t>
            </a:r>
            <a:r>
              <a:rPr lang="pl-PL" dirty="0" smtClean="0"/>
              <a:t> </a:t>
            </a:r>
            <a:r>
              <a:rPr lang="pl-PL" dirty="0" err="1" smtClean="0"/>
              <a:t>organisation</a:t>
            </a:r>
            <a:r>
              <a:rPr lang="pl-PL" dirty="0" smtClean="0"/>
              <a:t> </a:t>
            </a:r>
            <a:r>
              <a:rPr lang="pl-PL" dirty="0" err="1" smtClean="0"/>
              <a:t>values</a:t>
            </a:r>
            <a:r>
              <a:rPr lang="pl-PL" dirty="0" smtClean="0"/>
              <a:t>, </a:t>
            </a:r>
            <a:r>
              <a:rPr lang="pl-PL" dirty="0" err="1" smtClean="0"/>
              <a:t>assumptions</a:t>
            </a:r>
            <a:r>
              <a:rPr lang="pl-PL" dirty="0" smtClean="0"/>
              <a:t> and </a:t>
            </a:r>
            <a:r>
              <a:rPr lang="pl-PL" dirty="0" err="1" smtClean="0"/>
              <a:t>their</a:t>
            </a:r>
            <a:r>
              <a:rPr lang="pl-PL" dirty="0" smtClean="0"/>
              <a:t> </a:t>
            </a:r>
            <a:r>
              <a:rPr lang="pl-PL" dirty="0" err="1" smtClean="0"/>
              <a:t>regular</a:t>
            </a:r>
            <a:r>
              <a:rPr lang="pl-PL" dirty="0" smtClean="0"/>
              <a:t> </a:t>
            </a:r>
            <a:r>
              <a:rPr lang="pl-PL" dirty="0" err="1" smtClean="0"/>
              <a:t>patterns</a:t>
            </a:r>
            <a:r>
              <a:rPr lang="pl-PL" dirty="0" smtClean="0"/>
              <a:t> of </a:t>
            </a:r>
            <a:r>
              <a:rPr lang="pl-PL" dirty="0" err="1" smtClean="0"/>
              <a:t>behaviour</a:t>
            </a:r>
            <a:r>
              <a:rPr lang="pl-PL" dirty="0" smtClean="0"/>
              <a:t> </a:t>
            </a:r>
            <a:r>
              <a:rPr lang="pl-PL" dirty="0" err="1" smtClean="0"/>
              <a:t>rather</a:t>
            </a:r>
            <a:r>
              <a:rPr lang="pl-PL" dirty="0" smtClean="0"/>
              <a:t> </a:t>
            </a:r>
            <a:r>
              <a:rPr lang="pl-PL" dirty="0" err="1" smtClean="0"/>
              <a:t>than</a:t>
            </a:r>
            <a:r>
              <a:rPr lang="pl-PL" dirty="0" smtClean="0"/>
              <a:t> a </a:t>
            </a:r>
            <a:r>
              <a:rPr lang="pl-PL" dirty="0" err="1" smtClean="0"/>
              <a:t>rational</a:t>
            </a:r>
            <a:r>
              <a:rPr lang="pl-PL" dirty="0" smtClean="0"/>
              <a:t> </a:t>
            </a:r>
            <a:r>
              <a:rPr lang="pl-PL" dirty="0" err="1" smtClean="0"/>
              <a:t>analysis</a:t>
            </a:r>
            <a:r>
              <a:rPr lang="pl-PL" dirty="0" smtClean="0"/>
              <a:t> and </a:t>
            </a:r>
            <a:r>
              <a:rPr lang="pl-PL" dirty="0" err="1" smtClean="0"/>
              <a:t>objective</a:t>
            </a:r>
            <a:r>
              <a:rPr lang="pl-PL" dirty="0" smtClean="0"/>
              <a:t> </a:t>
            </a:r>
            <a:r>
              <a:rPr lang="pl-PL" dirty="0" err="1" smtClean="0"/>
              <a:t>evaluation</a:t>
            </a:r>
            <a:r>
              <a:rPr lang="pl-PL" dirty="0" smtClean="0"/>
              <a:t> </a:t>
            </a:r>
            <a:r>
              <a:rPr lang="pl-PL" dirty="0" err="1" smtClean="0"/>
              <a:t>corresponding</a:t>
            </a:r>
            <a:r>
              <a:rPr lang="pl-PL" dirty="0" smtClean="0"/>
              <a:t> to </a:t>
            </a:r>
            <a:r>
              <a:rPr lang="pl-PL" dirty="0" err="1" smtClean="0"/>
              <a:t>the</a:t>
            </a:r>
            <a:r>
              <a:rPr lang="pl-PL" dirty="0" smtClean="0"/>
              <a:t> </a:t>
            </a:r>
            <a:r>
              <a:rPr lang="pl-PL" dirty="0" err="1" smtClean="0"/>
              <a:t>aphorism</a:t>
            </a:r>
            <a:r>
              <a:rPr lang="pl-PL" dirty="0" smtClean="0"/>
              <a:t> “</a:t>
            </a:r>
            <a:r>
              <a:rPr lang="pl-PL" dirty="0" err="1" smtClean="0"/>
              <a:t>where</a:t>
            </a:r>
            <a:r>
              <a:rPr lang="pl-PL" dirty="0" smtClean="0"/>
              <a:t> </a:t>
            </a:r>
            <a:r>
              <a:rPr lang="pl-PL" dirty="0" err="1" smtClean="0"/>
              <a:t>you</a:t>
            </a:r>
            <a:r>
              <a:rPr lang="pl-PL" dirty="0" smtClean="0"/>
              <a:t> stand </a:t>
            </a:r>
            <a:r>
              <a:rPr lang="pl-PL" dirty="0" err="1" smtClean="0"/>
              <a:t>depends</a:t>
            </a:r>
            <a:r>
              <a:rPr lang="pl-PL" dirty="0" smtClean="0"/>
              <a:t> on </a:t>
            </a:r>
            <a:r>
              <a:rPr lang="pl-PL" dirty="0" err="1" smtClean="0"/>
              <a:t>where</a:t>
            </a:r>
            <a:r>
              <a:rPr lang="pl-PL" dirty="0" smtClean="0"/>
              <a:t> </a:t>
            </a:r>
            <a:r>
              <a:rPr lang="pl-PL" dirty="0" err="1" smtClean="0"/>
              <a:t>you</a:t>
            </a:r>
            <a:r>
              <a:rPr lang="pl-PL" dirty="0" smtClean="0"/>
              <a:t> sit”20. </a:t>
            </a:r>
            <a:r>
              <a:rPr lang="pl-PL" dirty="0" err="1" smtClean="0"/>
              <a:t>According</a:t>
            </a:r>
            <a:r>
              <a:rPr lang="pl-PL" dirty="0" smtClean="0"/>
              <a:t> to </a:t>
            </a:r>
            <a:r>
              <a:rPr lang="pl-PL" dirty="0" err="1" smtClean="0"/>
              <a:t>these</a:t>
            </a:r>
            <a:r>
              <a:rPr lang="pl-PL" dirty="0" smtClean="0"/>
              <a:t> </a:t>
            </a:r>
            <a:r>
              <a:rPr lang="pl-PL" dirty="0" err="1" smtClean="0"/>
              <a:t>ideas</a:t>
            </a:r>
            <a:r>
              <a:rPr lang="pl-PL" dirty="0" smtClean="0"/>
              <a:t>, public </a:t>
            </a:r>
            <a:r>
              <a:rPr lang="pl-PL" dirty="0" err="1" smtClean="0"/>
              <a:t>administrators</a:t>
            </a:r>
            <a:r>
              <a:rPr lang="pl-PL" dirty="0" smtClean="0"/>
              <a:t> </a:t>
            </a:r>
            <a:r>
              <a:rPr lang="pl-PL" dirty="0" err="1" smtClean="0"/>
              <a:t>take</a:t>
            </a:r>
            <a:r>
              <a:rPr lang="pl-PL" dirty="0" smtClean="0"/>
              <a:t> </a:t>
            </a:r>
            <a:r>
              <a:rPr lang="pl-PL" dirty="0" err="1" smtClean="0"/>
              <a:t>decisions</a:t>
            </a:r>
            <a:r>
              <a:rPr lang="pl-PL" dirty="0" smtClean="0"/>
              <a:t> </a:t>
            </a:r>
            <a:r>
              <a:rPr lang="pl-PL" dirty="0" err="1" smtClean="0"/>
              <a:t>taking</a:t>
            </a:r>
            <a:r>
              <a:rPr lang="pl-PL" dirty="0" smtClean="0"/>
              <a:t> </a:t>
            </a:r>
            <a:r>
              <a:rPr lang="pl-PL" dirty="0" err="1" smtClean="0"/>
              <a:t>into</a:t>
            </a:r>
            <a:r>
              <a:rPr lang="pl-PL" dirty="0" smtClean="0"/>
              <a:t> </a:t>
            </a:r>
            <a:r>
              <a:rPr lang="pl-PL" dirty="0" err="1" smtClean="0"/>
              <a:t>consideration</a:t>
            </a:r>
            <a:r>
              <a:rPr lang="pl-PL" dirty="0" smtClean="0"/>
              <a:t> </a:t>
            </a:r>
            <a:r>
              <a:rPr lang="pl-PL" dirty="0" err="1" smtClean="0"/>
              <a:t>their</a:t>
            </a:r>
            <a:r>
              <a:rPr lang="pl-PL" dirty="0" smtClean="0"/>
              <a:t> </a:t>
            </a:r>
            <a:r>
              <a:rPr lang="pl-PL" dirty="0" err="1" smtClean="0"/>
              <a:t>own</a:t>
            </a:r>
            <a:r>
              <a:rPr lang="pl-PL" dirty="0" smtClean="0"/>
              <a:t> </a:t>
            </a:r>
            <a:r>
              <a:rPr lang="pl-PL" dirty="0" err="1" smtClean="0"/>
              <a:t>posts</a:t>
            </a:r>
            <a:r>
              <a:rPr lang="pl-PL" dirty="0" smtClean="0"/>
              <a:t> and </a:t>
            </a:r>
            <a:r>
              <a:rPr lang="pl-PL" dirty="0" err="1" smtClean="0"/>
              <a:t>interests</a:t>
            </a:r>
            <a:r>
              <a:rPr lang="pl-PL" dirty="0" smtClean="0"/>
              <a:t> as </a:t>
            </a:r>
            <a:r>
              <a:rPr lang="pl-PL" dirty="0" err="1" smtClean="0"/>
              <a:t>well</a:t>
            </a:r>
            <a:r>
              <a:rPr lang="pl-PL" dirty="0" smtClean="0"/>
              <a:t> as </a:t>
            </a:r>
            <a:r>
              <a:rPr lang="pl-PL" dirty="0" err="1" smtClean="0"/>
              <a:t>pressure</a:t>
            </a:r>
            <a:r>
              <a:rPr lang="pl-PL" dirty="0" smtClean="0"/>
              <a:t> of </a:t>
            </a:r>
            <a:r>
              <a:rPr lang="pl-PL" dirty="0" err="1" smtClean="0"/>
              <a:t>the</a:t>
            </a:r>
            <a:r>
              <a:rPr lang="pl-PL" dirty="0" smtClean="0"/>
              <a:t> </a:t>
            </a:r>
            <a:r>
              <a:rPr lang="pl-PL" dirty="0" err="1" smtClean="0"/>
              <a:t>organisation</a:t>
            </a:r>
            <a:r>
              <a:rPr lang="pl-PL" dirty="0" smtClean="0"/>
              <a:t> </a:t>
            </a:r>
            <a:r>
              <a:rPr lang="pl-PL" dirty="0" err="1" smtClean="0"/>
              <a:t>where</a:t>
            </a:r>
            <a:r>
              <a:rPr lang="pl-PL" dirty="0" smtClean="0"/>
              <a:t> </a:t>
            </a:r>
            <a:r>
              <a:rPr lang="pl-PL" dirty="0" err="1" smtClean="0"/>
              <a:t>they</a:t>
            </a:r>
            <a:r>
              <a:rPr lang="pl-PL" dirty="0" smtClean="0"/>
              <a:t> </a:t>
            </a:r>
            <a:r>
              <a:rPr lang="pl-PL" dirty="0" err="1" smtClean="0"/>
              <a:t>work</a:t>
            </a:r>
            <a:r>
              <a:rPr lang="pl-PL" dirty="0" smtClean="0"/>
              <a:t>. </a:t>
            </a:r>
            <a:r>
              <a:rPr lang="pl-PL" dirty="0" err="1" smtClean="0"/>
              <a:t>The</a:t>
            </a:r>
            <a:r>
              <a:rPr lang="pl-PL" dirty="0" smtClean="0"/>
              <a:t> </a:t>
            </a:r>
            <a:r>
              <a:rPr lang="pl-PL" dirty="0" err="1" smtClean="0"/>
              <a:t>bureaucratic</a:t>
            </a:r>
            <a:r>
              <a:rPr lang="pl-PL" dirty="0" smtClean="0"/>
              <a:t> model </a:t>
            </a:r>
            <a:r>
              <a:rPr lang="pl-PL" dirty="0" err="1" smtClean="0"/>
              <a:t>excludes</a:t>
            </a:r>
            <a:r>
              <a:rPr lang="pl-PL" dirty="0" smtClean="0"/>
              <a:t> </a:t>
            </a:r>
            <a:r>
              <a:rPr lang="pl-PL" dirty="0" err="1" smtClean="0"/>
              <a:t>the</a:t>
            </a:r>
            <a:r>
              <a:rPr lang="pl-PL" dirty="0" smtClean="0"/>
              <a:t> role of </a:t>
            </a:r>
            <a:r>
              <a:rPr lang="pl-PL" dirty="0" err="1" smtClean="0"/>
              <a:t>personal</a:t>
            </a:r>
            <a:r>
              <a:rPr lang="pl-PL" dirty="0" smtClean="0"/>
              <a:t> </a:t>
            </a:r>
            <a:r>
              <a:rPr lang="pl-PL" dirty="0" err="1" smtClean="0"/>
              <a:t>character</a:t>
            </a:r>
            <a:r>
              <a:rPr lang="pl-PL" dirty="0" smtClean="0"/>
              <a:t>, </a:t>
            </a:r>
            <a:r>
              <a:rPr lang="pl-PL" dirty="0" err="1" smtClean="0"/>
              <a:t>individual</a:t>
            </a:r>
            <a:r>
              <a:rPr lang="pl-PL" dirty="0" smtClean="0"/>
              <a:t> </a:t>
            </a:r>
            <a:r>
              <a:rPr lang="pl-PL" dirty="0" err="1" smtClean="0"/>
              <a:t>interests</a:t>
            </a:r>
            <a:r>
              <a:rPr lang="pl-PL" dirty="0" smtClean="0"/>
              <a:t> and </a:t>
            </a:r>
            <a:r>
              <a:rPr lang="pl-PL" dirty="0" err="1" smtClean="0"/>
              <a:t>sympathy</a:t>
            </a:r>
            <a:r>
              <a:rPr lang="pl-PL" dirty="0" smtClean="0"/>
              <a:t>, </a:t>
            </a:r>
            <a:r>
              <a:rPr lang="pl-PL" dirty="0" err="1" smtClean="0"/>
              <a:t>one’s</a:t>
            </a:r>
            <a:r>
              <a:rPr lang="pl-PL" dirty="0" smtClean="0"/>
              <a:t> </a:t>
            </a:r>
            <a:r>
              <a:rPr lang="pl-PL" dirty="0" err="1" smtClean="0"/>
              <a:t>personal</a:t>
            </a:r>
            <a:r>
              <a:rPr lang="pl-PL" dirty="0" smtClean="0"/>
              <a:t> </a:t>
            </a:r>
            <a:r>
              <a:rPr lang="pl-PL" dirty="0" err="1" smtClean="0"/>
              <a:t>ethical</a:t>
            </a:r>
            <a:r>
              <a:rPr lang="pl-PL" dirty="0" smtClean="0"/>
              <a:t> </a:t>
            </a:r>
            <a:r>
              <a:rPr lang="pl-PL" dirty="0" err="1" smtClean="0"/>
              <a:t>qualities</a:t>
            </a:r>
            <a:r>
              <a:rPr lang="pl-PL" dirty="0" smtClean="0"/>
              <a:t> and </a:t>
            </a:r>
            <a:r>
              <a:rPr lang="pl-PL" dirty="0" err="1" smtClean="0"/>
              <a:t>moral</a:t>
            </a:r>
            <a:r>
              <a:rPr lang="pl-PL" dirty="0" smtClean="0"/>
              <a:t> </a:t>
            </a:r>
            <a:r>
              <a:rPr lang="pl-PL" dirty="0" err="1" smtClean="0"/>
              <a:t>virtues</a:t>
            </a:r>
            <a:r>
              <a:rPr lang="pl-PL" dirty="0" smtClean="0"/>
              <a:t> </a:t>
            </a:r>
            <a:r>
              <a:rPr lang="pl-PL" dirty="0" err="1" smtClean="0"/>
              <a:t>are</a:t>
            </a:r>
            <a:r>
              <a:rPr lang="pl-PL" dirty="0" smtClean="0"/>
              <a:t> </a:t>
            </a:r>
            <a:r>
              <a:rPr lang="pl-PL" dirty="0" err="1" smtClean="0"/>
              <a:t>left</a:t>
            </a:r>
            <a:r>
              <a:rPr lang="pl-PL" dirty="0" smtClean="0"/>
              <a:t> out, </a:t>
            </a:r>
            <a:r>
              <a:rPr lang="pl-PL" dirty="0" err="1" smtClean="0"/>
              <a:t>too</a:t>
            </a:r>
            <a:r>
              <a:rPr lang="pl-PL" dirty="0" smtClean="0"/>
              <a:t>.</a:t>
            </a:r>
            <a:endParaRPr lang="pl-PL" dirty="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697760"/>
            <a:ext cx="20162240" cy="6984776"/>
          </a:xfrm>
        </p:spPr>
        <p:txBody>
          <a:bodyPr/>
          <a:lstStyle/>
          <a:p>
            <a:pPr algn="l"/>
            <a:r>
              <a:rPr lang="pl-PL" sz="4800" dirty="0" err="1" smtClean="0"/>
              <a:t>Therefore</a:t>
            </a:r>
            <a:r>
              <a:rPr lang="pl-PL" sz="4800" dirty="0" smtClean="0"/>
              <a:t>, </a:t>
            </a:r>
            <a:r>
              <a:rPr lang="pl-PL" sz="4800" dirty="0" err="1" smtClean="0"/>
              <a:t>when</a:t>
            </a:r>
            <a:r>
              <a:rPr lang="pl-PL" sz="4800" dirty="0" smtClean="0"/>
              <a:t> </a:t>
            </a:r>
            <a:r>
              <a:rPr lang="pl-PL" sz="4800" dirty="0" err="1" smtClean="0"/>
              <a:t>applying</a:t>
            </a:r>
            <a:r>
              <a:rPr lang="pl-PL" sz="4800" dirty="0" smtClean="0"/>
              <a:t> </a:t>
            </a:r>
            <a:r>
              <a:rPr lang="pl-PL" sz="4800" dirty="0" err="1" smtClean="0"/>
              <a:t>this</a:t>
            </a:r>
            <a:r>
              <a:rPr lang="pl-PL" sz="4800" dirty="0" smtClean="0"/>
              <a:t> </a:t>
            </a:r>
            <a:r>
              <a:rPr lang="pl-PL" sz="4800" dirty="0" err="1" smtClean="0"/>
              <a:t>type</a:t>
            </a:r>
            <a:r>
              <a:rPr lang="pl-PL" sz="4800" dirty="0" smtClean="0"/>
              <a:t> of </a:t>
            </a:r>
            <a:r>
              <a:rPr lang="pl-PL" sz="4800" dirty="0" err="1" smtClean="0"/>
              <a:t>decisionmaking</a:t>
            </a:r>
            <a:r>
              <a:rPr lang="pl-PL" sz="4800" dirty="0" smtClean="0"/>
              <a:t> model, </a:t>
            </a:r>
            <a:r>
              <a:rPr lang="pl-PL" sz="4800" dirty="0" err="1" smtClean="0"/>
              <a:t>it</a:t>
            </a:r>
            <a:r>
              <a:rPr lang="pl-PL" sz="4800" dirty="0" smtClean="0"/>
              <a:t> </a:t>
            </a:r>
            <a:r>
              <a:rPr lang="pl-PL" sz="4800" dirty="0" err="1" smtClean="0"/>
              <a:t>is</a:t>
            </a:r>
            <a:r>
              <a:rPr lang="pl-PL" sz="4800" dirty="0" smtClean="0"/>
              <a:t> </a:t>
            </a:r>
            <a:r>
              <a:rPr lang="pl-PL" sz="4800" dirty="0" err="1" smtClean="0"/>
              <a:t>difficult</a:t>
            </a:r>
            <a:r>
              <a:rPr lang="pl-PL" sz="4800" dirty="0" smtClean="0"/>
              <a:t> to </a:t>
            </a:r>
            <a:r>
              <a:rPr lang="pl-PL" sz="4800" dirty="0" err="1" smtClean="0"/>
              <a:t>speak</a:t>
            </a:r>
            <a:r>
              <a:rPr lang="pl-PL" sz="4800" dirty="0" smtClean="0"/>
              <a:t> </a:t>
            </a:r>
            <a:r>
              <a:rPr lang="pl-PL" sz="4800" dirty="0" err="1" smtClean="0"/>
              <a:t>about</a:t>
            </a:r>
            <a:r>
              <a:rPr lang="pl-PL" sz="4800" dirty="0" smtClean="0"/>
              <a:t> </a:t>
            </a:r>
            <a:r>
              <a:rPr lang="pl-PL" sz="4800" dirty="0" err="1" smtClean="0"/>
              <a:t>the</a:t>
            </a:r>
            <a:r>
              <a:rPr lang="pl-PL" sz="4800" dirty="0" smtClean="0"/>
              <a:t> role of </a:t>
            </a:r>
            <a:r>
              <a:rPr lang="pl-PL" sz="4800" dirty="0" err="1" smtClean="0"/>
              <a:t>ethical</a:t>
            </a:r>
            <a:r>
              <a:rPr lang="pl-PL" sz="4800" dirty="0" smtClean="0"/>
              <a:t> </a:t>
            </a:r>
            <a:r>
              <a:rPr lang="pl-PL" sz="4800" dirty="0" err="1" smtClean="0"/>
              <a:t>leadership</a:t>
            </a:r>
            <a:r>
              <a:rPr lang="pl-PL" sz="4800" dirty="0" smtClean="0"/>
              <a:t> and </a:t>
            </a:r>
            <a:r>
              <a:rPr lang="pl-PL" sz="4800" dirty="0" err="1" smtClean="0"/>
              <a:t>ethical</a:t>
            </a:r>
            <a:r>
              <a:rPr lang="pl-PL" sz="4800" dirty="0" smtClean="0"/>
              <a:t> environment in a public </a:t>
            </a:r>
            <a:r>
              <a:rPr lang="pl-PL" sz="4800" dirty="0" err="1" smtClean="0"/>
              <a:t>organisation</a:t>
            </a:r>
            <a:r>
              <a:rPr lang="pl-PL" sz="4800" dirty="0" smtClean="0"/>
              <a:t> </a:t>
            </a:r>
            <a:r>
              <a:rPr lang="pl-PL" sz="4800" dirty="0" err="1" smtClean="0"/>
              <a:t>when</a:t>
            </a:r>
            <a:r>
              <a:rPr lang="pl-PL" sz="4800" dirty="0" smtClean="0"/>
              <a:t> </a:t>
            </a:r>
            <a:r>
              <a:rPr lang="pl-PL" sz="4800" dirty="0" err="1" smtClean="0"/>
              <a:t>only</a:t>
            </a:r>
            <a:r>
              <a:rPr lang="pl-PL" sz="4800" dirty="0" smtClean="0"/>
              <a:t> </a:t>
            </a:r>
            <a:r>
              <a:rPr lang="pl-PL" sz="4800" dirty="0" err="1" smtClean="0"/>
              <a:t>the</a:t>
            </a:r>
            <a:r>
              <a:rPr lang="pl-PL" sz="4800" dirty="0" smtClean="0"/>
              <a:t> </a:t>
            </a:r>
            <a:r>
              <a:rPr lang="pl-PL" sz="4800" dirty="0" err="1" smtClean="0"/>
              <a:t>position</a:t>
            </a:r>
            <a:r>
              <a:rPr lang="pl-PL" sz="4800" dirty="0" smtClean="0"/>
              <a:t> of </a:t>
            </a:r>
            <a:r>
              <a:rPr lang="pl-PL" sz="4800" dirty="0" err="1" smtClean="0"/>
              <a:t>administrators</a:t>
            </a:r>
            <a:r>
              <a:rPr lang="pl-PL" sz="4800" dirty="0" smtClean="0"/>
              <a:t> and </a:t>
            </a:r>
            <a:r>
              <a:rPr lang="pl-PL" sz="4800" dirty="0" err="1" smtClean="0"/>
              <a:t>organisational</a:t>
            </a:r>
            <a:r>
              <a:rPr lang="pl-PL" sz="4800" dirty="0" smtClean="0"/>
              <a:t> </a:t>
            </a:r>
            <a:r>
              <a:rPr lang="pl-PL" sz="4800" dirty="0" err="1" smtClean="0"/>
              <a:t>interests</a:t>
            </a:r>
            <a:r>
              <a:rPr lang="pl-PL" sz="4800" dirty="0" smtClean="0"/>
              <a:t> </a:t>
            </a:r>
            <a:r>
              <a:rPr lang="pl-PL" sz="4800" dirty="0" err="1" smtClean="0"/>
              <a:t>are</a:t>
            </a:r>
            <a:r>
              <a:rPr lang="pl-PL" sz="4800" dirty="0" smtClean="0"/>
              <a:t> </a:t>
            </a:r>
            <a:r>
              <a:rPr lang="pl-PL" sz="4800" dirty="0" err="1" smtClean="0"/>
              <a:t>counted</a:t>
            </a:r>
            <a:r>
              <a:rPr lang="pl-PL" sz="4800" dirty="0" smtClean="0"/>
              <a:t> on. </a:t>
            </a:r>
            <a:r>
              <a:rPr lang="pl-PL" sz="4800" dirty="0" err="1" smtClean="0"/>
              <a:t>Moreover</a:t>
            </a:r>
            <a:r>
              <a:rPr lang="pl-PL" sz="4800" dirty="0" smtClean="0"/>
              <a:t>, </a:t>
            </a:r>
            <a:r>
              <a:rPr lang="pl-PL" sz="4800" dirty="0" err="1" smtClean="0"/>
              <a:t>this</a:t>
            </a:r>
            <a:r>
              <a:rPr lang="pl-PL" sz="4800" dirty="0" smtClean="0"/>
              <a:t> model </a:t>
            </a:r>
            <a:r>
              <a:rPr lang="pl-PL" sz="4800" dirty="0" err="1" smtClean="0"/>
              <a:t>does</a:t>
            </a:r>
            <a:r>
              <a:rPr lang="pl-PL" sz="4800" dirty="0" smtClean="0"/>
              <a:t> not </a:t>
            </a:r>
            <a:r>
              <a:rPr lang="pl-PL" sz="4800" dirty="0" err="1" smtClean="0"/>
              <a:t>pay</a:t>
            </a:r>
            <a:r>
              <a:rPr lang="pl-PL" sz="4800" dirty="0" smtClean="0"/>
              <a:t> </a:t>
            </a:r>
            <a:r>
              <a:rPr lang="pl-PL" sz="4800" dirty="0" err="1" smtClean="0"/>
              <a:t>any</a:t>
            </a:r>
            <a:r>
              <a:rPr lang="pl-PL" sz="4800" dirty="0" smtClean="0"/>
              <a:t> </a:t>
            </a:r>
            <a:r>
              <a:rPr lang="pl-PL" sz="4800" dirty="0" err="1" smtClean="0"/>
              <a:t>attention</a:t>
            </a:r>
            <a:r>
              <a:rPr lang="pl-PL" sz="4800" dirty="0" smtClean="0"/>
              <a:t> to </a:t>
            </a:r>
            <a:r>
              <a:rPr lang="pl-PL" sz="4800" dirty="0" err="1" smtClean="0"/>
              <a:t>external</a:t>
            </a:r>
            <a:r>
              <a:rPr lang="pl-PL" sz="4800" dirty="0" smtClean="0"/>
              <a:t> </a:t>
            </a:r>
            <a:r>
              <a:rPr lang="pl-PL" sz="4800" dirty="0" err="1" smtClean="0"/>
              <a:t>influences</a:t>
            </a:r>
            <a:r>
              <a:rPr lang="pl-PL" sz="4800" dirty="0" smtClean="0"/>
              <a:t> </a:t>
            </a:r>
            <a:r>
              <a:rPr lang="pl-PL" sz="4800" dirty="0" err="1" smtClean="0"/>
              <a:t>or</a:t>
            </a:r>
            <a:r>
              <a:rPr lang="pl-PL" sz="4800" dirty="0" smtClean="0"/>
              <a:t> </a:t>
            </a:r>
            <a:r>
              <a:rPr lang="pl-PL" sz="4800" dirty="0" err="1" smtClean="0"/>
              <a:t>the</a:t>
            </a:r>
            <a:r>
              <a:rPr lang="pl-PL" sz="4800" dirty="0" smtClean="0"/>
              <a:t> </a:t>
            </a:r>
            <a:r>
              <a:rPr lang="pl-PL" sz="4800" dirty="0" err="1" smtClean="0"/>
              <a:t>cultural</a:t>
            </a:r>
            <a:r>
              <a:rPr lang="pl-PL" sz="4800" dirty="0" smtClean="0"/>
              <a:t> and </a:t>
            </a:r>
            <a:r>
              <a:rPr lang="pl-PL" sz="4800" dirty="0" err="1" smtClean="0"/>
              <a:t>ideological</a:t>
            </a:r>
            <a:r>
              <a:rPr lang="pl-PL" sz="4800" dirty="0" smtClean="0"/>
              <a:t> </a:t>
            </a:r>
            <a:r>
              <a:rPr lang="pl-PL" sz="4800" dirty="0" err="1" smtClean="0"/>
              <a:t>context</a:t>
            </a:r>
            <a:r>
              <a:rPr lang="pl-PL" sz="4800" dirty="0" smtClean="0"/>
              <a:t>.</a:t>
            </a:r>
          </a:p>
          <a:p>
            <a:endParaRPr lang="pl-PL" dirty="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601416"/>
            <a:ext cx="23042560" cy="1512168"/>
          </a:xfrm>
        </p:spPr>
        <p:txBody>
          <a:bodyPr>
            <a:normAutofit/>
          </a:bodyPr>
          <a:lstStyle/>
          <a:p>
            <a:r>
              <a:rPr lang="pl-PL" sz="6000" dirty="0" err="1" smtClean="0">
                <a:solidFill>
                  <a:srgbClr val="FF0000"/>
                </a:solidFill>
              </a:rPr>
              <a:t>Behavioural</a:t>
            </a:r>
            <a:r>
              <a:rPr lang="pl-PL" sz="6000" dirty="0" smtClean="0">
                <a:solidFill>
                  <a:srgbClr val="FF0000"/>
                </a:solidFill>
              </a:rPr>
              <a:t> model of </a:t>
            </a:r>
            <a:r>
              <a:rPr lang="pl-PL" sz="6000" dirty="0" err="1" smtClean="0">
                <a:solidFill>
                  <a:srgbClr val="FF0000"/>
                </a:solidFill>
              </a:rPr>
              <a:t>decision-making</a:t>
            </a:r>
            <a:endParaRPr lang="pl-PL" sz="6000" dirty="0">
              <a:solidFill>
                <a:srgbClr val="FF0000"/>
              </a:solidFill>
            </a:endParaRPr>
          </a:p>
        </p:txBody>
      </p:sp>
      <p:sp>
        <p:nvSpPr>
          <p:cNvPr id="3" name="Symbol zastępczy zawartości 2"/>
          <p:cNvSpPr>
            <a:spLocks noGrp="1"/>
          </p:cNvSpPr>
          <p:nvPr>
            <p:ph idx="1"/>
          </p:nvPr>
        </p:nvSpPr>
        <p:spPr>
          <a:xfrm>
            <a:off x="1390800" y="4553744"/>
            <a:ext cx="21386376" cy="7128792"/>
          </a:xfrm>
        </p:spPr>
        <p:txBody>
          <a:bodyPr/>
          <a:lstStyle/>
          <a:p>
            <a:pPr algn="l"/>
            <a:r>
              <a:rPr lang="pl-PL" dirty="0" err="1" smtClean="0"/>
              <a:t>Bommer</a:t>
            </a:r>
            <a:r>
              <a:rPr lang="pl-PL" dirty="0" smtClean="0"/>
              <a:t>, </a:t>
            </a:r>
            <a:r>
              <a:rPr lang="pl-PL" dirty="0" err="1" smtClean="0"/>
              <a:t>Gratto</a:t>
            </a:r>
            <a:r>
              <a:rPr lang="pl-PL" dirty="0" smtClean="0"/>
              <a:t>, </a:t>
            </a:r>
            <a:r>
              <a:rPr lang="pl-PL" dirty="0" err="1" smtClean="0"/>
              <a:t>Gravander</a:t>
            </a:r>
            <a:r>
              <a:rPr lang="pl-PL" dirty="0" smtClean="0"/>
              <a:t> and </a:t>
            </a:r>
            <a:r>
              <a:rPr lang="pl-PL" dirty="0" err="1" smtClean="0"/>
              <a:t>Tuttle</a:t>
            </a:r>
            <a:r>
              <a:rPr lang="pl-PL" dirty="0" smtClean="0"/>
              <a:t> </a:t>
            </a:r>
            <a:r>
              <a:rPr lang="pl-PL" dirty="0" err="1" smtClean="0"/>
              <a:t>are</a:t>
            </a:r>
            <a:r>
              <a:rPr lang="pl-PL" dirty="0" smtClean="0"/>
              <a:t> </a:t>
            </a:r>
            <a:r>
              <a:rPr lang="pl-PL" dirty="0" err="1" smtClean="0"/>
              <a:t>the</a:t>
            </a:r>
            <a:r>
              <a:rPr lang="pl-PL" dirty="0" smtClean="0"/>
              <a:t> </a:t>
            </a:r>
            <a:r>
              <a:rPr lang="pl-PL" dirty="0" err="1" smtClean="0"/>
              <a:t>authors</a:t>
            </a:r>
            <a:r>
              <a:rPr lang="pl-PL" dirty="0" smtClean="0"/>
              <a:t> of </a:t>
            </a:r>
            <a:r>
              <a:rPr lang="pl-PL" dirty="0" err="1" smtClean="0"/>
              <a:t>the</a:t>
            </a:r>
            <a:r>
              <a:rPr lang="pl-PL" dirty="0" smtClean="0"/>
              <a:t> </a:t>
            </a:r>
            <a:r>
              <a:rPr lang="pl-PL" dirty="0" err="1" smtClean="0"/>
              <a:t>behavioural</a:t>
            </a:r>
            <a:r>
              <a:rPr lang="pl-PL" dirty="0" smtClean="0"/>
              <a:t> model of </a:t>
            </a:r>
            <a:r>
              <a:rPr lang="pl-PL" dirty="0" err="1" smtClean="0"/>
              <a:t>ethical</a:t>
            </a:r>
            <a:r>
              <a:rPr lang="pl-PL" dirty="0" smtClean="0"/>
              <a:t> </a:t>
            </a:r>
            <a:r>
              <a:rPr lang="pl-PL" dirty="0" err="1" smtClean="0"/>
              <a:t>decision-making</a:t>
            </a:r>
            <a:r>
              <a:rPr lang="pl-PL" dirty="0" smtClean="0"/>
              <a:t> </a:t>
            </a:r>
            <a:r>
              <a:rPr lang="pl-PL" dirty="0" err="1" smtClean="0"/>
              <a:t>which</a:t>
            </a:r>
            <a:r>
              <a:rPr lang="pl-PL" dirty="0" smtClean="0"/>
              <a:t> </a:t>
            </a:r>
            <a:r>
              <a:rPr lang="pl-PL" dirty="0" err="1" smtClean="0"/>
              <a:t>combines</a:t>
            </a:r>
            <a:r>
              <a:rPr lang="pl-PL" dirty="0" smtClean="0"/>
              <a:t> </a:t>
            </a:r>
            <a:r>
              <a:rPr lang="pl-PL" dirty="0" err="1" smtClean="0"/>
              <a:t>several</a:t>
            </a:r>
            <a:r>
              <a:rPr lang="pl-PL" dirty="0" smtClean="0"/>
              <a:t> </a:t>
            </a:r>
            <a:r>
              <a:rPr lang="pl-PL" dirty="0" err="1" smtClean="0"/>
              <a:t>factors</a:t>
            </a:r>
            <a:r>
              <a:rPr lang="pl-PL" dirty="0" smtClean="0"/>
              <a:t> </a:t>
            </a:r>
            <a:r>
              <a:rPr lang="pl-PL" dirty="0" err="1" smtClean="0"/>
              <a:t>influencing</a:t>
            </a:r>
            <a:r>
              <a:rPr lang="pl-PL" dirty="0" smtClean="0"/>
              <a:t> </a:t>
            </a:r>
            <a:r>
              <a:rPr lang="pl-PL" dirty="0" err="1" smtClean="0"/>
              <a:t>ethical</a:t>
            </a:r>
            <a:r>
              <a:rPr lang="pl-PL" dirty="0" smtClean="0"/>
              <a:t> </a:t>
            </a:r>
            <a:r>
              <a:rPr lang="pl-PL" dirty="0" err="1" smtClean="0"/>
              <a:t>or</a:t>
            </a:r>
            <a:r>
              <a:rPr lang="pl-PL" dirty="0" smtClean="0"/>
              <a:t> </a:t>
            </a:r>
            <a:r>
              <a:rPr lang="pl-PL" dirty="0" err="1" smtClean="0"/>
              <a:t>unethical</a:t>
            </a:r>
            <a:r>
              <a:rPr lang="pl-PL" dirty="0" smtClean="0"/>
              <a:t> </a:t>
            </a:r>
            <a:r>
              <a:rPr lang="pl-PL" dirty="0" err="1" smtClean="0"/>
              <a:t>behaviour</a:t>
            </a:r>
            <a:r>
              <a:rPr lang="pl-PL" dirty="0" smtClean="0"/>
              <a:t> </a:t>
            </a:r>
            <a:r>
              <a:rPr lang="pl-PL" dirty="0" err="1" smtClean="0"/>
              <a:t>reflected</a:t>
            </a:r>
            <a:r>
              <a:rPr lang="pl-PL" dirty="0" smtClean="0"/>
              <a:t> </a:t>
            </a:r>
            <a:r>
              <a:rPr lang="pl-PL" dirty="0" err="1" smtClean="0"/>
              <a:t>within</a:t>
            </a:r>
            <a:r>
              <a:rPr lang="pl-PL" dirty="0" smtClean="0"/>
              <a:t> </a:t>
            </a:r>
            <a:r>
              <a:rPr lang="pl-PL" dirty="0" err="1" smtClean="0"/>
              <a:t>the</a:t>
            </a:r>
            <a:r>
              <a:rPr lang="pl-PL" dirty="0" smtClean="0"/>
              <a:t> </a:t>
            </a:r>
            <a:r>
              <a:rPr lang="pl-PL" dirty="0" err="1" smtClean="0"/>
              <a:t>structure</a:t>
            </a:r>
            <a:r>
              <a:rPr lang="pl-PL" dirty="0" smtClean="0"/>
              <a:t> of </a:t>
            </a:r>
            <a:r>
              <a:rPr lang="pl-PL" dirty="0" err="1" smtClean="0"/>
              <a:t>the</a:t>
            </a:r>
            <a:r>
              <a:rPr lang="pl-PL" dirty="0" smtClean="0"/>
              <a:t> </a:t>
            </a:r>
            <a:r>
              <a:rPr lang="pl-PL" dirty="0" err="1" smtClean="0"/>
              <a:t>decision-making</a:t>
            </a:r>
            <a:r>
              <a:rPr lang="pl-PL" dirty="0" smtClean="0"/>
              <a:t> </a:t>
            </a:r>
            <a:r>
              <a:rPr lang="pl-PL" dirty="0" err="1" smtClean="0"/>
              <a:t>processes</a:t>
            </a:r>
            <a:r>
              <a:rPr lang="pl-PL" dirty="0" smtClean="0"/>
              <a:t>. </a:t>
            </a:r>
            <a:r>
              <a:rPr lang="pl-PL" dirty="0" err="1" smtClean="0"/>
              <a:t>The</a:t>
            </a:r>
            <a:r>
              <a:rPr lang="pl-PL" dirty="0" smtClean="0"/>
              <a:t> model </a:t>
            </a:r>
            <a:r>
              <a:rPr lang="pl-PL" dirty="0" err="1" smtClean="0"/>
              <a:t>presents</a:t>
            </a:r>
            <a:r>
              <a:rPr lang="pl-PL" dirty="0" smtClean="0"/>
              <a:t> </a:t>
            </a:r>
            <a:r>
              <a:rPr lang="pl-PL" dirty="0" err="1" smtClean="0"/>
              <a:t>various</a:t>
            </a:r>
            <a:r>
              <a:rPr lang="pl-PL" dirty="0" smtClean="0"/>
              <a:t> </a:t>
            </a:r>
            <a:r>
              <a:rPr lang="pl-PL" dirty="0" err="1" smtClean="0"/>
              <a:t>categories</a:t>
            </a:r>
            <a:r>
              <a:rPr lang="pl-PL" dirty="0" smtClean="0"/>
              <a:t> </a:t>
            </a:r>
            <a:r>
              <a:rPr lang="pl-PL" dirty="0" err="1" smtClean="0"/>
              <a:t>influenced</a:t>
            </a:r>
            <a:r>
              <a:rPr lang="pl-PL" dirty="0" smtClean="0"/>
              <a:t> by </a:t>
            </a:r>
            <a:r>
              <a:rPr lang="pl-PL" dirty="0" err="1" smtClean="0"/>
              <a:t>such</a:t>
            </a:r>
            <a:r>
              <a:rPr lang="pl-PL" dirty="0" smtClean="0"/>
              <a:t> </a:t>
            </a:r>
            <a:r>
              <a:rPr lang="pl-PL" dirty="0" err="1" smtClean="0"/>
              <a:t>aspects</a:t>
            </a:r>
            <a:r>
              <a:rPr lang="pl-PL" dirty="0" smtClean="0"/>
              <a:t> as </a:t>
            </a:r>
            <a:r>
              <a:rPr lang="pl-PL" dirty="0" err="1" smtClean="0"/>
              <a:t>social</a:t>
            </a:r>
            <a:r>
              <a:rPr lang="pl-PL" dirty="0" smtClean="0"/>
              <a:t>, </a:t>
            </a:r>
            <a:r>
              <a:rPr lang="pl-PL" dirty="0" err="1" smtClean="0"/>
              <a:t>governmental</a:t>
            </a:r>
            <a:r>
              <a:rPr lang="pl-PL" dirty="0" smtClean="0"/>
              <a:t>, legal, </a:t>
            </a:r>
            <a:r>
              <a:rPr lang="pl-PL" dirty="0" err="1" smtClean="0"/>
              <a:t>operational</a:t>
            </a:r>
            <a:r>
              <a:rPr lang="pl-PL" dirty="0" smtClean="0"/>
              <a:t>, </a:t>
            </a:r>
            <a:r>
              <a:rPr lang="pl-PL" dirty="0" err="1" smtClean="0"/>
              <a:t>professional</a:t>
            </a:r>
            <a:r>
              <a:rPr lang="pl-PL" dirty="0" smtClean="0"/>
              <a:t>, </a:t>
            </a:r>
            <a:r>
              <a:rPr lang="pl-PL" dirty="0" err="1" smtClean="0"/>
              <a:t>human</a:t>
            </a:r>
            <a:r>
              <a:rPr lang="pl-PL" dirty="0" smtClean="0"/>
              <a:t> resources and, </a:t>
            </a:r>
            <a:r>
              <a:rPr lang="pl-PL" dirty="0" err="1" smtClean="0"/>
              <a:t>last</a:t>
            </a:r>
            <a:r>
              <a:rPr lang="pl-PL" dirty="0" smtClean="0"/>
              <a:t> but not </a:t>
            </a:r>
            <a:r>
              <a:rPr lang="pl-PL" dirty="0" err="1" smtClean="0"/>
              <a:t>least</a:t>
            </a:r>
            <a:r>
              <a:rPr lang="pl-PL" dirty="0" smtClean="0"/>
              <a:t>, </a:t>
            </a:r>
            <a:r>
              <a:rPr lang="pl-PL" dirty="0" err="1" smtClean="0"/>
              <a:t>one’s</a:t>
            </a:r>
            <a:r>
              <a:rPr lang="pl-PL" dirty="0" smtClean="0"/>
              <a:t> </a:t>
            </a:r>
            <a:r>
              <a:rPr lang="pl-PL" dirty="0" err="1" smtClean="0"/>
              <a:t>individual</a:t>
            </a:r>
            <a:r>
              <a:rPr lang="pl-PL" dirty="0" smtClean="0"/>
              <a:t> </a:t>
            </a:r>
            <a:r>
              <a:rPr lang="pl-PL" dirty="0" err="1" smtClean="0"/>
              <a:t>attributes</a:t>
            </a:r>
            <a:r>
              <a:rPr lang="pl-PL" dirty="0" smtClean="0"/>
              <a:t> and </a:t>
            </a:r>
            <a:r>
              <a:rPr lang="pl-PL" dirty="0" err="1" smtClean="0"/>
              <a:t>character</a:t>
            </a:r>
            <a:r>
              <a:rPr lang="pl-PL" dirty="0" smtClean="0"/>
              <a:t> </a:t>
            </a:r>
            <a:r>
              <a:rPr lang="pl-PL" dirty="0" err="1" smtClean="0"/>
              <a:t>traits</a:t>
            </a:r>
            <a:r>
              <a:rPr lang="pl-PL" dirty="0" smtClean="0"/>
              <a:t>. All </a:t>
            </a:r>
            <a:r>
              <a:rPr lang="pl-PL" dirty="0" err="1" smtClean="0"/>
              <a:t>those</a:t>
            </a:r>
            <a:r>
              <a:rPr lang="pl-PL" dirty="0" smtClean="0"/>
              <a:t> </a:t>
            </a:r>
            <a:r>
              <a:rPr lang="pl-PL" dirty="0" err="1" smtClean="0"/>
              <a:t>factors</a:t>
            </a:r>
            <a:r>
              <a:rPr lang="pl-PL" dirty="0" smtClean="0"/>
              <a:t> </a:t>
            </a:r>
            <a:r>
              <a:rPr lang="pl-PL" dirty="0" err="1" smtClean="0"/>
              <a:t>create</a:t>
            </a:r>
            <a:r>
              <a:rPr lang="pl-PL" dirty="0" smtClean="0"/>
              <a:t> a </a:t>
            </a:r>
            <a:r>
              <a:rPr lang="pl-PL" dirty="0" err="1" smtClean="0"/>
              <a:t>context</a:t>
            </a:r>
            <a:r>
              <a:rPr lang="pl-PL" dirty="0" smtClean="0"/>
              <a:t> </a:t>
            </a:r>
            <a:r>
              <a:rPr lang="pl-PL" dirty="0" err="1" smtClean="0"/>
              <a:t>within</a:t>
            </a:r>
            <a:r>
              <a:rPr lang="pl-PL" dirty="0" smtClean="0"/>
              <a:t> </a:t>
            </a:r>
            <a:r>
              <a:rPr lang="pl-PL" dirty="0" err="1" smtClean="0"/>
              <a:t>which</a:t>
            </a:r>
            <a:r>
              <a:rPr lang="pl-PL" dirty="0" smtClean="0"/>
              <a:t> </a:t>
            </a:r>
            <a:r>
              <a:rPr lang="pl-PL" dirty="0" err="1" smtClean="0"/>
              <a:t>decisions</a:t>
            </a:r>
            <a:r>
              <a:rPr lang="pl-PL" dirty="0" smtClean="0"/>
              <a:t> </a:t>
            </a:r>
            <a:r>
              <a:rPr lang="pl-PL" dirty="0" err="1" smtClean="0"/>
              <a:t>are</a:t>
            </a:r>
            <a:r>
              <a:rPr lang="pl-PL" dirty="0" smtClean="0"/>
              <a:t> </a:t>
            </a:r>
            <a:r>
              <a:rPr lang="pl-PL" dirty="0" err="1" smtClean="0"/>
              <a:t>made</a:t>
            </a:r>
            <a:r>
              <a:rPr lang="pl-PL" dirty="0" smtClean="0"/>
              <a:t> and </a:t>
            </a:r>
            <a:r>
              <a:rPr lang="pl-PL" dirty="0" err="1" smtClean="0"/>
              <a:t>implemented</a:t>
            </a:r>
            <a:r>
              <a:rPr lang="pl-PL" dirty="0" smtClean="0"/>
              <a:t>. </a:t>
            </a:r>
          </a:p>
          <a:p>
            <a:endParaRPr lang="pl-PL"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l"/>
            <a:r>
              <a:rPr lang="pl-PL" dirty="0" err="1" smtClean="0"/>
              <a:t>According</a:t>
            </a:r>
            <a:r>
              <a:rPr lang="pl-PL" dirty="0" smtClean="0"/>
              <a:t> to </a:t>
            </a:r>
            <a:r>
              <a:rPr lang="pl-PL" dirty="0" err="1" smtClean="0"/>
              <a:t>this</a:t>
            </a:r>
            <a:r>
              <a:rPr lang="pl-PL" dirty="0" smtClean="0"/>
              <a:t> model, </a:t>
            </a:r>
            <a:r>
              <a:rPr lang="pl-PL" dirty="0" err="1" smtClean="0"/>
              <a:t>the</a:t>
            </a:r>
            <a:r>
              <a:rPr lang="pl-PL" dirty="0" smtClean="0"/>
              <a:t> </a:t>
            </a:r>
            <a:r>
              <a:rPr lang="pl-PL" dirty="0" err="1" smtClean="0"/>
              <a:t>social</a:t>
            </a:r>
            <a:r>
              <a:rPr lang="pl-PL" dirty="0" smtClean="0"/>
              <a:t> environment </a:t>
            </a:r>
            <a:r>
              <a:rPr lang="pl-PL" dirty="0" err="1" smtClean="0"/>
              <a:t>with</a:t>
            </a:r>
            <a:r>
              <a:rPr lang="pl-PL" dirty="0" smtClean="0"/>
              <a:t> </a:t>
            </a:r>
            <a:r>
              <a:rPr lang="pl-PL" dirty="0" err="1" smtClean="0"/>
              <a:t>which</a:t>
            </a:r>
            <a:r>
              <a:rPr lang="pl-PL" dirty="0" smtClean="0"/>
              <a:t> an administrator </a:t>
            </a:r>
            <a:r>
              <a:rPr lang="pl-PL" dirty="0" err="1" smtClean="0"/>
              <a:t>is</a:t>
            </a:r>
            <a:r>
              <a:rPr lang="pl-PL" dirty="0" smtClean="0"/>
              <a:t> </a:t>
            </a:r>
            <a:r>
              <a:rPr lang="pl-PL" dirty="0" err="1" smtClean="0"/>
              <a:t>identified</a:t>
            </a:r>
            <a:r>
              <a:rPr lang="pl-PL" dirty="0" smtClean="0"/>
              <a:t> </a:t>
            </a:r>
            <a:r>
              <a:rPr lang="pl-PL" dirty="0" err="1" smtClean="0"/>
              <a:t>can</a:t>
            </a:r>
            <a:r>
              <a:rPr lang="pl-PL" dirty="0" smtClean="0"/>
              <a:t> be </a:t>
            </a:r>
            <a:r>
              <a:rPr lang="pl-PL" dirty="0" err="1" smtClean="0"/>
              <a:t>defined</a:t>
            </a:r>
            <a:r>
              <a:rPr lang="pl-PL" dirty="0" smtClean="0"/>
              <a:t> as a </a:t>
            </a:r>
            <a:r>
              <a:rPr lang="pl-PL" dirty="0" err="1" smtClean="0"/>
              <a:t>cluster</a:t>
            </a:r>
            <a:r>
              <a:rPr lang="pl-PL" dirty="0" smtClean="0"/>
              <a:t> of </a:t>
            </a:r>
            <a:r>
              <a:rPr lang="pl-PL" dirty="0" err="1" smtClean="0"/>
              <a:t>religious</a:t>
            </a:r>
            <a:r>
              <a:rPr lang="pl-PL" dirty="0" smtClean="0"/>
              <a:t>, </a:t>
            </a:r>
            <a:r>
              <a:rPr lang="pl-PL" dirty="0" err="1" smtClean="0"/>
              <a:t>cultural</a:t>
            </a:r>
            <a:r>
              <a:rPr lang="pl-PL" dirty="0" smtClean="0"/>
              <a:t>, and </a:t>
            </a:r>
            <a:r>
              <a:rPr lang="pl-PL" dirty="0" err="1" smtClean="0"/>
              <a:t>societal</a:t>
            </a:r>
            <a:r>
              <a:rPr lang="pl-PL" dirty="0" smtClean="0"/>
              <a:t> </a:t>
            </a:r>
            <a:r>
              <a:rPr lang="pl-PL" dirty="0" err="1" smtClean="0"/>
              <a:t>values</a:t>
            </a:r>
            <a:r>
              <a:rPr lang="pl-PL" dirty="0" smtClean="0"/>
              <a:t> of </a:t>
            </a:r>
            <a:r>
              <a:rPr lang="pl-PL" dirty="0" err="1" smtClean="0"/>
              <a:t>individual</a:t>
            </a:r>
            <a:r>
              <a:rPr lang="pl-PL" dirty="0" smtClean="0"/>
              <a:t> </a:t>
            </a:r>
            <a:r>
              <a:rPr lang="pl-PL" dirty="0" err="1" smtClean="0"/>
              <a:t>sub-groups</a:t>
            </a:r>
            <a:r>
              <a:rPr lang="pl-PL" dirty="0" smtClean="0"/>
              <a:t> </a:t>
            </a:r>
            <a:r>
              <a:rPr lang="pl-PL" dirty="0" err="1" smtClean="0"/>
              <a:t>which</a:t>
            </a:r>
            <a:r>
              <a:rPr lang="pl-PL" dirty="0" smtClean="0"/>
              <a:t> </a:t>
            </a:r>
            <a:r>
              <a:rPr lang="pl-PL" dirty="0" err="1" smtClean="0"/>
              <a:t>exist</a:t>
            </a:r>
            <a:r>
              <a:rPr lang="pl-PL" dirty="0" smtClean="0"/>
              <a:t> </a:t>
            </a:r>
            <a:r>
              <a:rPr lang="pl-PL" dirty="0" err="1" smtClean="0"/>
              <a:t>within</a:t>
            </a:r>
            <a:r>
              <a:rPr lang="pl-PL" dirty="0" smtClean="0"/>
              <a:t> </a:t>
            </a:r>
            <a:r>
              <a:rPr lang="pl-PL" dirty="0" err="1" smtClean="0"/>
              <a:t>society</a:t>
            </a:r>
            <a:r>
              <a:rPr lang="pl-PL" dirty="0" smtClean="0"/>
              <a:t> as an </a:t>
            </a:r>
            <a:r>
              <a:rPr lang="pl-PL" dirty="0" err="1" smtClean="0"/>
              <a:t>entire</a:t>
            </a:r>
            <a:r>
              <a:rPr lang="pl-PL" dirty="0" smtClean="0"/>
              <a:t> </a:t>
            </a:r>
            <a:r>
              <a:rPr lang="pl-PL" dirty="0" err="1" smtClean="0"/>
              <a:t>whole</a:t>
            </a:r>
            <a:r>
              <a:rPr lang="pl-PL" dirty="0" smtClean="0"/>
              <a:t>. </a:t>
            </a:r>
            <a:r>
              <a:rPr lang="pl-PL" dirty="0" err="1" smtClean="0"/>
              <a:t>Laws</a:t>
            </a:r>
            <a:r>
              <a:rPr lang="pl-PL" dirty="0" smtClean="0"/>
              <a:t>, legal </a:t>
            </a:r>
            <a:r>
              <a:rPr lang="pl-PL" dirty="0" err="1" smtClean="0"/>
              <a:t>provisions</a:t>
            </a:r>
            <a:r>
              <a:rPr lang="pl-PL" dirty="0" smtClean="0"/>
              <a:t>, </a:t>
            </a:r>
            <a:r>
              <a:rPr lang="pl-PL" dirty="0" err="1" smtClean="0"/>
              <a:t>court</a:t>
            </a:r>
            <a:r>
              <a:rPr lang="pl-PL" dirty="0" smtClean="0"/>
              <a:t> system and </a:t>
            </a:r>
            <a:r>
              <a:rPr lang="pl-PL" dirty="0" err="1" smtClean="0"/>
              <a:t>norms</a:t>
            </a:r>
            <a:r>
              <a:rPr lang="pl-PL" dirty="0" smtClean="0"/>
              <a:t> </a:t>
            </a:r>
            <a:r>
              <a:rPr lang="pl-PL" dirty="0" err="1" smtClean="0"/>
              <a:t>creating</a:t>
            </a:r>
            <a:r>
              <a:rPr lang="pl-PL" dirty="0" smtClean="0"/>
              <a:t> </a:t>
            </a:r>
            <a:r>
              <a:rPr lang="pl-PL" dirty="0" err="1" smtClean="0"/>
              <a:t>the</a:t>
            </a:r>
            <a:r>
              <a:rPr lang="pl-PL" dirty="0" smtClean="0"/>
              <a:t> </a:t>
            </a:r>
            <a:r>
              <a:rPr lang="pl-PL" dirty="0" err="1" smtClean="0"/>
              <a:t>entire</a:t>
            </a:r>
            <a:r>
              <a:rPr lang="pl-PL" dirty="0" smtClean="0"/>
              <a:t> legal environment </a:t>
            </a:r>
            <a:r>
              <a:rPr lang="pl-PL" dirty="0" err="1" smtClean="0"/>
              <a:t>together</a:t>
            </a:r>
            <a:r>
              <a:rPr lang="pl-PL" dirty="0" smtClean="0"/>
              <a:t> </a:t>
            </a:r>
            <a:r>
              <a:rPr lang="pl-PL" dirty="0" err="1" smtClean="0"/>
              <a:t>with</a:t>
            </a:r>
            <a:r>
              <a:rPr lang="pl-PL" dirty="0" smtClean="0"/>
              <a:t> community </a:t>
            </a:r>
            <a:r>
              <a:rPr lang="pl-PL" dirty="0" err="1" smtClean="0"/>
              <a:t>norms</a:t>
            </a:r>
            <a:r>
              <a:rPr lang="pl-PL" dirty="0" smtClean="0"/>
              <a:t>, </a:t>
            </a:r>
            <a:r>
              <a:rPr lang="pl-PL" dirty="0" err="1" smtClean="0"/>
              <a:t>customs</a:t>
            </a:r>
            <a:r>
              <a:rPr lang="pl-PL" dirty="0" smtClean="0"/>
              <a:t> and </a:t>
            </a:r>
            <a:r>
              <a:rPr lang="pl-PL" dirty="0" err="1" smtClean="0"/>
              <a:t>tradition</a:t>
            </a:r>
            <a:r>
              <a:rPr lang="pl-PL" dirty="0" smtClean="0"/>
              <a:t> </a:t>
            </a:r>
            <a:r>
              <a:rPr lang="pl-PL" dirty="0" err="1" smtClean="0"/>
              <a:t>having</a:t>
            </a:r>
            <a:r>
              <a:rPr lang="pl-PL" dirty="0" smtClean="0"/>
              <a:t> a </a:t>
            </a:r>
            <a:r>
              <a:rPr lang="pl-PL" dirty="0" err="1" smtClean="0"/>
              <a:t>formal</a:t>
            </a:r>
            <a:r>
              <a:rPr lang="pl-PL" dirty="0" smtClean="0"/>
              <a:t> authority </a:t>
            </a:r>
            <a:r>
              <a:rPr lang="pl-PL" dirty="0" err="1" smtClean="0"/>
              <a:t>are</a:t>
            </a:r>
            <a:r>
              <a:rPr lang="pl-PL" dirty="0" smtClean="0"/>
              <a:t> </a:t>
            </a:r>
            <a:r>
              <a:rPr lang="pl-PL" dirty="0" err="1" smtClean="0"/>
              <a:t>considered</a:t>
            </a:r>
            <a:r>
              <a:rPr lang="pl-PL" dirty="0" smtClean="0"/>
              <a:t> to be </a:t>
            </a:r>
            <a:r>
              <a:rPr lang="pl-PL" dirty="0" err="1" smtClean="0"/>
              <a:t>relevant</a:t>
            </a:r>
            <a:r>
              <a:rPr lang="pl-PL" dirty="0" smtClean="0"/>
              <a:t> </a:t>
            </a:r>
            <a:r>
              <a:rPr lang="pl-PL" dirty="0" err="1" smtClean="0"/>
              <a:t>influential</a:t>
            </a:r>
            <a:r>
              <a:rPr lang="pl-PL" dirty="0" smtClean="0"/>
              <a:t> </a:t>
            </a:r>
            <a:r>
              <a:rPr lang="pl-PL" dirty="0" err="1" smtClean="0"/>
              <a:t>factors</a:t>
            </a:r>
            <a:r>
              <a:rPr lang="pl-PL" dirty="0" smtClean="0"/>
              <a:t> as </a:t>
            </a:r>
            <a:r>
              <a:rPr lang="pl-PL" dirty="0" err="1" smtClean="0"/>
              <a:t>well</a:t>
            </a:r>
            <a:r>
              <a:rPr lang="pl-PL" dirty="0" smtClean="0"/>
              <a:t>.</a:t>
            </a:r>
          </a:p>
          <a:p>
            <a:endParaRPr lang="pl-PL" dirty="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401616"/>
            <a:ext cx="23042560" cy="8280920"/>
          </a:xfrm>
        </p:spPr>
        <p:txBody>
          <a:bodyPr>
            <a:normAutofit lnSpcReduction="10000"/>
          </a:bodyPr>
          <a:lstStyle/>
          <a:p>
            <a:pPr algn="l"/>
            <a:r>
              <a:rPr lang="pl-PL" dirty="0" err="1" smtClean="0"/>
              <a:t>The</a:t>
            </a:r>
            <a:r>
              <a:rPr lang="pl-PL" dirty="0" smtClean="0"/>
              <a:t> </a:t>
            </a:r>
            <a:r>
              <a:rPr lang="pl-PL" dirty="0" err="1" smtClean="0"/>
              <a:t>professional</a:t>
            </a:r>
            <a:r>
              <a:rPr lang="pl-PL" dirty="0" smtClean="0"/>
              <a:t> environment </a:t>
            </a:r>
            <a:r>
              <a:rPr lang="pl-PL" dirty="0" err="1" smtClean="0"/>
              <a:t>is</a:t>
            </a:r>
            <a:r>
              <a:rPr lang="pl-PL" dirty="0" smtClean="0"/>
              <a:t> </a:t>
            </a:r>
            <a:r>
              <a:rPr lang="pl-PL" dirty="0" err="1" smtClean="0"/>
              <a:t>defined</a:t>
            </a:r>
            <a:r>
              <a:rPr lang="pl-PL" dirty="0" smtClean="0"/>
              <a:t> as an </a:t>
            </a:r>
            <a:r>
              <a:rPr lang="pl-PL" dirty="0" err="1" smtClean="0"/>
              <a:t>institutionalised</a:t>
            </a:r>
            <a:r>
              <a:rPr lang="pl-PL" dirty="0" smtClean="0"/>
              <a:t> </a:t>
            </a:r>
            <a:r>
              <a:rPr lang="pl-PL" dirty="0" err="1" smtClean="0"/>
              <a:t>professional</a:t>
            </a:r>
            <a:r>
              <a:rPr lang="pl-PL" dirty="0" smtClean="0"/>
              <a:t> </a:t>
            </a:r>
            <a:r>
              <a:rPr lang="pl-PL" dirty="0" err="1" smtClean="0"/>
              <a:t>context</a:t>
            </a:r>
            <a:r>
              <a:rPr lang="pl-PL" dirty="0" smtClean="0"/>
              <a:t> </a:t>
            </a:r>
            <a:r>
              <a:rPr lang="pl-PL" dirty="0" err="1" smtClean="0"/>
              <a:t>where</a:t>
            </a:r>
            <a:r>
              <a:rPr lang="pl-PL" dirty="0" smtClean="0"/>
              <a:t> an administrator </a:t>
            </a:r>
            <a:r>
              <a:rPr lang="pl-PL" dirty="0" err="1" smtClean="0"/>
              <a:t>provides</a:t>
            </a:r>
            <a:r>
              <a:rPr lang="pl-PL" dirty="0" smtClean="0"/>
              <a:t> his/</a:t>
            </a:r>
            <a:r>
              <a:rPr lang="pl-PL" dirty="0" err="1" smtClean="0"/>
              <a:t>her</a:t>
            </a:r>
            <a:r>
              <a:rPr lang="pl-PL" dirty="0" smtClean="0"/>
              <a:t> </a:t>
            </a:r>
            <a:r>
              <a:rPr lang="pl-PL" dirty="0" err="1" smtClean="0"/>
              <a:t>practical</a:t>
            </a:r>
            <a:r>
              <a:rPr lang="pl-PL" dirty="0" smtClean="0"/>
              <a:t> </a:t>
            </a:r>
            <a:r>
              <a:rPr lang="pl-PL" dirty="0" err="1" smtClean="0"/>
              <a:t>activities</a:t>
            </a:r>
            <a:r>
              <a:rPr lang="pl-PL" dirty="0" smtClean="0"/>
              <a:t>. </a:t>
            </a:r>
            <a:r>
              <a:rPr lang="pl-PL" dirty="0" err="1" smtClean="0"/>
              <a:t>Institutionalisation</a:t>
            </a:r>
            <a:r>
              <a:rPr lang="pl-PL" dirty="0" smtClean="0"/>
              <a:t> </a:t>
            </a:r>
            <a:r>
              <a:rPr lang="pl-PL" dirty="0" err="1" smtClean="0"/>
              <a:t>covers</a:t>
            </a:r>
            <a:r>
              <a:rPr lang="pl-PL" dirty="0" smtClean="0"/>
              <a:t>, for </a:t>
            </a:r>
            <a:r>
              <a:rPr lang="pl-PL" dirty="0" err="1" smtClean="0"/>
              <a:t>instance</a:t>
            </a:r>
            <a:r>
              <a:rPr lang="pl-PL" dirty="0" smtClean="0"/>
              <a:t> </a:t>
            </a:r>
            <a:r>
              <a:rPr lang="pl-PL" dirty="0" err="1" smtClean="0"/>
              <a:t>the</a:t>
            </a:r>
            <a:r>
              <a:rPr lang="pl-PL" dirty="0" smtClean="0"/>
              <a:t> </a:t>
            </a:r>
            <a:r>
              <a:rPr lang="pl-PL" dirty="0" err="1" smtClean="0"/>
              <a:t>existence</a:t>
            </a:r>
            <a:r>
              <a:rPr lang="pl-PL" dirty="0" smtClean="0"/>
              <a:t> of </a:t>
            </a:r>
            <a:r>
              <a:rPr lang="pl-PL" dirty="0" err="1" smtClean="0"/>
              <a:t>professional</a:t>
            </a:r>
            <a:r>
              <a:rPr lang="pl-PL" dirty="0" smtClean="0"/>
              <a:t> </a:t>
            </a:r>
            <a:r>
              <a:rPr lang="pl-PL" dirty="0" err="1" smtClean="0"/>
              <a:t>groupings</a:t>
            </a:r>
            <a:r>
              <a:rPr lang="pl-PL" dirty="0" smtClean="0"/>
              <a:t>, </a:t>
            </a:r>
            <a:r>
              <a:rPr lang="pl-PL" dirty="0" err="1" smtClean="0"/>
              <a:t>implemented</a:t>
            </a:r>
            <a:r>
              <a:rPr lang="pl-PL" dirty="0" smtClean="0"/>
              <a:t> </a:t>
            </a:r>
            <a:r>
              <a:rPr lang="pl-PL" dirty="0" err="1" smtClean="0"/>
              <a:t>procedures</a:t>
            </a:r>
            <a:r>
              <a:rPr lang="pl-PL" dirty="0" smtClean="0"/>
              <a:t> and </a:t>
            </a:r>
            <a:r>
              <a:rPr lang="pl-PL" dirty="0" err="1" smtClean="0"/>
              <a:t>codes</a:t>
            </a:r>
            <a:r>
              <a:rPr lang="pl-PL" dirty="0" smtClean="0"/>
              <a:t> of </a:t>
            </a:r>
            <a:r>
              <a:rPr lang="pl-PL" dirty="0" err="1" smtClean="0"/>
              <a:t>conduct</a:t>
            </a:r>
            <a:r>
              <a:rPr lang="pl-PL" dirty="0" smtClean="0"/>
              <a:t>. </a:t>
            </a:r>
            <a:r>
              <a:rPr lang="pl-PL" dirty="0" err="1" smtClean="0"/>
              <a:t>The</a:t>
            </a:r>
            <a:r>
              <a:rPr lang="pl-PL" dirty="0" smtClean="0"/>
              <a:t> </a:t>
            </a:r>
            <a:r>
              <a:rPr lang="pl-PL" dirty="0" err="1" smtClean="0"/>
              <a:t>adoption</a:t>
            </a:r>
            <a:r>
              <a:rPr lang="pl-PL" dirty="0" smtClean="0"/>
              <a:t> of a </a:t>
            </a:r>
            <a:r>
              <a:rPr lang="pl-PL" dirty="0" err="1" smtClean="0"/>
              <a:t>code</a:t>
            </a:r>
            <a:r>
              <a:rPr lang="pl-PL" dirty="0" smtClean="0"/>
              <a:t> of </a:t>
            </a:r>
            <a:r>
              <a:rPr lang="pl-PL" dirty="0" err="1" smtClean="0"/>
              <a:t>conduct</a:t>
            </a:r>
            <a:r>
              <a:rPr lang="pl-PL" dirty="0" smtClean="0"/>
              <a:t> </a:t>
            </a:r>
            <a:r>
              <a:rPr lang="pl-PL" dirty="0" err="1" smtClean="0"/>
              <a:t>should</a:t>
            </a:r>
            <a:r>
              <a:rPr lang="pl-PL" dirty="0" smtClean="0"/>
              <a:t> not be a </a:t>
            </a:r>
            <a:r>
              <a:rPr lang="pl-PL" dirty="0" err="1" smtClean="0"/>
              <a:t>goal</a:t>
            </a:r>
            <a:r>
              <a:rPr lang="pl-PL" dirty="0" smtClean="0"/>
              <a:t> but an instrument to </a:t>
            </a:r>
            <a:r>
              <a:rPr lang="pl-PL" dirty="0" err="1" smtClean="0"/>
              <a:t>achieve</a:t>
            </a:r>
            <a:r>
              <a:rPr lang="pl-PL" dirty="0" smtClean="0"/>
              <a:t> </a:t>
            </a:r>
            <a:r>
              <a:rPr lang="pl-PL" dirty="0" err="1" smtClean="0"/>
              <a:t>the</a:t>
            </a:r>
            <a:r>
              <a:rPr lang="pl-PL" dirty="0" smtClean="0"/>
              <a:t> </a:t>
            </a:r>
            <a:r>
              <a:rPr lang="pl-PL" dirty="0" err="1" smtClean="0"/>
              <a:t>objectives</a:t>
            </a:r>
            <a:r>
              <a:rPr lang="pl-PL" dirty="0" smtClean="0"/>
              <a:t> </a:t>
            </a:r>
            <a:r>
              <a:rPr lang="pl-PL" dirty="0" err="1" smtClean="0"/>
              <a:t>supported</a:t>
            </a:r>
            <a:r>
              <a:rPr lang="pl-PL" dirty="0" smtClean="0"/>
              <a:t> by </a:t>
            </a:r>
            <a:r>
              <a:rPr lang="pl-PL" dirty="0" err="1" smtClean="0"/>
              <a:t>ethical</a:t>
            </a:r>
            <a:r>
              <a:rPr lang="pl-PL" dirty="0" smtClean="0"/>
              <a:t> management. </a:t>
            </a:r>
            <a:r>
              <a:rPr lang="pl-PL" dirty="0" err="1" smtClean="0"/>
              <a:t>The</a:t>
            </a:r>
            <a:r>
              <a:rPr lang="pl-PL" dirty="0" smtClean="0"/>
              <a:t> </a:t>
            </a:r>
            <a:r>
              <a:rPr lang="pl-PL" dirty="0" err="1" smtClean="0"/>
              <a:t>code</a:t>
            </a:r>
            <a:r>
              <a:rPr lang="pl-PL" dirty="0" smtClean="0"/>
              <a:t> of </a:t>
            </a:r>
            <a:r>
              <a:rPr lang="pl-PL" dirty="0" err="1" smtClean="0"/>
              <a:t>conduct</a:t>
            </a:r>
            <a:r>
              <a:rPr lang="pl-PL" dirty="0" smtClean="0"/>
              <a:t> </a:t>
            </a:r>
            <a:r>
              <a:rPr lang="pl-PL" dirty="0" err="1" smtClean="0"/>
              <a:t>is</a:t>
            </a:r>
            <a:r>
              <a:rPr lang="pl-PL" dirty="0" smtClean="0"/>
              <a:t> a  </a:t>
            </a:r>
            <a:r>
              <a:rPr lang="pl-PL" dirty="0" err="1" smtClean="0"/>
              <a:t>right</a:t>
            </a:r>
            <a:r>
              <a:rPr lang="pl-PL" dirty="0" smtClean="0"/>
              <a:t> step, </a:t>
            </a:r>
            <a:r>
              <a:rPr lang="pl-PL" dirty="0" err="1" smtClean="0"/>
              <a:t>which</a:t>
            </a:r>
            <a:r>
              <a:rPr lang="pl-PL" dirty="0" smtClean="0"/>
              <a:t> </a:t>
            </a:r>
            <a:r>
              <a:rPr lang="pl-PL" dirty="0" err="1" smtClean="0"/>
              <a:t>must</a:t>
            </a:r>
            <a:r>
              <a:rPr lang="pl-PL" dirty="0" smtClean="0"/>
              <a:t> be </a:t>
            </a:r>
            <a:r>
              <a:rPr lang="pl-PL" dirty="0" err="1" smtClean="0"/>
              <a:t>followed</a:t>
            </a:r>
            <a:r>
              <a:rPr lang="pl-PL" dirty="0" smtClean="0"/>
              <a:t> by </a:t>
            </a:r>
            <a:r>
              <a:rPr lang="pl-PL" dirty="0" err="1" smtClean="0"/>
              <a:t>some</a:t>
            </a:r>
            <a:r>
              <a:rPr lang="pl-PL" dirty="0" smtClean="0"/>
              <a:t> </a:t>
            </a:r>
            <a:r>
              <a:rPr lang="pl-PL" dirty="0" err="1" smtClean="0"/>
              <a:t>other</a:t>
            </a:r>
            <a:r>
              <a:rPr lang="pl-PL" dirty="0" smtClean="0"/>
              <a:t> </a:t>
            </a:r>
            <a:r>
              <a:rPr lang="pl-PL" dirty="0" err="1" smtClean="0"/>
              <a:t>actions</a:t>
            </a:r>
            <a:r>
              <a:rPr lang="pl-PL" dirty="0" smtClean="0"/>
              <a:t>. </a:t>
            </a:r>
            <a:r>
              <a:rPr lang="pl-PL" dirty="0" err="1" smtClean="0"/>
              <a:t>These</a:t>
            </a:r>
            <a:r>
              <a:rPr lang="pl-PL" dirty="0" smtClean="0"/>
              <a:t> </a:t>
            </a:r>
            <a:r>
              <a:rPr lang="pl-PL" dirty="0" err="1" smtClean="0"/>
              <a:t>should</a:t>
            </a:r>
            <a:r>
              <a:rPr lang="pl-PL" dirty="0" smtClean="0"/>
              <a:t> </a:t>
            </a:r>
            <a:r>
              <a:rPr lang="pl-PL" dirty="0" err="1" smtClean="0"/>
              <a:t>lead</a:t>
            </a:r>
            <a:r>
              <a:rPr lang="pl-PL" dirty="0" smtClean="0"/>
              <a:t> to </a:t>
            </a:r>
            <a:r>
              <a:rPr lang="pl-PL" dirty="0" err="1" smtClean="0"/>
              <a:t>the</a:t>
            </a:r>
            <a:r>
              <a:rPr lang="pl-PL" dirty="0" smtClean="0"/>
              <a:t> development of </a:t>
            </a:r>
            <a:r>
              <a:rPr lang="pl-PL" dirty="0" err="1" smtClean="0"/>
              <a:t>appropriate</a:t>
            </a:r>
            <a:r>
              <a:rPr lang="pl-PL" dirty="0" smtClean="0"/>
              <a:t> </a:t>
            </a:r>
            <a:r>
              <a:rPr lang="pl-PL" dirty="0" err="1" smtClean="0"/>
              <a:t>professional</a:t>
            </a:r>
            <a:r>
              <a:rPr lang="pl-PL" dirty="0" smtClean="0"/>
              <a:t> </a:t>
            </a:r>
            <a:r>
              <a:rPr lang="pl-PL" dirty="0" err="1" smtClean="0"/>
              <a:t>virtues</a:t>
            </a:r>
            <a:r>
              <a:rPr lang="pl-PL" dirty="0" smtClean="0"/>
              <a:t> of </a:t>
            </a:r>
            <a:r>
              <a:rPr lang="pl-PL" dirty="0" err="1" smtClean="0"/>
              <a:t>governmental</a:t>
            </a:r>
            <a:r>
              <a:rPr lang="pl-PL" dirty="0" smtClean="0"/>
              <a:t> </a:t>
            </a:r>
            <a:r>
              <a:rPr lang="pl-PL" dirty="0" err="1" smtClean="0"/>
              <a:t>employees</a:t>
            </a:r>
            <a:r>
              <a:rPr lang="pl-PL" dirty="0" smtClean="0"/>
              <a:t> and </a:t>
            </a:r>
            <a:r>
              <a:rPr lang="pl-PL" dirty="0" err="1" smtClean="0"/>
              <a:t>the</a:t>
            </a:r>
            <a:r>
              <a:rPr lang="pl-PL" dirty="0" smtClean="0"/>
              <a:t> </a:t>
            </a:r>
            <a:r>
              <a:rPr lang="pl-PL" dirty="0" err="1" smtClean="0"/>
              <a:t>overall</a:t>
            </a:r>
            <a:r>
              <a:rPr lang="pl-PL" dirty="0" smtClean="0"/>
              <a:t> </a:t>
            </a:r>
            <a:r>
              <a:rPr lang="pl-PL" dirty="0" err="1" smtClean="0"/>
              <a:t>ethical</a:t>
            </a:r>
            <a:r>
              <a:rPr lang="pl-PL" dirty="0" smtClean="0"/>
              <a:t> </a:t>
            </a:r>
            <a:r>
              <a:rPr lang="pl-PL" dirty="0" err="1" smtClean="0"/>
              <a:t>culture</a:t>
            </a:r>
            <a:r>
              <a:rPr lang="pl-PL" dirty="0" smtClean="0"/>
              <a:t> </a:t>
            </a:r>
            <a:r>
              <a:rPr lang="pl-PL" dirty="0" err="1" smtClean="0"/>
              <a:t>with</a:t>
            </a:r>
            <a:r>
              <a:rPr lang="pl-PL" dirty="0" smtClean="0"/>
              <a:t> </a:t>
            </a:r>
            <a:r>
              <a:rPr lang="pl-PL" dirty="0" err="1" smtClean="0"/>
              <a:t>emphasis</a:t>
            </a:r>
            <a:r>
              <a:rPr lang="pl-PL" dirty="0" smtClean="0"/>
              <a:t> on </a:t>
            </a:r>
            <a:r>
              <a:rPr lang="pl-PL" dirty="0" err="1" smtClean="0"/>
              <a:t>the</a:t>
            </a:r>
            <a:r>
              <a:rPr lang="pl-PL" dirty="0" smtClean="0"/>
              <a:t> </a:t>
            </a:r>
            <a:r>
              <a:rPr lang="pl-PL" dirty="0" err="1" smtClean="0"/>
              <a:t>fulfilment</a:t>
            </a:r>
            <a:r>
              <a:rPr lang="pl-PL" dirty="0" smtClean="0"/>
              <a:t> of </a:t>
            </a:r>
            <a:r>
              <a:rPr lang="pl-PL" dirty="0" err="1" smtClean="0"/>
              <a:t>the</a:t>
            </a:r>
            <a:r>
              <a:rPr lang="pl-PL" dirty="0" smtClean="0"/>
              <a:t> </a:t>
            </a:r>
            <a:r>
              <a:rPr lang="pl-PL" dirty="0" err="1" smtClean="0"/>
              <a:t>obligations</a:t>
            </a:r>
            <a:r>
              <a:rPr lang="pl-PL" dirty="0" smtClean="0"/>
              <a:t> and </a:t>
            </a:r>
            <a:r>
              <a:rPr lang="pl-PL" dirty="0" err="1" smtClean="0"/>
              <a:t>pursuance</a:t>
            </a:r>
            <a:r>
              <a:rPr lang="pl-PL" dirty="0" smtClean="0"/>
              <a:t> of public </a:t>
            </a:r>
            <a:r>
              <a:rPr lang="pl-PL" dirty="0" err="1" smtClean="0"/>
              <a:t>interest</a:t>
            </a:r>
            <a:r>
              <a:rPr lang="pl-PL" dirty="0" smtClean="0"/>
              <a:t>.</a:t>
            </a:r>
            <a:endParaRPr lang="pl-PL"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822848" y="3257600"/>
            <a:ext cx="20522280" cy="8424936"/>
          </a:xfrm>
        </p:spPr>
        <p:txBody>
          <a:bodyPr/>
          <a:lstStyle/>
          <a:p>
            <a:pPr algn="l"/>
            <a:r>
              <a:rPr lang="pl-PL" dirty="0" err="1" smtClean="0"/>
              <a:t>The</a:t>
            </a:r>
            <a:r>
              <a:rPr lang="pl-PL" dirty="0" smtClean="0"/>
              <a:t> </a:t>
            </a:r>
            <a:r>
              <a:rPr lang="pl-PL" dirty="0" err="1" smtClean="0"/>
              <a:t>working</a:t>
            </a:r>
            <a:r>
              <a:rPr lang="pl-PL" dirty="0" smtClean="0"/>
              <a:t> environment </a:t>
            </a:r>
            <a:r>
              <a:rPr lang="pl-PL" dirty="0" err="1" smtClean="0"/>
              <a:t>embodies</a:t>
            </a:r>
            <a:r>
              <a:rPr lang="pl-PL" dirty="0" smtClean="0"/>
              <a:t> </a:t>
            </a:r>
            <a:r>
              <a:rPr lang="pl-PL" dirty="0" err="1" smtClean="0"/>
              <a:t>its</a:t>
            </a:r>
            <a:r>
              <a:rPr lang="pl-PL" dirty="0" smtClean="0"/>
              <a:t> </a:t>
            </a:r>
            <a:r>
              <a:rPr lang="pl-PL" dirty="0" err="1" smtClean="0"/>
              <a:t>culture</a:t>
            </a:r>
            <a:r>
              <a:rPr lang="pl-PL" dirty="0" smtClean="0"/>
              <a:t> </a:t>
            </a:r>
            <a:r>
              <a:rPr lang="pl-PL" dirty="0" err="1" smtClean="0"/>
              <a:t>reflecting</a:t>
            </a:r>
            <a:r>
              <a:rPr lang="pl-PL" dirty="0" smtClean="0"/>
              <a:t> </a:t>
            </a:r>
            <a:r>
              <a:rPr lang="pl-PL" dirty="0" err="1" smtClean="0"/>
              <a:t>administrators</a:t>
            </a:r>
            <a:r>
              <a:rPr lang="pl-PL" dirty="0" smtClean="0"/>
              <a:t>’ </a:t>
            </a:r>
            <a:r>
              <a:rPr lang="pl-PL" dirty="0" err="1" smtClean="0"/>
              <a:t>values</a:t>
            </a:r>
            <a:r>
              <a:rPr lang="pl-PL" dirty="0" smtClean="0"/>
              <a:t>, </a:t>
            </a:r>
            <a:r>
              <a:rPr lang="pl-PL" dirty="0" err="1" smtClean="0"/>
              <a:t>opinions</a:t>
            </a:r>
            <a:r>
              <a:rPr lang="pl-PL" dirty="0" smtClean="0"/>
              <a:t>, </a:t>
            </a:r>
            <a:r>
              <a:rPr lang="pl-PL" dirty="0" err="1" smtClean="0"/>
              <a:t>behaviour</a:t>
            </a:r>
            <a:r>
              <a:rPr lang="pl-PL" dirty="0" smtClean="0"/>
              <a:t>, management style, and </a:t>
            </a:r>
            <a:r>
              <a:rPr lang="pl-PL" dirty="0" err="1" smtClean="0"/>
              <a:t>ways</a:t>
            </a:r>
            <a:r>
              <a:rPr lang="pl-PL" dirty="0" smtClean="0"/>
              <a:t> of </a:t>
            </a:r>
            <a:r>
              <a:rPr lang="pl-PL" dirty="0" err="1" smtClean="0"/>
              <a:t>solving</a:t>
            </a:r>
            <a:r>
              <a:rPr lang="pl-PL" dirty="0" smtClean="0"/>
              <a:t> </a:t>
            </a:r>
            <a:r>
              <a:rPr lang="pl-PL" dirty="0" err="1" smtClean="0"/>
              <a:t>problems</a:t>
            </a:r>
            <a:r>
              <a:rPr lang="pl-PL" dirty="0" smtClean="0"/>
              <a:t>. </a:t>
            </a:r>
            <a:r>
              <a:rPr lang="pl-PL" dirty="0" err="1" smtClean="0"/>
              <a:t>Moreover</a:t>
            </a:r>
            <a:r>
              <a:rPr lang="pl-PL" dirty="0" smtClean="0"/>
              <a:t>, </a:t>
            </a:r>
            <a:r>
              <a:rPr lang="pl-PL" dirty="0" err="1" smtClean="0"/>
              <a:t>the</a:t>
            </a:r>
            <a:r>
              <a:rPr lang="pl-PL" dirty="0" smtClean="0"/>
              <a:t> </a:t>
            </a:r>
            <a:r>
              <a:rPr lang="pl-PL" dirty="0" err="1" smtClean="0"/>
              <a:t>working</a:t>
            </a:r>
            <a:r>
              <a:rPr lang="pl-PL" dirty="0" smtClean="0"/>
              <a:t> environment </a:t>
            </a:r>
            <a:r>
              <a:rPr lang="pl-PL" dirty="0" err="1" smtClean="0"/>
              <a:t>considerably</a:t>
            </a:r>
            <a:r>
              <a:rPr lang="pl-PL" dirty="0" smtClean="0"/>
              <a:t> </a:t>
            </a:r>
            <a:r>
              <a:rPr lang="pl-PL" dirty="0" err="1" smtClean="0"/>
              <a:t>influences</a:t>
            </a:r>
            <a:r>
              <a:rPr lang="pl-PL" dirty="0" smtClean="0"/>
              <a:t> </a:t>
            </a:r>
            <a:r>
              <a:rPr lang="pl-PL" dirty="0" err="1" smtClean="0"/>
              <a:t>administrative</a:t>
            </a:r>
            <a:r>
              <a:rPr lang="pl-PL" dirty="0" smtClean="0"/>
              <a:t> </a:t>
            </a:r>
            <a:r>
              <a:rPr lang="pl-PL" dirty="0" err="1" smtClean="0"/>
              <a:t>behaviour</a:t>
            </a:r>
            <a:r>
              <a:rPr lang="pl-PL" dirty="0" smtClean="0"/>
              <a:t>, and management </a:t>
            </a:r>
            <a:r>
              <a:rPr lang="pl-PL" dirty="0" err="1" smtClean="0"/>
              <a:t>decision-making</a:t>
            </a:r>
            <a:r>
              <a:rPr lang="pl-PL" dirty="0" smtClean="0"/>
              <a:t>. </a:t>
            </a:r>
            <a:r>
              <a:rPr lang="pl-PL" dirty="0" err="1" smtClean="0"/>
              <a:t>The</a:t>
            </a:r>
            <a:r>
              <a:rPr lang="pl-PL" dirty="0" smtClean="0"/>
              <a:t> </a:t>
            </a:r>
            <a:r>
              <a:rPr lang="pl-PL" dirty="0" err="1" smtClean="0"/>
              <a:t>personal</a:t>
            </a:r>
            <a:r>
              <a:rPr lang="pl-PL" dirty="0" smtClean="0"/>
              <a:t> environment </a:t>
            </a:r>
            <a:r>
              <a:rPr lang="pl-PL" dirty="0" err="1" smtClean="0"/>
              <a:t>consists</a:t>
            </a:r>
            <a:r>
              <a:rPr lang="pl-PL" dirty="0" smtClean="0"/>
              <a:t> of </a:t>
            </a:r>
            <a:r>
              <a:rPr lang="pl-PL" dirty="0" err="1" smtClean="0"/>
              <a:t>the</a:t>
            </a:r>
            <a:r>
              <a:rPr lang="pl-PL" dirty="0" smtClean="0"/>
              <a:t> </a:t>
            </a:r>
            <a:r>
              <a:rPr lang="pl-PL" dirty="0" err="1" smtClean="0"/>
              <a:t>family</a:t>
            </a:r>
            <a:r>
              <a:rPr lang="pl-PL" dirty="0" smtClean="0"/>
              <a:t> and </a:t>
            </a:r>
            <a:r>
              <a:rPr lang="pl-PL" dirty="0" err="1" smtClean="0"/>
              <a:t>age</a:t>
            </a:r>
            <a:r>
              <a:rPr lang="pl-PL" dirty="0" smtClean="0"/>
              <a:t> </a:t>
            </a:r>
            <a:r>
              <a:rPr lang="pl-PL" dirty="0" err="1" smtClean="0"/>
              <a:t>groups</a:t>
            </a:r>
            <a:r>
              <a:rPr lang="pl-PL" dirty="0" smtClean="0"/>
              <a:t> </a:t>
            </a:r>
            <a:r>
              <a:rPr lang="pl-PL" dirty="0" err="1" smtClean="0"/>
              <a:t>that</a:t>
            </a:r>
            <a:r>
              <a:rPr lang="pl-PL" dirty="0" smtClean="0"/>
              <a:t> influence individuals’ </a:t>
            </a:r>
            <a:r>
              <a:rPr lang="pl-PL" dirty="0" err="1" smtClean="0"/>
              <a:t>moral</a:t>
            </a:r>
            <a:r>
              <a:rPr lang="pl-PL" dirty="0" smtClean="0"/>
              <a:t> development. </a:t>
            </a:r>
            <a:r>
              <a:rPr lang="pl-PL" dirty="0" err="1" smtClean="0"/>
              <a:t>It</a:t>
            </a:r>
            <a:r>
              <a:rPr lang="pl-PL" dirty="0" smtClean="0"/>
              <a:t> </a:t>
            </a:r>
            <a:r>
              <a:rPr lang="pl-PL" dirty="0" err="1" smtClean="0"/>
              <a:t>is</a:t>
            </a:r>
            <a:r>
              <a:rPr lang="pl-PL" dirty="0" smtClean="0"/>
              <a:t> </a:t>
            </a:r>
            <a:r>
              <a:rPr lang="pl-PL" dirty="0" err="1" smtClean="0"/>
              <a:t>generally</a:t>
            </a:r>
            <a:r>
              <a:rPr lang="pl-PL" dirty="0" smtClean="0"/>
              <a:t> </a:t>
            </a:r>
            <a:r>
              <a:rPr lang="pl-PL" dirty="0" err="1" smtClean="0"/>
              <a:t>accepted</a:t>
            </a:r>
            <a:r>
              <a:rPr lang="pl-PL" dirty="0" smtClean="0"/>
              <a:t> </a:t>
            </a:r>
            <a:r>
              <a:rPr lang="pl-PL" dirty="0" err="1" smtClean="0"/>
              <a:t>that</a:t>
            </a:r>
            <a:r>
              <a:rPr lang="pl-PL" dirty="0" smtClean="0"/>
              <a:t> </a:t>
            </a:r>
            <a:r>
              <a:rPr lang="pl-PL" dirty="0" err="1" smtClean="0"/>
              <a:t>the</a:t>
            </a:r>
            <a:r>
              <a:rPr lang="pl-PL" dirty="0" smtClean="0"/>
              <a:t> </a:t>
            </a:r>
            <a:r>
              <a:rPr lang="pl-PL" dirty="0" err="1" smtClean="0"/>
              <a:t>family</a:t>
            </a:r>
            <a:r>
              <a:rPr lang="pl-PL" dirty="0" smtClean="0"/>
              <a:t> and </a:t>
            </a:r>
            <a:r>
              <a:rPr lang="pl-PL" dirty="0" err="1" smtClean="0"/>
              <a:t>friends</a:t>
            </a:r>
            <a:r>
              <a:rPr lang="pl-PL" dirty="0" smtClean="0"/>
              <a:t> </a:t>
            </a:r>
            <a:r>
              <a:rPr lang="pl-PL" dirty="0" err="1" smtClean="0"/>
              <a:t>are</a:t>
            </a:r>
            <a:r>
              <a:rPr lang="pl-PL" dirty="0" smtClean="0"/>
              <a:t> one of </a:t>
            </a:r>
            <a:r>
              <a:rPr lang="pl-PL" dirty="0" err="1" smtClean="0"/>
              <a:t>the</a:t>
            </a:r>
            <a:r>
              <a:rPr lang="pl-PL" dirty="0" smtClean="0"/>
              <a:t> most </a:t>
            </a:r>
            <a:r>
              <a:rPr lang="pl-PL" dirty="0" err="1" smtClean="0"/>
              <a:t>decisive</a:t>
            </a:r>
            <a:r>
              <a:rPr lang="pl-PL" dirty="0" smtClean="0"/>
              <a:t> </a:t>
            </a:r>
            <a:r>
              <a:rPr lang="pl-PL" dirty="0" err="1" smtClean="0"/>
              <a:t>factors</a:t>
            </a:r>
            <a:r>
              <a:rPr lang="pl-PL" dirty="0" smtClean="0"/>
              <a:t> </a:t>
            </a:r>
            <a:r>
              <a:rPr lang="pl-PL" dirty="0" err="1" smtClean="0"/>
              <a:t>influencing</a:t>
            </a:r>
            <a:r>
              <a:rPr lang="pl-PL" dirty="0" smtClean="0"/>
              <a:t> </a:t>
            </a:r>
            <a:r>
              <a:rPr lang="pl-PL" dirty="0" err="1" smtClean="0"/>
              <a:t>moral</a:t>
            </a:r>
            <a:r>
              <a:rPr lang="pl-PL" dirty="0" smtClean="0"/>
              <a:t> </a:t>
            </a:r>
            <a:r>
              <a:rPr lang="pl-PL" dirty="0" err="1" smtClean="0"/>
              <a:t>thinking</a:t>
            </a:r>
            <a:r>
              <a:rPr lang="pl-PL" dirty="0" smtClean="0"/>
              <a:t>.</a:t>
            </a:r>
          </a:p>
          <a:p>
            <a:endParaRPr lang="pl-PL"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l"/>
            <a:r>
              <a:rPr lang="pl-PL" dirty="0" err="1" smtClean="0"/>
              <a:t>The</a:t>
            </a:r>
            <a:r>
              <a:rPr lang="pl-PL" dirty="0" smtClean="0"/>
              <a:t> </a:t>
            </a:r>
            <a:r>
              <a:rPr lang="pl-PL" dirty="0" err="1" smtClean="0"/>
              <a:t>practical</a:t>
            </a:r>
            <a:r>
              <a:rPr lang="pl-PL" dirty="0" smtClean="0"/>
              <a:t> </a:t>
            </a:r>
            <a:r>
              <a:rPr lang="pl-PL" dirty="0" err="1" smtClean="0"/>
              <a:t>area</a:t>
            </a:r>
            <a:r>
              <a:rPr lang="pl-PL" dirty="0" smtClean="0"/>
              <a:t> of public </a:t>
            </a:r>
            <a:r>
              <a:rPr lang="pl-PL" dirty="0" err="1" smtClean="0"/>
              <a:t>administration</a:t>
            </a:r>
            <a:r>
              <a:rPr lang="pl-PL" dirty="0" smtClean="0"/>
              <a:t> </a:t>
            </a:r>
            <a:r>
              <a:rPr lang="pl-PL" dirty="0" err="1" smtClean="0"/>
              <a:t>lacks</a:t>
            </a:r>
            <a:r>
              <a:rPr lang="pl-PL" dirty="0" smtClean="0"/>
              <a:t> an </a:t>
            </a:r>
            <a:r>
              <a:rPr lang="pl-PL" dirty="0" err="1" smtClean="0"/>
              <a:t>integrated</a:t>
            </a:r>
            <a:r>
              <a:rPr lang="pl-PL" dirty="0" smtClean="0"/>
              <a:t> and </a:t>
            </a:r>
            <a:r>
              <a:rPr lang="pl-PL" dirty="0" err="1" smtClean="0"/>
              <a:t>systematic</a:t>
            </a:r>
            <a:r>
              <a:rPr lang="pl-PL" dirty="0" smtClean="0"/>
              <a:t> </a:t>
            </a:r>
            <a:r>
              <a:rPr lang="pl-PL" dirty="0" err="1" smtClean="0"/>
              <a:t>programme</a:t>
            </a:r>
            <a:r>
              <a:rPr lang="pl-PL" dirty="0" smtClean="0"/>
              <a:t> of </a:t>
            </a:r>
            <a:r>
              <a:rPr lang="pl-PL" dirty="0" err="1" smtClean="0"/>
              <a:t>ethics</a:t>
            </a:r>
            <a:r>
              <a:rPr lang="pl-PL" dirty="0" smtClean="0"/>
              <a:t>. </a:t>
            </a:r>
            <a:r>
              <a:rPr lang="pl-PL" dirty="0" err="1" smtClean="0"/>
              <a:t>It</a:t>
            </a:r>
            <a:r>
              <a:rPr lang="pl-PL" dirty="0" smtClean="0"/>
              <a:t> </a:t>
            </a:r>
            <a:r>
              <a:rPr lang="pl-PL" dirty="0" err="1" smtClean="0"/>
              <a:t>is</a:t>
            </a:r>
            <a:r>
              <a:rPr lang="pl-PL" dirty="0" smtClean="0"/>
              <a:t> </a:t>
            </a:r>
            <a:r>
              <a:rPr lang="pl-PL" dirty="0" err="1" smtClean="0"/>
              <a:t>scattered</a:t>
            </a:r>
            <a:r>
              <a:rPr lang="pl-PL" dirty="0" smtClean="0"/>
              <a:t> </a:t>
            </a:r>
            <a:r>
              <a:rPr lang="pl-PL" dirty="0" err="1" smtClean="0"/>
              <a:t>across</a:t>
            </a:r>
            <a:r>
              <a:rPr lang="pl-PL" dirty="0" smtClean="0"/>
              <a:t> many international </a:t>
            </a:r>
            <a:r>
              <a:rPr lang="pl-PL" dirty="0" err="1" smtClean="0"/>
              <a:t>documents</a:t>
            </a:r>
            <a:r>
              <a:rPr lang="pl-PL" dirty="0" smtClean="0"/>
              <a:t> and </a:t>
            </a:r>
            <a:r>
              <a:rPr lang="pl-PL" dirty="0" err="1" smtClean="0"/>
              <a:t>reflected</a:t>
            </a:r>
            <a:r>
              <a:rPr lang="pl-PL" dirty="0" smtClean="0"/>
              <a:t> by </a:t>
            </a:r>
            <a:r>
              <a:rPr lang="pl-PL" dirty="0" err="1" smtClean="0"/>
              <a:t>various</a:t>
            </a:r>
            <a:r>
              <a:rPr lang="pl-PL" dirty="0" smtClean="0"/>
              <a:t> </a:t>
            </a:r>
            <a:r>
              <a:rPr lang="pl-PL" dirty="0" err="1" smtClean="0"/>
              <a:t>European</a:t>
            </a:r>
            <a:r>
              <a:rPr lang="pl-PL" dirty="0" smtClean="0"/>
              <a:t> materials: we </a:t>
            </a:r>
            <a:r>
              <a:rPr lang="pl-PL" dirty="0" err="1" smtClean="0"/>
              <a:t>can</a:t>
            </a:r>
            <a:r>
              <a:rPr lang="pl-PL" dirty="0" smtClean="0"/>
              <a:t> </a:t>
            </a:r>
            <a:r>
              <a:rPr lang="pl-PL" dirty="0" err="1" smtClean="0"/>
              <a:t>say</a:t>
            </a:r>
            <a:r>
              <a:rPr lang="pl-PL" dirty="0" smtClean="0"/>
              <a:t> </a:t>
            </a:r>
            <a:r>
              <a:rPr lang="pl-PL" dirty="0" err="1" smtClean="0"/>
              <a:t>that</a:t>
            </a:r>
            <a:r>
              <a:rPr lang="pl-PL" dirty="0" smtClean="0"/>
              <a:t> </a:t>
            </a:r>
            <a:r>
              <a:rPr lang="pl-PL" dirty="0" err="1" smtClean="0"/>
              <a:t>they</a:t>
            </a:r>
            <a:r>
              <a:rPr lang="pl-PL" dirty="0" smtClean="0"/>
              <a:t> </a:t>
            </a:r>
            <a:r>
              <a:rPr lang="pl-PL" dirty="0" err="1" smtClean="0"/>
              <a:t>are</a:t>
            </a:r>
            <a:r>
              <a:rPr lang="pl-PL" dirty="0" smtClean="0"/>
              <a:t> </a:t>
            </a:r>
            <a:r>
              <a:rPr lang="pl-PL" dirty="0" err="1" smtClean="0"/>
              <a:t>only</a:t>
            </a:r>
            <a:r>
              <a:rPr lang="pl-PL" dirty="0" smtClean="0"/>
              <a:t> </a:t>
            </a:r>
            <a:r>
              <a:rPr lang="pl-PL" dirty="0" err="1" smtClean="0"/>
              <a:t>slowly</a:t>
            </a:r>
            <a:r>
              <a:rPr lang="pl-PL" dirty="0" smtClean="0"/>
              <a:t> </a:t>
            </a:r>
            <a:r>
              <a:rPr lang="pl-PL" dirty="0" err="1" smtClean="0"/>
              <a:t>reaching</a:t>
            </a:r>
            <a:r>
              <a:rPr lang="pl-PL" dirty="0" smtClean="0"/>
              <a:t> </a:t>
            </a:r>
            <a:r>
              <a:rPr lang="pl-PL" dirty="0" err="1" smtClean="0"/>
              <a:t>the</a:t>
            </a:r>
            <a:r>
              <a:rPr lang="pl-PL" dirty="0" smtClean="0"/>
              <a:t> </a:t>
            </a:r>
            <a:r>
              <a:rPr lang="pl-PL" dirty="0" err="1" smtClean="0"/>
              <a:t>stage</a:t>
            </a:r>
            <a:r>
              <a:rPr lang="pl-PL" dirty="0" smtClean="0"/>
              <a:t> of </a:t>
            </a:r>
            <a:r>
              <a:rPr lang="pl-PL" dirty="0" err="1" smtClean="0"/>
              <a:t>practice</a:t>
            </a:r>
            <a:r>
              <a:rPr lang="pl-PL" dirty="0" smtClean="0"/>
              <a:t>, and if </a:t>
            </a:r>
            <a:r>
              <a:rPr lang="pl-PL" dirty="0" err="1" smtClean="0"/>
              <a:t>they</a:t>
            </a:r>
            <a:r>
              <a:rPr lang="pl-PL" dirty="0" smtClean="0"/>
              <a:t> do, </a:t>
            </a:r>
            <a:r>
              <a:rPr lang="pl-PL" dirty="0" err="1" smtClean="0"/>
              <a:t>their</a:t>
            </a:r>
            <a:r>
              <a:rPr lang="pl-PL" dirty="0" smtClean="0"/>
              <a:t> </a:t>
            </a:r>
            <a:r>
              <a:rPr lang="pl-PL" dirty="0" err="1" smtClean="0"/>
              <a:t>implementation</a:t>
            </a:r>
            <a:r>
              <a:rPr lang="pl-PL" dirty="0" smtClean="0"/>
              <a:t> </a:t>
            </a:r>
            <a:r>
              <a:rPr lang="pl-PL" dirty="0" err="1" smtClean="0"/>
              <a:t>is</a:t>
            </a:r>
            <a:r>
              <a:rPr lang="pl-PL" dirty="0" smtClean="0"/>
              <a:t> </a:t>
            </a:r>
            <a:r>
              <a:rPr lang="pl-PL" dirty="0" err="1" smtClean="0"/>
              <a:t>entails</a:t>
            </a:r>
            <a:r>
              <a:rPr lang="pl-PL" dirty="0" smtClean="0"/>
              <a:t> many </a:t>
            </a:r>
            <a:r>
              <a:rPr lang="pl-PL" dirty="0" err="1" smtClean="0"/>
              <a:t>difficulties</a:t>
            </a:r>
            <a:r>
              <a:rPr lang="pl-PL" dirty="0" smtClean="0"/>
              <a:t> and </a:t>
            </a:r>
            <a:r>
              <a:rPr lang="pl-PL" dirty="0" err="1" smtClean="0"/>
              <a:t>obstacles</a:t>
            </a:r>
            <a:r>
              <a:rPr lang="pl-PL" dirty="0" smtClean="0"/>
              <a:t>. In EU </a:t>
            </a:r>
            <a:r>
              <a:rPr lang="pl-PL" dirty="0" err="1" smtClean="0"/>
              <a:t>Member</a:t>
            </a:r>
            <a:r>
              <a:rPr lang="pl-PL" dirty="0" smtClean="0"/>
              <a:t> </a:t>
            </a:r>
            <a:r>
              <a:rPr lang="pl-PL" dirty="0" err="1" smtClean="0"/>
              <a:t>States</a:t>
            </a:r>
            <a:r>
              <a:rPr lang="pl-PL" dirty="0" smtClean="0"/>
              <a:t>, </a:t>
            </a:r>
            <a:r>
              <a:rPr lang="pl-PL" dirty="0" err="1" smtClean="0"/>
              <a:t>there</a:t>
            </a:r>
            <a:r>
              <a:rPr lang="pl-PL" dirty="0" smtClean="0"/>
              <a:t> </a:t>
            </a:r>
            <a:r>
              <a:rPr lang="pl-PL" dirty="0" err="1" smtClean="0"/>
              <a:t>is</a:t>
            </a:r>
            <a:r>
              <a:rPr lang="pl-PL" dirty="0" smtClean="0"/>
              <a:t> no </a:t>
            </a:r>
            <a:r>
              <a:rPr lang="pl-PL" dirty="0" err="1" smtClean="0"/>
              <a:t>unified</a:t>
            </a:r>
            <a:r>
              <a:rPr lang="pl-PL" dirty="0" smtClean="0"/>
              <a:t> system </a:t>
            </a:r>
            <a:r>
              <a:rPr lang="pl-PL" dirty="0" err="1" smtClean="0"/>
              <a:t>regarding</a:t>
            </a:r>
            <a:r>
              <a:rPr lang="pl-PL" dirty="0" smtClean="0"/>
              <a:t> </a:t>
            </a:r>
            <a:r>
              <a:rPr lang="pl-PL" dirty="0" err="1" smtClean="0"/>
              <a:t>ethical</a:t>
            </a:r>
            <a:r>
              <a:rPr lang="pl-PL" dirty="0" smtClean="0"/>
              <a:t> public </a:t>
            </a:r>
            <a:r>
              <a:rPr lang="pl-PL" dirty="0" err="1" smtClean="0"/>
              <a:t>administration</a:t>
            </a:r>
            <a:r>
              <a:rPr lang="pl-PL" dirty="0" smtClean="0"/>
              <a:t> </a:t>
            </a:r>
            <a:r>
              <a:rPr lang="pl-PL" dirty="0" err="1" smtClean="0"/>
              <a:t>which</a:t>
            </a:r>
            <a:r>
              <a:rPr lang="pl-PL" dirty="0" smtClean="0"/>
              <a:t> </a:t>
            </a:r>
            <a:r>
              <a:rPr lang="pl-PL" dirty="0" err="1" smtClean="0"/>
              <a:t>would</a:t>
            </a:r>
            <a:r>
              <a:rPr lang="pl-PL" dirty="0" smtClean="0"/>
              <a:t> be </a:t>
            </a:r>
            <a:r>
              <a:rPr lang="pl-PL" dirty="0" err="1" smtClean="0"/>
              <a:t>applicable</a:t>
            </a:r>
            <a:r>
              <a:rPr lang="pl-PL" dirty="0" smtClean="0"/>
              <a:t> </a:t>
            </a:r>
            <a:r>
              <a:rPr lang="pl-PL" dirty="0" err="1" smtClean="0"/>
              <a:t>at</a:t>
            </a:r>
            <a:r>
              <a:rPr lang="pl-PL" dirty="0" smtClean="0"/>
              <a:t> </a:t>
            </a:r>
            <a:r>
              <a:rPr lang="pl-PL" dirty="0" err="1" smtClean="0"/>
              <a:t>least</a:t>
            </a:r>
            <a:r>
              <a:rPr lang="pl-PL" dirty="0" smtClean="0"/>
              <a:t> in </a:t>
            </a:r>
            <a:r>
              <a:rPr lang="pl-PL" dirty="0" err="1" smtClean="0"/>
              <a:t>some</a:t>
            </a:r>
            <a:r>
              <a:rPr lang="pl-PL" dirty="0" smtClean="0"/>
              <a:t> </a:t>
            </a:r>
            <a:r>
              <a:rPr lang="pl-PL" dirty="0" err="1" smtClean="0"/>
              <a:t>areas</a:t>
            </a:r>
            <a:r>
              <a:rPr lang="pl-PL" dirty="0" smtClean="0"/>
              <a:t> of </a:t>
            </a:r>
            <a:r>
              <a:rPr lang="pl-PL" dirty="0" err="1" smtClean="0"/>
              <a:t>activities</a:t>
            </a:r>
            <a:r>
              <a:rPr lang="pl-PL" dirty="0" smtClean="0"/>
              <a:t> and </a:t>
            </a:r>
            <a:r>
              <a:rPr lang="pl-PL" dirty="0" err="1" smtClean="0"/>
              <a:t>decision–making</a:t>
            </a:r>
            <a:r>
              <a:rPr lang="pl-PL" dirty="0" smtClean="0"/>
              <a:t> </a:t>
            </a:r>
            <a:r>
              <a:rPr lang="pl-PL" dirty="0" err="1" smtClean="0"/>
              <a:t>processes</a:t>
            </a:r>
            <a:r>
              <a:rPr lang="pl-PL" dirty="0" smtClean="0"/>
              <a:t>. </a:t>
            </a:r>
            <a:endParaRPr lang="pl-PL" dirty="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606824" y="4049688"/>
            <a:ext cx="21026336" cy="7632848"/>
          </a:xfrm>
        </p:spPr>
        <p:txBody>
          <a:bodyPr/>
          <a:lstStyle/>
          <a:p>
            <a:pPr algn="l"/>
            <a:r>
              <a:rPr lang="pl-PL" dirty="0" err="1" smtClean="0"/>
              <a:t>The</a:t>
            </a:r>
            <a:r>
              <a:rPr lang="pl-PL" dirty="0" smtClean="0"/>
              <a:t> EU </a:t>
            </a:r>
            <a:r>
              <a:rPr lang="pl-PL" dirty="0" err="1" smtClean="0"/>
              <a:t>countries</a:t>
            </a:r>
            <a:r>
              <a:rPr lang="pl-PL" dirty="0" smtClean="0"/>
              <a:t> </a:t>
            </a:r>
            <a:r>
              <a:rPr lang="pl-PL" dirty="0" err="1" smtClean="0"/>
              <a:t>define</a:t>
            </a:r>
            <a:r>
              <a:rPr lang="pl-PL" dirty="0" smtClean="0"/>
              <a:t> </a:t>
            </a:r>
            <a:r>
              <a:rPr lang="pl-PL" dirty="0" err="1" smtClean="0"/>
              <a:t>their</a:t>
            </a:r>
            <a:r>
              <a:rPr lang="pl-PL" dirty="0" smtClean="0"/>
              <a:t> public </a:t>
            </a:r>
            <a:r>
              <a:rPr lang="pl-PL" dirty="0" err="1" smtClean="0"/>
              <a:t>administration</a:t>
            </a:r>
            <a:r>
              <a:rPr lang="pl-PL" dirty="0" smtClean="0"/>
              <a:t> service systems </a:t>
            </a:r>
            <a:r>
              <a:rPr lang="pl-PL" dirty="0" err="1" smtClean="0"/>
              <a:t>differently</a:t>
            </a:r>
            <a:r>
              <a:rPr lang="pl-PL" dirty="0" smtClean="0"/>
              <a:t>, and </a:t>
            </a:r>
            <a:r>
              <a:rPr lang="pl-PL" dirty="0" err="1" smtClean="0"/>
              <a:t>at</a:t>
            </a:r>
            <a:r>
              <a:rPr lang="pl-PL" dirty="0" smtClean="0"/>
              <a:t> </a:t>
            </a:r>
            <a:r>
              <a:rPr lang="pl-PL" dirty="0" err="1" smtClean="0"/>
              <a:t>the</a:t>
            </a:r>
            <a:r>
              <a:rPr lang="pl-PL" dirty="0" smtClean="0"/>
              <a:t> same time </a:t>
            </a:r>
            <a:r>
              <a:rPr lang="pl-PL" dirty="0" err="1" smtClean="0"/>
              <a:t>they</a:t>
            </a:r>
            <a:r>
              <a:rPr lang="pl-PL" dirty="0" smtClean="0"/>
              <a:t> </a:t>
            </a:r>
            <a:r>
              <a:rPr lang="pl-PL" dirty="0" err="1" smtClean="0"/>
              <a:t>differ</a:t>
            </a:r>
            <a:r>
              <a:rPr lang="pl-PL" dirty="0" smtClean="0"/>
              <a:t> </a:t>
            </a:r>
            <a:r>
              <a:rPr lang="pl-PL" dirty="0" err="1" smtClean="0"/>
              <a:t>considerably</a:t>
            </a:r>
            <a:r>
              <a:rPr lang="pl-PL" dirty="0" smtClean="0"/>
              <a:t> </a:t>
            </a:r>
            <a:r>
              <a:rPr lang="pl-PL" dirty="0" err="1" smtClean="0"/>
              <a:t>regarding</a:t>
            </a:r>
            <a:r>
              <a:rPr lang="pl-PL" dirty="0" smtClean="0"/>
              <a:t> </a:t>
            </a:r>
            <a:r>
              <a:rPr lang="pl-PL" dirty="0" err="1" smtClean="0"/>
              <a:t>the</a:t>
            </a:r>
            <a:r>
              <a:rPr lang="pl-PL" dirty="0" smtClean="0"/>
              <a:t> </a:t>
            </a:r>
            <a:r>
              <a:rPr lang="pl-PL" dirty="0" err="1" smtClean="0"/>
              <a:t>political</a:t>
            </a:r>
            <a:r>
              <a:rPr lang="pl-PL" dirty="0" smtClean="0"/>
              <a:t> </a:t>
            </a:r>
            <a:r>
              <a:rPr lang="pl-PL" dirty="0" err="1" smtClean="0"/>
              <a:t>dominance</a:t>
            </a:r>
            <a:r>
              <a:rPr lang="pl-PL" dirty="0" smtClean="0"/>
              <a:t> of </a:t>
            </a:r>
            <a:r>
              <a:rPr lang="pl-PL" dirty="0" err="1" smtClean="0"/>
              <a:t>their</a:t>
            </a:r>
            <a:r>
              <a:rPr lang="pl-PL" dirty="0" smtClean="0"/>
              <a:t> public </a:t>
            </a:r>
            <a:r>
              <a:rPr lang="pl-PL" dirty="0" err="1" smtClean="0"/>
              <a:t>administration</a:t>
            </a:r>
            <a:r>
              <a:rPr lang="pl-PL" dirty="0" smtClean="0"/>
              <a:t> and </a:t>
            </a:r>
            <a:r>
              <a:rPr lang="pl-PL" dirty="0" err="1" smtClean="0"/>
              <a:t>the</a:t>
            </a:r>
            <a:r>
              <a:rPr lang="pl-PL" dirty="0" smtClean="0"/>
              <a:t> </a:t>
            </a:r>
            <a:r>
              <a:rPr lang="pl-PL" dirty="0" err="1" smtClean="0"/>
              <a:t>ethical</a:t>
            </a:r>
            <a:r>
              <a:rPr lang="pl-PL" dirty="0" smtClean="0"/>
              <a:t> </a:t>
            </a:r>
            <a:r>
              <a:rPr lang="pl-PL" dirty="0" err="1" smtClean="0"/>
              <a:t>attitude</a:t>
            </a:r>
            <a:r>
              <a:rPr lang="pl-PL" dirty="0" smtClean="0"/>
              <a:t> in public </a:t>
            </a:r>
            <a:r>
              <a:rPr lang="pl-PL" dirty="0" err="1" smtClean="0"/>
              <a:t>administrative</a:t>
            </a:r>
            <a:r>
              <a:rPr lang="pl-PL" dirty="0" smtClean="0"/>
              <a:t> </a:t>
            </a:r>
            <a:r>
              <a:rPr lang="pl-PL" dirty="0" err="1" smtClean="0"/>
              <a:t>bodies</a:t>
            </a:r>
            <a:r>
              <a:rPr lang="pl-PL" dirty="0" smtClean="0"/>
              <a:t> and </a:t>
            </a:r>
            <a:r>
              <a:rPr lang="pl-PL" dirty="0" err="1" smtClean="0"/>
              <a:t>organisations</a:t>
            </a:r>
            <a:r>
              <a:rPr lang="pl-PL" dirty="0" smtClean="0"/>
              <a:t>. On top of </a:t>
            </a:r>
            <a:r>
              <a:rPr lang="pl-PL" dirty="0" err="1" smtClean="0"/>
              <a:t>that</a:t>
            </a:r>
            <a:r>
              <a:rPr lang="pl-PL" dirty="0" smtClean="0"/>
              <a:t>, </a:t>
            </a:r>
            <a:r>
              <a:rPr lang="pl-PL" dirty="0" err="1" smtClean="0"/>
              <a:t>absent</a:t>
            </a:r>
            <a:r>
              <a:rPr lang="pl-PL" dirty="0" smtClean="0"/>
              <a:t> </a:t>
            </a:r>
            <a:r>
              <a:rPr lang="pl-PL" dirty="0" err="1" smtClean="0"/>
              <a:t>still</a:t>
            </a:r>
            <a:r>
              <a:rPr lang="pl-PL" dirty="0" smtClean="0"/>
              <a:t> </a:t>
            </a:r>
            <a:r>
              <a:rPr lang="pl-PL" dirty="0" err="1" smtClean="0"/>
              <a:t>is</a:t>
            </a:r>
            <a:r>
              <a:rPr lang="pl-PL" dirty="0" smtClean="0"/>
              <a:t> a </a:t>
            </a:r>
            <a:r>
              <a:rPr lang="pl-PL" dirty="0" err="1" smtClean="0"/>
              <a:t>kind</a:t>
            </a:r>
            <a:r>
              <a:rPr lang="pl-PL" dirty="0" smtClean="0"/>
              <a:t> of a </a:t>
            </a:r>
            <a:r>
              <a:rPr lang="pl-PL" dirty="0" err="1" smtClean="0"/>
              <a:t>unified</a:t>
            </a:r>
            <a:r>
              <a:rPr lang="pl-PL" dirty="0" smtClean="0"/>
              <a:t> </a:t>
            </a:r>
            <a:r>
              <a:rPr lang="pl-PL" dirty="0" err="1" smtClean="0"/>
              <a:t>European</a:t>
            </a:r>
            <a:r>
              <a:rPr lang="pl-PL" dirty="0" smtClean="0"/>
              <a:t> </a:t>
            </a:r>
            <a:r>
              <a:rPr lang="pl-PL" dirty="0" err="1" smtClean="0"/>
              <a:t>policy</a:t>
            </a:r>
            <a:r>
              <a:rPr lang="pl-PL" dirty="0" smtClean="0"/>
              <a:t> </a:t>
            </a:r>
            <a:r>
              <a:rPr lang="pl-PL" dirty="0" err="1" smtClean="0"/>
              <a:t>which</a:t>
            </a:r>
            <a:r>
              <a:rPr lang="pl-PL" dirty="0" smtClean="0"/>
              <a:t> </a:t>
            </a:r>
            <a:r>
              <a:rPr lang="pl-PL" dirty="0" err="1" smtClean="0"/>
              <a:t>would</a:t>
            </a:r>
            <a:r>
              <a:rPr lang="pl-PL" dirty="0" smtClean="0"/>
              <a:t> be </a:t>
            </a:r>
            <a:r>
              <a:rPr lang="pl-PL" dirty="0" err="1" smtClean="0"/>
              <a:t>specifically</a:t>
            </a:r>
            <a:r>
              <a:rPr lang="pl-PL" dirty="0" smtClean="0"/>
              <a:t> </a:t>
            </a:r>
            <a:r>
              <a:rPr lang="pl-PL" dirty="0" err="1" smtClean="0"/>
              <a:t>devoted</a:t>
            </a:r>
            <a:r>
              <a:rPr lang="pl-PL" dirty="0" smtClean="0"/>
              <a:t> to </a:t>
            </a:r>
            <a:r>
              <a:rPr lang="pl-PL" dirty="0" err="1" smtClean="0"/>
              <a:t>these</a:t>
            </a:r>
            <a:r>
              <a:rPr lang="pl-PL" dirty="0" smtClean="0"/>
              <a:t> problem </a:t>
            </a:r>
            <a:r>
              <a:rPr lang="pl-PL" dirty="0" err="1" smtClean="0"/>
              <a:t>areas</a:t>
            </a:r>
            <a:r>
              <a:rPr lang="pl-PL" dirty="0" smtClean="0"/>
              <a:t>.</a:t>
            </a:r>
          </a:p>
          <a:p>
            <a:pPr algn="l"/>
            <a:endParaRPr lang="pl-PL" dirty="0" smtClean="0"/>
          </a:p>
          <a:p>
            <a:pPr algn="l"/>
            <a:r>
              <a:rPr lang="en-US" i="1" dirty="0" smtClean="0">
                <a:solidFill>
                  <a:schemeClr val="accent3">
                    <a:lumMod val="75000"/>
                  </a:schemeClr>
                </a:solidFill>
              </a:rPr>
              <a:t>On </a:t>
            </a:r>
            <a:r>
              <a:rPr lang="en-US" i="1" dirty="0" smtClean="0">
                <a:solidFill>
                  <a:schemeClr val="accent3">
                    <a:lumMod val="75000"/>
                  </a:schemeClr>
                </a:solidFill>
              </a:rPr>
              <a:t>the base of </a:t>
            </a:r>
            <a:r>
              <a:rPr lang="en-US" i="1" dirty="0" err="1" smtClean="0">
                <a:solidFill>
                  <a:schemeClr val="accent3">
                    <a:lumMod val="75000"/>
                  </a:schemeClr>
                </a:solidFill>
              </a:rPr>
              <a:t>Drahomira</a:t>
            </a:r>
            <a:r>
              <a:rPr lang="en-US" i="1" dirty="0" smtClean="0">
                <a:solidFill>
                  <a:schemeClr val="accent3">
                    <a:lumMod val="75000"/>
                  </a:schemeClr>
                </a:solidFill>
              </a:rPr>
              <a:t> </a:t>
            </a:r>
            <a:r>
              <a:rPr lang="en-US" i="1" dirty="0" err="1" smtClean="0">
                <a:solidFill>
                  <a:schemeClr val="accent3">
                    <a:lumMod val="75000"/>
                  </a:schemeClr>
                </a:solidFill>
              </a:rPr>
              <a:t>Ondrova</a:t>
            </a:r>
            <a:r>
              <a:rPr lang="en-US" i="1" dirty="0" smtClean="0">
                <a:solidFill>
                  <a:schemeClr val="accent3">
                    <a:lumMod val="75000"/>
                  </a:schemeClr>
                </a:solidFill>
              </a:rPr>
              <a:t> work, 2017,</a:t>
            </a:r>
          </a:p>
          <a:p>
            <a:pPr algn="l"/>
            <a:r>
              <a:rPr lang="en-US" i="1" dirty="0" smtClean="0">
                <a:solidFill>
                  <a:schemeClr val="accent3">
                    <a:lumMod val="75000"/>
                  </a:schemeClr>
                </a:solidFill>
              </a:rPr>
              <a:t>http://www.ejournals.eu/RAP/</a:t>
            </a:r>
            <a:endParaRPr lang="pl-PL" i="1" dirty="0" smtClean="0">
              <a:solidFill>
                <a:schemeClr val="accent3">
                  <a:lumMod val="75000"/>
                </a:schemeClr>
              </a:solidFill>
            </a:endParaRPr>
          </a:p>
          <a:p>
            <a:pPr algn="l"/>
            <a:endParaRPr lang="pl-PL"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545632"/>
            <a:ext cx="23042560" cy="8136904"/>
          </a:xfrm>
        </p:spPr>
        <p:txBody>
          <a:bodyPr/>
          <a:lstStyle/>
          <a:p>
            <a:pPr algn="l"/>
            <a:r>
              <a:rPr lang="pl-PL" dirty="0" err="1" smtClean="0"/>
              <a:t>At</a:t>
            </a:r>
            <a:r>
              <a:rPr lang="pl-PL" dirty="0" smtClean="0"/>
              <a:t> </a:t>
            </a:r>
            <a:r>
              <a:rPr lang="pl-PL" dirty="0" err="1" smtClean="0"/>
              <a:t>the</a:t>
            </a:r>
            <a:r>
              <a:rPr lang="pl-PL" dirty="0" smtClean="0"/>
              <a:t> same time, </a:t>
            </a:r>
            <a:r>
              <a:rPr lang="pl-PL" dirty="0" err="1" smtClean="0"/>
              <a:t>they</a:t>
            </a:r>
            <a:r>
              <a:rPr lang="pl-PL" dirty="0" smtClean="0"/>
              <a:t> </a:t>
            </a:r>
            <a:r>
              <a:rPr lang="pl-PL" dirty="0" err="1" smtClean="0"/>
              <a:t>are</a:t>
            </a:r>
            <a:r>
              <a:rPr lang="pl-PL" dirty="0" smtClean="0"/>
              <a:t> </a:t>
            </a:r>
            <a:r>
              <a:rPr lang="pl-PL" dirty="0" err="1" smtClean="0"/>
              <a:t>closely</a:t>
            </a:r>
            <a:r>
              <a:rPr lang="pl-PL" dirty="0" smtClean="0"/>
              <a:t> </a:t>
            </a:r>
            <a:r>
              <a:rPr lang="pl-PL" dirty="0" err="1" smtClean="0"/>
              <a:t>connected</a:t>
            </a:r>
            <a:r>
              <a:rPr lang="pl-PL" dirty="0" smtClean="0"/>
              <a:t> </a:t>
            </a:r>
            <a:r>
              <a:rPr lang="pl-PL" dirty="0" err="1" smtClean="0"/>
              <a:t>with</a:t>
            </a:r>
            <a:r>
              <a:rPr lang="pl-PL" dirty="0" smtClean="0"/>
              <a:t> </a:t>
            </a:r>
            <a:r>
              <a:rPr lang="pl-PL" dirty="0" err="1" smtClean="0"/>
              <a:t>the</a:t>
            </a:r>
            <a:r>
              <a:rPr lang="pl-PL" dirty="0" smtClean="0"/>
              <a:t> </a:t>
            </a:r>
            <a:r>
              <a:rPr lang="pl-PL" dirty="0" err="1" smtClean="0"/>
              <a:t>building</a:t>
            </a:r>
            <a:r>
              <a:rPr lang="pl-PL" dirty="0" smtClean="0"/>
              <a:t> of </a:t>
            </a:r>
            <a:r>
              <a:rPr lang="pl-PL" dirty="0" err="1" smtClean="0"/>
              <a:t>effective</a:t>
            </a:r>
            <a:r>
              <a:rPr lang="pl-PL" dirty="0" smtClean="0"/>
              <a:t> </a:t>
            </a:r>
            <a:r>
              <a:rPr lang="pl-PL" dirty="0" err="1" smtClean="0"/>
              <a:t>communicative</a:t>
            </a:r>
            <a:r>
              <a:rPr lang="pl-PL" dirty="0" smtClean="0"/>
              <a:t> </a:t>
            </a:r>
            <a:r>
              <a:rPr lang="pl-PL" dirty="0" err="1" smtClean="0"/>
              <a:t>channels</a:t>
            </a:r>
            <a:r>
              <a:rPr lang="pl-PL" dirty="0" smtClean="0"/>
              <a:t> </a:t>
            </a:r>
            <a:r>
              <a:rPr lang="pl-PL" dirty="0" err="1" smtClean="0"/>
              <a:t>which</a:t>
            </a:r>
            <a:r>
              <a:rPr lang="pl-PL" dirty="0" smtClean="0"/>
              <a:t> </a:t>
            </a:r>
            <a:r>
              <a:rPr lang="pl-PL" dirty="0" err="1" smtClean="0"/>
              <a:t>would</a:t>
            </a:r>
            <a:r>
              <a:rPr lang="pl-PL" dirty="0" smtClean="0"/>
              <a:t> </a:t>
            </a:r>
            <a:r>
              <a:rPr lang="pl-PL" dirty="0" err="1" smtClean="0"/>
              <a:t>enable</a:t>
            </a:r>
            <a:r>
              <a:rPr lang="pl-PL" dirty="0" smtClean="0"/>
              <a:t> </a:t>
            </a:r>
            <a:r>
              <a:rPr lang="pl-PL" dirty="0" err="1" smtClean="0"/>
              <a:t>the</a:t>
            </a:r>
            <a:r>
              <a:rPr lang="pl-PL" dirty="0" smtClean="0"/>
              <a:t> </a:t>
            </a:r>
            <a:r>
              <a:rPr lang="pl-PL" dirty="0" err="1" smtClean="0"/>
              <a:t>provision</a:t>
            </a:r>
            <a:r>
              <a:rPr lang="pl-PL" dirty="0" smtClean="0"/>
              <a:t> of an </a:t>
            </a:r>
            <a:r>
              <a:rPr lang="pl-PL" dirty="0" err="1" smtClean="0"/>
              <a:t>active</a:t>
            </a:r>
            <a:r>
              <a:rPr lang="pl-PL" dirty="0" smtClean="0"/>
              <a:t> </a:t>
            </a:r>
            <a:r>
              <a:rPr lang="pl-PL" dirty="0" err="1" smtClean="0"/>
              <a:t>dialogue</a:t>
            </a:r>
            <a:r>
              <a:rPr lang="pl-PL" dirty="0" smtClean="0"/>
              <a:t> </a:t>
            </a:r>
            <a:r>
              <a:rPr lang="pl-PL" dirty="0" err="1" smtClean="0"/>
              <a:t>with</a:t>
            </a:r>
            <a:r>
              <a:rPr lang="pl-PL" dirty="0" smtClean="0"/>
              <a:t> </a:t>
            </a:r>
            <a:r>
              <a:rPr lang="pl-PL" dirty="0" err="1" smtClean="0"/>
              <a:t>citizens</a:t>
            </a:r>
            <a:r>
              <a:rPr lang="pl-PL" dirty="0" smtClean="0"/>
              <a:t>. Public management </a:t>
            </a:r>
            <a:r>
              <a:rPr lang="pl-PL" dirty="0" err="1" smtClean="0"/>
              <a:t>evaluates</a:t>
            </a:r>
            <a:r>
              <a:rPr lang="pl-PL" dirty="0" smtClean="0"/>
              <a:t> </a:t>
            </a:r>
            <a:r>
              <a:rPr lang="pl-PL" dirty="0" err="1" smtClean="0"/>
              <a:t>the</a:t>
            </a:r>
            <a:r>
              <a:rPr lang="pl-PL" dirty="0" smtClean="0"/>
              <a:t> </a:t>
            </a:r>
            <a:r>
              <a:rPr lang="pl-PL" dirty="0" err="1" smtClean="0"/>
              <a:t>process</a:t>
            </a:r>
            <a:r>
              <a:rPr lang="pl-PL" dirty="0" smtClean="0"/>
              <a:t> of </a:t>
            </a:r>
            <a:r>
              <a:rPr lang="pl-PL" dirty="0" err="1" smtClean="0"/>
              <a:t>serving</a:t>
            </a:r>
            <a:r>
              <a:rPr lang="pl-PL" dirty="0" smtClean="0"/>
              <a:t> </a:t>
            </a:r>
            <a:r>
              <a:rPr lang="pl-PL" dirty="0" err="1" smtClean="0"/>
              <a:t>citizenship</a:t>
            </a:r>
            <a:r>
              <a:rPr lang="pl-PL" dirty="0" smtClean="0"/>
              <a:t> </a:t>
            </a:r>
            <a:r>
              <a:rPr lang="pl-PL" dirty="0" err="1" smtClean="0"/>
              <a:t>from</a:t>
            </a:r>
            <a:r>
              <a:rPr lang="pl-PL" dirty="0" smtClean="0"/>
              <a:t> </a:t>
            </a:r>
            <a:r>
              <a:rPr lang="pl-PL" dirty="0" err="1" smtClean="0"/>
              <a:t>the</a:t>
            </a:r>
            <a:r>
              <a:rPr lang="pl-PL" dirty="0" smtClean="0"/>
              <a:t> </a:t>
            </a:r>
            <a:r>
              <a:rPr lang="pl-PL" dirty="0" err="1" smtClean="0"/>
              <a:t>perspective</a:t>
            </a:r>
            <a:r>
              <a:rPr lang="pl-PL" dirty="0" smtClean="0"/>
              <a:t> of </a:t>
            </a:r>
            <a:r>
              <a:rPr lang="pl-PL" dirty="0" err="1" smtClean="0"/>
              <a:t>its</a:t>
            </a:r>
            <a:r>
              <a:rPr lang="pl-PL" dirty="0" smtClean="0"/>
              <a:t> </a:t>
            </a:r>
            <a:r>
              <a:rPr lang="pl-PL" dirty="0" err="1" smtClean="0"/>
              <a:t>outcomes</a:t>
            </a:r>
            <a:r>
              <a:rPr lang="pl-PL" dirty="0" smtClean="0"/>
              <a:t> and consequences </a:t>
            </a:r>
            <a:r>
              <a:rPr lang="pl-PL" dirty="0" err="1" smtClean="0"/>
              <a:t>including</a:t>
            </a:r>
            <a:r>
              <a:rPr lang="pl-PL" dirty="0" smtClean="0"/>
              <a:t> </a:t>
            </a:r>
            <a:r>
              <a:rPr lang="pl-PL" dirty="0" err="1" smtClean="0"/>
              <a:t>productivity</a:t>
            </a:r>
            <a:r>
              <a:rPr lang="pl-PL" dirty="0" smtClean="0"/>
              <a:t>, </a:t>
            </a:r>
            <a:r>
              <a:rPr lang="pl-PL" dirty="0" err="1" smtClean="0"/>
              <a:t>efficiency</a:t>
            </a:r>
            <a:r>
              <a:rPr lang="pl-PL" dirty="0" smtClean="0"/>
              <a:t>, </a:t>
            </a:r>
            <a:r>
              <a:rPr lang="pl-PL" dirty="0" err="1" smtClean="0"/>
              <a:t>economy</a:t>
            </a:r>
            <a:r>
              <a:rPr lang="pl-PL" dirty="0" smtClean="0"/>
              <a:t>, </a:t>
            </a:r>
            <a:r>
              <a:rPr lang="pl-PL" dirty="0" err="1" smtClean="0"/>
              <a:t>effectiveness</a:t>
            </a:r>
            <a:r>
              <a:rPr lang="pl-PL" dirty="0" smtClean="0"/>
              <a:t>, </a:t>
            </a:r>
            <a:r>
              <a:rPr lang="pl-PL" dirty="0" err="1" smtClean="0"/>
              <a:t>competitiveness</a:t>
            </a:r>
            <a:r>
              <a:rPr lang="pl-PL" dirty="0" smtClean="0"/>
              <a:t>, and performance, </a:t>
            </a:r>
            <a:r>
              <a:rPr lang="pl-PL" dirty="0" err="1" smtClean="0"/>
              <a:t>benefits</a:t>
            </a:r>
            <a:r>
              <a:rPr lang="pl-PL" dirty="0" smtClean="0"/>
              <a:t> for </a:t>
            </a:r>
            <a:r>
              <a:rPr lang="pl-PL" dirty="0" err="1" smtClean="0"/>
              <a:t>the</a:t>
            </a:r>
            <a:r>
              <a:rPr lang="pl-PL" dirty="0" smtClean="0"/>
              <a:t> community and </a:t>
            </a:r>
            <a:r>
              <a:rPr lang="pl-PL" dirty="0" err="1" smtClean="0"/>
              <a:t>generally</a:t>
            </a:r>
            <a:r>
              <a:rPr lang="pl-PL" dirty="0" smtClean="0"/>
              <a:t> </a:t>
            </a:r>
            <a:r>
              <a:rPr lang="pl-PL" dirty="0" err="1" smtClean="0"/>
              <a:t>the</a:t>
            </a:r>
            <a:r>
              <a:rPr lang="pl-PL" dirty="0" smtClean="0"/>
              <a:t> </a:t>
            </a:r>
            <a:r>
              <a:rPr lang="pl-PL" dirty="0" err="1" smtClean="0"/>
              <a:t>quality</a:t>
            </a:r>
            <a:r>
              <a:rPr lang="pl-PL" dirty="0" smtClean="0"/>
              <a:t> and </a:t>
            </a:r>
            <a:r>
              <a:rPr lang="pl-PL" dirty="0" err="1" smtClean="0"/>
              <a:t>satisfaction</a:t>
            </a:r>
            <a:r>
              <a:rPr lang="pl-PL" dirty="0" smtClean="0"/>
              <a:t> of </a:t>
            </a:r>
            <a:r>
              <a:rPr lang="pl-PL" dirty="0" err="1" smtClean="0"/>
              <a:t>citizens</a:t>
            </a:r>
            <a:r>
              <a:rPr lang="pl-PL" dirty="0" smtClean="0"/>
              <a:t>. To </a:t>
            </a:r>
            <a:r>
              <a:rPr lang="pl-PL" dirty="0" err="1" smtClean="0"/>
              <a:t>reach</a:t>
            </a:r>
            <a:r>
              <a:rPr lang="pl-PL" dirty="0" smtClean="0"/>
              <a:t> </a:t>
            </a:r>
            <a:r>
              <a:rPr lang="pl-PL" dirty="0" err="1" smtClean="0"/>
              <a:t>these</a:t>
            </a:r>
            <a:r>
              <a:rPr lang="pl-PL" dirty="0" smtClean="0"/>
              <a:t> </a:t>
            </a:r>
            <a:r>
              <a:rPr lang="pl-PL" dirty="0" err="1" smtClean="0"/>
              <a:t>goals</a:t>
            </a:r>
            <a:r>
              <a:rPr lang="pl-PL" dirty="0" smtClean="0"/>
              <a:t>, </a:t>
            </a:r>
            <a:r>
              <a:rPr lang="pl-PL" dirty="0" err="1" smtClean="0"/>
              <a:t>it</a:t>
            </a:r>
            <a:r>
              <a:rPr lang="pl-PL" dirty="0" smtClean="0"/>
              <a:t> </a:t>
            </a:r>
            <a:r>
              <a:rPr lang="pl-PL" dirty="0" err="1" smtClean="0"/>
              <a:t>is</a:t>
            </a:r>
            <a:r>
              <a:rPr lang="pl-PL" dirty="0" smtClean="0"/>
              <a:t> </a:t>
            </a:r>
            <a:r>
              <a:rPr lang="pl-PL" dirty="0" err="1" smtClean="0"/>
              <a:t>necessary</a:t>
            </a:r>
            <a:r>
              <a:rPr lang="pl-PL" dirty="0" smtClean="0"/>
              <a:t> to </a:t>
            </a:r>
            <a:r>
              <a:rPr lang="pl-PL" dirty="0" err="1" smtClean="0"/>
              <a:t>motivate</a:t>
            </a:r>
            <a:r>
              <a:rPr lang="pl-PL" dirty="0" smtClean="0"/>
              <a:t> public </a:t>
            </a:r>
            <a:r>
              <a:rPr lang="pl-PL" dirty="0" err="1" smtClean="0"/>
              <a:t>administrators</a:t>
            </a:r>
            <a:r>
              <a:rPr lang="pl-PL" dirty="0" smtClean="0"/>
              <a:t> to </a:t>
            </a:r>
            <a:r>
              <a:rPr lang="pl-PL" dirty="0" err="1" smtClean="0"/>
              <a:t>act</a:t>
            </a:r>
            <a:r>
              <a:rPr lang="pl-PL" dirty="0" smtClean="0"/>
              <a:t> in </a:t>
            </a:r>
            <a:r>
              <a:rPr lang="pl-PL" dirty="0" err="1" smtClean="0"/>
              <a:t>accordance</a:t>
            </a:r>
            <a:r>
              <a:rPr lang="pl-PL" dirty="0" smtClean="0"/>
              <a:t> </a:t>
            </a:r>
            <a:r>
              <a:rPr lang="pl-PL" dirty="0" err="1" smtClean="0"/>
              <a:t>with</a:t>
            </a:r>
            <a:r>
              <a:rPr lang="pl-PL" dirty="0" smtClean="0"/>
              <a:t> law, public </a:t>
            </a:r>
            <a:r>
              <a:rPr lang="pl-PL" dirty="0" err="1" smtClean="0"/>
              <a:t>interest</a:t>
            </a:r>
            <a:r>
              <a:rPr lang="pl-PL" dirty="0" smtClean="0"/>
              <a:t> and </a:t>
            </a:r>
            <a:r>
              <a:rPr lang="pl-PL" dirty="0" err="1" smtClean="0"/>
              <a:t>ethics</a:t>
            </a:r>
            <a:r>
              <a:rPr lang="pl-PL" dirty="0" smtClean="0"/>
              <a:t>, </a:t>
            </a:r>
            <a:r>
              <a:rPr lang="pl-PL" dirty="0" err="1" smtClean="0"/>
              <a:t>that</a:t>
            </a:r>
            <a:r>
              <a:rPr lang="pl-PL" dirty="0" smtClean="0"/>
              <a:t> </a:t>
            </a:r>
            <a:r>
              <a:rPr lang="pl-PL" dirty="0" err="1" smtClean="0"/>
              <a:t>why</a:t>
            </a:r>
            <a:r>
              <a:rPr lang="pl-PL" dirty="0" smtClean="0"/>
              <a:t> </a:t>
            </a:r>
            <a:r>
              <a:rPr lang="pl-PL" dirty="0" err="1" smtClean="0"/>
              <a:t>decision-making</a:t>
            </a:r>
            <a:r>
              <a:rPr lang="pl-PL" dirty="0" smtClean="0"/>
              <a:t> </a:t>
            </a:r>
            <a:r>
              <a:rPr lang="pl-PL" dirty="0" err="1" smtClean="0"/>
              <a:t>processes</a:t>
            </a:r>
            <a:r>
              <a:rPr lang="pl-PL" dirty="0" smtClean="0"/>
              <a:t> </a:t>
            </a:r>
            <a:r>
              <a:rPr lang="pl-PL" dirty="0" err="1" smtClean="0"/>
              <a:t>is</a:t>
            </a:r>
            <a:r>
              <a:rPr lang="pl-PL" dirty="0" smtClean="0"/>
              <a:t> </a:t>
            </a:r>
            <a:r>
              <a:rPr lang="pl-PL" dirty="0" err="1" smtClean="0"/>
              <a:t>desired</a:t>
            </a:r>
            <a:r>
              <a:rPr lang="pl-PL" dirty="0" smtClean="0"/>
              <a:t> to be </a:t>
            </a:r>
            <a:r>
              <a:rPr lang="pl-PL" dirty="0" err="1" smtClean="0"/>
              <a:t>politically</a:t>
            </a:r>
            <a:r>
              <a:rPr lang="pl-PL" dirty="0" smtClean="0"/>
              <a:t> </a:t>
            </a:r>
            <a:r>
              <a:rPr lang="pl-PL" dirty="0" err="1" smtClean="0"/>
              <a:t>neutral</a:t>
            </a:r>
            <a:r>
              <a:rPr lang="pl-PL" dirty="0" smtClean="0"/>
              <a:t>, independent.</a:t>
            </a:r>
          </a:p>
          <a:p>
            <a:endParaRPr lang="pl-PL"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6600" dirty="0" err="1" smtClean="0">
                <a:solidFill>
                  <a:srgbClr val="FF0000"/>
                </a:solidFill>
              </a:rPr>
              <a:t>The</a:t>
            </a:r>
            <a:r>
              <a:rPr lang="pl-PL" sz="6600" dirty="0" smtClean="0">
                <a:solidFill>
                  <a:srgbClr val="FF0000"/>
                </a:solidFill>
              </a:rPr>
              <a:t> </a:t>
            </a:r>
            <a:r>
              <a:rPr lang="pl-PL" sz="6600" dirty="0" err="1" smtClean="0">
                <a:solidFill>
                  <a:srgbClr val="FF0000"/>
                </a:solidFill>
              </a:rPr>
              <a:t>ethical</a:t>
            </a:r>
            <a:r>
              <a:rPr lang="pl-PL" sz="6600" dirty="0" smtClean="0">
                <a:solidFill>
                  <a:srgbClr val="FF0000"/>
                </a:solidFill>
              </a:rPr>
              <a:t> </a:t>
            </a:r>
            <a:r>
              <a:rPr lang="pl-PL" sz="6600" dirty="0" err="1" smtClean="0">
                <a:solidFill>
                  <a:srgbClr val="FF0000"/>
                </a:solidFill>
              </a:rPr>
              <a:t>decision-making</a:t>
            </a:r>
            <a:r>
              <a:rPr lang="pl-PL" sz="6600" dirty="0" smtClean="0">
                <a:solidFill>
                  <a:srgbClr val="FF0000"/>
                </a:solidFill>
              </a:rPr>
              <a:t> </a:t>
            </a:r>
            <a:r>
              <a:rPr lang="pl-PL" sz="6600" dirty="0" err="1" smtClean="0">
                <a:solidFill>
                  <a:srgbClr val="FF0000"/>
                </a:solidFill>
              </a:rPr>
              <a:t>process</a:t>
            </a:r>
            <a:r>
              <a:rPr lang="pl-PL" sz="6600" dirty="0" smtClean="0">
                <a:solidFill>
                  <a:srgbClr val="FF0000"/>
                </a:solidFill>
              </a:rPr>
              <a:t> </a:t>
            </a:r>
            <a:endParaRPr lang="pl-PL" sz="6600" dirty="0">
              <a:solidFill>
                <a:srgbClr val="FF0000"/>
              </a:solidFill>
            </a:endParaRPr>
          </a:p>
        </p:txBody>
      </p:sp>
      <p:sp>
        <p:nvSpPr>
          <p:cNvPr id="3" name="Symbol zastępczy zawartości 2"/>
          <p:cNvSpPr>
            <a:spLocks noGrp="1"/>
          </p:cNvSpPr>
          <p:nvPr>
            <p:ph idx="1"/>
          </p:nvPr>
        </p:nvSpPr>
        <p:spPr/>
        <p:txBody>
          <a:bodyPr>
            <a:normAutofit/>
          </a:bodyPr>
          <a:lstStyle/>
          <a:p>
            <a:pPr algn="l"/>
            <a:r>
              <a:rPr lang="pl-PL" sz="6000" dirty="0" smtClean="0"/>
              <a:t>In general, under </a:t>
            </a:r>
            <a:r>
              <a:rPr lang="pl-PL" sz="6000" dirty="0" err="1" smtClean="0"/>
              <a:t>the</a:t>
            </a:r>
            <a:r>
              <a:rPr lang="pl-PL" sz="6000" dirty="0" smtClean="0"/>
              <a:t> </a:t>
            </a:r>
            <a:r>
              <a:rPr lang="pl-PL" sz="6000" dirty="0" err="1" smtClean="0"/>
              <a:t>decision-making</a:t>
            </a:r>
            <a:r>
              <a:rPr lang="pl-PL" sz="6000" dirty="0" smtClean="0"/>
              <a:t> </a:t>
            </a:r>
            <a:r>
              <a:rPr lang="pl-PL" sz="6000" dirty="0" err="1" smtClean="0"/>
              <a:t>process</a:t>
            </a:r>
            <a:r>
              <a:rPr lang="pl-PL" sz="6000" dirty="0" smtClean="0"/>
              <a:t> we </a:t>
            </a:r>
            <a:r>
              <a:rPr lang="pl-PL" sz="6000" dirty="0" err="1" smtClean="0"/>
              <a:t>understand</a:t>
            </a:r>
            <a:r>
              <a:rPr lang="pl-PL" sz="6000" dirty="0" smtClean="0"/>
              <a:t> </a:t>
            </a:r>
            <a:r>
              <a:rPr lang="pl-PL" sz="6000" dirty="0" err="1" smtClean="0"/>
              <a:t>the</a:t>
            </a:r>
            <a:r>
              <a:rPr lang="pl-PL" sz="6000" dirty="0" smtClean="0"/>
              <a:t> </a:t>
            </a:r>
            <a:r>
              <a:rPr lang="pl-PL" sz="6000" dirty="0" err="1" smtClean="0"/>
              <a:t>selection</a:t>
            </a:r>
            <a:r>
              <a:rPr lang="pl-PL" sz="6000" dirty="0" smtClean="0"/>
              <a:t> </a:t>
            </a:r>
            <a:r>
              <a:rPr lang="pl-PL" sz="6000" dirty="0" err="1" smtClean="0"/>
              <a:t>from</a:t>
            </a:r>
            <a:r>
              <a:rPr lang="pl-PL" sz="6000" dirty="0" smtClean="0"/>
              <a:t> </a:t>
            </a:r>
            <a:r>
              <a:rPr lang="pl-PL" sz="6000" dirty="0" err="1" smtClean="0"/>
              <a:t>several</a:t>
            </a:r>
            <a:r>
              <a:rPr lang="pl-PL" sz="6000" dirty="0" smtClean="0"/>
              <a:t> </a:t>
            </a:r>
            <a:r>
              <a:rPr lang="pl-PL" sz="6000" dirty="0" err="1" smtClean="0"/>
              <a:t>reasonable</a:t>
            </a:r>
            <a:r>
              <a:rPr lang="pl-PL" sz="6000" dirty="0" smtClean="0"/>
              <a:t> </a:t>
            </a:r>
            <a:r>
              <a:rPr lang="pl-PL" sz="6000" dirty="0" err="1" smtClean="0"/>
              <a:t>options</a:t>
            </a:r>
            <a:r>
              <a:rPr lang="pl-PL" sz="6000" dirty="0" smtClean="0"/>
              <a:t> </a:t>
            </a:r>
            <a:r>
              <a:rPr lang="pl-PL" sz="6000" dirty="0" err="1" smtClean="0"/>
              <a:t>or</a:t>
            </a:r>
            <a:r>
              <a:rPr lang="pl-PL" sz="6000" dirty="0" smtClean="0"/>
              <a:t> </a:t>
            </a:r>
            <a:r>
              <a:rPr lang="pl-PL" sz="6000" dirty="0" err="1" smtClean="0"/>
              <a:t>preferences</a:t>
            </a:r>
            <a:r>
              <a:rPr lang="pl-PL" sz="6000" dirty="0" smtClean="0"/>
              <a:t>. </a:t>
            </a:r>
            <a:r>
              <a:rPr lang="pl-PL" sz="6000" dirty="0" err="1" smtClean="0"/>
              <a:t>The</a:t>
            </a:r>
            <a:r>
              <a:rPr lang="pl-PL" sz="6000" dirty="0" smtClean="0"/>
              <a:t> </a:t>
            </a:r>
            <a:r>
              <a:rPr lang="pl-PL" sz="6000" dirty="0" err="1" smtClean="0"/>
              <a:t>ethical</a:t>
            </a:r>
            <a:r>
              <a:rPr lang="pl-PL" sz="6000" dirty="0" smtClean="0"/>
              <a:t> </a:t>
            </a:r>
            <a:r>
              <a:rPr lang="pl-PL" sz="6000" dirty="0" err="1" smtClean="0"/>
              <a:t>decision</a:t>
            </a:r>
            <a:r>
              <a:rPr lang="pl-PL" sz="6000" dirty="0" smtClean="0"/>
              <a:t>– </a:t>
            </a:r>
            <a:r>
              <a:rPr lang="pl-PL" sz="6000" dirty="0" err="1" smtClean="0"/>
              <a:t>making</a:t>
            </a:r>
            <a:r>
              <a:rPr lang="pl-PL" sz="6000" dirty="0" smtClean="0"/>
              <a:t> </a:t>
            </a:r>
            <a:r>
              <a:rPr lang="pl-PL" sz="6000" dirty="0" err="1" smtClean="0"/>
              <a:t>process</a:t>
            </a:r>
            <a:r>
              <a:rPr lang="pl-PL" sz="6000" dirty="0" smtClean="0"/>
              <a:t>, in </a:t>
            </a:r>
            <a:r>
              <a:rPr lang="pl-PL" sz="6000" dirty="0" err="1" smtClean="0"/>
              <a:t>turn</a:t>
            </a:r>
            <a:r>
              <a:rPr lang="pl-PL" sz="6000" dirty="0" smtClean="0"/>
              <a:t>, </a:t>
            </a:r>
            <a:r>
              <a:rPr lang="pl-PL" sz="6000" dirty="0" err="1" smtClean="0"/>
              <a:t>is</a:t>
            </a:r>
            <a:r>
              <a:rPr lang="pl-PL" sz="6000" dirty="0" smtClean="0"/>
              <a:t> </a:t>
            </a:r>
            <a:r>
              <a:rPr lang="pl-PL" sz="6000" dirty="0" err="1" smtClean="0"/>
              <a:t>usually</a:t>
            </a:r>
            <a:r>
              <a:rPr lang="pl-PL" sz="6000" dirty="0" smtClean="0"/>
              <a:t> </a:t>
            </a:r>
            <a:r>
              <a:rPr lang="pl-PL" sz="6000" dirty="0" err="1" smtClean="0"/>
              <a:t>characterised</a:t>
            </a:r>
            <a:r>
              <a:rPr lang="pl-PL" sz="6000" dirty="0" smtClean="0"/>
              <a:t> as </a:t>
            </a:r>
            <a:r>
              <a:rPr lang="pl-PL" sz="6000" dirty="0" err="1" smtClean="0"/>
              <a:t>the</a:t>
            </a:r>
            <a:r>
              <a:rPr lang="pl-PL" sz="6000" dirty="0" smtClean="0"/>
              <a:t> </a:t>
            </a:r>
            <a:r>
              <a:rPr lang="pl-PL" sz="6000" dirty="0" err="1" smtClean="0"/>
              <a:t>course</a:t>
            </a:r>
            <a:r>
              <a:rPr lang="pl-PL" sz="6000" dirty="0" smtClean="0"/>
              <a:t> of </a:t>
            </a:r>
            <a:r>
              <a:rPr lang="pl-PL" sz="6000" dirty="0" err="1" smtClean="0"/>
              <a:t>the</a:t>
            </a:r>
            <a:r>
              <a:rPr lang="pl-PL" sz="6000" dirty="0" smtClean="0"/>
              <a:t> action of </a:t>
            </a:r>
            <a:r>
              <a:rPr lang="pl-PL" sz="6000" dirty="0" err="1" smtClean="0"/>
              <a:t>choosing</a:t>
            </a:r>
            <a:r>
              <a:rPr lang="pl-PL" sz="6000" dirty="0" smtClean="0"/>
              <a:t> </a:t>
            </a:r>
            <a:r>
              <a:rPr lang="pl-PL" sz="6000" dirty="0" err="1" smtClean="0"/>
              <a:t>from</a:t>
            </a:r>
            <a:r>
              <a:rPr lang="pl-PL" sz="6000" dirty="0" smtClean="0"/>
              <a:t> </a:t>
            </a:r>
            <a:r>
              <a:rPr lang="pl-PL" sz="6000" dirty="0" err="1" smtClean="0"/>
              <a:t>alternatives</a:t>
            </a:r>
            <a:r>
              <a:rPr lang="pl-PL" sz="6000" dirty="0" smtClean="0"/>
              <a:t> </a:t>
            </a:r>
            <a:r>
              <a:rPr lang="pl-PL" sz="6000" dirty="0" err="1" smtClean="0"/>
              <a:t>which</a:t>
            </a:r>
            <a:r>
              <a:rPr lang="pl-PL" sz="6000" dirty="0" smtClean="0"/>
              <a:t> </a:t>
            </a:r>
            <a:r>
              <a:rPr lang="pl-PL" sz="6000" dirty="0" err="1" smtClean="0"/>
              <a:t>are</a:t>
            </a:r>
            <a:r>
              <a:rPr lang="pl-PL" sz="6000" dirty="0" smtClean="0"/>
              <a:t> </a:t>
            </a:r>
            <a:r>
              <a:rPr lang="pl-PL" sz="6000" dirty="0" err="1" smtClean="0"/>
              <a:t>based</a:t>
            </a:r>
            <a:r>
              <a:rPr lang="pl-PL" sz="6000" dirty="0" smtClean="0"/>
              <a:t> on public </a:t>
            </a:r>
            <a:r>
              <a:rPr lang="pl-PL" sz="6000" dirty="0" err="1" smtClean="0"/>
              <a:t>administrative</a:t>
            </a:r>
            <a:r>
              <a:rPr lang="pl-PL" sz="6000" dirty="0" smtClean="0"/>
              <a:t> </a:t>
            </a:r>
            <a:r>
              <a:rPr lang="pl-PL" sz="6000" dirty="0" err="1" smtClean="0"/>
              <a:t>values</a:t>
            </a:r>
            <a:r>
              <a:rPr lang="pl-PL" sz="6000" dirty="0" smtClean="0"/>
              <a:t>, </a:t>
            </a:r>
            <a:r>
              <a:rPr lang="pl-PL" sz="6000" dirty="0" err="1" smtClean="0"/>
              <a:t>moral</a:t>
            </a:r>
            <a:r>
              <a:rPr lang="pl-PL" sz="6000" dirty="0" smtClean="0"/>
              <a:t> </a:t>
            </a:r>
            <a:r>
              <a:rPr lang="pl-PL" sz="6000" dirty="0" err="1" smtClean="0"/>
              <a:t>responsibility</a:t>
            </a:r>
            <a:r>
              <a:rPr lang="pl-PL" sz="6000" dirty="0" smtClean="0"/>
              <a:t> and </a:t>
            </a:r>
            <a:r>
              <a:rPr lang="pl-PL" sz="6000" dirty="0" err="1" smtClean="0"/>
              <a:t>personal</a:t>
            </a:r>
            <a:r>
              <a:rPr lang="pl-PL" sz="6000" dirty="0" smtClean="0"/>
              <a:t> </a:t>
            </a:r>
            <a:r>
              <a:rPr lang="pl-PL" sz="6000" dirty="0" err="1" smtClean="0"/>
              <a:t>accountability</a:t>
            </a:r>
            <a:r>
              <a:rPr lang="pl-PL" sz="6000" dirty="0" smtClean="0"/>
              <a:t> of public </a:t>
            </a:r>
            <a:r>
              <a:rPr lang="pl-PL" sz="6000" dirty="0" err="1" smtClean="0"/>
              <a:t>administrators</a:t>
            </a:r>
            <a:r>
              <a:rPr lang="pl-PL" sz="6000" dirty="0" smtClean="0"/>
              <a:t> </a:t>
            </a:r>
            <a:r>
              <a:rPr lang="pl-PL" sz="6000" dirty="0" err="1" smtClean="0"/>
              <a:t>towards</a:t>
            </a:r>
            <a:r>
              <a:rPr lang="pl-PL" sz="6000" dirty="0" smtClean="0"/>
              <a:t> </a:t>
            </a:r>
            <a:r>
              <a:rPr lang="pl-PL" sz="6000" dirty="0" err="1" smtClean="0"/>
              <a:t>the</a:t>
            </a:r>
            <a:r>
              <a:rPr lang="pl-PL" sz="6000" dirty="0" smtClean="0"/>
              <a:t> </a:t>
            </a:r>
            <a:r>
              <a:rPr lang="pl-PL" sz="6000" dirty="0" err="1" smtClean="0"/>
              <a:t>citizenry</a:t>
            </a:r>
            <a:r>
              <a:rPr lang="pl-PL" sz="6000" dirty="0" smtClean="0"/>
              <a:t>, </a:t>
            </a:r>
            <a:r>
              <a:rPr lang="pl-PL" sz="6000" dirty="0" err="1" smtClean="0"/>
              <a:t>colleagues</a:t>
            </a:r>
            <a:r>
              <a:rPr lang="pl-PL" sz="6000" dirty="0" smtClean="0"/>
              <a:t> </a:t>
            </a:r>
            <a:r>
              <a:rPr lang="pl-PL" sz="6000" dirty="0" err="1" smtClean="0"/>
              <a:t>at</a:t>
            </a:r>
            <a:r>
              <a:rPr lang="pl-PL" sz="6000" dirty="0" smtClean="0"/>
              <a:t> </a:t>
            </a:r>
            <a:r>
              <a:rPr lang="pl-PL" sz="6000" dirty="0" err="1" smtClean="0"/>
              <a:t>work</a:t>
            </a:r>
            <a:r>
              <a:rPr lang="pl-PL" sz="6000" dirty="0" smtClean="0"/>
              <a:t>, and </a:t>
            </a:r>
            <a:r>
              <a:rPr lang="pl-PL" sz="6000" dirty="0" err="1" smtClean="0"/>
              <a:t>at</a:t>
            </a:r>
            <a:r>
              <a:rPr lang="pl-PL" sz="6000" dirty="0" smtClean="0"/>
              <a:t> </a:t>
            </a:r>
            <a:r>
              <a:rPr lang="pl-PL" sz="6000" dirty="0" err="1" smtClean="0"/>
              <a:t>the</a:t>
            </a:r>
            <a:r>
              <a:rPr lang="pl-PL" sz="6000" dirty="0" smtClean="0"/>
              <a:t> same time </a:t>
            </a:r>
            <a:r>
              <a:rPr lang="pl-PL" sz="6000" dirty="0" err="1" smtClean="0"/>
              <a:t>towards</a:t>
            </a:r>
            <a:r>
              <a:rPr lang="pl-PL" sz="6000" dirty="0" smtClean="0"/>
              <a:t> </a:t>
            </a:r>
            <a:r>
              <a:rPr lang="pl-PL" sz="6000" dirty="0" err="1" smtClean="0"/>
              <a:t>each</a:t>
            </a:r>
            <a:r>
              <a:rPr lang="pl-PL" sz="6000" dirty="0" smtClean="0"/>
              <a:t> </a:t>
            </a:r>
            <a:r>
              <a:rPr lang="pl-PL" sz="6000" dirty="0" err="1" smtClean="0"/>
              <a:t>other</a:t>
            </a:r>
            <a:r>
              <a:rPr lang="pl-PL" sz="6000" dirty="0" smtClean="0"/>
              <a:t>, and </a:t>
            </a:r>
            <a:r>
              <a:rPr lang="pl-PL" sz="6000" dirty="0" err="1" smtClean="0"/>
              <a:t>towards</a:t>
            </a:r>
            <a:r>
              <a:rPr lang="pl-PL" sz="6000" dirty="0" smtClean="0"/>
              <a:t> a </a:t>
            </a:r>
            <a:r>
              <a:rPr lang="pl-PL" sz="6000" dirty="0" err="1" smtClean="0"/>
              <a:t>certain</a:t>
            </a:r>
            <a:r>
              <a:rPr lang="pl-PL" sz="6000" dirty="0" smtClean="0"/>
              <a:t> community and </a:t>
            </a:r>
            <a:r>
              <a:rPr lang="pl-PL" sz="6000" dirty="0" err="1" smtClean="0"/>
              <a:t>society</a:t>
            </a:r>
            <a:r>
              <a:rPr lang="pl-PL" sz="6000" dirty="0" smtClean="0"/>
              <a:t>. </a:t>
            </a:r>
            <a:endParaRPr lang="pl-PL" sz="6000"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833664"/>
            <a:ext cx="23042560" cy="7848872"/>
          </a:xfrm>
        </p:spPr>
        <p:txBody>
          <a:bodyPr>
            <a:normAutofit/>
          </a:bodyPr>
          <a:lstStyle/>
          <a:p>
            <a:pPr algn="l"/>
            <a:r>
              <a:rPr lang="pl-PL" sz="6000" dirty="0" err="1" smtClean="0"/>
              <a:t>Finally</a:t>
            </a:r>
            <a:r>
              <a:rPr lang="pl-PL" sz="6000" dirty="0" smtClean="0"/>
              <a:t>, </a:t>
            </a:r>
            <a:r>
              <a:rPr lang="pl-PL" sz="6000" dirty="0" err="1" smtClean="0"/>
              <a:t>their</a:t>
            </a:r>
            <a:r>
              <a:rPr lang="pl-PL" sz="6000" dirty="0" smtClean="0"/>
              <a:t> </a:t>
            </a:r>
            <a:r>
              <a:rPr lang="pl-PL" sz="6000" dirty="0" err="1" smtClean="0"/>
              <a:t>decisions</a:t>
            </a:r>
            <a:r>
              <a:rPr lang="pl-PL" sz="6000" dirty="0" smtClean="0"/>
              <a:t> </a:t>
            </a:r>
            <a:r>
              <a:rPr lang="pl-PL" sz="6000" dirty="0" err="1" smtClean="0"/>
              <a:t>have</a:t>
            </a:r>
            <a:r>
              <a:rPr lang="pl-PL" sz="6000" dirty="0" smtClean="0"/>
              <a:t> to </a:t>
            </a:r>
            <a:r>
              <a:rPr lang="pl-PL" sz="6000" dirty="0" err="1" smtClean="0"/>
              <a:t>reflect</a:t>
            </a:r>
            <a:r>
              <a:rPr lang="pl-PL" sz="6000" dirty="0" smtClean="0"/>
              <a:t> </a:t>
            </a:r>
            <a:r>
              <a:rPr lang="pl-PL" sz="6000" dirty="0" err="1" smtClean="0"/>
              <a:t>their</a:t>
            </a:r>
            <a:r>
              <a:rPr lang="pl-PL" sz="6000" dirty="0" smtClean="0"/>
              <a:t> </a:t>
            </a:r>
            <a:r>
              <a:rPr lang="pl-PL" sz="6000" dirty="0" err="1" smtClean="0"/>
              <a:t>respect</a:t>
            </a:r>
            <a:r>
              <a:rPr lang="pl-PL" sz="6000" dirty="0" smtClean="0"/>
              <a:t> for </a:t>
            </a:r>
            <a:r>
              <a:rPr lang="pl-PL" sz="6000" dirty="0" err="1" smtClean="0"/>
              <a:t>professional</a:t>
            </a:r>
            <a:r>
              <a:rPr lang="pl-PL" sz="6000" dirty="0" smtClean="0"/>
              <a:t> </a:t>
            </a:r>
            <a:r>
              <a:rPr lang="pl-PL" sz="6000" dirty="0" err="1" smtClean="0"/>
              <a:t>values</a:t>
            </a:r>
            <a:r>
              <a:rPr lang="pl-PL" sz="6000" dirty="0" smtClean="0"/>
              <a:t>, </a:t>
            </a:r>
            <a:r>
              <a:rPr lang="pl-PL" sz="6000" dirty="0" err="1" smtClean="0"/>
              <a:t>principles</a:t>
            </a:r>
            <a:r>
              <a:rPr lang="pl-PL" sz="6000" dirty="0" smtClean="0"/>
              <a:t> and </a:t>
            </a:r>
            <a:r>
              <a:rPr lang="pl-PL" sz="6000" dirty="0" err="1" smtClean="0"/>
              <a:t>norms</a:t>
            </a:r>
            <a:r>
              <a:rPr lang="pl-PL" sz="6000" dirty="0" smtClean="0"/>
              <a:t>. First of </a:t>
            </a:r>
            <a:r>
              <a:rPr lang="pl-PL" sz="6000" dirty="0" err="1" smtClean="0"/>
              <a:t>all</a:t>
            </a:r>
            <a:r>
              <a:rPr lang="pl-PL" sz="6000" dirty="0" smtClean="0"/>
              <a:t> </a:t>
            </a:r>
            <a:r>
              <a:rPr lang="pl-PL" sz="6000" dirty="0" err="1" smtClean="0"/>
              <a:t>it</a:t>
            </a:r>
            <a:r>
              <a:rPr lang="pl-PL" sz="6000" dirty="0" smtClean="0"/>
              <a:t> </a:t>
            </a:r>
            <a:r>
              <a:rPr lang="pl-PL" sz="6000" dirty="0" err="1" smtClean="0"/>
              <a:t>is</a:t>
            </a:r>
            <a:r>
              <a:rPr lang="pl-PL" sz="6000" dirty="0" smtClean="0"/>
              <a:t> </a:t>
            </a:r>
            <a:r>
              <a:rPr lang="pl-PL" sz="6000" dirty="0" err="1" smtClean="0"/>
              <a:t>necessary</a:t>
            </a:r>
            <a:r>
              <a:rPr lang="pl-PL" sz="6000" dirty="0" smtClean="0"/>
              <a:t> to </a:t>
            </a:r>
            <a:r>
              <a:rPr lang="pl-PL" sz="6000" dirty="0" err="1" smtClean="0"/>
              <a:t>mention</a:t>
            </a:r>
            <a:r>
              <a:rPr lang="pl-PL" sz="6000" dirty="0" smtClean="0"/>
              <a:t> </a:t>
            </a:r>
            <a:r>
              <a:rPr lang="pl-PL" sz="6000" dirty="0" err="1" smtClean="0"/>
              <a:t>the</a:t>
            </a:r>
            <a:r>
              <a:rPr lang="pl-PL" sz="6000" dirty="0" smtClean="0"/>
              <a:t> </a:t>
            </a:r>
            <a:r>
              <a:rPr lang="pl-PL" sz="6000" dirty="0" err="1" smtClean="0"/>
              <a:t>ethical</a:t>
            </a:r>
            <a:r>
              <a:rPr lang="pl-PL" sz="6000" dirty="0" smtClean="0"/>
              <a:t> </a:t>
            </a:r>
            <a:r>
              <a:rPr lang="pl-PL" sz="6000" dirty="0" err="1" smtClean="0"/>
              <a:t>project</a:t>
            </a:r>
            <a:r>
              <a:rPr lang="pl-PL" sz="6000" dirty="0" smtClean="0"/>
              <a:t> of </a:t>
            </a:r>
            <a:r>
              <a:rPr lang="pl-PL" sz="6000" dirty="0" err="1" smtClean="0"/>
              <a:t>the</a:t>
            </a:r>
            <a:r>
              <a:rPr lang="pl-PL" sz="6000" dirty="0" smtClean="0"/>
              <a:t> </a:t>
            </a:r>
            <a:r>
              <a:rPr lang="pl-PL" sz="6000" dirty="0" err="1" smtClean="0"/>
              <a:t>decision-making</a:t>
            </a:r>
            <a:r>
              <a:rPr lang="pl-PL" sz="6000" dirty="0" smtClean="0"/>
              <a:t> </a:t>
            </a:r>
            <a:r>
              <a:rPr lang="pl-PL" sz="6000" dirty="0" err="1" smtClean="0"/>
              <a:t>process</a:t>
            </a:r>
            <a:r>
              <a:rPr lang="pl-PL" sz="6000" dirty="0" smtClean="0"/>
              <a:t> </a:t>
            </a:r>
            <a:r>
              <a:rPr lang="pl-PL" sz="6000" dirty="0" err="1" smtClean="0"/>
              <a:t>elaborated</a:t>
            </a:r>
            <a:r>
              <a:rPr lang="pl-PL" sz="6000" dirty="0" smtClean="0"/>
              <a:t> by </a:t>
            </a:r>
            <a:r>
              <a:rPr lang="pl-PL" sz="6000" dirty="0" err="1" smtClean="0"/>
              <a:t>the</a:t>
            </a:r>
            <a:r>
              <a:rPr lang="pl-PL" sz="6000" dirty="0" smtClean="0"/>
              <a:t> </a:t>
            </a:r>
            <a:r>
              <a:rPr lang="pl-PL" sz="6000" dirty="0" err="1" smtClean="0"/>
              <a:t>Council</a:t>
            </a:r>
            <a:r>
              <a:rPr lang="pl-PL" sz="6000" dirty="0" smtClean="0"/>
              <a:t> of Europe in 2009. </a:t>
            </a:r>
            <a:r>
              <a:rPr lang="pl-PL" sz="6000" dirty="0" err="1" smtClean="0"/>
              <a:t>Its</a:t>
            </a:r>
            <a:r>
              <a:rPr lang="pl-PL" sz="6000" dirty="0" smtClean="0"/>
              <a:t> </a:t>
            </a:r>
            <a:r>
              <a:rPr lang="pl-PL" sz="6000" dirty="0" err="1" smtClean="0"/>
              <a:t>main</a:t>
            </a:r>
            <a:r>
              <a:rPr lang="pl-PL" sz="6000" dirty="0" smtClean="0"/>
              <a:t> </a:t>
            </a:r>
            <a:r>
              <a:rPr lang="pl-PL" sz="6000" dirty="0" err="1" smtClean="0"/>
              <a:t>aim</a:t>
            </a:r>
            <a:r>
              <a:rPr lang="pl-PL" sz="6000" dirty="0" smtClean="0"/>
              <a:t> </a:t>
            </a:r>
            <a:r>
              <a:rPr lang="pl-PL" sz="6000" dirty="0" err="1" smtClean="0"/>
              <a:t>is</a:t>
            </a:r>
            <a:r>
              <a:rPr lang="pl-PL" sz="6000" dirty="0" smtClean="0"/>
              <a:t> to help public </a:t>
            </a:r>
            <a:r>
              <a:rPr lang="pl-PL" sz="6000" dirty="0" err="1" smtClean="0"/>
              <a:t>servants</a:t>
            </a:r>
            <a:r>
              <a:rPr lang="pl-PL" sz="6000" dirty="0" smtClean="0"/>
              <a:t> in </a:t>
            </a:r>
            <a:r>
              <a:rPr lang="pl-PL" sz="6000" dirty="0" err="1" smtClean="0"/>
              <a:t>making</a:t>
            </a:r>
            <a:r>
              <a:rPr lang="pl-PL" sz="6000" dirty="0" smtClean="0"/>
              <a:t> </a:t>
            </a:r>
            <a:r>
              <a:rPr lang="pl-PL" sz="6000" dirty="0" err="1" smtClean="0"/>
              <a:t>their</a:t>
            </a:r>
            <a:r>
              <a:rPr lang="pl-PL" sz="6000" dirty="0" smtClean="0"/>
              <a:t> </a:t>
            </a:r>
            <a:r>
              <a:rPr lang="pl-PL" sz="6000" dirty="0" err="1" smtClean="0"/>
              <a:t>decisions</a:t>
            </a:r>
            <a:r>
              <a:rPr lang="pl-PL" sz="6000" dirty="0" smtClean="0"/>
              <a:t> </a:t>
            </a:r>
            <a:r>
              <a:rPr lang="pl-PL" sz="6000" dirty="0" err="1" smtClean="0"/>
              <a:t>observing</a:t>
            </a:r>
            <a:r>
              <a:rPr lang="pl-PL" sz="6000" dirty="0" smtClean="0"/>
              <a:t> </a:t>
            </a:r>
            <a:r>
              <a:rPr lang="pl-PL" sz="6000" dirty="0" err="1" smtClean="0"/>
              <a:t>the</a:t>
            </a:r>
            <a:r>
              <a:rPr lang="pl-PL" sz="6000" dirty="0" smtClean="0"/>
              <a:t> </a:t>
            </a:r>
            <a:r>
              <a:rPr lang="pl-PL" sz="6000" dirty="0" err="1" smtClean="0"/>
              <a:t>following</a:t>
            </a:r>
            <a:r>
              <a:rPr lang="pl-PL" sz="6000" dirty="0" smtClean="0"/>
              <a:t> </a:t>
            </a:r>
            <a:r>
              <a:rPr lang="pl-PL" sz="6000" dirty="0" err="1" smtClean="0"/>
              <a:t>steps</a:t>
            </a:r>
            <a:r>
              <a:rPr lang="pl-PL" sz="6000" dirty="0" smtClean="0"/>
              <a:t> in order to </a:t>
            </a:r>
            <a:r>
              <a:rPr lang="pl-PL" sz="6000" dirty="0" err="1" smtClean="0"/>
              <a:t>respect</a:t>
            </a:r>
            <a:r>
              <a:rPr lang="pl-PL" sz="6000" dirty="0" smtClean="0"/>
              <a:t> </a:t>
            </a:r>
            <a:r>
              <a:rPr lang="pl-PL" sz="6000" dirty="0" err="1" smtClean="0"/>
              <a:t>both</a:t>
            </a:r>
            <a:r>
              <a:rPr lang="pl-PL" sz="6000" dirty="0" smtClean="0"/>
              <a:t> </a:t>
            </a:r>
            <a:r>
              <a:rPr lang="pl-PL" sz="6000" dirty="0" err="1" smtClean="0"/>
              <a:t>the</a:t>
            </a:r>
            <a:r>
              <a:rPr lang="pl-PL" sz="6000" dirty="0" smtClean="0"/>
              <a:t> </a:t>
            </a:r>
            <a:r>
              <a:rPr lang="pl-PL" sz="6000" dirty="0" err="1" smtClean="0"/>
              <a:t>objectivity</a:t>
            </a:r>
            <a:r>
              <a:rPr lang="pl-PL" sz="6000" dirty="0" smtClean="0"/>
              <a:t> and </a:t>
            </a:r>
            <a:r>
              <a:rPr lang="pl-PL" sz="6000" dirty="0" err="1" smtClean="0"/>
              <a:t>ethical</a:t>
            </a:r>
            <a:r>
              <a:rPr lang="pl-PL" sz="6000" dirty="0" smtClean="0"/>
              <a:t> </a:t>
            </a:r>
            <a:r>
              <a:rPr lang="pl-PL" sz="6000" dirty="0" err="1" smtClean="0"/>
              <a:t>nature</a:t>
            </a:r>
            <a:r>
              <a:rPr lang="pl-PL" sz="6000" dirty="0" smtClean="0"/>
              <a:t> of </a:t>
            </a:r>
            <a:r>
              <a:rPr lang="pl-PL" sz="6000" dirty="0" err="1" smtClean="0"/>
              <a:t>their</a:t>
            </a:r>
            <a:r>
              <a:rPr lang="pl-PL" sz="6000" dirty="0" smtClean="0"/>
              <a:t> </a:t>
            </a:r>
            <a:r>
              <a:rPr lang="pl-PL" sz="6000" dirty="0" err="1" smtClean="0"/>
              <a:t>decisions</a:t>
            </a:r>
            <a:r>
              <a:rPr lang="pl-PL" sz="6000" dirty="0" smtClean="0"/>
              <a:t>. </a:t>
            </a:r>
            <a:r>
              <a:rPr lang="pl-PL" sz="6000" dirty="0" err="1" smtClean="0"/>
              <a:t>The</a:t>
            </a:r>
            <a:r>
              <a:rPr lang="pl-PL" sz="6000" dirty="0" smtClean="0"/>
              <a:t> first step </a:t>
            </a:r>
            <a:r>
              <a:rPr lang="pl-PL" sz="6000" dirty="0" err="1" smtClean="0"/>
              <a:t>consists</a:t>
            </a:r>
            <a:r>
              <a:rPr lang="pl-PL" sz="6000" dirty="0" smtClean="0"/>
              <a:t> in </a:t>
            </a:r>
            <a:r>
              <a:rPr lang="pl-PL" sz="6000" dirty="0" err="1" smtClean="0"/>
              <a:t>the</a:t>
            </a:r>
            <a:r>
              <a:rPr lang="pl-PL" sz="6000" dirty="0" smtClean="0"/>
              <a:t> </a:t>
            </a:r>
            <a:r>
              <a:rPr lang="pl-PL" sz="6000" dirty="0" err="1" smtClean="0"/>
              <a:t>exact</a:t>
            </a:r>
            <a:r>
              <a:rPr lang="pl-PL" sz="6000" dirty="0" smtClean="0"/>
              <a:t> </a:t>
            </a:r>
            <a:r>
              <a:rPr lang="pl-PL" sz="6000" dirty="0" err="1" smtClean="0"/>
              <a:t>definition</a:t>
            </a:r>
            <a:r>
              <a:rPr lang="pl-PL" sz="6000" dirty="0" smtClean="0"/>
              <a:t> of </a:t>
            </a:r>
            <a:r>
              <a:rPr lang="pl-PL" sz="6000" dirty="0" err="1" smtClean="0"/>
              <a:t>the</a:t>
            </a:r>
            <a:r>
              <a:rPr lang="pl-PL" sz="6000" dirty="0" smtClean="0"/>
              <a:t> problem </a:t>
            </a:r>
            <a:r>
              <a:rPr lang="pl-PL" sz="6000" dirty="0" err="1" smtClean="0"/>
              <a:t>which</a:t>
            </a:r>
            <a:r>
              <a:rPr lang="pl-PL" sz="6000" dirty="0" smtClean="0"/>
              <a:t> </a:t>
            </a:r>
            <a:r>
              <a:rPr lang="pl-PL" sz="6000" dirty="0" err="1" smtClean="0"/>
              <a:t>has</a:t>
            </a:r>
            <a:r>
              <a:rPr lang="pl-PL" sz="6000" dirty="0" smtClean="0"/>
              <a:t> to be </a:t>
            </a:r>
            <a:r>
              <a:rPr lang="pl-PL" sz="6000" dirty="0" err="1" smtClean="0"/>
              <a:t>resolved</a:t>
            </a:r>
            <a:r>
              <a:rPr lang="pl-PL" sz="6000" dirty="0" smtClean="0"/>
              <a:t>. </a:t>
            </a:r>
            <a:endParaRPr lang="pl-PL" sz="6000"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l"/>
            <a:r>
              <a:rPr lang="pl-PL" sz="6000" dirty="0" err="1" smtClean="0"/>
              <a:t>Within</a:t>
            </a:r>
            <a:r>
              <a:rPr lang="pl-PL" sz="6000" dirty="0" smtClean="0"/>
              <a:t> </a:t>
            </a:r>
            <a:r>
              <a:rPr lang="pl-PL" sz="6000" dirty="0" err="1" smtClean="0"/>
              <a:t>this</a:t>
            </a:r>
            <a:r>
              <a:rPr lang="pl-PL" sz="6000" dirty="0" smtClean="0"/>
              <a:t> step, </a:t>
            </a:r>
            <a:r>
              <a:rPr lang="pl-PL" sz="6000" dirty="0" err="1" smtClean="0"/>
              <a:t>it</a:t>
            </a:r>
            <a:r>
              <a:rPr lang="pl-PL" sz="6000" dirty="0" smtClean="0"/>
              <a:t> </a:t>
            </a:r>
            <a:r>
              <a:rPr lang="pl-PL" sz="6000" dirty="0" err="1" smtClean="0"/>
              <a:t>is</a:t>
            </a:r>
            <a:r>
              <a:rPr lang="pl-PL" sz="6000" dirty="0" smtClean="0"/>
              <a:t> </a:t>
            </a:r>
            <a:r>
              <a:rPr lang="pl-PL" sz="6000" dirty="0" err="1" smtClean="0"/>
              <a:t>important</a:t>
            </a:r>
            <a:r>
              <a:rPr lang="pl-PL" sz="6000" dirty="0" smtClean="0"/>
              <a:t> to </a:t>
            </a:r>
            <a:r>
              <a:rPr lang="pl-PL" sz="6000" dirty="0" err="1" smtClean="0"/>
              <a:t>examine</a:t>
            </a:r>
            <a:r>
              <a:rPr lang="pl-PL" sz="6000" dirty="0" smtClean="0"/>
              <a:t> </a:t>
            </a:r>
            <a:r>
              <a:rPr lang="pl-PL" sz="6000" dirty="0" err="1" smtClean="0"/>
              <a:t>the</a:t>
            </a:r>
            <a:r>
              <a:rPr lang="pl-PL" sz="6000" dirty="0" smtClean="0"/>
              <a:t> </a:t>
            </a:r>
            <a:r>
              <a:rPr lang="pl-PL" sz="6000" dirty="0" err="1" smtClean="0"/>
              <a:t>specific</a:t>
            </a:r>
            <a:r>
              <a:rPr lang="pl-PL" sz="6000" dirty="0" smtClean="0"/>
              <a:t> </a:t>
            </a:r>
            <a:r>
              <a:rPr lang="pl-PL" sz="6000" dirty="0" err="1" smtClean="0"/>
              <a:t>context</a:t>
            </a:r>
            <a:r>
              <a:rPr lang="pl-PL" sz="6000" dirty="0" smtClean="0"/>
              <a:t> </a:t>
            </a:r>
            <a:r>
              <a:rPr lang="pl-PL" sz="6000" dirty="0" err="1" smtClean="0"/>
              <a:t>where</a:t>
            </a:r>
            <a:r>
              <a:rPr lang="pl-PL" sz="6000" dirty="0" smtClean="0"/>
              <a:t> </a:t>
            </a:r>
            <a:r>
              <a:rPr lang="pl-PL" sz="6000" dirty="0" err="1" smtClean="0"/>
              <a:t>the</a:t>
            </a:r>
            <a:r>
              <a:rPr lang="pl-PL" sz="6000" dirty="0" smtClean="0"/>
              <a:t> problem </a:t>
            </a:r>
            <a:r>
              <a:rPr lang="pl-PL" sz="6000" dirty="0" err="1" smtClean="0"/>
              <a:t>occurs</a:t>
            </a:r>
            <a:r>
              <a:rPr lang="pl-PL" sz="6000" dirty="0" smtClean="0"/>
              <a:t>. A  </a:t>
            </a:r>
            <a:r>
              <a:rPr lang="pl-PL" sz="6000" dirty="0" err="1" smtClean="0"/>
              <a:t>bureaucrat</a:t>
            </a:r>
            <a:r>
              <a:rPr lang="pl-PL" sz="6000" dirty="0" smtClean="0"/>
              <a:t> </a:t>
            </a:r>
            <a:r>
              <a:rPr lang="pl-PL" sz="6000" dirty="0" err="1" smtClean="0"/>
              <a:t>should</a:t>
            </a:r>
            <a:r>
              <a:rPr lang="pl-PL" sz="6000" dirty="0" smtClean="0"/>
              <a:t> </a:t>
            </a:r>
            <a:r>
              <a:rPr lang="pl-PL" sz="6000" dirty="0" err="1" smtClean="0"/>
              <a:t>answer</a:t>
            </a:r>
            <a:r>
              <a:rPr lang="pl-PL" sz="6000" dirty="0" smtClean="0"/>
              <a:t> </a:t>
            </a:r>
            <a:r>
              <a:rPr lang="pl-PL" sz="6000" dirty="0" err="1" smtClean="0"/>
              <a:t>the</a:t>
            </a:r>
            <a:r>
              <a:rPr lang="pl-PL" sz="6000" dirty="0" smtClean="0"/>
              <a:t> </a:t>
            </a:r>
            <a:r>
              <a:rPr lang="pl-PL" sz="6000" dirty="0" err="1" smtClean="0"/>
              <a:t>following</a:t>
            </a:r>
            <a:r>
              <a:rPr lang="pl-PL" sz="6000" dirty="0" smtClean="0"/>
              <a:t> </a:t>
            </a:r>
            <a:r>
              <a:rPr lang="pl-PL" sz="6000" dirty="0" err="1" smtClean="0"/>
              <a:t>questions</a:t>
            </a:r>
            <a:r>
              <a:rPr lang="pl-PL" sz="6000" dirty="0" smtClean="0"/>
              <a:t>: </a:t>
            </a:r>
          </a:p>
          <a:p>
            <a:pPr algn="l"/>
            <a:endParaRPr lang="pl-PL" b="1" i="1" dirty="0" smtClean="0"/>
          </a:p>
          <a:p>
            <a:pPr algn="l"/>
            <a:r>
              <a:rPr lang="pl-PL" b="1" i="1" dirty="0" smtClean="0">
                <a:solidFill>
                  <a:schemeClr val="accent1">
                    <a:lumMod val="75000"/>
                  </a:schemeClr>
                </a:solidFill>
              </a:rPr>
              <a:t>- </a:t>
            </a:r>
            <a:r>
              <a:rPr lang="pl-PL" b="1" i="1" dirty="0" err="1" smtClean="0">
                <a:solidFill>
                  <a:schemeClr val="accent1">
                    <a:lumMod val="75000"/>
                  </a:schemeClr>
                </a:solidFill>
              </a:rPr>
              <a:t>Which</a:t>
            </a:r>
            <a:r>
              <a:rPr lang="pl-PL" b="1" i="1" dirty="0" smtClean="0">
                <a:solidFill>
                  <a:schemeClr val="accent1">
                    <a:lumMod val="75000"/>
                  </a:schemeClr>
                </a:solidFill>
              </a:rPr>
              <a:t> </a:t>
            </a:r>
            <a:r>
              <a:rPr lang="pl-PL" b="1" i="1" dirty="0" err="1" smtClean="0">
                <a:solidFill>
                  <a:schemeClr val="accent1">
                    <a:lumMod val="75000"/>
                  </a:schemeClr>
                </a:solidFill>
              </a:rPr>
              <a:t>are</a:t>
            </a:r>
            <a:r>
              <a:rPr lang="pl-PL" b="1" i="1" dirty="0" smtClean="0">
                <a:solidFill>
                  <a:schemeClr val="accent1">
                    <a:lumMod val="75000"/>
                  </a:schemeClr>
                </a:solidFill>
              </a:rPr>
              <a:t> </a:t>
            </a:r>
            <a:r>
              <a:rPr lang="pl-PL" b="1" i="1" dirty="0" err="1" smtClean="0">
                <a:solidFill>
                  <a:schemeClr val="accent1">
                    <a:lumMod val="75000"/>
                  </a:schemeClr>
                </a:solidFill>
              </a:rPr>
              <a:t>the</a:t>
            </a:r>
            <a:r>
              <a:rPr lang="pl-PL" b="1" i="1" dirty="0" smtClean="0">
                <a:solidFill>
                  <a:schemeClr val="accent1">
                    <a:lumMod val="75000"/>
                  </a:schemeClr>
                </a:solidFill>
              </a:rPr>
              <a:t> </a:t>
            </a:r>
            <a:r>
              <a:rPr lang="pl-PL" b="1" i="1" dirty="0" err="1" smtClean="0">
                <a:solidFill>
                  <a:schemeClr val="accent1">
                    <a:lumMod val="75000"/>
                  </a:schemeClr>
                </a:solidFill>
              </a:rPr>
              <a:t>main</a:t>
            </a:r>
            <a:r>
              <a:rPr lang="pl-PL" b="1" i="1" dirty="0" smtClean="0">
                <a:solidFill>
                  <a:schemeClr val="accent1">
                    <a:lumMod val="75000"/>
                  </a:schemeClr>
                </a:solidFill>
              </a:rPr>
              <a:t> </a:t>
            </a:r>
            <a:r>
              <a:rPr lang="pl-PL" b="1" i="1" dirty="0" err="1" smtClean="0">
                <a:solidFill>
                  <a:schemeClr val="accent1">
                    <a:lumMod val="75000"/>
                  </a:schemeClr>
                </a:solidFill>
              </a:rPr>
              <a:t>factors</a:t>
            </a:r>
            <a:r>
              <a:rPr lang="pl-PL" b="1" i="1" dirty="0" smtClean="0">
                <a:solidFill>
                  <a:schemeClr val="accent1">
                    <a:lumMod val="75000"/>
                  </a:schemeClr>
                </a:solidFill>
              </a:rPr>
              <a:t> </a:t>
            </a:r>
            <a:r>
              <a:rPr lang="pl-PL" b="1" i="1" dirty="0" err="1" smtClean="0">
                <a:solidFill>
                  <a:schemeClr val="accent1">
                    <a:lumMod val="75000"/>
                  </a:schemeClr>
                </a:solidFill>
              </a:rPr>
              <a:t>influencing</a:t>
            </a:r>
            <a:r>
              <a:rPr lang="pl-PL" b="1" i="1" dirty="0" smtClean="0">
                <a:solidFill>
                  <a:schemeClr val="accent1">
                    <a:lumMod val="75000"/>
                  </a:schemeClr>
                </a:solidFill>
              </a:rPr>
              <a:t> my </a:t>
            </a:r>
            <a:r>
              <a:rPr lang="pl-PL" b="1" i="1" dirty="0" err="1" smtClean="0">
                <a:solidFill>
                  <a:schemeClr val="accent1">
                    <a:lumMod val="75000"/>
                  </a:schemeClr>
                </a:solidFill>
              </a:rPr>
              <a:t>decision</a:t>
            </a:r>
            <a:r>
              <a:rPr lang="pl-PL" b="1" i="1" dirty="0" smtClean="0">
                <a:solidFill>
                  <a:schemeClr val="accent1">
                    <a:lumMod val="75000"/>
                  </a:schemeClr>
                </a:solidFill>
              </a:rPr>
              <a:t>? </a:t>
            </a:r>
            <a:endParaRPr lang="pl-PL" dirty="0" smtClean="0">
              <a:solidFill>
                <a:schemeClr val="accent1">
                  <a:lumMod val="75000"/>
                </a:schemeClr>
              </a:solidFill>
            </a:endParaRPr>
          </a:p>
          <a:p>
            <a:pPr algn="l">
              <a:buFontTx/>
              <a:buChar char="-"/>
            </a:pPr>
            <a:r>
              <a:rPr lang="pl-PL" b="1" i="1" dirty="0" smtClean="0">
                <a:solidFill>
                  <a:schemeClr val="accent1">
                    <a:lumMod val="75000"/>
                  </a:schemeClr>
                </a:solidFill>
              </a:rPr>
              <a:t> </a:t>
            </a:r>
            <a:r>
              <a:rPr lang="pl-PL" b="1" i="1" dirty="0" err="1" smtClean="0">
                <a:solidFill>
                  <a:schemeClr val="accent1">
                    <a:lumMod val="75000"/>
                  </a:schemeClr>
                </a:solidFill>
              </a:rPr>
              <a:t>At</a:t>
            </a:r>
            <a:r>
              <a:rPr lang="pl-PL" b="1" i="1" dirty="0" smtClean="0">
                <a:solidFill>
                  <a:schemeClr val="accent1">
                    <a:lumMod val="75000"/>
                  </a:schemeClr>
                </a:solidFill>
              </a:rPr>
              <a:t> </a:t>
            </a:r>
            <a:r>
              <a:rPr lang="pl-PL" b="1" i="1" dirty="0" err="1" smtClean="0">
                <a:solidFill>
                  <a:schemeClr val="accent1">
                    <a:lumMod val="75000"/>
                  </a:schemeClr>
                </a:solidFill>
              </a:rPr>
              <a:t>what</a:t>
            </a:r>
            <a:r>
              <a:rPr lang="pl-PL" b="1" i="1" dirty="0" smtClean="0">
                <a:solidFill>
                  <a:schemeClr val="accent1">
                    <a:lumMod val="75000"/>
                  </a:schemeClr>
                </a:solidFill>
              </a:rPr>
              <a:t> time </a:t>
            </a:r>
            <a:r>
              <a:rPr lang="pl-PL" b="1" i="1" dirty="0" err="1" smtClean="0">
                <a:solidFill>
                  <a:schemeClr val="accent1">
                    <a:lumMod val="75000"/>
                  </a:schemeClr>
                </a:solidFill>
              </a:rPr>
              <a:t>must</a:t>
            </a:r>
            <a:r>
              <a:rPr lang="pl-PL" b="1" i="1" dirty="0" smtClean="0">
                <a:solidFill>
                  <a:schemeClr val="accent1">
                    <a:lumMod val="75000"/>
                  </a:schemeClr>
                </a:solidFill>
              </a:rPr>
              <a:t> </a:t>
            </a:r>
            <a:r>
              <a:rPr lang="pl-PL" b="1" i="1" dirty="0" err="1" smtClean="0">
                <a:solidFill>
                  <a:schemeClr val="accent1">
                    <a:lumMod val="75000"/>
                  </a:schemeClr>
                </a:solidFill>
              </a:rPr>
              <a:t>the</a:t>
            </a:r>
            <a:r>
              <a:rPr lang="pl-PL" b="1" i="1" dirty="0" smtClean="0">
                <a:solidFill>
                  <a:schemeClr val="accent1">
                    <a:lumMod val="75000"/>
                  </a:schemeClr>
                </a:solidFill>
              </a:rPr>
              <a:t> </a:t>
            </a:r>
            <a:r>
              <a:rPr lang="pl-PL" b="1" i="1" dirty="0" err="1" smtClean="0">
                <a:solidFill>
                  <a:schemeClr val="accent1">
                    <a:lumMod val="75000"/>
                  </a:schemeClr>
                </a:solidFill>
              </a:rPr>
              <a:t>decision</a:t>
            </a:r>
            <a:r>
              <a:rPr lang="pl-PL" b="1" i="1" dirty="0" smtClean="0">
                <a:solidFill>
                  <a:schemeClr val="accent1">
                    <a:lumMod val="75000"/>
                  </a:schemeClr>
                </a:solidFill>
              </a:rPr>
              <a:t> be </a:t>
            </a:r>
            <a:r>
              <a:rPr lang="pl-PL" b="1" i="1" dirty="0" err="1" smtClean="0">
                <a:solidFill>
                  <a:schemeClr val="accent1">
                    <a:lumMod val="75000"/>
                  </a:schemeClr>
                </a:solidFill>
              </a:rPr>
              <a:t>taken</a:t>
            </a:r>
            <a:r>
              <a:rPr lang="pl-PL" b="1" i="1" dirty="0" smtClean="0">
                <a:solidFill>
                  <a:schemeClr val="accent1">
                    <a:lumMod val="75000"/>
                  </a:schemeClr>
                </a:solidFill>
              </a:rPr>
              <a:t>? </a:t>
            </a:r>
          </a:p>
          <a:p>
            <a:pPr algn="l">
              <a:buFontTx/>
              <a:buChar char="-"/>
            </a:pPr>
            <a:r>
              <a:rPr lang="pl-PL" b="1" i="1" dirty="0" smtClean="0">
                <a:solidFill>
                  <a:schemeClr val="accent1">
                    <a:lumMod val="75000"/>
                  </a:schemeClr>
                </a:solidFill>
              </a:rPr>
              <a:t> </a:t>
            </a:r>
            <a:r>
              <a:rPr lang="pl-PL" b="1" i="1" dirty="0" err="1" smtClean="0">
                <a:solidFill>
                  <a:schemeClr val="accent1">
                    <a:lumMod val="75000"/>
                  </a:schemeClr>
                </a:solidFill>
              </a:rPr>
              <a:t>When</a:t>
            </a:r>
            <a:r>
              <a:rPr lang="pl-PL" b="1" i="1" dirty="0" smtClean="0">
                <a:solidFill>
                  <a:schemeClr val="accent1">
                    <a:lumMod val="75000"/>
                  </a:schemeClr>
                </a:solidFill>
              </a:rPr>
              <a:t> </a:t>
            </a:r>
            <a:r>
              <a:rPr lang="pl-PL" b="1" i="1" dirty="0" err="1" smtClean="0">
                <a:solidFill>
                  <a:schemeClr val="accent1">
                    <a:lumMod val="75000"/>
                  </a:schemeClr>
                </a:solidFill>
              </a:rPr>
              <a:t>its</a:t>
            </a:r>
            <a:r>
              <a:rPr lang="pl-PL" b="1" i="1" dirty="0" smtClean="0">
                <a:solidFill>
                  <a:schemeClr val="accent1">
                    <a:lumMod val="75000"/>
                  </a:schemeClr>
                </a:solidFill>
              </a:rPr>
              <a:t> consequences will be </a:t>
            </a:r>
            <a:r>
              <a:rPr lang="pl-PL" b="1" i="1" dirty="0" err="1" smtClean="0">
                <a:solidFill>
                  <a:schemeClr val="accent1">
                    <a:lumMod val="75000"/>
                  </a:schemeClr>
                </a:solidFill>
              </a:rPr>
              <a:t>evident</a:t>
            </a:r>
            <a:r>
              <a:rPr lang="pl-PL" b="1" i="1" dirty="0" smtClean="0">
                <a:solidFill>
                  <a:schemeClr val="accent1">
                    <a:lumMod val="75000"/>
                  </a:schemeClr>
                </a:solidFill>
              </a:rPr>
              <a:t>? </a:t>
            </a:r>
            <a:endParaRPr lang="pl-PL" dirty="0" smtClean="0">
              <a:solidFill>
                <a:schemeClr val="accent1">
                  <a:lumMod val="75000"/>
                </a:schemeClr>
              </a:solidFill>
            </a:endParaRPr>
          </a:p>
          <a:p>
            <a:pPr algn="l"/>
            <a:r>
              <a:rPr lang="pl-PL" b="1" i="1" dirty="0" smtClean="0">
                <a:solidFill>
                  <a:schemeClr val="accent1">
                    <a:lumMod val="75000"/>
                  </a:schemeClr>
                </a:solidFill>
              </a:rPr>
              <a:t>- </a:t>
            </a:r>
            <a:r>
              <a:rPr lang="pl-PL" b="1" i="1" dirty="0" err="1" smtClean="0">
                <a:solidFill>
                  <a:schemeClr val="accent1">
                    <a:lumMod val="75000"/>
                  </a:schemeClr>
                </a:solidFill>
              </a:rPr>
              <a:t>Who</a:t>
            </a:r>
            <a:r>
              <a:rPr lang="pl-PL" b="1" i="1" dirty="0" smtClean="0">
                <a:solidFill>
                  <a:schemeClr val="accent1">
                    <a:lumMod val="75000"/>
                  </a:schemeClr>
                </a:solidFill>
              </a:rPr>
              <a:t> </a:t>
            </a:r>
            <a:r>
              <a:rPr lang="pl-PL" b="1" i="1" dirty="0" err="1" smtClean="0">
                <a:solidFill>
                  <a:schemeClr val="accent1">
                    <a:lumMod val="75000"/>
                  </a:schemeClr>
                </a:solidFill>
              </a:rPr>
              <a:t>is</a:t>
            </a:r>
            <a:r>
              <a:rPr lang="pl-PL" b="1" i="1" dirty="0" smtClean="0">
                <a:solidFill>
                  <a:schemeClr val="accent1">
                    <a:lumMod val="75000"/>
                  </a:schemeClr>
                </a:solidFill>
              </a:rPr>
              <a:t> to </a:t>
            </a:r>
            <a:r>
              <a:rPr lang="pl-PL" b="1" i="1" dirty="0" err="1" smtClean="0">
                <a:solidFill>
                  <a:schemeClr val="accent1">
                    <a:lumMod val="75000"/>
                  </a:schemeClr>
                </a:solidFill>
              </a:rPr>
              <a:t>bear</a:t>
            </a:r>
            <a:r>
              <a:rPr lang="pl-PL" b="1" i="1" dirty="0" smtClean="0">
                <a:solidFill>
                  <a:schemeClr val="accent1">
                    <a:lumMod val="75000"/>
                  </a:schemeClr>
                </a:solidFill>
              </a:rPr>
              <a:t> </a:t>
            </a:r>
            <a:r>
              <a:rPr lang="pl-PL" b="1" i="1" dirty="0" err="1" smtClean="0">
                <a:solidFill>
                  <a:schemeClr val="accent1">
                    <a:lumMod val="75000"/>
                  </a:schemeClr>
                </a:solidFill>
              </a:rPr>
              <a:t>these</a:t>
            </a:r>
            <a:r>
              <a:rPr lang="pl-PL" b="1" i="1" dirty="0" smtClean="0">
                <a:solidFill>
                  <a:schemeClr val="accent1">
                    <a:lumMod val="75000"/>
                  </a:schemeClr>
                </a:solidFill>
              </a:rPr>
              <a:t> consequences?</a:t>
            </a:r>
            <a:endParaRPr lang="pl-PL" dirty="0" smtClean="0">
              <a:solidFill>
                <a:schemeClr val="accent1">
                  <a:lumMod val="75000"/>
                </a:schemeClr>
              </a:solidFill>
            </a:endParaRPr>
          </a:p>
          <a:p>
            <a:endParaRPr lang="pl-PL"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473624"/>
            <a:ext cx="23042560" cy="8208912"/>
          </a:xfrm>
        </p:spPr>
        <p:txBody>
          <a:bodyPr/>
          <a:lstStyle/>
          <a:p>
            <a:pPr algn="l"/>
            <a:r>
              <a:rPr lang="pl-PL" sz="6000" dirty="0" smtClean="0"/>
              <a:t>In </a:t>
            </a:r>
            <a:r>
              <a:rPr lang="pl-PL" sz="6000" dirty="0" err="1" smtClean="0"/>
              <a:t>this</a:t>
            </a:r>
            <a:r>
              <a:rPr lang="pl-PL" sz="6000" dirty="0" smtClean="0"/>
              <a:t> </a:t>
            </a:r>
            <a:r>
              <a:rPr lang="pl-PL" sz="6000" dirty="0" err="1" smtClean="0"/>
              <a:t>context</a:t>
            </a:r>
            <a:r>
              <a:rPr lang="pl-PL" sz="6000" dirty="0" smtClean="0"/>
              <a:t>, </a:t>
            </a:r>
            <a:r>
              <a:rPr lang="pl-PL" sz="6000" dirty="0" err="1" smtClean="0"/>
              <a:t>suggestion</a:t>
            </a:r>
            <a:r>
              <a:rPr lang="pl-PL" sz="6000" dirty="0" smtClean="0"/>
              <a:t> </a:t>
            </a:r>
            <a:r>
              <a:rPr lang="pl-PL" sz="6000" dirty="0" err="1" smtClean="0"/>
              <a:t>is</a:t>
            </a:r>
            <a:r>
              <a:rPr lang="pl-PL" sz="6000" dirty="0" smtClean="0"/>
              <a:t> to </a:t>
            </a:r>
            <a:r>
              <a:rPr lang="pl-PL" sz="6000" dirty="0" err="1" smtClean="0"/>
              <a:t>follow</a:t>
            </a:r>
            <a:r>
              <a:rPr lang="pl-PL" sz="6000" dirty="0" smtClean="0"/>
              <a:t> a </a:t>
            </a:r>
            <a:r>
              <a:rPr lang="pl-PL" sz="6000" dirty="0" err="1" smtClean="0"/>
              <a:t>reasonable</a:t>
            </a:r>
            <a:r>
              <a:rPr lang="pl-PL" sz="6000" dirty="0" smtClean="0"/>
              <a:t> </a:t>
            </a:r>
            <a:r>
              <a:rPr lang="pl-PL" sz="6000" dirty="0" err="1" smtClean="0"/>
              <a:t>moral</a:t>
            </a:r>
            <a:r>
              <a:rPr lang="pl-PL" sz="6000" dirty="0" smtClean="0"/>
              <a:t> </a:t>
            </a:r>
            <a:r>
              <a:rPr lang="pl-PL" sz="6000" dirty="0" err="1" smtClean="0"/>
              <a:t>principles</a:t>
            </a:r>
            <a:r>
              <a:rPr lang="pl-PL" sz="6000" dirty="0" smtClean="0"/>
              <a:t> to be applied to a  </a:t>
            </a:r>
            <a:r>
              <a:rPr lang="pl-PL" sz="6000" dirty="0" err="1" smtClean="0"/>
              <a:t>specific</a:t>
            </a:r>
            <a:r>
              <a:rPr lang="pl-PL" sz="6000" dirty="0" smtClean="0"/>
              <a:t> </a:t>
            </a:r>
            <a:r>
              <a:rPr lang="pl-PL" sz="6000" dirty="0" err="1" smtClean="0"/>
              <a:t>case</a:t>
            </a:r>
            <a:r>
              <a:rPr lang="pl-PL" sz="6000" dirty="0" smtClean="0"/>
              <a:t>, and </a:t>
            </a:r>
            <a:r>
              <a:rPr lang="pl-PL" sz="6000" dirty="0" err="1" smtClean="0"/>
              <a:t>then</a:t>
            </a:r>
            <a:r>
              <a:rPr lang="pl-PL" sz="6000" dirty="0" smtClean="0"/>
              <a:t> </a:t>
            </a:r>
            <a:r>
              <a:rPr lang="pl-PL" sz="6000" dirty="0" err="1" smtClean="0"/>
              <a:t>bringing</a:t>
            </a:r>
            <a:r>
              <a:rPr lang="pl-PL" sz="6000" dirty="0" smtClean="0"/>
              <a:t> </a:t>
            </a:r>
            <a:r>
              <a:rPr lang="pl-PL" sz="6000" dirty="0" err="1" smtClean="0"/>
              <a:t>together</a:t>
            </a:r>
            <a:r>
              <a:rPr lang="pl-PL" sz="6000" dirty="0" smtClean="0"/>
              <a:t> </a:t>
            </a:r>
            <a:r>
              <a:rPr lang="pl-PL" sz="6000" dirty="0" err="1" smtClean="0"/>
              <a:t>all</a:t>
            </a:r>
            <a:r>
              <a:rPr lang="pl-PL" sz="6000" dirty="0" smtClean="0"/>
              <a:t> </a:t>
            </a:r>
            <a:r>
              <a:rPr lang="pl-PL" sz="6000" dirty="0" err="1" smtClean="0"/>
              <a:t>the</a:t>
            </a:r>
            <a:r>
              <a:rPr lang="pl-PL" sz="6000" dirty="0" smtClean="0"/>
              <a:t> </a:t>
            </a:r>
            <a:r>
              <a:rPr lang="pl-PL" sz="6000" dirty="0" err="1" smtClean="0"/>
              <a:t>relevant</a:t>
            </a:r>
            <a:r>
              <a:rPr lang="pl-PL" sz="6000" dirty="0" smtClean="0"/>
              <a:t> </a:t>
            </a:r>
            <a:r>
              <a:rPr lang="pl-PL" sz="6000" dirty="0" err="1" smtClean="0"/>
              <a:t>facts</a:t>
            </a:r>
            <a:r>
              <a:rPr lang="pl-PL" sz="6000" dirty="0" smtClean="0"/>
              <a:t> of </a:t>
            </a:r>
            <a:r>
              <a:rPr lang="pl-PL" sz="6000" dirty="0" err="1" smtClean="0"/>
              <a:t>the</a:t>
            </a:r>
            <a:r>
              <a:rPr lang="pl-PL" sz="6000" dirty="0" smtClean="0"/>
              <a:t> </a:t>
            </a:r>
            <a:r>
              <a:rPr lang="pl-PL" sz="6000" dirty="0" err="1" smtClean="0"/>
              <a:t>situation</a:t>
            </a:r>
            <a:r>
              <a:rPr lang="pl-PL" sz="6000" dirty="0" smtClean="0"/>
              <a:t> </a:t>
            </a:r>
            <a:r>
              <a:rPr lang="pl-PL" sz="6000" dirty="0" err="1" smtClean="0"/>
              <a:t>which</a:t>
            </a:r>
            <a:r>
              <a:rPr lang="pl-PL" sz="6000" dirty="0" smtClean="0"/>
              <a:t> </a:t>
            </a:r>
            <a:r>
              <a:rPr lang="pl-PL" sz="6000" dirty="0" err="1" smtClean="0"/>
              <a:t>finally</a:t>
            </a:r>
            <a:r>
              <a:rPr lang="pl-PL" sz="6000" dirty="0" smtClean="0"/>
              <a:t> </a:t>
            </a:r>
            <a:r>
              <a:rPr lang="pl-PL" sz="6000" dirty="0" err="1" smtClean="0"/>
              <a:t>might</a:t>
            </a:r>
            <a:r>
              <a:rPr lang="pl-PL" sz="6000" dirty="0" smtClean="0"/>
              <a:t> </a:t>
            </a:r>
            <a:r>
              <a:rPr lang="pl-PL" sz="6000" dirty="0" err="1" smtClean="0"/>
              <a:t>bring</a:t>
            </a:r>
            <a:r>
              <a:rPr lang="pl-PL" sz="6000" dirty="0" smtClean="0"/>
              <a:t> </a:t>
            </a:r>
            <a:r>
              <a:rPr lang="pl-PL" sz="6000" dirty="0" err="1" smtClean="0"/>
              <a:t>us</a:t>
            </a:r>
            <a:r>
              <a:rPr lang="pl-PL" sz="6000" dirty="0" smtClean="0"/>
              <a:t> to a </a:t>
            </a:r>
            <a:r>
              <a:rPr lang="pl-PL" sz="6000" dirty="0" err="1" smtClean="0"/>
              <a:t>practical</a:t>
            </a:r>
            <a:r>
              <a:rPr lang="pl-PL" sz="6000" dirty="0" smtClean="0"/>
              <a:t> </a:t>
            </a:r>
            <a:r>
              <a:rPr lang="pl-PL" sz="6000" dirty="0" err="1" smtClean="0"/>
              <a:t>conclusion</a:t>
            </a:r>
            <a:r>
              <a:rPr lang="pl-PL" sz="6000" dirty="0" smtClean="0"/>
              <a:t>. </a:t>
            </a:r>
          </a:p>
          <a:p>
            <a:pPr algn="l"/>
            <a:r>
              <a:rPr lang="pl-PL" sz="6000" dirty="0" err="1" smtClean="0"/>
              <a:t>Through</a:t>
            </a:r>
            <a:r>
              <a:rPr lang="pl-PL" sz="6000" dirty="0" smtClean="0"/>
              <a:t> </a:t>
            </a:r>
            <a:r>
              <a:rPr lang="pl-PL" sz="6000" dirty="0" err="1" smtClean="0"/>
              <a:t>this</a:t>
            </a:r>
            <a:r>
              <a:rPr lang="pl-PL" sz="6000" dirty="0" smtClean="0"/>
              <a:t> </a:t>
            </a:r>
            <a:r>
              <a:rPr lang="pl-PL" sz="6000" dirty="0" err="1" smtClean="0"/>
              <a:t>process</a:t>
            </a:r>
            <a:r>
              <a:rPr lang="pl-PL" sz="6000" dirty="0" smtClean="0"/>
              <a:t>, and on </a:t>
            </a:r>
            <a:r>
              <a:rPr lang="pl-PL" sz="6000" dirty="0" err="1" smtClean="0"/>
              <a:t>the</a:t>
            </a:r>
            <a:r>
              <a:rPr lang="pl-PL" sz="6000" dirty="0" smtClean="0"/>
              <a:t> </a:t>
            </a:r>
            <a:r>
              <a:rPr lang="pl-PL" sz="6000" dirty="0" err="1" smtClean="0"/>
              <a:t>basic</a:t>
            </a:r>
            <a:r>
              <a:rPr lang="pl-PL" sz="6000" dirty="0" smtClean="0"/>
              <a:t> </a:t>
            </a:r>
            <a:r>
              <a:rPr lang="pl-PL" sz="6000" dirty="0" err="1" smtClean="0"/>
              <a:t>principles</a:t>
            </a:r>
            <a:r>
              <a:rPr lang="pl-PL" sz="6000" dirty="0" smtClean="0"/>
              <a:t> of </a:t>
            </a:r>
            <a:r>
              <a:rPr lang="pl-PL" sz="6000" dirty="0" err="1" smtClean="0"/>
              <a:t>laws</a:t>
            </a:r>
            <a:r>
              <a:rPr lang="pl-PL" sz="6000" dirty="0" smtClean="0"/>
              <a:t>, </a:t>
            </a:r>
            <a:r>
              <a:rPr lang="pl-PL" sz="6000" dirty="0" err="1" smtClean="0"/>
              <a:t>regulations</a:t>
            </a:r>
            <a:r>
              <a:rPr lang="pl-PL" sz="6000" dirty="0" smtClean="0"/>
              <a:t> and public </a:t>
            </a:r>
            <a:r>
              <a:rPr lang="pl-PL" sz="6000" dirty="0" err="1" smtClean="0"/>
              <a:t>policies</a:t>
            </a:r>
            <a:r>
              <a:rPr lang="pl-PL" sz="6000" dirty="0" smtClean="0"/>
              <a:t>, </a:t>
            </a:r>
            <a:r>
              <a:rPr lang="pl-PL" sz="6000" dirty="0" err="1" smtClean="0"/>
              <a:t>it</a:t>
            </a:r>
            <a:r>
              <a:rPr lang="pl-PL" sz="6000" dirty="0" smtClean="0"/>
              <a:t> </a:t>
            </a:r>
            <a:r>
              <a:rPr lang="pl-PL" sz="6000" dirty="0" err="1" smtClean="0"/>
              <a:t>is</a:t>
            </a:r>
            <a:r>
              <a:rPr lang="pl-PL" sz="6000" dirty="0" smtClean="0"/>
              <a:t> </a:t>
            </a:r>
            <a:r>
              <a:rPr lang="pl-PL" sz="6000" dirty="0" err="1" smtClean="0"/>
              <a:t>necessary</a:t>
            </a:r>
            <a:r>
              <a:rPr lang="pl-PL" sz="6000" dirty="0" smtClean="0"/>
              <a:t> to </a:t>
            </a:r>
            <a:r>
              <a:rPr lang="pl-PL" sz="6000" dirty="0" err="1" smtClean="0"/>
              <a:t>identify</a:t>
            </a:r>
            <a:r>
              <a:rPr lang="pl-PL" sz="6000" dirty="0" smtClean="0"/>
              <a:t> and </a:t>
            </a:r>
            <a:r>
              <a:rPr lang="pl-PL" sz="6000" dirty="0" err="1" smtClean="0"/>
              <a:t>take</a:t>
            </a:r>
            <a:r>
              <a:rPr lang="pl-PL" sz="6000" dirty="0" smtClean="0"/>
              <a:t> </a:t>
            </a:r>
            <a:r>
              <a:rPr lang="pl-PL" sz="6000" dirty="0" err="1" smtClean="0"/>
              <a:t>into</a:t>
            </a:r>
            <a:r>
              <a:rPr lang="pl-PL" sz="6000" dirty="0" smtClean="0"/>
              <a:t> </a:t>
            </a:r>
            <a:r>
              <a:rPr lang="pl-PL" sz="6000" dirty="0" err="1" smtClean="0"/>
              <a:t>consideration</a:t>
            </a:r>
            <a:r>
              <a:rPr lang="pl-PL" sz="6000" dirty="0" smtClean="0"/>
              <a:t> </a:t>
            </a:r>
            <a:r>
              <a:rPr lang="pl-PL" sz="6000" dirty="0" err="1" smtClean="0"/>
              <a:t>all</a:t>
            </a:r>
            <a:r>
              <a:rPr lang="pl-PL" sz="6000" dirty="0" smtClean="0"/>
              <a:t> </a:t>
            </a:r>
            <a:r>
              <a:rPr lang="pl-PL" sz="6000" dirty="0" err="1" smtClean="0"/>
              <a:t>participating</a:t>
            </a:r>
            <a:r>
              <a:rPr lang="pl-PL" sz="6000" dirty="0" smtClean="0"/>
              <a:t> </a:t>
            </a:r>
            <a:r>
              <a:rPr lang="pl-PL" sz="6000" dirty="0" err="1" smtClean="0"/>
              <a:t>parties</a:t>
            </a:r>
            <a:r>
              <a:rPr lang="pl-PL" sz="6000" dirty="0" smtClean="0"/>
              <a:t> </a:t>
            </a:r>
            <a:r>
              <a:rPr lang="pl-PL" sz="6000" dirty="0" err="1" smtClean="0"/>
              <a:t>affected</a:t>
            </a:r>
            <a:r>
              <a:rPr lang="pl-PL" sz="6000" dirty="0" smtClean="0"/>
              <a:t> by </a:t>
            </a:r>
            <a:r>
              <a:rPr lang="pl-PL" sz="6000" dirty="0" err="1" smtClean="0"/>
              <a:t>the</a:t>
            </a:r>
            <a:r>
              <a:rPr lang="pl-PL" sz="6000" dirty="0" smtClean="0"/>
              <a:t> </a:t>
            </a:r>
            <a:r>
              <a:rPr lang="pl-PL" sz="6000" dirty="0" err="1" smtClean="0"/>
              <a:t>decisions</a:t>
            </a:r>
            <a:r>
              <a:rPr lang="pl-PL" sz="6000" dirty="0" smtClean="0"/>
              <a:t> and </a:t>
            </a:r>
            <a:r>
              <a:rPr lang="pl-PL" sz="6000" dirty="0" err="1" smtClean="0"/>
              <a:t>the</a:t>
            </a:r>
            <a:r>
              <a:rPr lang="pl-PL" sz="6000" dirty="0" smtClean="0"/>
              <a:t> </a:t>
            </a:r>
            <a:r>
              <a:rPr lang="pl-PL" sz="6000" dirty="0" err="1" smtClean="0"/>
              <a:t>people</a:t>
            </a:r>
            <a:r>
              <a:rPr lang="pl-PL" sz="6000" dirty="0" smtClean="0"/>
              <a:t> </a:t>
            </a:r>
            <a:r>
              <a:rPr lang="pl-PL" sz="6000" dirty="0" err="1" smtClean="0"/>
              <a:t>involved</a:t>
            </a:r>
            <a:r>
              <a:rPr lang="pl-PL" sz="6000" dirty="0" smtClean="0"/>
              <a:t> </a:t>
            </a:r>
            <a:r>
              <a:rPr lang="pl-PL" sz="6000" dirty="0" err="1" smtClean="0"/>
              <a:t>avoiding</a:t>
            </a:r>
            <a:r>
              <a:rPr lang="pl-PL" sz="6000" dirty="0" smtClean="0"/>
              <a:t> </a:t>
            </a:r>
            <a:r>
              <a:rPr lang="pl-PL" sz="6000" dirty="0" err="1" smtClean="0"/>
              <a:t>sudden</a:t>
            </a:r>
            <a:r>
              <a:rPr lang="pl-PL" sz="6000" dirty="0" smtClean="0"/>
              <a:t> and immediate </a:t>
            </a:r>
            <a:r>
              <a:rPr lang="pl-PL" sz="6000" dirty="0" err="1" smtClean="0"/>
              <a:t>decisions</a:t>
            </a:r>
            <a:r>
              <a:rPr lang="pl-PL" sz="6000" dirty="0" smtClean="0"/>
              <a:t>, </a:t>
            </a:r>
            <a:r>
              <a:rPr lang="pl-PL" sz="6000" dirty="0" err="1" smtClean="0"/>
              <a:t>especially</a:t>
            </a:r>
            <a:r>
              <a:rPr lang="pl-PL" sz="6000" dirty="0" smtClean="0"/>
              <a:t> </a:t>
            </a:r>
            <a:r>
              <a:rPr lang="pl-PL" sz="6000" dirty="0" err="1" smtClean="0"/>
              <a:t>when</a:t>
            </a:r>
            <a:r>
              <a:rPr lang="pl-PL" sz="6000" dirty="0" smtClean="0"/>
              <a:t> </a:t>
            </a:r>
            <a:r>
              <a:rPr lang="pl-PL" sz="6000" dirty="0" err="1" smtClean="0"/>
              <a:t>solving</a:t>
            </a:r>
            <a:r>
              <a:rPr lang="pl-PL" sz="6000" dirty="0" smtClean="0"/>
              <a:t> </a:t>
            </a:r>
            <a:r>
              <a:rPr lang="pl-PL" sz="6000" dirty="0" err="1" smtClean="0"/>
              <a:t>serious</a:t>
            </a:r>
            <a:r>
              <a:rPr lang="pl-PL" sz="6000" dirty="0" smtClean="0"/>
              <a:t> </a:t>
            </a:r>
            <a:r>
              <a:rPr lang="pl-PL" sz="6000" dirty="0" err="1" smtClean="0"/>
              <a:t>problems</a:t>
            </a:r>
            <a:r>
              <a:rPr lang="pl-PL" sz="6000" dirty="0" smtClean="0"/>
              <a:t> </a:t>
            </a:r>
            <a:r>
              <a:rPr lang="pl-PL" sz="6000" dirty="0" err="1" smtClean="0"/>
              <a:t>influencing</a:t>
            </a:r>
            <a:r>
              <a:rPr lang="pl-PL" sz="6000" dirty="0" smtClean="0"/>
              <a:t> a </a:t>
            </a:r>
            <a:r>
              <a:rPr lang="pl-PL" sz="6000" dirty="0" err="1" smtClean="0"/>
              <a:t>number</a:t>
            </a:r>
            <a:r>
              <a:rPr lang="pl-PL" sz="6000" dirty="0" smtClean="0"/>
              <a:t> of </a:t>
            </a:r>
            <a:r>
              <a:rPr lang="pl-PL" sz="6000" dirty="0" err="1" smtClean="0"/>
              <a:t>people</a:t>
            </a:r>
            <a:r>
              <a:rPr lang="pl-PL" sz="6000" dirty="0" smtClean="0"/>
              <a:t> </a:t>
            </a:r>
            <a:r>
              <a:rPr lang="pl-PL" sz="6000" dirty="0" err="1" smtClean="0"/>
              <a:t>or</a:t>
            </a:r>
            <a:r>
              <a:rPr lang="pl-PL" sz="6000" dirty="0" smtClean="0"/>
              <a:t> a </a:t>
            </a:r>
            <a:r>
              <a:rPr lang="pl-PL" sz="6000" dirty="0" err="1" smtClean="0"/>
              <a:t>whole</a:t>
            </a:r>
            <a:r>
              <a:rPr lang="pl-PL" sz="6000" dirty="0" smtClean="0"/>
              <a:t> community. </a:t>
            </a:r>
          </a:p>
          <a:p>
            <a:endParaRPr lang="pl-PL"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98712" y="377280"/>
            <a:ext cx="23042560" cy="1512168"/>
          </a:xfrm>
        </p:spPr>
        <p:txBody>
          <a:bodyPr>
            <a:normAutofit/>
          </a:bodyPr>
          <a:lstStyle/>
          <a:p>
            <a:r>
              <a:rPr lang="pl-PL" sz="6600" dirty="0" err="1" smtClean="0">
                <a:solidFill>
                  <a:srgbClr val="FF0000"/>
                </a:solidFill>
              </a:rPr>
              <a:t>Models</a:t>
            </a:r>
            <a:r>
              <a:rPr lang="pl-PL" sz="6600" dirty="0" smtClean="0">
                <a:solidFill>
                  <a:srgbClr val="FF0000"/>
                </a:solidFill>
              </a:rPr>
              <a:t> of </a:t>
            </a:r>
            <a:r>
              <a:rPr lang="pl-PL" sz="6600" dirty="0" err="1" smtClean="0">
                <a:solidFill>
                  <a:srgbClr val="FF0000"/>
                </a:solidFill>
              </a:rPr>
              <a:t>ethical</a:t>
            </a:r>
            <a:r>
              <a:rPr lang="pl-PL" sz="6600" dirty="0" smtClean="0">
                <a:solidFill>
                  <a:srgbClr val="FF0000"/>
                </a:solidFill>
              </a:rPr>
              <a:t> </a:t>
            </a:r>
            <a:r>
              <a:rPr lang="pl-PL" sz="6600" dirty="0" err="1" smtClean="0">
                <a:solidFill>
                  <a:srgbClr val="FF0000"/>
                </a:solidFill>
              </a:rPr>
              <a:t>decision-making</a:t>
            </a:r>
            <a:endParaRPr lang="pl-PL" sz="6600" dirty="0">
              <a:solidFill>
                <a:srgbClr val="FF0000"/>
              </a:solidFill>
            </a:endParaRPr>
          </a:p>
        </p:txBody>
      </p:sp>
      <p:sp>
        <p:nvSpPr>
          <p:cNvPr id="3" name="Symbol zastępczy zawartości 2"/>
          <p:cNvSpPr>
            <a:spLocks noGrp="1"/>
          </p:cNvSpPr>
          <p:nvPr>
            <p:ph idx="1"/>
          </p:nvPr>
        </p:nvSpPr>
        <p:spPr>
          <a:xfrm>
            <a:off x="670720" y="2393504"/>
            <a:ext cx="23042560" cy="9289032"/>
          </a:xfrm>
        </p:spPr>
        <p:txBody>
          <a:bodyPr>
            <a:normAutofit/>
          </a:bodyPr>
          <a:lstStyle/>
          <a:p>
            <a:pPr algn="l"/>
            <a:r>
              <a:rPr lang="pl-PL" dirty="0" smtClean="0"/>
              <a:t>As </a:t>
            </a:r>
            <a:r>
              <a:rPr lang="pl-PL" dirty="0" err="1" smtClean="0"/>
              <a:t>regards</a:t>
            </a:r>
            <a:r>
              <a:rPr lang="pl-PL" dirty="0" smtClean="0"/>
              <a:t> </a:t>
            </a:r>
            <a:r>
              <a:rPr lang="pl-PL" dirty="0" err="1" smtClean="0"/>
              <a:t>the</a:t>
            </a:r>
            <a:r>
              <a:rPr lang="pl-PL" dirty="0" smtClean="0"/>
              <a:t> </a:t>
            </a:r>
            <a:r>
              <a:rPr lang="pl-PL" dirty="0" err="1" smtClean="0"/>
              <a:t>significance</a:t>
            </a:r>
            <a:r>
              <a:rPr lang="pl-PL" dirty="0" smtClean="0"/>
              <a:t> and </a:t>
            </a:r>
            <a:r>
              <a:rPr lang="pl-PL" dirty="0" err="1" smtClean="0"/>
              <a:t>difficulty</a:t>
            </a:r>
            <a:r>
              <a:rPr lang="pl-PL" dirty="0" smtClean="0"/>
              <a:t> of </a:t>
            </a:r>
            <a:r>
              <a:rPr lang="pl-PL" dirty="0" err="1" smtClean="0"/>
              <a:t>taking</a:t>
            </a:r>
            <a:r>
              <a:rPr lang="pl-PL" dirty="0" smtClean="0"/>
              <a:t> </a:t>
            </a:r>
            <a:r>
              <a:rPr lang="pl-PL" dirty="0" err="1" smtClean="0"/>
              <a:t>decisions</a:t>
            </a:r>
            <a:r>
              <a:rPr lang="pl-PL" dirty="0" smtClean="0"/>
              <a:t> in public </a:t>
            </a:r>
            <a:r>
              <a:rPr lang="pl-PL" dirty="0" err="1" smtClean="0"/>
              <a:t>administration</a:t>
            </a:r>
            <a:r>
              <a:rPr lang="pl-PL" dirty="0" smtClean="0"/>
              <a:t> in </a:t>
            </a:r>
            <a:r>
              <a:rPr lang="pl-PL" dirty="0" err="1" smtClean="0"/>
              <a:t>comparison</a:t>
            </a:r>
            <a:r>
              <a:rPr lang="pl-PL" dirty="0" smtClean="0"/>
              <a:t> to </a:t>
            </a:r>
            <a:r>
              <a:rPr lang="pl-PL" dirty="0" err="1" smtClean="0"/>
              <a:t>the</a:t>
            </a:r>
            <a:r>
              <a:rPr lang="pl-PL" dirty="0" smtClean="0"/>
              <a:t> </a:t>
            </a:r>
            <a:r>
              <a:rPr lang="pl-PL" dirty="0" err="1" smtClean="0"/>
              <a:t>conventional</a:t>
            </a:r>
            <a:r>
              <a:rPr lang="pl-PL" dirty="0" smtClean="0"/>
              <a:t> </a:t>
            </a:r>
            <a:r>
              <a:rPr lang="pl-PL" dirty="0" err="1" smtClean="0"/>
              <a:t>area</a:t>
            </a:r>
            <a:r>
              <a:rPr lang="pl-PL" dirty="0" smtClean="0"/>
              <a:t> of </a:t>
            </a:r>
            <a:r>
              <a:rPr lang="pl-PL" dirty="0" err="1" smtClean="0"/>
              <a:t>the</a:t>
            </a:r>
            <a:r>
              <a:rPr lang="pl-PL" dirty="0" smtClean="0"/>
              <a:t> </a:t>
            </a:r>
            <a:r>
              <a:rPr lang="pl-PL" dirty="0" err="1" smtClean="0"/>
              <a:t>usual</a:t>
            </a:r>
            <a:r>
              <a:rPr lang="pl-PL" dirty="0" smtClean="0"/>
              <a:t> </a:t>
            </a:r>
            <a:r>
              <a:rPr lang="pl-PL" dirty="0" err="1" smtClean="0"/>
              <a:t>decisionmaking</a:t>
            </a:r>
            <a:r>
              <a:rPr lang="pl-PL" dirty="0" smtClean="0"/>
              <a:t>, </a:t>
            </a:r>
            <a:r>
              <a:rPr lang="pl-PL" dirty="0" err="1" smtClean="0"/>
              <a:t>administrators</a:t>
            </a:r>
            <a:r>
              <a:rPr lang="pl-PL" dirty="0" smtClean="0"/>
              <a:t> </a:t>
            </a:r>
            <a:r>
              <a:rPr lang="pl-PL" dirty="0" err="1" smtClean="0"/>
              <a:t>must</a:t>
            </a:r>
            <a:r>
              <a:rPr lang="pl-PL" dirty="0" smtClean="0"/>
              <a:t> </a:t>
            </a:r>
            <a:r>
              <a:rPr lang="pl-PL" dirty="0" err="1" smtClean="0"/>
              <a:t>decide</a:t>
            </a:r>
            <a:r>
              <a:rPr lang="pl-PL" dirty="0" smtClean="0"/>
              <a:t> not </a:t>
            </a:r>
            <a:r>
              <a:rPr lang="pl-PL" dirty="0" err="1" smtClean="0"/>
              <a:t>only</a:t>
            </a:r>
            <a:r>
              <a:rPr lang="pl-PL" dirty="0" smtClean="0"/>
              <a:t> </a:t>
            </a:r>
            <a:r>
              <a:rPr lang="pl-PL" dirty="0" err="1" smtClean="0"/>
              <a:t>taking</a:t>
            </a:r>
            <a:r>
              <a:rPr lang="pl-PL" dirty="0" smtClean="0"/>
              <a:t> </a:t>
            </a:r>
            <a:r>
              <a:rPr lang="pl-PL" dirty="0" err="1" smtClean="0"/>
              <a:t>into</a:t>
            </a:r>
            <a:r>
              <a:rPr lang="pl-PL" dirty="0" smtClean="0"/>
              <a:t> </a:t>
            </a:r>
            <a:r>
              <a:rPr lang="pl-PL" dirty="0" err="1" smtClean="0"/>
              <a:t>consideration</a:t>
            </a:r>
            <a:r>
              <a:rPr lang="pl-PL" dirty="0" smtClean="0"/>
              <a:t> </a:t>
            </a:r>
            <a:r>
              <a:rPr lang="pl-PL" dirty="0" err="1" smtClean="0"/>
              <a:t>different</a:t>
            </a:r>
            <a:r>
              <a:rPr lang="pl-PL" dirty="0" smtClean="0"/>
              <a:t> </a:t>
            </a:r>
            <a:r>
              <a:rPr lang="pl-PL" dirty="0" err="1" smtClean="0"/>
              <a:t>probable</a:t>
            </a:r>
            <a:r>
              <a:rPr lang="pl-PL" dirty="0" smtClean="0"/>
              <a:t> </a:t>
            </a:r>
            <a:r>
              <a:rPr lang="pl-PL" dirty="0" err="1" smtClean="0"/>
              <a:t>alternatives</a:t>
            </a:r>
            <a:r>
              <a:rPr lang="pl-PL" dirty="0" smtClean="0"/>
              <a:t> but </a:t>
            </a:r>
            <a:r>
              <a:rPr lang="pl-PL" dirty="0" err="1" smtClean="0"/>
              <a:t>consider</a:t>
            </a:r>
            <a:r>
              <a:rPr lang="pl-PL" dirty="0" smtClean="0"/>
              <a:t> </a:t>
            </a:r>
            <a:r>
              <a:rPr lang="pl-PL" dirty="0" err="1" smtClean="0"/>
              <a:t>the</a:t>
            </a:r>
            <a:r>
              <a:rPr lang="pl-PL" dirty="0" smtClean="0"/>
              <a:t> </a:t>
            </a:r>
            <a:r>
              <a:rPr lang="pl-PL" dirty="0" err="1" smtClean="0"/>
              <a:t>ethical</a:t>
            </a:r>
            <a:r>
              <a:rPr lang="pl-PL" dirty="0" smtClean="0"/>
              <a:t> consequences of </a:t>
            </a:r>
            <a:r>
              <a:rPr lang="pl-PL" dirty="0" err="1" smtClean="0"/>
              <a:t>the</a:t>
            </a:r>
            <a:r>
              <a:rPr lang="pl-PL" dirty="0" smtClean="0"/>
              <a:t> </a:t>
            </a:r>
            <a:r>
              <a:rPr lang="pl-PL" dirty="0" err="1" smtClean="0"/>
              <a:t>decisions</a:t>
            </a:r>
            <a:r>
              <a:rPr lang="pl-PL" dirty="0" smtClean="0"/>
              <a:t> </a:t>
            </a:r>
            <a:r>
              <a:rPr lang="pl-PL" dirty="0" err="1" smtClean="0"/>
              <a:t>they</a:t>
            </a:r>
            <a:r>
              <a:rPr lang="pl-PL" dirty="0" smtClean="0"/>
              <a:t> make. </a:t>
            </a:r>
            <a:r>
              <a:rPr lang="pl-PL" dirty="0" err="1" smtClean="0"/>
              <a:t>Therefore</a:t>
            </a:r>
            <a:r>
              <a:rPr lang="pl-PL" dirty="0" smtClean="0"/>
              <a:t>, </a:t>
            </a:r>
            <a:r>
              <a:rPr lang="pl-PL" dirty="0" err="1" smtClean="0"/>
              <a:t>the</a:t>
            </a:r>
            <a:r>
              <a:rPr lang="pl-PL" dirty="0" smtClean="0"/>
              <a:t> </a:t>
            </a:r>
            <a:r>
              <a:rPr lang="pl-PL" dirty="0" err="1" smtClean="0"/>
              <a:t>administrators</a:t>
            </a:r>
            <a:r>
              <a:rPr lang="pl-PL" dirty="0" smtClean="0"/>
              <a:t> and </a:t>
            </a:r>
            <a:r>
              <a:rPr lang="pl-PL" dirty="0" err="1" smtClean="0"/>
              <a:t>executive</a:t>
            </a:r>
            <a:r>
              <a:rPr lang="pl-PL" dirty="0" smtClean="0"/>
              <a:t> </a:t>
            </a:r>
            <a:r>
              <a:rPr lang="pl-PL" dirty="0" err="1" smtClean="0"/>
              <a:t>officials</a:t>
            </a:r>
            <a:r>
              <a:rPr lang="pl-PL" dirty="0" smtClean="0"/>
              <a:t> </a:t>
            </a:r>
            <a:r>
              <a:rPr lang="pl-PL" dirty="0" err="1" smtClean="0"/>
              <a:t>must</a:t>
            </a:r>
            <a:r>
              <a:rPr lang="pl-PL" dirty="0" smtClean="0"/>
              <a:t> </a:t>
            </a:r>
            <a:r>
              <a:rPr lang="pl-PL" dirty="0" err="1" smtClean="0"/>
              <a:t>refrain</a:t>
            </a:r>
            <a:r>
              <a:rPr lang="pl-PL" dirty="0" smtClean="0"/>
              <a:t> </a:t>
            </a:r>
            <a:r>
              <a:rPr lang="pl-PL" dirty="0" err="1" smtClean="0"/>
              <a:t>from</a:t>
            </a:r>
            <a:r>
              <a:rPr lang="pl-PL" dirty="0" smtClean="0"/>
              <a:t> </a:t>
            </a:r>
            <a:r>
              <a:rPr lang="pl-PL" dirty="0" err="1" smtClean="0"/>
              <a:t>pronouncing</a:t>
            </a:r>
            <a:r>
              <a:rPr lang="pl-PL" dirty="0" smtClean="0"/>
              <a:t> </a:t>
            </a:r>
            <a:r>
              <a:rPr lang="pl-PL" dirty="0" err="1" smtClean="0"/>
              <a:t>their</a:t>
            </a:r>
            <a:r>
              <a:rPr lang="pl-PL" dirty="0" smtClean="0"/>
              <a:t> </a:t>
            </a:r>
            <a:r>
              <a:rPr lang="pl-PL" dirty="0" err="1" smtClean="0"/>
              <a:t>decisions</a:t>
            </a:r>
            <a:r>
              <a:rPr lang="pl-PL" dirty="0" smtClean="0"/>
              <a:t> </a:t>
            </a:r>
            <a:r>
              <a:rPr lang="pl-PL" dirty="0" err="1" smtClean="0"/>
              <a:t>spontaneously</a:t>
            </a:r>
            <a:r>
              <a:rPr lang="pl-PL" dirty="0" smtClean="0"/>
              <a:t> as </a:t>
            </a:r>
            <a:r>
              <a:rPr lang="pl-PL" dirty="0" err="1" smtClean="0"/>
              <a:t>this</a:t>
            </a:r>
            <a:r>
              <a:rPr lang="pl-PL" dirty="0" smtClean="0"/>
              <a:t> </a:t>
            </a:r>
            <a:r>
              <a:rPr lang="pl-PL" dirty="0" err="1" smtClean="0"/>
              <a:t>might</a:t>
            </a:r>
            <a:r>
              <a:rPr lang="pl-PL" dirty="0" smtClean="0"/>
              <a:t> </a:t>
            </a:r>
            <a:r>
              <a:rPr lang="pl-PL" dirty="0" err="1" smtClean="0"/>
              <a:t>bear</a:t>
            </a:r>
            <a:r>
              <a:rPr lang="pl-PL" dirty="0" smtClean="0"/>
              <a:t> </a:t>
            </a:r>
            <a:r>
              <a:rPr lang="pl-PL" dirty="0" err="1" smtClean="0"/>
              <a:t>the</a:t>
            </a:r>
            <a:r>
              <a:rPr lang="pl-PL" dirty="0" smtClean="0"/>
              <a:t> </a:t>
            </a:r>
            <a:r>
              <a:rPr lang="pl-PL" dirty="0" err="1" smtClean="0"/>
              <a:t>sign</a:t>
            </a:r>
            <a:r>
              <a:rPr lang="pl-PL" dirty="0" smtClean="0"/>
              <a:t> of </a:t>
            </a:r>
            <a:r>
              <a:rPr lang="pl-PL" dirty="0" err="1" smtClean="0"/>
              <a:t>one’s</a:t>
            </a:r>
            <a:r>
              <a:rPr lang="pl-PL" dirty="0" smtClean="0"/>
              <a:t> </a:t>
            </a:r>
            <a:r>
              <a:rPr lang="pl-PL" dirty="0" err="1" smtClean="0"/>
              <a:t>personal</a:t>
            </a:r>
            <a:r>
              <a:rPr lang="pl-PL" dirty="0" smtClean="0"/>
              <a:t> </a:t>
            </a:r>
            <a:r>
              <a:rPr lang="pl-PL" dirty="0" err="1" smtClean="0"/>
              <a:t>attitudes</a:t>
            </a:r>
            <a:r>
              <a:rPr lang="pl-PL" dirty="0" smtClean="0"/>
              <a:t> and </a:t>
            </a:r>
            <a:r>
              <a:rPr lang="pl-PL" dirty="0" err="1" smtClean="0"/>
              <a:t>sentiment</a:t>
            </a:r>
            <a:r>
              <a:rPr lang="pl-PL" dirty="0" smtClean="0"/>
              <a:t> </a:t>
            </a:r>
            <a:r>
              <a:rPr lang="pl-PL" dirty="0" err="1" smtClean="0"/>
              <a:t>quite</a:t>
            </a:r>
            <a:r>
              <a:rPr lang="pl-PL" dirty="0" smtClean="0"/>
              <a:t> </a:t>
            </a:r>
            <a:r>
              <a:rPr lang="pl-PL" dirty="0" err="1" smtClean="0"/>
              <a:t>often</a:t>
            </a:r>
            <a:r>
              <a:rPr lang="pl-PL" dirty="0" smtClean="0"/>
              <a:t> </a:t>
            </a:r>
            <a:r>
              <a:rPr lang="pl-PL" dirty="0" err="1" smtClean="0"/>
              <a:t>marked</a:t>
            </a:r>
            <a:r>
              <a:rPr lang="pl-PL" dirty="0" smtClean="0"/>
              <a:t> by </a:t>
            </a:r>
            <a:r>
              <a:rPr lang="pl-PL" dirty="0" err="1" smtClean="0"/>
              <a:t>the</a:t>
            </a:r>
            <a:r>
              <a:rPr lang="pl-PL" dirty="0" smtClean="0"/>
              <a:t> </a:t>
            </a:r>
            <a:r>
              <a:rPr lang="pl-PL" dirty="0" err="1" smtClean="0"/>
              <a:t>non-objective</a:t>
            </a:r>
            <a:r>
              <a:rPr lang="pl-PL" dirty="0" smtClean="0"/>
              <a:t> </a:t>
            </a:r>
            <a:r>
              <a:rPr lang="pl-PL" dirty="0" err="1" smtClean="0"/>
              <a:t>evaluation</a:t>
            </a:r>
            <a:r>
              <a:rPr lang="pl-PL" dirty="0" smtClean="0"/>
              <a:t> of a </a:t>
            </a:r>
            <a:r>
              <a:rPr lang="pl-PL" dirty="0" err="1" smtClean="0"/>
              <a:t>specific</a:t>
            </a:r>
            <a:r>
              <a:rPr lang="pl-PL" dirty="0" smtClean="0"/>
              <a:t> </a:t>
            </a:r>
            <a:r>
              <a:rPr lang="pl-PL" dirty="0" err="1" smtClean="0"/>
              <a:t>situation</a:t>
            </a:r>
            <a:r>
              <a:rPr lang="pl-PL" dirty="0" smtClean="0"/>
              <a:t> </a:t>
            </a:r>
            <a:r>
              <a:rPr lang="pl-PL" dirty="0" err="1" smtClean="0"/>
              <a:t>or</a:t>
            </a:r>
            <a:r>
              <a:rPr lang="pl-PL" dirty="0" smtClean="0"/>
              <a:t> </a:t>
            </a:r>
            <a:r>
              <a:rPr lang="pl-PL" dirty="0" err="1" smtClean="0"/>
              <a:t>case</a:t>
            </a:r>
            <a:r>
              <a:rPr lang="pl-PL" dirty="0" smtClean="0"/>
              <a:t> </a:t>
            </a:r>
            <a:r>
              <a:rPr lang="pl-PL" dirty="0" err="1" smtClean="0"/>
              <a:t>influenced</a:t>
            </a:r>
            <a:r>
              <a:rPr lang="pl-PL" dirty="0" smtClean="0"/>
              <a:t> by </a:t>
            </a:r>
            <a:r>
              <a:rPr lang="pl-PL" dirty="0" err="1" smtClean="0"/>
              <a:t>one’s</a:t>
            </a:r>
            <a:r>
              <a:rPr lang="pl-PL" dirty="0" smtClean="0"/>
              <a:t> </a:t>
            </a:r>
            <a:r>
              <a:rPr lang="pl-PL" dirty="0" err="1" smtClean="0"/>
              <a:t>social</a:t>
            </a:r>
            <a:r>
              <a:rPr lang="pl-PL" dirty="0" smtClean="0"/>
              <a:t> </a:t>
            </a:r>
            <a:r>
              <a:rPr lang="pl-PL" dirty="0" err="1" smtClean="0"/>
              <a:t>background</a:t>
            </a:r>
            <a:r>
              <a:rPr lang="pl-PL" dirty="0" smtClean="0"/>
              <a:t>, </a:t>
            </a:r>
            <a:r>
              <a:rPr lang="pl-PL" dirty="0" err="1" smtClean="0"/>
              <a:t>negative</a:t>
            </a:r>
            <a:r>
              <a:rPr lang="pl-PL" dirty="0" smtClean="0"/>
              <a:t> </a:t>
            </a:r>
            <a:r>
              <a:rPr lang="pl-PL" dirty="0" err="1" smtClean="0"/>
              <a:t>personal</a:t>
            </a:r>
            <a:r>
              <a:rPr lang="pl-PL" dirty="0" smtClean="0"/>
              <a:t> </a:t>
            </a:r>
            <a:r>
              <a:rPr lang="pl-PL" dirty="0" err="1" smtClean="0"/>
              <a:t>character</a:t>
            </a:r>
            <a:r>
              <a:rPr lang="pl-PL" dirty="0" smtClean="0"/>
              <a:t> </a:t>
            </a:r>
            <a:r>
              <a:rPr lang="pl-PL" dirty="0" err="1" smtClean="0"/>
              <a:t>traits</a:t>
            </a:r>
            <a:r>
              <a:rPr lang="pl-PL" dirty="0" smtClean="0"/>
              <a:t>, </a:t>
            </a:r>
            <a:r>
              <a:rPr lang="pl-PL" dirty="0" err="1" smtClean="0"/>
              <a:t>or</a:t>
            </a:r>
            <a:r>
              <a:rPr lang="pl-PL" dirty="0" smtClean="0"/>
              <a:t> </a:t>
            </a:r>
            <a:r>
              <a:rPr lang="pl-PL" dirty="0" err="1" smtClean="0"/>
              <a:t>simply</a:t>
            </a:r>
            <a:r>
              <a:rPr lang="pl-PL" dirty="0" smtClean="0"/>
              <a:t> </a:t>
            </a:r>
            <a:r>
              <a:rPr lang="pl-PL" dirty="0" err="1" smtClean="0"/>
              <a:t>caused</a:t>
            </a:r>
            <a:r>
              <a:rPr lang="pl-PL" dirty="0" smtClean="0"/>
              <a:t> by </a:t>
            </a:r>
            <a:r>
              <a:rPr lang="pl-PL" dirty="0" err="1" smtClean="0"/>
              <a:t>lack</a:t>
            </a:r>
            <a:r>
              <a:rPr lang="pl-PL" dirty="0" smtClean="0"/>
              <a:t> of </a:t>
            </a:r>
            <a:r>
              <a:rPr lang="pl-PL" dirty="0" err="1" smtClean="0"/>
              <a:t>professional</a:t>
            </a:r>
            <a:r>
              <a:rPr lang="pl-PL" dirty="0" smtClean="0"/>
              <a:t> </a:t>
            </a:r>
            <a:r>
              <a:rPr lang="pl-PL" dirty="0" err="1" smtClean="0"/>
              <a:t>qualification</a:t>
            </a:r>
            <a:r>
              <a:rPr lang="pl-PL" dirty="0" smtClean="0"/>
              <a:t> and </a:t>
            </a:r>
            <a:r>
              <a:rPr lang="pl-PL" dirty="0" err="1" smtClean="0"/>
              <a:t>experience</a:t>
            </a:r>
            <a:r>
              <a:rPr lang="pl-PL" dirty="0" smtClean="0"/>
              <a:t>.</a:t>
            </a:r>
            <a:endParaRPr lang="pl-PL"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473624"/>
            <a:ext cx="23042560" cy="8208912"/>
          </a:xfrm>
        </p:spPr>
        <p:txBody>
          <a:bodyPr/>
          <a:lstStyle/>
          <a:p>
            <a:pPr algn="l"/>
            <a:r>
              <a:rPr lang="pl-PL" dirty="0" smtClean="0"/>
              <a:t>In </a:t>
            </a:r>
            <a:r>
              <a:rPr lang="pl-PL" dirty="0" err="1" smtClean="0"/>
              <a:t>such</a:t>
            </a:r>
            <a:r>
              <a:rPr lang="pl-PL" dirty="0" smtClean="0"/>
              <a:t> </a:t>
            </a:r>
            <a:r>
              <a:rPr lang="pl-PL" dirty="0" err="1" smtClean="0"/>
              <a:t>sometimes</a:t>
            </a:r>
            <a:r>
              <a:rPr lang="pl-PL" dirty="0" smtClean="0"/>
              <a:t> not so </a:t>
            </a:r>
            <a:r>
              <a:rPr lang="pl-PL" dirty="0" err="1" smtClean="0"/>
              <a:t>easy</a:t>
            </a:r>
            <a:r>
              <a:rPr lang="pl-PL" dirty="0" smtClean="0"/>
              <a:t> </a:t>
            </a:r>
            <a:r>
              <a:rPr lang="pl-PL" dirty="0" err="1" smtClean="0"/>
              <a:t>circumstances</a:t>
            </a:r>
            <a:r>
              <a:rPr lang="pl-PL" dirty="0" smtClean="0"/>
              <a:t> in </a:t>
            </a:r>
            <a:r>
              <a:rPr lang="pl-PL" dirty="0" err="1" smtClean="0"/>
              <a:t>which</a:t>
            </a:r>
            <a:r>
              <a:rPr lang="pl-PL" dirty="0" smtClean="0"/>
              <a:t> </a:t>
            </a:r>
            <a:r>
              <a:rPr lang="pl-PL" dirty="0" err="1" smtClean="0"/>
              <a:t>administrators</a:t>
            </a:r>
            <a:r>
              <a:rPr lang="pl-PL" dirty="0" smtClean="0"/>
              <a:t> and </a:t>
            </a:r>
            <a:r>
              <a:rPr lang="pl-PL" dirty="0" err="1" smtClean="0"/>
              <a:t>executive</a:t>
            </a:r>
            <a:r>
              <a:rPr lang="pl-PL" dirty="0" smtClean="0"/>
              <a:t> </a:t>
            </a:r>
            <a:r>
              <a:rPr lang="pl-PL" dirty="0" err="1" smtClean="0"/>
              <a:t>officials</a:t>
            </a:r>
            <a:r>
              <a:rPr lang="pl-PL" dirty="0" smtClean="0"/>
              <a:t> </a:t>
            </a:r>
            <a:r>
              <a:rPr lang="pl-PL" dirty="0" err="1" smtClean="0"/>
              <a:t>might</a:t>
            </a:r>
            <a:r>
              <a:rPr lang="pl-PL" dirty="0" smtClean="0"/>
              <a:t> </a:t>
            </a:r>
            <a:r>
              <a:rPr lang="pl-PL" dirty="0" err="1" smtClean="0"/>
              <a:t>find</a:t>
            </a:r>
            <a:r>
              <a:rPr lang="pl-PL" dirty="0" smtClean="0"/>
              <a:t> </a:t>
            </a:r>
            <a:r>
              <a:rPr lang="pl-PL" dirty="0" err="1" smtClean="0"/>
              <a:t>themselves</a:t>
            </a:r>
            <a:r>
              <a:rPr lang="pl-PL" dirty="0" smtClean="0"/>
              <a:t>, </a:t>
            </a:r>
            <a:r>
              <a:rPr lang="pl-PL" dirty="0" err="1" smtClean="0"/>
              <a:t>the</a:t>
            </a:r>
            <a:r>
              <a:rPr lang="pl-PL" dirty="0" smtClean="0"/>
              <a:t> </a:t>
            </a:r>
            <a:r>
              <a:rPr lang="pl-PL" dirty="0" err="1" smtClean="0"/>
              <a:t>use</a:t>
            </a:r>
            <a:r>
              <a:rPr lang="pl-PL" dirty="0" smtClean="0"/>
              <a:t> of </a:t>
            </a:r>
            <a:r>
              <a:rPr lang="pl-PL" dirty="0" err="1" smtClean="0"/>
              <a:t>established</a:t>
            </a:r>
            <a:r>
              <a:rPr lang="pl-PL" dirty="0" smtClean="0"/>
              <a:t> </a:t>
            </a:r>
            <a:r>
              <a:rPr lang="pl-PL" dirty="0" err="1" smtClean="0"/>
              <a:t>ethical</a:t>
            </a:r>
            <a:r>
              <a:rPr lang="pl-PL" dirty="0" smtClean="0"/>
              <a:t> </a:t>
            </a:r>
            <a:r>
              <a:rPr lang="pl-PL" dirty="0" err="1" smtClean="0"/>
              <a:t>models</a:t>
            </a:r>
            <a:r>
              <a:rPr lang="pl-PL" dirty="0" smtClean="0"/>
              <a:t> </a:t>
            </a:r>
            <a:r>
              <a:rPr lang="pl-PL" dirty="0" err="1" smtClean="0"/>
              <a:t>trying</a:t>
            </a:r>
            <a:r>
              <a:rPr lang="pl-PL" dirty="0" smtClean="0"/>
              <a:t> to </a:t>
            </a:r>
            <a:r>
              <a:rPr lang="pl-PL" dirty="0" err="1" smtClean="0"/>
              <a:t>find</a:t>
            </a:r>
            <a:r>
              <a:rPr lang="pl-PL" dirty="0" smtClean="0"/>
              <a:t> out and </a:t>
            </a:r>
            <a:r>
              <a:rPr lang="pl-PL" dirty="0" err="1" smtClean="0"/>
              <a:t>define</a:t>
            </a:r>
            <a:r>
              <a:rPr lang="pl-PL" dirty="0" smtClean="0"/>
              <a:t> </a:t>
            </a:r>
            <a:r>
              <a:rPr lang="pl-PL" dirty="0" err="1" smtClean="0"/>
              <a:t>the</a:t>
            </a:r>
            <a:r>
              <a:rPr lang="pl-PL" dirty="0" smtClean="0"/>
              <a:t> most </a:t>
            </a:r>
            <a:r>
              <a:rPr lang="pl-PL" dirty="0" err="1" smtClean="0"/>
              <a:t>proper</a:t>
            </a:r>
            <a:r>
              <a:rPr lang="pl-PL" dirty="0" smtClean="0"/>
              <a:t> and </a:t>
            </a:r>
            <a:r>
              <a:rPr lang="pl-PL" dirty="0" err="1" smtClean="0"/>
              <a:t>reliable</a:t>
            </a:r>
            <a:r>
              <a:rPr lang="pl-PL" dirty="0" smtClean="0"/>
              <a:t> </a:t>
            </a:r>
            <a:r>
              <a:rPr lang="pl-PL" dirty="0" err="1" smtClean="0"/>
              <a:t>ethical</a:t>
            </a:r>
            <a:r>
              <a:rPr lang="pl-PL" dirty="0" smtClean="0"/>
              <a:t> and </a:t>
            </a:r>
            <a:r>
              <a:rPr lang="pl-PL" dirty="0" err="1" smtClean="0"/>
              <a:t>professional</a:t>
            </a:r>
            <a:r>
              <a:rPr lang="pl-PL" dirty="0" smtClean="0"/>
              <a:t> </a:t>
            </a:r>
            <a:r>
              <a:rPr lang="pl-PL" dirty="0" err="1" smtClean="0"/>
              <a:t>procedures</a:t>
            </a:r>
            <a:r>
              <a:rPr lang="pl-PL" dirty="0" smtClean="0"/>
              <a:t> </a:t>
            </a:r>
            <a:r>
              <a:rPr lang="pl-PL" dirty="0" err="1" smtClean="0"/>
              <a:t>regarding</a:t>
            </a:r>
            <a:r>
              <a:rPr lang="pl-PL" dirty="0" smtClean="0"/>
              <a:t> </a:t>
            </a:r>
            <a:r>
              <a:rPr lang="pl-PL" dirty="0" err="1" smtClean="0"/>
              <a:t>ethical</a:t>
            </a:r>
            <a:r>
              <a:rPr lang="pl-PL" dirty="0" smtClean="0"/>
              <a:t> </a:t>
            </a:r>
            <a:r>
              <a:rPr lang="pl-PL" dirty="0" err="1" smtClean="0"/>
              <a:t>acting</a:t>
            </a:r>
            <a:r>
              <a:rPr lang="pl-PL" dirty="0" smtClean="0"/>
              <a:t> and </a:t>
            </a:r>
            <a:r>
              <a:rPr lang="pl-PL" dirty="0" err="1" smtClean="0"/>
              <a:t>decision-making</a:t>
            </a:r>
            <a:r>
              <a:rPr lang="pl-PL" dirty="0" smtClean="0"/>
              <a:t> </a:t>
            </a:r>
            <a:r>
              <a:rPr lang="pl-PL" dirty="0" err="1" smtClean="0"/>
              <a:t>might</a:t>
            </a:r>
            <a:r>
              <a:rPr lang="pl-PL" dirty="0" smtClean="0"/>
              <a:t> </a:t>
            </a:r>
            <a:r>
              <a:rPr lang="pl-PL" dirty="0" err="1" smtClean="0"/>
              <a:t>appear</a:t>
            </a:r>
            <a:r>
              <a:rPr lang="pl-PL" dirty="0" smtClean="0"/>
              <a:t> a  </a:t>
            </a:r>
            <a:r>
              <a:rPr lang="pl-PL" dirty="0" err="1" smtClean="0"/>
              <a:t>helpful</a:t>
            </a:r>
            <a:r>
              <a:rPr lang="pl-PL" dirty="0" smtClean="0"/>
              <a:t> and </a:t>
            </a:r>
            <a:r>
              <a:rPr lang="pl-PL" dirty="0" err="1" smtClean="0"/>
              <a:t>supportive</a:t>
            </a:r>
            <a:r>
              <a:rPr lang="pl-PL" dirty="0" smtClean="0"/>
              <a:t> </a:t>
            </a:r>
            <a:r>
              <a:rPr lang="pl-PL" dirty="0" err="1" smtClean="0"/>
              <a:t>device</a:t>
            </a:r>
            <a:r>
              <a:rPr lang="pl-PL" dirty="0" smtClean="0"/>
              <a:t>. </a:t>
            </a:r>
            <a:r>
              <a:rPr lang="pl-PL" dirty="0" err="1" smtClean="0"/>
              <a:t>The</a:t>
            </a:r>
            <a:r>
              <a:rPr lang="pl-PL" dirty="0" smtClean="0"/>
              <a:t> </a:t>
            </a:r>
            <a:r>
              <a:rPr lang="pl-PL" dirty="0" err="1" smtClean="0"/>
              <a:t>purpose</a:t>
            </a:r>
            <a:r>
              <a:rPr lang="pl-PL" dirty="0" smtClean="0"/>
              <a:t> of </a:t>
            </a:r>
            <a:r>
              <a:rPr lang="pl-PL" dirty="0" err="1" smtClean="0"/>
              <a:t>the</a:t>
            </a:r>
            <a:r>
              <a:rPr lang="pl-PL" dirty="0" smtClean="0"/>
              <a:t> </a:t>
            </a:r>
            <a:r>
              <a:rPr lang="pl-PL" dirty="0" err="1" smtClean="0"/>
              <a:t>presented</a:t>
            </a:r>
            <a:r>
              <a:rPr lang="pl-PL" dirty="0" smtClean="0"/>
              <a:t> </a:t>
            </a:r>
            <a:r>
              <a:rPr lang="pl-PL" dirty="0" err="1" smtClean="0"/>
              <a:t>models</a:t>
            </a:r>
            <a:r>
              <a:rPr lang="pl-PL" dirty="0" smtClean="0"/>
              <a:t> </a:t>
            </a:r>
            <a:r>
              <a:rPr lang="pl-PL" dirty="0" err="1" smtClean="0"/>
              <a:t>is</a:t>
            </a:r>
            <a:r>
              <a:rPr lang="pl-PL" dirty="0" smtClean="0"/>
              <a:t> to </a:t>
            </a:r>
            <a:r>
              <a:rPr lang="pl-PL" dirty="0" err="1" smtClean="0"/>
              <a:t>serve</a:t>
            </a:r>
            <a:r>
              <a:rPr lang="pl-PL" dirty="0" smtClean="0"/>
              <a:t> as a  </a:t>
            </a:r>
            <a:r>
              <a:rPr lang="pl-PL" dirty="0" err="1" smtClean="0"/>
              <a:t>guide</a:t>
            </a:r>
            <a:r>
              <a:rPr lang="pl-PL" dirty="0" smtClean="0"/>
              <a:t>, </a:t>
            </a:r>
            <a:r>
              <a:rPr lang="pl-PL" dirty="0" err="1" smtClean="0"/>
              <a:t>assistance</a:t>
            </a:r>
            <a:r>
              <a:rPr lang="pl-PL" dirty="0" smtClean="0"/>
              <a:t> in order to </a:t>
            </a:r>
            <a:r>
              <a:rPr lang="pl-PL" dirty="0" err="1" smtClean="0"/>
              <a:t>minimise</a:t>
            </a:r>
            <a:r>
              <a:rPr lang="pl-PL" dirty="0" smtClean="0"/>
              <a:t> </a:t>
            </a:r>
            <a:r>
              <a:rPr lang="pl-PL" dirty="0" err="1" smtClean="0"/>
              <a:t>wrong</a:t>
            </a:r>
            <a:r>
              <a:rPr lang="pl-PL" dirty="0" smtClean="0"/>
              <a:t> </a:t>
            </a:r>
            <a:r>
              <a:rPr lang="pl-PL" dirty="0" err="1" smtClean="0"/>
              <a:t>problem-clarification</a:t>
            </a:r>
            <a:r>
              <a:rPr lang="pl-PL" dirty="0" smtClean="0"/>
              <a:t> and </a:t>
            </a:r>
            <a:r>
              <a:rPr lang="pl-PL" dirty="0" err="1" smtClean="0"/>
              <a:t>faulty</a:t>
            </a:r>
            <a:r>
              <a:rPr lang="pl-PL" dirty="0" smtClean="0"/>
              <a:t> </a:t>
            </a:r>
            <a:r>
              <a:rPr lang="pl-PL" dirty="0" err="1" smtClean="0"/>
              <a:t>decision-making</a:t>
            </a:r>
            <a:r>
              <a:rPr lang="pl-PL" dirty="0" smtClean="0"/>
              <a:t>. </a:t>
            </a:r>
            <a:r>
              <a:rPr lang="pl-PL" dirty="0" err="1" smtClean="0"/>
              <a:t>Also</a:t>
            </a:r>
            <a:r>
              <a:rPr lang="pl-PL" dirty="0" smtClean="0"/>
              <a:t>, </a:t>
            </a:r>
            <a:r>
              <a:rPr lang="pl-PL" dirty="0" err="1" smtClean="0"/>
              <a:t>they</a:t>
            </a:r>
            <a:r>
              <a:rPr lang="pl-PL" dirty="0" smtClean="0"/>
              <a:t> </a:t>
            </a:r>
            <a:r>
              <a:rPr lang="pl-PL" dirty="0" err="1" smtClean="0"/>
              <a:t>might</a:t>
            </a:r>
            <a:r>
              <a:rPr lang="pl-PL" dirty="0" smtClean="0"/>
              <a:t> help to </a:t>
            </a:r>
            <a:r>
              <a:rPr lang="pl-PL" dirty="0" err="1" smtClean="0"/>
              <a:t>avoid</a:t>
            </a:r>
            <a:r>
              <a:rPr lang="pl-PL" dirty="0" smtClean="0"/>
              <a:t> </a:t>
            </a:r>
            <a:r>
              <a:rPr lang="pl-PL" dirty="0" err="1" smtClean="0"/>
              <a:t>unreasonable</a:t>
            </a:r>
            <a:r>
              <a:rPr lang="pl-PL" dirty="0" smtClean="0"/>
              <a:t> </a:t>
            </a:r>
            <a:r>
              <a:rPr lang="pl-PL" dirty="0" err="1" smtClean="0"/>
              <a:t>emotionality</a:t>
            </a:r>
            <a:r>
              <a:rPr lang="pl-PL" dirty="0" smtClean="0"/>
              <a:t> and on </a:t>
            </a:r>
            <a:r>
              <a:rPr lang="pl-PL" dirty="0" err="1" smtClean="0"/>
              <a:t>the</a:t>
            </a:r>
            <a:r>
              <a:rPr lang="pl-PL" dirty="0" smtClean="0"/>
              <a:t> </a:t>
            </a:r>
            <a:r>
              <a:rPr lang="pl-PL" dirty="0" err="1" smtClean="0"/>
              <a:t>other</a:t>
            </a:r>
            <a:r>
              <a:rPr lang="pl-PL" dirty="0" smtClean="0"/>
              <a:t> </a:t>
            </a:r>
            <a:r>
              <a:rPr lang="pl-PL" dirty="0" err="1" smtClean="0"/>
              <a:t>hand</a:t>
            </a:r>
            <a:r>
              <a:rPr lang="pl-PL" dirty="0" smtClean="0"/>
              <a:t> to </a:t>
            </a:r>
            <a:r>
              <a:rPr lang="pl-PL" dirty="0" err="1" smtClean="0"/>
              <a:t>use</a:t>
            </a:r>
            <a:r>
              <a:rPr lang="pl-PL" dirty="0" smtClean="0"/>
              <a:t> </a:t>
            </a:r>
            <a:r>
              <a:rPr lang="pl-PL" dirty="0" err="1" smtClean="0"/>
              <a:t>rational</a:t>
            </a:r>
            <a:r>
              <a:rPr lang="pl-PL" dirty="0" smtClean="0"/>
              <a:t> </a:t>
            </a:r>
            <a:r>
              <a:rPr lang="pl-PL" dirty="0" err="1" smtClean="0"/>
              <a:t>judgment</a:t>
            </a:r>
            <a:r>
              <a:rPr lang="pl-PL" dirty="0" smtClean="0"/>
              <a:t> and </a:t>
            </a:r>
            <a:r>
              <a:rPr lang="pl-PL" dirty="0" err="1" smtClean="0"/>
              <a:t>wisdom</a:t>
            </a:r>
            <a:r>
              <a:rPr lang="pl-PL" dirty="0" smtClean="0"/>
              <a:t> </a:t>
            </a:r>
            <a:r>
              <a:rPr lang="pl-PL" dirty="0" err="1" smtClean="0"/>
              <a:t>when</a:t>
            </a:r>
            <a:r>
              <a:rPr lang="pl-PL" dirty="0" smtClean="0"/>
              <a:t> </a:t>
            </a:r>
            <a:r>
              <a:rPr lang="pl-PL" dirty="0" err="1" smtClean="0"/>
              <a:t>deciding</a:t>
            </a:r>
            <a:r>
              <a:rPr lang="pl-PL" dirty="0" smtClean="0"/>
              <a:t>.</a:t>
            </a:r>
          </a:p>
          <a:p>
            <a:pPr algn="l"/>
            <a:endParaRPr lang="pl-PL"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TotalTime>
  <Words>1700</Words>
  <Application>Microsoft Office PowerPoint</Application>
  <PresentationFormat>Niestandardowy</PresentationFormat>
  <Paragraphs>77</Paragraphs>
  <Slides>28</Slides>
  <Notes>0</Notes>
  <HiddenSlides>0</HiddenSlides>
  <MMClips>0</MMClips>
  <ScaleCrop>false</ScaleCrop>
  <HeadingPairs>
    <vt:vector size="4" baseType="variant">
      <vt:variant>
        <vt:lpstr>Motyw</vt:lpstr>
      </vt:variant>
      <vt:variant>
        <vt:i4>1</vt:i4>
      </vt:variant>
      <vt:variant>
        <vt:lpstr>Tytuły slajdów</vt:lpstr>
      </vt:variant>
      <vt:variant>
        <vt:i4>28</vt:i4>
      </vt:variant>
    </vt:vector>
  </HeadingPairs>
  <TitlesOfParts>
    <vt:vector size="29" baseType="lpstr">
      <vt:lpstr>White</vt:lpstr>
      <vt:lpstr>Models of ethical decision-making first part </vt:lpstr>
      <vt:lpstr>Slajd 2</vt:lpstr>
      <vt:lpstr>Slajd 3</vt:lpstr>
      <vt:lpstr>The ethical decision-making process </vt:lpstr>
      <vt:lpstr>Slajd 5</vt:lpstr>
      <vt:lpstr>Slajd 6</vt:lpstr>
      <vt:lpstr>Slajd 7</vt:lpstr>
      <vt:lpstr>Models of ethical decision-making</vt:lpstr>
      <vt:lpstr>Slajd 9</vt:lpstr>
      <vt:lpstr>Linda Trevino’s personal and situation interactionist model</vt:lpstr>
      <vt:lpstr>Linda Trevino’s personal and situation  interactionist model</vt:lpstr>
      <vt:lpstr>Slajd 12</vt:lpstr>
      <vt:lpstr>Treviño’s Person – Situation Interactionist Model</vt:lpstr>
      <vt:lpstr>The ethical Decision Making Process</vt:lpstr>
      <vt:lpstr>Slajd 15</vt:lpstr>
      <vt:lpstr>Slajd 16</vt:lpstr>
      <vt:lpstr>Lawrence Kohlberg’s Model</vt:lpstr>
      <vt:lpstr>Slajd 18</vt:lpstr>
      <vt:lpstr>Slajd 19</vt:lpstr>
      <vt:lpstr>Bureaucratic model of Decision-making</vt:lpstr>
      <vt:lpstr>Slajd 21</vt:lpstr>
      <vt:lpstr>Slajd 22</vt:lpstr>
      <vt:lpstr>Behavioural model of decision-making</vt:lpstr>
      <vt:lpstr>Slajd 24</vt:lpstr>
      <vt:lpstr>Slajd 25</vt:lpstr>
      <vt:lpstr>Slajd 26</vt:lpstr>
      <vt:lpstr>Slajd 27</vt:lpstr>
      <vt:lpstr>Slajd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Brydzia</dc:creator>
  <cp:lastModifiedBy>cenabiz008</cp:lastModifiedBy>
  <cp:revision>62</cp:revision>
  <dcterms:modified xsi:type="dcterms:W3CDTF">2021-05-11T19:46:34Z</dcterms:modified>
</cp:coreProperties>
</file>