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77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8E26A-2B10-44B2-91D1-6CF0B203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3368"/>
            <a:ext cx="10364451" cy="1033670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104FF-C869-4D0D-8781-D7468E1A7A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5475"/>
            <a:ext cx="10363826" cy="5689157"/>
          </a:xfrm>
        </p:spPr>
        <p:txBody>
          <a:bodyPr/>
          <a:lstStyle/>
          <a:p>
            <a:r>
              <a:rPr lang="pl-PL" dirty="0"/>
              <a:t>Metoda </a:t>
            </a:r>
            <a:r>
              <a:rPr lang="pl-PL" dirty="0" err="1"/>
              <a:t>lagrange’a</a:t>
            </a:r>
            <a:r>
              <a:rPr lang="pl-PL" dirty="0"/>
              <a:t>, która będzie naszym podstawowym narzędziem uzyskiwania równań modelu matematycznego układu elektromechanicznego pochodzi od wybitnego włoskiego matematyka </a:t>
            </a:r>
            <a:r>
              <a:rPr lang="pl-PL" dirty="0">
                <a:solidFill>
                  <a:srgbClr val="FF0000"/>
                </a:solidFill>
              </a:rPr>
              <a:t>Giuseppe Lodovico </a:t>
            </a:r>
            <a:r>
              <a:rPr lang="pl-PL" dirty="0" err="1">
                <a:solidFill>
                  <a:srgbClr val="FF0000"/>
                </a:solidFill>
              </a:rPr>
              <a:t>Lagrange’a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(1736-1813), urodzonego w Turynie, a pracującego w późniejszym okresie i zmarłego w Paryżu. </a:t>
            </a:r>
            <a:br>
              <a:rPr lang="pl-PL" dirty="0"/>
            </a:br>
            <a:r>
              <a:rPr lang="pl-PL" dirty="0" err="1"/>
              <a:t>Lagrange</a:t>
            </a:r>
            <a:r>
              <a:rPr lang="pl-PL" dirty="0"/>
              <a:t> uogólnił i doprowadził do bardzo popularnej i użytecznej postaci tzw. </a:t>
            </a:r>
            <a:r>
              <a:rPr lang="pl-PL" dirty="0">
                <a:solidFill>
                  <a:srgbClr val="FF0000"/>
                </a:solidFill>
              </a:rPr>
              <a:t>„zasadę prac wirtualnych” </a:t>
            </a:r>
            <a:r>
              <a:rPr lang="pl-PL" dirty="0"/>
              <a:t>opracowaną przez </a:t>
            </a:r>
            <a:r>
              <a:rPr lang="pl-PL" cap="none" dirty="0" err="1"/>
              <a:t>d</a:t>
            </a:r>
            <a:r>
              <a:rPr lang="pl-PL" dirty="0" err="1"/>
              <a:t>’Alemberta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Jean </a:t>
            </a:r>
            <a:r>
              <a:rPr lang="pl-PL" cap="none" dirty="0">
                <a:solidFill>
                  <a:srgbClr val="FF0000"/>
                </a:solidFill>
              </a:rPr>
              <a:t>le</a:t>
            </a:r>
            <a:r>
              <a:rPr lang="pl-PL" dirty="0">
                <a:solidFill>
                  <a:srgbClr val="FF0000"/>
                </a:solidFill>
              </a:rPr>
              <a:t> Rond </a:t>
            </a:r>
            <a:r>
              <a:rPr lang="pl-PL" cap="none" dirty="0" err="1">
                <a:solidFill>
                  <a:srgbClr val="FF0000"/>
                </a:solidFill>
              </a:rPr>
              <a:t>d</a:t>
            </a:r>
            <a:r>
              <a:rPr lang="pl-PL" dirty="0" err="1">
                <a:solidFill>
                  <a:srgbClr val="FF0000"/>
                </a:solidFill>
              </a:rPr>
              <a:t>’Alembert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(1717-1783), o którym warto wspomnieć, był wielkim filozofem, matematykiem i fizykiem francuskim – współredaktorem wielkiej Encyklopedii francuskiej. Jego imię pochodzi od nazwy kościoła w centrum </a:t>
            </a:r>
            <a:r>
              <a:rPr lang="pl-PL" dirty="0" err="1"/>
              <a:t>paryża</a:t>
            </a:r>
            <a:r>
              <a:rPr lang="pl-PL" dirty="0"/>
              <a:t> – S</a:t>
            </a:r>
            <a:r>
              <a:rPr lang="pl-PL" cap="none" dirty="0"/>
              <a:t>t</a:t>
            </a:r>
            <a:r>
              <a:rPr lang="pl-PL" dirty="0"/>
              <a:t>. Jean </a:t>
            </a:r>
            <a:r>
              <a:rPr lang="pl-PL" cap="none" dirty="0"/>
              <a:t>le</a:t>
            </a:r>
            <a:r>
              <a:rPr lang="pl-PL" dirty="0"/>
              <a:t> Rond – gdzie został porzucony jako nieślubne dziecko francuskiego generała i znanej wówczas pisarki. Został porządnie wykształcony (bo ojciec anonimowo płacił na jego wykształcenie) i został członkiem akademii francuskiej.  Dzieło, z którego pochodzi ta przełomowa w klasycznej mechanice zasada – to „</a:t>
            </a:r>
            <a:r>
              <a:rPr lang="pl-PL" dirty="0" err="1">
                <a:solidFill>
                  <a:srgbClr val="FF0000"/>
                </a:solidFill>
              </a:rPr>
              <a:t>Traite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cap="none" dirty="0">
                <a:solidFill>
                  <a:srgbClr val="FF0000"/>
                </a:solidFill>
              </a:rPr>
              <a:t>de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dynamique</a:t>
            </a:r>
            <a:r>
              <a:rPr lang="pl-P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67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2EBEB-426D-47CA-B3C4-B577A37B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6499"/>
            <a:ext cx="10364451" cy="841511"/>
          </a:xfrm>
        </p:spPr>
        <p:txBody>
          <a:bodyPr>
            <a:normAutofit/>
          </a:bodyPr>
          <a:lstStyle/>
          <a:p>
            <a:r>
              <a:rPr lang="pl-PL" sz="3200" dirty="0"/>
              <a:t>Więzy, równania transformacyjne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374EBA5-00E4-4CF1-AABB-CCEFE3601D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9156" y="914400"/>
                <a:ext cx="10678602" cy="5518205"/>
              </a:xfrm>
            </p:spPr>
            <p:txBody>
              <a:bodyPr>
                <a:noAutofit/>
              </a:bodyPr>
              <a:lstStyle/>
              <a:p>
                <a:r>
                  <a:rPr lang="pl-PL" sz="1800" dirty="0"/>
                  <a:t>Dla celów analitycznych, czyli praktycznie do tworzenia równań ruchu więzy zapisujemy w postaci równań albo nierówności </a:t>
                </a:r>
                <a:br>
                  <a:rPr lang="pl-PL" sz="1800" dirty="0"/>
                </a:br>
                <a:r>
                  <a:rPr lang="pl-PL" sz="1800" dirty="0"/>
                  <a:t>  </a:t>
                </a:r>
                <a:br>
                  <a:rPr lang="pl-PL" sz="1800" dirty="0"/>
                </a:br>
                <a:r>
                  <a:rPr lang="pl-PL" sz="1800" dirty="0"/>
                  <a:t>w tym zapisie:</a:t>
                </a:r>
              </a:p>
              <a:p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pl-PL" sz="1800" dirty="0"/>
                  <a:t>  - jest wektorem położenia układu złożonym ze współrzędnych opisu pierwotnego.                                   Współrzędne wektora </a:t>
                </a:r>
                <a14:m>
                  <m:oMath xmlns:m="http://schemas.openxmlformats.org/officeDocument/2006/math">
                    <m:r>
                      <a:rPr lang="pl-PL" sz="1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pl-PL" sz="1800" dirty="0"/>
                  <a:t> do dowolne współrzędne dogodne w opisie układu, często kartezjańskie, mogą być w nadmiarze.</a:t>
                </a:r>
                <a:br>
                  <a:rPr lang="pl-PL" sz="1800" dirty="0"/>
                </a:br>
                <a:endParaRPr lang="pl-PL" sz="18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sz="18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800" b="0" i="0">
                            <a:latin typeface="Cambria Math" panose="02040503050406030204" pitchFamily="18" charset="0"/>
                          </a:rPr>
                          <m:t>𝔎</m:t>
                        </m:r>
                      </m:e>
                    </m:d>
                  </m:oMath>
                </a14:m>
                <a:r>
                  <a:rPr lang="pl-PL" sz="1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=,&lt;,&gt;,≤,≥</m:t>
                        </m:r>
                      </m:e>
                    </m:d>
                  </m:oMath>
                </a14:m>
                <a:r>
                  <a:rPr lang="pl-PL" sz="1800" dirty="0"/>
                  <a:t> - jest jedną z wymienionych relacji równości lub nierówności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-  </a:t>
                </a:r>
                <a:r>
                  <a:rPr lang="pl-PL" sz="1800" dirty="0"/>
                  <a:t>jest wektorem współrzędnych uogólnionych, </a:t>
                </a:r>
                <a:br>
                  <a:rPr lang="pl-PL" sz="1800" dirty="0"/>
                </a:br>
                <a:r>
                  <a:rPr lang="pl-PL" sz="1800" dirty="0"/>
                  <a:t>                                                                 o liczbie równej liczbie stopni swobody </a:t>
                </a:r>
                <a:r>
                  <a:rPr lang="pl-PL" sz="1800" i="1" cap="none" dirty="0"/>
                  <a:t>s</a:t>
                </a:r>
              </a:p>
              <a:p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sz="1800" dirty="0"/>
                  <a:t> -  oznacza czas</a:t>
                </a:r>
              </a:p>
              <a:p>
                <a:r>
                  <a:rPr lang="pl-PL" sz="1800" dirty="0"/>
                  <a:t>W NAJBARDZIEJ OGÓLNEJ POSTACI ZAPISU WIĘZÓW ZWYKLE TYLKO NIEKTÓRE OPCJE WYSTĘPUJĄ I STĄD POCHODZI PODZIAŁ WIĘZÓW NA KILKA KATEGORII</a:t>
                </a:r>
                <a:br>
                  <a:rPr lang="pl-PL" sz="1800" dirty="0"/>
                </a:br>
                <a:endParaRPr lang="pl-PL" sz="1800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374EBA5-00E4-4CF1-AABB-CCEFE3601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9156" y="914400"/>
                <a:ext cx="10678602" cy="5518205"/>
              </a:xfrm>
              <a:blipFill>
                <a:blip r:embed="rId2"/>
                <a:stretch>
                  <a:fillRect l="-342" r="-1449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A386A3F-3AD6-4B42-BB1B-948840763733}"/>
                  </a:ext>
                </a:extLst>
              </p:cNvPr>
              <p:cNvSpPr txBox="1"/>
              <p:nvPr/>
            </p:nvSpPr>
            <p:spPr>
              <a:xfrm>
                <a:off x="3464080" y="1857737"/>
                <a:ext cx="22243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sepChr m:val="("/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0">
                                  <a:latin typeface="Cambria Math" panose="02040503050406030204" pitchFamily="18" charset="0"/>
                                </a:rPr>
                                <m:t>𝔎</m:t>
                              </m:r>
                            </m:e>
                          </m:d>
                        </m:e>
                        <m:e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pl-PL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acc>
                          <m:r>
                            <a:rPr lang="pl-PL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A386A3F-3AD6-4B42-BB1B-948840763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80" y="1857737"/>
                <a:ext cx="2224377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E187E00-AE62-459A-B1CD-CFA832CDF954}"/>
                  </a:ext>
                </a:extLst>
              </p:cNvPr>
              <p:cNvSpPr txBox="1"/>
              <p:nvPr/>
            </p:nvSpPr>
            <p:spPr>
              <a:xfrm>
                <a:off x="3706631" y="3362493"/>
                <a:ext cx="2389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pl-PL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b="0" i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pl-PL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l-PL" b="0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E187E00-AE62-459A-B1CD-CFA832CD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31" y="3362493"/>
                <a:ext cx="238936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8730B38-914F-451D-A855-1262A5FB2203}"/>
                  </a:ext>
                </a:extLst>
              </p:cNvPr>
              <p:cNvSpPr txBox="1"/>
              <p:nvPr/>
            </p:nvSpPr>
            <p:spPr>
              <a:xfrm>
                <a:off x="6365011" y="1857737"/>
                <a:ext cx="582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(ᴟ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8730B38-914F-451D-A855-1262A5FB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11" y="1857737"/>
                <a:ext cx="582434" cy="369332"/>
              </a:xfrm>
              <a:prstGeom prst="rect">
                <a:avLst/>
              </a:prstGeom>
              <a:blipFill>
                <a:blip r:embed="rId5"/>
                <a:stretch>
                  <a:fillRect l="-3125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6894879-C389-442A-8AB6-32625BE36A54}"/>
                  </a:ext>
                </a:extLst>
              </p:cNvPr>
              <p:cNvSpPr txBox="1"/>
              <p:nvPr/>
            </p:nvSpPr>
            <p:spPr>
              <a:xfrm>
                <a:off x="6288152" y="3359007"/>
                <a:ext cx="6592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ᴟ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ᴟ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6894879-C389-442A-8AB6-32625BE36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52" y="3359007"/>
                <a:ext cx="659293" cy="646331"/>
              </a:xfrm>
              <a:prstGeom prst="rect">
                <a:avLst/>
              </a:prstGeom>
              <a:blipFill>
                <a:blip r:embed="rId6"/>
                <a:stretch>
                  <a:fillRect l="-2778" t="-47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FF828EEB-58A4-4BBF-89E6-25CF65BF3CB9}"/>
                  </a:ext>
                </a:extLst>
              </p:cNvPr>
              <p:cNvSpPr txBox="1"/>
              <p:nvPr/>
            </p:nvSpPr>
            <p:spPr>
              <a:xfrm>
                <a:off x="3142755" y="4275683"/>
                <a:ext cx="79314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l-PL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ᴟ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ᴟᴟ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>
                  <a:solidFill>
                    <a:srgbClr val="FF0000"/>
                  </a:solidFill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FF828EEB-58A4-4BBF-89E6-25CF65BF3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55" y="4275683"/>
                <a:ext cx="793142" cy="954107"/>
              </a:xfrm>
              <a:prstGeom prst="rect">
                <a:avLst/>
              </a:prstGeom>
              <a:blipFill>
                <a:blip r:embed="rId7"/>
                <a:stretch>
                  <a:fillRect l="-6923" t="-31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7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D67AF-EB13-42D7-9E67-275B4DA0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939580"/>
          </a:xfrm>
        </p:spPr>
        <p:txBody>
          <a:bodyPr>
            <a:normAutofit/>
          </a:bodyPr>
          <a:lstStyle/>
          <a:p>
            <a:r>
              <a:rPr lang="pl-PL" sz="3200" dirty="0"/>
              <a:t>Więzy, równania transformacyjne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B76DDDA-065B-4F61-89C5-74219C11E6F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2149" y="800432"/>
                <a:ext cx="11134477" cy="60575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W PRZEPADKU RELACJI RÓWNOŚCI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0">
                            <a:latin typeface="Cambria Math" panose="02040503050406030204" pitchFamily="18" charset="0"/>
                          </a:rPr>
                          <m:t>𝔎</m:t>
                        </m:r>
                      </m:e>
                    </m:d>
                  </m:oMath>
                </a14:m>
                <a:r>
                  <a:rPr lang="pl-PL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</m:oMath>
                </a14:m>
                <a:r>
                  <a:rPr lang="pl-PL" dirty="0"/>
                  <a:t>  SĄ TO WIĘZY </a:t>
                </a:r>
                <a:r>
                  <a:rPr lang="pl-PL" dirty="0">
                    <a:solidFill>
                      <a:srgbClr val="FF0000"/>
                    </a:solidFill>
                  </a:rPr>
                  <a:t>SZTYWNE</a:t>
                </a:r>
                <a:r>
                  <a:rPr lang="pl-PL" dirty="0"/>
                  <a:t> (STIFF), A W PRZYPADKU NIERÓWNOŚCI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>
                            <a:latin typeface="Cambria Math" panose="02040503050406030204" pitchFamily="18" charset="0"/>
                          </a:rPr>
                          <m:t>𝔎</m:t>
                        </m:r>
                      </m:e>
                    </m:d>
                  </m:oMath>
                </a14:m>
                <a:r>
                  <a:rPr lang="pl-PL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&lt;,&gt;,≤,≥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pl-PL" dirty="0"/>
                  <a:t>  WIĘZY </a:t>
                </a:r>
                <a:r>
                  <a:rPr lang="pl-PL" dirty="0">
                    <a:solidFill>
                      <a:srgbClr val="FF0000"/>
                    </a:solidFill>
                  </a:rPr>
                  <a:t>ZWALNIAJĄCE</a:t>
                </a:r>
                <a:r>
                  <a:rPr lang="pl-PL" dirty="0"/>
                  <a:t> </a:t>
                </a:r>
              </a:p>
              <a:p>
                <a:r>
                  <a:rPr lang="pl-PL" dirty="0"/>
                  <a:t>W PRZYPADKU, GDY W RELACJI WIĘZÓW </a:t>
                </a:r>
                <a:r>
                  <a:rPr lang="pl-PL" dirty="0">
                    <a:solidFill>
                      <a:srgbClr val="FF0000"/>
                    </a:solidFill>
                  </a:rPr>
                  <a:t>NIE </a:t>
                </a:r>
                <a:r>
                  <a:rPr lang="pl-PL" dirty="0"/>
                  <a:t>WYSTĘPUJE WEKTOR ORĘDKOŚCI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SĄ </a:t>
                </a: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WIĘZY </a:t>
                </a:r>
                <a:r>
                  <a:rPr lang="pl-PL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GEOMETRYCZNE</a:t>
                </a: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W PRZECIWNYM PRZYPADKU WIĘZY </a:t>
                </a:r>
                <a:r>
                  <a:rPr lang="pl-PL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KINEMATYCZNE</a:t>
                </a: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JAK W RELACJI WIĘZÓW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NIE 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WYSTĘPUJE CZAS W POSTACI JAWNEJ – SĄ TO WIĘZY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SKLERONOMICZNE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GDY WYSTĘPUJE (RZADKA KONIECZNOŚĆ)  - WIZY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REONOMICZNE</a:t>
                </a: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NAJWAŻNIEJSZY PODZIAŁ – PONIEWAŻ WPŁYWA NA POSTAĆ RÓWNAŃ LAGRANGE’A:</a:t>
                </a: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WIĘZY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HOLONOMICZNE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WIĘZY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NIEHOLONOMICZNE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Więzy </a:t>
                </a:r>
                <a:r>
                  <a:rPr lang="pl-PL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holonomiczne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wszystkie geometryczne i te z więzów kinematycznych, które poprzez całkowanie można doprowadzić do postaci więzów geometrycznych. </a:t>
                </a: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Więzy </a:t>
                </a:r>
                <a:r>
                  <a:rPr lang="pl-PL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nieholonomiczne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więzy kinematyczne niecałkowalne</a:t>
                </a: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Więzy </a:t>
                </a:r>
                <a:r>
                  <a:rPr lang="pl-PL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nieholonomiczne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 praktyce występują przy opisie ograniczeń swobody ruchu toczenia się bez poślizgu (kula, koło, walec na szorstkim podłożu)</a:t>
                </a: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 naszym kursie ograniczymy się do modelowania układów dynamicznych o więzach </a:t>
                </a:r>
                <a:r>
                  <a:rPr lang="pl-PL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holonomicznych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l-P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B76DDDA-065B-4F61-89C5-74219C11E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2149" y="800432"/>
                <a:ext cx="11134477" cy="6057568"/>
              </a:xfrm>
              <a:blipFill>
                <a:blip r:embed="rId2"/>
                <a:stretch>
                  <a:fillRect l="-493" t="-3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4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B17571-44A7-4497-AC8F-C1E172BE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2" y="133488"/>
            <a:ext cx="10895936" cy="933314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Więzy, równania transformacyjne, stopnie swobody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EF2EC61-CD5B-4008-ABFF-42F831EE1AB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86247" y="899825"/>
                <a:ext cx="11632758" cy="58246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W zagadnieniach elektrycznych dotyczących sieci elektrycznych (obwodów)</a:t>
                </a:r>
                <a:br>
                  <a:rPr lang="pl-PL" dirty="0"/>
                </a:br>
                <a:r>
                  <a:rPr lang="pl-PL" dirty="0">
                    <a:solidFill>
                      <a:srgbClr val="FF0000"/>
                    </a:solidFill>
                  </a:rPr>
                  <a:t>więzy wynikają </a:t>
                </a:r>
                <a:r>
                  <a:rPr lang="pl-PL" dirty="0"/>
                  <a:t>z  pierwszego prawo Kirchhoffa : „suma prądów dopływających do węzła jest równa zero”:</a:t>
                </a:r>
                <a:br>
                  <a:rPr lang="pl-PL" dirty="0"/>
                </a:br>
                <a:r>
                  <a:rPr lang="pl-PL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pl-PL" dirty="0"/>
                  <a:t>    czyli: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 jest prądem elektrycznym, a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pl-PL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pl-PL" dirty="0"/>
                  <a:t>- Ładunkiem elektrycznym</a:t>
                </a:r>
              </a:p>
              <a:p>
                <a:r>
                  <a:rPr lang="pl-PL" dirty="0"/>
                  <a:t>Jest to przy okazji przykład więzów </a:t>
                </a:r>
                <a:r>
                  <a:rPr lang="pl-PL" dirty="0">
                    <a:solidFill>
                      <a:srgbClr val="FF0000"/>
                    </a:solidFill>
                  </a:rPr>
                  <a:t>kinematycznych całkowalnych</a:t>
                </a:r>
              </a:p>
              <a:p>
                <a:r>
                  <a:rPr lang="pl-PL" dirty="0"/>
                  <a:t>Liczba stopni swobody  </a:t>
                </a:r>
                <a:r>
                  <a:rPr lang="pl-PL" i="1" cap="none" dirty="0">
                    <a:solidFill>
                      <a:srgbClr val="FF0000"/>
                    </a:solidFill>
                  </a:rPr>
                  <a:t>s</a:t>
                </a:r>
                <a:r>
                  <a:rPr lang="pl-PL" dirty="0"/>
                  <a:t>   jest to liczba współrzędnych koniecznych i zarazem wystarczających do opisania położenia układu;</a:t>
                </a:r>
                <a:br>
                  <a:rPr lang="pl-PL" dirty="0"/>
                </a:br>
                <a:r>
                  <a:rPr lang="pl-PL" dirty="0"/>
                  <a:t>jest to  liczba niezależnych przesunięć wirtualnych (możliwych) w układzie, które nie zrywają więzów</a:t>
                </a:r>
              </a:p>
              <a:p>
                <a:r>
                  <a:rPr lang="pl-PL" dirty="0"/>
                  <a:t>Zgodnie z zasadą </a:t>
                </a:r>
                <a:r>
                  <a:rPr lang="pl-PL" dirty="0" err="1"/>
                  <a:t>d’Alemberta</a:t>
                </a:r>
                <a:r>
                  <a:rPr lang="pl-PL" dirty="0"/>
                  <a:t> </a:t>
                </a:r>
                <a:r>
                  <a:rPr lang="pl-PL" dirty="0">
                    <a:solidFill>
                      <a:srgbClr val="FF0000"/>
                    </a:solidFill>
                  </a:rPr>
                  <a:t>każde</a:t>
                </a:r>
                <a:r>
                  <a:rPr lang="pl-PL" dirty="0"/>
                  <a:t> równanie więzów </a:t>
                </a:r>
                <a:r>
                  <a:rPr lang="pl-PL" dirty="0" err="1"/>
                  <a:t>holonomicznych</a:t>
                </a:r>
                <a:r>
                  <a:rPr lang="pl-PL" dirty="0"/>
                  <a:t> zmniejsza liczbę stopni swobody </a:t>
                </a:r>
                <a:r>
                  <a:rPr lang="pl-PL" dirty="0">
                    <a:solidFill>
                      <a:srgbClr val="FF0000"/>
                    </a:solidFill>
                  </a:rPr>
                  <a:t>o jeden</a:t>
                </a:r>
                <a:r>
                  <a:rPr lang="pl-PL" dirty="0"/>
                  <a:t>.</a:t>
                </a:r>
              </a:p>
              <a:p>
                <a:r>
                  <a:rPr lang="pl-PL" dirty="0"/>
                  <a:t>Siły zewnętrzne działające w układzie transformujemy do współrzędnych uogólnionych poprzez </a:t>
                </a:r>
                <a:r>
                  <a:rPr lang="pl-PL" dirty="0">
                    <a:solidFill>
                      <a:srgbClr val="FF0000"/>
                    </a:solidFill>
                  </a:rPr>
                  <a:t>porównanie pracy wirtualnej </a:t>
                </a:r>
                <a:r>
                  <a:rPr lang="pl-PL" dirty="0"/>
                  <a:t>wyrażonej współrzędnych opisu pierwotnego i we współrzędnych uogólnionych, przy zastosowaniu wzorów transformacyjnych 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EF2EC61-CD5B-4008-ABFF-42F831EE1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86247" y="899825"/>
                <a:ext cx="11632758" cy="5824687"/>
              </a:xfrm>
              <a:blipFill>
                <a:blip r:embed="rId2"/>
                <a:stretch>
                  <a:fillRect l="-472" t="-419" r="-7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20F18AD2-8030-4A7F-87C7-8749862BE77E}"/>
              </a:ext>
            </a:extLst>
          </p:cNvPr>
          <p:cNvSpPr txBox="1"/>
          <p:nvPr/>
        </p:nvSpPr>
        <p:spPr>
          <a:xfrm>
            <a:off x="10966838" y="6168427"/>
            <a:ext cx="1079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Љ </a:t>
            </a:r>
            <a:r>
              <a:rPr lang="pl-PL" sz="18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Љ</a:t>
            </a: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Љ)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02195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DE553-93D4-499B-9863-130DA973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39" y="93732"/>
            <a:ext cx="10364451" cy="973070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C12B3AF-8C92-469C-853E-8B19A545414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01239" y="1066803"/>
                <a:ext cx="10592388" cy="5697466"/>
              </a:xfrm>
            </p:spPr>
            <p:txBody>
              <a:bodyPr>
                <a:normAutofit fontScale="92500"/>
              </a:bodyPr>
              <a:lstStyle/>
              <a:p>
                <a:r>
                  <a:rPr lang="pl-PL" dirty="0"/>
                  <a:t>Metoda opisu dynamiki układu w postaci równań </a:t>
                </a:r>
                <a:r>
                  <a:rPr lang="pl-PL" dirty="0" err="1"/>
                  <a:t>lagrangea</a:t>
                </a:r>
                <a:r>
                  <a:rPr lang="pl-PL" dirty="0"/>
                  <a:t> odnosi się także, jak wspomniano, do układów elektrycznych i elektromechanicznych i znajduje skuteczne zastosowania w opisie i sterowaniu maszyn i napędów elektrycznych</a:t>
                </a:r>
              </a:p>
              <a:p>
                <a:r>
                  <a:rPr lang="pl-PL" dirty="0"/>
                  <a:t>Jest to pokazane szczegółowo w prezentowanej wcześniej literaturze, w szczególności w książce „dynamics and </a:t>
                </a:r>
                <a:r>
                  <a:rPr lang="pl-PL" dirty="0" err="1"/>
                  <a:t>control</a:t>
                </a:r>
                <a:r>
                  <a:rPr lang="pl-PL" dirty="0"/>
                  <a:t> of </a:t>
                </a:r>
                <a:r>
                  <a:rPr lang="pl-PL" dirty="0" err="1"/>
                  <a:t>electrical</a:t>
                </a:r>
                <a:r>
                  <a:rPr lang="pl-PL" dirty="0"/>
                  <a:t> </a:t>
                </a:r>
                <a:r>
                  <a:rPr lang="pl-PL" dirty="0" err="1"/>
                  <a:t>drives</a:t>
                </a:r>
                <a:r>
                  <a:rPr lang="pl-PL" dirty="0"/>
                  <a:t>”</a:t>
                </a:r>
              </a:p>
              <a:p>
                <a:r>
                  <a:rPr lang="pl-PL" dirty="0"/>
                  <a:t>W układach elektrycznych energią kinetyczną jest energia pola magnetycznego związana z przepływem prądu elektrycznego i magnesami trwałymi. </a:t>
                </a:r>
              </a:p>
              <a:p>
                <a:r>
                  <a:rPr lang="pl-PL" dirty="0"/>
                  <a:t>wynika to stąd, że współrzędną uogólnioną typu elektrycznego jest ładunek elektryczny</a:t>
                </a:r>
                <a:r>
                  <a:rPr lang="pl-PL" i="1" dirty="0"/>
                  <a:t> Q, a jego pochodna podług czasu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 - to prąd elektryczny</a:t>
                </a:r>
              </a:p>
              <a:p>
                <a:r>
                  <a:rPr lang="pl-PL" dirty="0"/>
                  <a:t>I tak: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/>
                  <a:t> to energia kinetyczna pola magnetycznego pojedynczej cewki o liniowej charakterystyce,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pl-PL" dirty="0"/>
                  <a:t> to energia pola elektrycznego (potencjalna) związana naładowanym kondensatorem</a:t>
                </a:r>
              </a:p>
              <a:p>
                <a:r>
                  <a:rPr lang="pl-PL" dirty="0"/>
                  <a:t>Przypadki nieliniowe oraz sprzężone (cewki, kondensatory) opisane są w literaturze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C12B3AF-8C92-469C-853E-8B19A5454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01239" y="1066803"/>
                <a:ext cx="10592388" cy="5697466"/>
              </a:xfrm>
              <a:blipFill>
                <a:blip r:embed="rId2"/>
                <a:stretch>
                  <a:fillRect l="-403" r="-2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93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AE4B90-6F11-4E3C-A7AE-98F034BA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6735"/>
            <a:ext cx="10364451" cy="620201"/>
          </a:xfrm>
        </p:spPr>
        <p:txBody>
          <a:bodyPr>
            <a:normAutofit/>
          </a:bodyPr>
          <a:lstStyle/>
          <a:p>
            <a:r>
              <a:rPr lang="pl-PL" sz="3200" dirty="0"/>
              <a:t>Przykłady więzów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E6E040-BD3D-454E-ADC4-3F112FDF9F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59" y="898498"/>
            <a:ext cx="10917766" cy="5462546"/>
          </a:xfrm>
        </p:spPr>
        <p:txBody>
          <a:bodyPr/>
          <a:lstStyle/>
          <a:p>
            <a:r>
              <a:rPr lang="pl-PL" dirty="0"/>
              <a:t>Przykład 1       Dwie kulki na pręcie sztywnym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założenia:</a:t>
            </a:r>
            <a:r>
              <a:rPr lang="pl-PL" dirty="0"/>
              <a:t> - kulki są niewielkie i traktujemy je jako punkty materialne</a:t>
            </a:r>
            <a:br>
              <a:rPr lang="pl-PL" dirty="0"/>
            </a:br>
            <a:r>
              <a:rPr lang="pl-PL" dirty="0"/>
              <a:t>                   - pręt ma pomijalnie małą masę i się nie zgina, ani nie naciąga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					      w układzie występuje jedno                              						      równanie więzów geometrycznych: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						      stąd:  </a:t>
            </a:r>
            <a:br>
              <a:rPr lang="pl-PL" dirty="0"/>
            </a:br>
            <a:r>
              <a:rPr lang="pl-PL" dirty="0"/>
              <a:t>						      Układ jest opisany współrzędnymi</a:t>
            </a:r>
            <a:br>
              <a:rPr lang="pl-PL" dirty="0"/>
            </a:br>
            <a:r>
              <a:rPr lang="pl-PL" dirty="0"/>
              <a:t>						      kartezjańskimi: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					      liczba stopni swobody wynosi: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9A012C40-8DF7-44EE-8D85-3FDCEDF1E0DE}"/>
              </a:ext>
            </a:extLst>
          </p:cNvPr>
          <p:cNvCxnSpPr/>
          <p:nvPr/>
        </p:nvCxnSpPr>
        <p:spPr>
          <a:xfrm>
            <a:off x="1531951" y="5653378"/>
            <a:ext cx="4039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5E70522-1A63-48AD-A9DE-60F16DB0629C}"/>
              </a:ext>
            </a:extLst>
          </p:cNvPr>
          <p:cNvCxnSpPr/>
          <p:nvPr/>
        </p:nvCxnSpPr>
        <p:spPr>
          <a:xfrm flipV="1">
            <a:off x="1796995" y="2289976"/>
            <a:ext cx="0" cy="364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wal 11">
            <a:extLst>
              <a:ext uri="{FF2B5EF4-FFF2-40B4-BE49-F238E27FC236}">
                <a16:creationId xmlns:a16="http://schemas.microsoft.com/office/drawing/2014/main" id="{C81BB539-0B8E-405C-BBD1-6910A6274B1E}"/>
              </a:ext>
            </a:extLst>
          </p:cNvPr>
          <p:cNvSpPr/>
          <p:nvPr/>
        </p:nvSpPr>
        <p:spPr>
          <a:xfrm>
            <a:off x="4672313" y="2540438"/>
            <a:ext cx="389551" cy="4134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7D0BAA07-79D2-4CED-BC40-8ED65A348D01}"/>
              </a:ext>
            </a:extLst>
          </p:cNvPr>
          <p:cNvSpPr/>
          <p:nvPr/>
        </p:nvSpPr>
        <p:spPr>
          <a:xfrm>
            <a:off x="2628000" y="4182386"/>
            <a:ext cx="389551" cy="4134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53C6D0F-BF48-40FB-899C-F608F6018677}"/>
              </a:ext>
            </a:extLst>
          </p:cNvPr>
          <p:cNvCxnSpPr>
            <a:cxnSpLocks/>
          </p:cNvCxnSpPr>
          <p:nvPr/>
        </p:nvCxnSpPr>
        <p:spPr>
          <a:xfrm flipV="1">
            <a:off x="2893382" y="2763071"/>
            <a:ext cx="1973707" cy="16300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94DF27D8-C32A-488E-A894-EDCC810A5688}"/>
              </a:ext>
            </a:extLst>
          </p:cNvPr>
          <p:cNvCxnSpPr/>
          <p:nvPr/>
        </p:nvCxnSpPr>
        <p:spPr>
          <a:xfrm>
            <a:off x="2409245" y="4389119"/>
            <a:ext cx="29419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Łuk 23">
            <a:extLst>
              <a:ext uri="{FF2B5EF4-FFF2-40B4-BE49-F238E27FC236}">
                <a16:creationId xmlns:a16="http://schemas.microsoft.com/office/drawing/2014/main" id="{4A334AF0-4A04-4541-B79D-838DD9477FD8}"/>
              </a:ext>
            </a:extLst>
          </p:cNvPr>
          <p:cNvSpPr/>
          <p:nvPr/>
        </p:nvSpPr>
        <p:spPr>
          <a:xfrm>
            <a:off x="2520563" y="3458815"/>
            <a:ext cx="1685676" cy="1848681"/>
          </a:xfrm>
          <a:prstGeom prst="arc">
            <a:avLst>
              <a:gd name="adj1" fmla="val 18359120"/>
              <a:gd name="adj2" fmla="val 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1837553A-8B3D-45DC-AE14-2496DE908DC5}"/>
              </a:ext>
            </a:extLst>
          </p:cNvPr>
          <p:cNvCxnSpPr/>
          <p:nvPr/>
        </p:nvCxnSpPr>
        <p:spPr>
          <a:xfrm flipH="1" flipV="1">
            <a:off x="3848431" y="3631756"/>
            <a:ext cx="111318" cy="10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FF5131C3-1ABF-488C-9F09-04A698EA8568}"/>
                  </a:ext>
                </a:extLst>
              </p:cNvPr>
              <p:cNvSpPr txBox="1"/>
              <p:nvPr/>
            </p:nvSpPr>
            <p:spPr>
              <a:xfrm>
                <a:off x="2217751" y="4617920"/>
                <a:ext cx="13338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FF5131C3-1ABF-488C-9F09-04A698EA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51" y="4617920"/>
                <a:ext cx="1333831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7A9D672B-85B5-4B3D-A96B-DF1F2331EB27}"/>
                  </a:ext>
                </a:extLst>
              </p:cNvPr>
              <p:cNvSpPr txBox="1"/>
              <p:nvPr/>
            </p:nvSpPr>
            <p:spPr>
              <a:xfrm>
                <a:off x="5132471" y="2478617"/>
                <a:ext cx="12702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7A9D672B-85B5-4B3D-A96B-DF1F2331E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71" y="2478617"/>
                <a:ext cx="1270219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BD70786B-99B5-4872-B3EC-D2B146147702}"/>
                  </a:ext>
                </a:extLst>
              </p:cNvPr>
              <p:cNvSpPr txBox="1"/>
              <p:nvPr/>
            </p:nvSpPr>
            <p:spPr>
              <a:xfrm>
                <a:off x="3519292" y="3185088"/>
                <a:ext cx="449657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BD70786B-99B5-4872-B3EC-D2B146147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92" y="3185088"/>
                <a:ext cx="449657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30A64ED2-B2F5-42DE-824E-49266FCA1933}"/>
                  </a:ext>
                </a:extLst>
              </p:cNvPr>
              <p:cNvSpPr txBox="1"/>
              <p:nvPr/>
            </p:nvSpPr>
            <p:spPr>
              <a:xfrm>
                <a:off x="3438078" y="3816068"/>
                <a:ext cx="5546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30A64ED2-B2F5-42DE-824E-49266FCA1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078" y="3816068"/>
                <a:ext cx="554603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ole tekstowe 49">
                <a:extLst>
                  <a:ext uri="{FF2B5EF4-FFF2-40B4-BE49-F238E27FC236}">
                    <a16:creationId xmlns:a16="http://schemas.microsoft.com/office/drawing/2014/main" id="{4B022D14-D72D-4587-8225-E54B905A706E}"/>
                  </a:ext>
                </a:extLst>
              </p:cNvPr>
              <p:cNvSpPr txBox="1"/>
              <p:nvPr/>
            </p:nvSpPr>
            <p:spPr>
              <a:xfrm>
                <a:off x="5431557" y="5192361"/>
                <a:ext cx="279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0" name="pole tekstowe 49">
                <a:extLst>
                  <a:ext uri="{FF2B5EF4-FFF2-40B4-BE49-F238E27FC236}">
                    <a16:creationId xmlns:a16="http://schemas.microsoft.com/office/drawing/2014/main" id="{4B022D14-D72D-4587-8225-E54B905A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57" y="5192361"/>
                <a:ext cx="279314" cy="400110"/>
              </a:xfrm>
              <a:prstGeom prst="rect">
                <a:avLst/>
              </a:prstGeom>
              <a:blipFill>
                <a:blip r:embed="rId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CA84499E-CF80-4DB9-9E4D-E1B85FF2EFE4}"/>
                  </a:ext>
                </a:extLst>
              </p:cNvPr>
              <p:cNvSpPr txBox="1"/>
              <p:nvPr/>
            </p:nvSpPr>
            <p:spPr>
              <a:xfrm>
                <a:off x="1867603" y="2232084"/>
                <a:ext cx="3935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CA84499E-CF80-4DB9-9E4D-E1B85FF2E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03" y="2232084"/>
                <a:ext cx="393588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AB24FB22-E1E2-443C-8769-C8305060EE27}"/>
                  </a:ext>
                </a:extLst>
              </p:cNvPr>
              <p:cNvSpPr txBox="1"/>
              <p:nvPr/>
            </p:nvSpPr>
            <p:spPr>
              <a:xfrm>
                <a:off x="7185328" y="3239954"/>
                <a:ext cx="35827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AB24FB22-E1E2-443C-8769-C8305060E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28" y="3239954"/>
                <a:ext cx="3582725" cy="40011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059573F5-1269-4201-AFC0-D0685D0AA824}"/>
                  </a:ext>
                </a:extLst>
              </p:cNvPr>
              <p:cNvSpPr txBox="1"/>
              <p:nvPr/>
            </p:nvSpPr>
            <p:spPr>
              <a:xfrm>
                <a:off x="7657105" y="3851449"/>
                <a:ext cx="12404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059573F5-1269-4201-AFC0-D0685D0A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05" y="3851449"/>
                <a:ext cx="12404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ABC088E2-D82F-4FC5-9F83-7EADB09AFAC1}"/>
                  </a:ext>
                </a:extLst>
              </p:cNvPr>
              <p:cNvSpPr txBox="1"/>
              <p:nvPr/>
            </p:nvSpPr>
            <p:spPr>
              <a:xfrm>
                <a:off x="6972761" y="4907386"/>
                <a:ext cx="41340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pl-PL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2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2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l-PL" sz="2000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ABC088E2-D82F-4FC5-9F83-7EADB09AF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61" y="4907386"/>
                <a:ext cx="4134015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pole tekstowe 59">
                <a:extLst>
                  <a:ext uri="{FF2B5EF4-FFF2-40B4-BE49-F238E27FC236}">
                    <a16:creationId xmlns:a16="http://schemas.microsoft.com/office/drawing/2014/main" id="{DE8315E6-F340-4E7C-B0E7-735CE5495704}"/>
                  </a:ext>
                </a:extLst>
              </p:cNvPr>
              <p:cNvSpPr txBox="1"/>
              <p:nvPr/>
            </p:nvSpPr>
            <p:spPr>
              <a:xfrm>
                <a:off x="6669156" y="5747007"/>
                <a:ext cx="272133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0" name="pole tekstowe 59">
                <a:extLst>
                  <a:ext uri="{FF2B5EF4-FFF2-40B4-BE49-F238E27FC236}">
                    <a16:creationId xmlns:a16="http://schemas.microsoft.com/office/drawing/2014/main" id="{DE8315E6-F340-4E7C-B0E7-735CE5495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56" y="5747007"/>
                <a:ext cx="272133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51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96106-6B43-4883-84CD-0715CE06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01" y="109634"/>
            <a:ext cx="10364451" cy="772961"/>
          </a:xfrm>
        </p:spPr>
        <p:txBody>
          <a:bodyPr>
            <a:normAutofit/>
          </a:bodyPr>
          <a:lstStyle/>
          <a:p>
            <a:r>
              <a:rPr lang="pl-PL" sz="3200" dirty="0"/>
              <a:t>Przykłady więzów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B419F96-428F-4EC2-9E1A-1266A6BBF0B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30588" y="676194"/>
                <a:ext cx="11529391" cy="5929382"/>
              </a:xfrm>
            </p:spPr>
            <p:txBody>
              <a:bodyPr/>
              <a:lstStyle/>
              <a:p>
                <a:r>
                  <a:rPr lang="pl-PL" dirty="0"/>
                  <a:t>Równanie eliminujące jedną zmienną z układy pierwotnego, na przykład zmienną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l-PL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br>
                  <a:rPr lang="pl-PL" sz="2400" b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pl-PL" sz="2400" b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pl-PL" sz="2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dirty="0">
                    <a:cs typeface="Times New Roman" panose="02020603050405020304" pitchFamily="18" charset="0"/>
                  </a:rPr>
                  <a:t>Wtedy wektor współrzędnych uogólnionych ma postać:  </a:t>
                </a:r>
                <a:r>
                  <a:rPr lang="pl-PL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pl-PL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inny korzystniejszy wektor zmiennych uogólnionych miałby jako współrzędne uogólnione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współrzędne kartezjańskie jednej z kulek np.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kąt obrotu pręta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</a:rPr>
                  <a:t>:</a:t>
                </a:r>
              </a:p>
              <a:p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gdyby więzy fizyczne były w postaci cienkiej linki stalowej?</a:t>
                </a:r>
                <a:b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Wtedy to by były więzy zwalniające:</a:t>
                </a:r>
                <a:b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i liczba stopni swobody wynosiłaby</a:t>
                </a:r>
                <a:b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dla</a:t>
                </a:r>
                <a:b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oraz: 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Dla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B419F96-428F-4EC2-9E1A-1266A6BBF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30588" y="676194"/>
                <a:ext cx="11529391" cy="5929382"/>
              </a:xfrm>
              <a:blipFill>
                <a:blip r:embed="rId2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6B328AE-EA54-4FFF-8E0F-D3F3195DF47E}"/>
                  </a:ext>
                </a:extLst>
              </p:cNvPr>
              <p:cNvSpPr txBox="1"/>
              <p:nvPr/>
            </p:nvSpPr>
            <p:spPr>
              <a:xfrm>
                <a:off x="844826" y="1235282"/>
                <a:ext cx="4339424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∓</m:t>
                      </m:r>
                      <m:rad>
                        <m:radPr>
                          <m:degHide m:val="on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sz="20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l-PL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6B328AE-EA54-4FFF-8E0F-D3F3195D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6" y="1235282"/>
                <a:ext cx="4339424" cy="465064"/>
              </a:xfrm>
              <a:prstGeom prst="rect">
                <a:avLst/>
              </a:prstGeom>
              <a:blipFill>
                <a:blip r:embed="rId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05511C59-6A44-45D0-8686-6C7B192CF8F1}"/>
              </a:ext>
            </a:extLst>
          </p:cNvPr>
          <p:cNvCxnSpPr/>
          <p:nvPr/>
        </p:nvCxnSpPr>
        <p:spPr>
          <a:xfrm flipV="1">
            <a:off x="659958" y="3967701"/>
            <a:ext cx="0" cy="2512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54A2EDB-8D6D-4F21-BF23-F3979A80401E}"/>
              </a:ext>
            </a:extLst>
          </p:cNvPr>
          <p:cNvCxnSpPr/>
          <p:nvPr/>
        </p:nvCxnSpPr>
        <p:spPr>
          <a:xfrm>
            <a:off x="508883" y="6281530"/>
            <a:ext cx="29101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9316AB04-418D-4158-B018-FEB9CD1CEAFE}"/>
              </a:ext>
            </a:extLst>
          </p:cNvPr>
          <p:cNvSpPr/>
          <p:nvPr/>
        </p:nvSpPr>
        <p:spPr>
          <a:xfrm>
            <a:off x="1379646" y="4077786"/>
            <a:ext cx="389551" cy="4134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848C0137-8742-4D73-9FD3-8560398E0E65}"/>
              </a:ext>
            </a:extLst>
          </p:cNvPr>
          <p:cNvSpPr/>
          <p:nvPr/>
        </p:nvSpPr>
        <p:spPr>
          <a:xfrm>
            <a:off x="2624987" y="5257045"/>
            <a:ext cx="389551" cy="4134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E391165D-82A8-4147-B02C-615CBB7BF656}"/>
              </a:ext>
            </a:extLst>
          </p:cNvPr>
          <p:cNvSpPr/>
          <p:nvPr/>
        </p:nvSpPr>
        <p:spPr>
          <a:xfrm>
            <a:off x="1590261" y="4293704"/>
            <a:ext cx="1366807" cy="1210512"/>
          </a:xfrm>
          <a:custGeom>
            <a:avLst/>
            <a:gdLst>
              <a:gd name="connsiteX0" fmla="*/ 0 w 1366807"/>
              <a:gd name="connsiteY0" fmla="*/ 0 h 1210512"/>
              <a:gd name="connsiteX1" fmla="*/ 954156 w 1366807"/>
              <a:gd name="connsiteY1" fmla="*/ 294199 h 1210512"/>
              <a:gd name="connsiteX2" fmla="*/ 1359673 w 1366807"/>
              <a:gd name="connsiteY2" fmla="*/ 524786 h 1210512"/>
              <a:gd name="connsiteX3" fmla="*/ 1216549 w 1366807"/>
              <a:gd name="connsiteY3" fmla="*/ 1152939 h 1210512"/>
              <a:gd name="connsiteX4" fmla="*/ 1264257 w 1366807"/>
              <a:gd name="connsiteY4" fmla="*/ 1184745 h 1210512"/>
              <a:gd name="connsiteX5" fmla="*/ 1240403 w 1366807"/>
              <a:gd name="connsiteY5" fmla="*/ 1176793 h 1210512"/>
              <a:gd name="connsiteX6" fmla="*/ 1240403 w 1366807"/>
              <a:gd name="connsiteY6" fmla="*/ 1176793 h 1210512"/>
              <a:gd name="connsiteX7" fmla="*/ 1240403 w 1366807"/>
              <a:gd name="connsiteY7" fmla="*/ 1176793 h 12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807" h="1210512">
                <a:moveTo>
                  <a:pt x="0" y="0"/>
                </a:moveTo>
                <a:cubicBezTo>
                  <a:pt x="363772" y="103367"/>
                  <a:pt x="727544" y="206735"/>
                  <a:pt x="954156" y="294199"/>
                </a:cubicBezTo>
                <a:cubicBezTo>
                  <a:pt x="1180768" y="381663"/>
                  <a:pt x="1315941" y="381663"/>
                  <a:pt x="1359673" y="524786"/>
                </a:cubicBezTo>
                <a:cubicBezTo>
                  <a:pt x="1403405" y="667909"/>
                  <a:pt x="1232452" y="1042946"/>
                  <a:pt x="1216549" y="1152939"/>
                </a:cubicBezTo>
                <a:cubicBezTo>
                  <a:pt x="1200646" y="1262932"/>
                  <a:pt x="1260281" y="1180769"/>
                  <a:pt x="1264257" y="1184745"/>
                </a:cubicBezTo>
                <a:cubicBezTo>
                  <a:pt x="1268233" y="1188721"/>
                  <a:pt x="1240403" y="1176793"/>
                  <a:pt x="1240403" y="1176793"/>
                </a:cubicBezTo>
                <a:lnTo>
                  <a:pt x="1240403" y="1176793"/>
                </a:lnTo>
                <a:lnTo>
                  <a:pt x="1240403" y="117679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4D54EB28-6100-4A03-9F55-5CE922475F67}"/>
                  </a:ext>
                </a:extLst>
              </p:cNvPr>
              <p:cNvSpPr txBox="1"/>
              <p:nvPr/>
            </p:nvSpPr>
            <p:spPr>
              <a:xfrm>
                <a:off x="2819762" y="5253386"/>
                <a:ext cx="17075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4D54EB28-6100-4A03-9F55-5CE92247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62" y="5253386"/>
                <a:ext cx="170754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B9F5C90A-91F0-4F07-A0FC-1FC1F2BCFCAD}"/>
                  </a:ext>
                </a:extLst>
              </p:cNvPr>
              <p:cNvSpPr txBox="1"/>
              <p:nvPr/>
            </p:nvSpPr>
            <p:spPr>
              <a:xfrm>
                <a:off x="659958" y="4510578"/>
                <a:ext cx="15167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B9F5C90A-91F0-4F07-A0FC-1FC1F2BC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8" y="4510578"/>
                <a:ext cx="151671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A364F78D-1213-4FE4-8D91-CB048CC0053E}"/>
                  </a:ext>
                </a:extLst>
              </p:cNvPr>
              <p:cNvSpPr txBox="1"/>
              <p:nvPr/>
            </p:nvSpPr>
            <p:spPr>
              <a:xfrm>
                <a:off x="2419232" y="4250969"/>
                <a:ext cx="6877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A364F78D-1213-4FE4-8D91-CB048CC00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32" y="4250969"/>
                <a:ext cx="6877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A06C5574-C3BB-455F-8DC7-F2E86E3D4A72}"/>
                  </a:ext>
                </a:extLst>
              </p:cNvPr>
              <p:cNvSpPr txBox="1"/>
              <p:nvPr/>
            </p:nvSpPr>
            <p:spPr>
              <a:xfrm>
                <a:off x="3299911" y="5917150"/>
                <a:ext cx="540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A06C5574-C3BB-455F-8DC7-F2E86E3D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911" y="5917150"/>
                <a:ext cx="5404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8CBC651E-065F-465D-9415-04534F4ECA16}"/>
                  </a:ext>
                </a:extLst>
              </p:cNvPr>
              <p:cNvSpPr txBox="1"/>
              <p:nvPr/>
            </p:nvSpPr>
            <p:spPr>
              <a:xfrm>
                <a:off x="199071" y="3886272"/>
                <a:ext cx="4607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8CBC651E-065F-465D-9415-04534F4EC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1" y="3886272"/>
                <a:ext cx="460768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84622D3A-D6EB-4516-89AD-D09A9D0CFE6E}"/>
                  </a:ext>
                </a:extLst>
              </p:cNvPr>
              <p:cNvSpPr txBox="1"/>
              <p:nvPr/>
            </p:nvSpPr>
            <p:spPr>
              <a:xfrm>
                <a:off x="8141016" y="4284519"/>
                <a:ext cx="35235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84622D3A-D6EB-4516-89AD-D09A9D0CF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16" y="4284519"/>
                <a:ext cx="3523548" cy="4001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D4A9E3F6-9B24-4767-A09B-9845CDE97744}"/>
                  </a:ext>
                </a:extLst>
              </p:cNvPr>
              <p:cNvSpPr txBox="1"/>
              <p:nvPr/>
            </p:nvSpPr>
            <p:spPr>
              <a:xfrm>
                <a:off x="4731883" y="5279112"/>
                <a:ext cx="1770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l-PL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D4A9E3F6-9B24-4767-A09B-9845CDE97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83" y="5279112"/>
                <a:ext cx="17702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DDF2AF61-AFD8-4C34-9C99-60646742C34C}"/>
                  </a:ext>
                </a:extLst>
              </p:cNvPr>
              <p:cNvSpPr txBox="1"/>
              <p:nvPr/>
            </p:nvSpPr>
            <p:spPr>
              <a:xfrm>
                <a:off x="7358911" y="5301180"/>
                <a:ext cx="35064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1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DDF2AF61-AFD8-4C34-9C99-60646742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911" y="5301180"/>
                <a:ext cx="3506494" cy="369332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B5E5AA61-0014-43BE-A50A-965EC373EA1A}"/>
                  </a:ext>
                </a:extLst>
              </p:cNvPr>
              <p:cNvSpPr txBox="1"/>
              <p:nvPr/>
            </p:nvSpPr>
            <p:spPr>
              <a:xfrm>
                <a:off x="7623364" y="5649737"/>
                <a:ext cx="29976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1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1800" b="0" i="0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l-PL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B5E5AA61-0014-43BE-A50A-965EC373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364" y="5649737"/>
                <a:ext cx="2997639" cy="369332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0C48E949-24B5-410E-A014-3EB1883CDAF8}"/>
                  </a:ext>
                </a:extLst>
              </p:cNvPr>
              <p:cNvSpPr txBox="1"/>
              <p:nvPr/>
            </p:nvSpPr>
            <p:spPr>
              <a:xfrm>
                <a:off x="9827812" y="2986158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pl-PL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Calibri" panose="020F0502020204030204" pitchFamily="34" charset="0"/>
                            </a:rPr>
                            <m:t>: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0C48E949-24B5-410E-A014-3EB1883C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812" y="2986158"/>
                <a:ext cx="2133600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34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005B6-4CC0-472A-B5BC-772EC148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1076"/>
            <a:ext cx="10364451" cy="1073426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3A69D-FA03-4C91-A0F9-76B1BF230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4502"/>
            <a:ext cx="10363826" cy="5383032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dynamika</a:t>
            </a:r>
            <a:r>
              <a:rPr lang="pl-PL" dirty="0"/>
              <a:t> jest nauką dotyczącą ruchu i zmian. W najogólniejszym podejściu odnosi się tak do procesów życiowych jak i martwej natury. Rządzi ona małymi cząsteczkami, obiektami technicznymi, przemianą materii, ale dotyczy także ludzi, grup ludzi w ich indywidualnym i społecznym wymiarze. W dynamice zawsze mamy do czynienia z przyczyną ruchu, czy zmiany, zasadami reakcji na te przyczyny (modelem), które na końcu objawiają się w postaci trajektorii ruchu opisywanego zjawiska, czyli przebiegu w czasie tych zmian.</a:t>
            </a:r>
          </a:p>
          <a:p>
            <a:r>
              <a:rPr lang="pl-PL" dirty="0"/>
              <a:t>W mechanice, czy w elektromechanice oznacza opisanie związku pomiędzy </a:t>
            </a:r>
            <a:r>
              <a:rPr lang="pl-PL" dirty="0">
                <a:solidFill>
                  <a:srgbClr val="FF0000"/>
                </a:solidFill>
              </a:rPr>
              <a:t>przyczynami ruchu</a:t>
            </a:r>
            <a:r>
              <a:rPr lang="pl-PL" dirty="0"/>
              <a:t>, takimi jak przyłożone siły czy moment obrotowy lub napięcie elektryczne, a przebiegiem czasowym wywołanych zmian. </a:t>
            </a:r>
          </a:p>
          <a:p>
            <a:r>
              <a:rPr lang="pl-PL" dirty="0"/>
              <a:t>Przechodząc na bardziej praktyczny grunt, można powiedzieć, że równania dynamiki ruchu dostarczają związków pomiędzy siłami i momentami (napięciami) i siłami kontaktu z otoczeniem, a </a:t>
            </a:r>
            <a:r>
              <a:rPr lang="pl-PL" dirty="0">
                <a:solidFill>
                  <a:srgbClr val="FF0000"/>
                </a:solidFill>
              </a:rPr>
              <a:t>trajektorią ruchu </a:t>
            </a:r>
            <a:r>
              <a:rPr lang="pl-PL" dirty="0"/>
              <a:t>układu. Równania te mają zasadnicze znaczenie dla projektowania, sterowania i badań symulacyjnych  urządzeń technologicznych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50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E38FA5-6707-4445-985A-46ED3F4D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1160890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E99D27-A686-4CDB-9735-2E79C6D637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4501"/>
            <a:ext cx="10363826" cy="547447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Równania dynamiki ruchu układu pozwalają na obliczenia trajektorii ruchu, przy określonych napędach i sterowaniach, a także w wyniku kontaktu z otoczeniem</a:t>
            </a:r>
          </a:p>
          <a:p>
            <a:r>
              <a:rPr lang="pl-PL" dirty="0"/>
              <a:t>Równania ruchu  pozwalają także na stosowanie „dynamiki odwrotnej” – to znaczy na obliczenia sił, momentów i sterowań - przy zadanych, pożądanych trajektoriach, i określenia jakie wymogi i parametry muszą mieć napędy, które zrealizują taki ruch</a:t>
            </a:r>
          </a:p>
          <a:p>
            <a:r>
              <a:rPr lang="pl-PL" dirty="0"/>
              <a:t>Przedstawione tu zasady wywodzą się z klasycznej mechaniki teoretycznej, ale mają pełne zastosowanie także do wkładów elektrycznych i elektromechanicznych. Wywodzi się to stąd, że oba te typy układów spełniają  „</a:t>
            </a:r>
            <a:r>
              <a:rPr lang="pl-PL" dirty="0">
                <a:solidFill>
                  <a:srgbClr val="FF0000"/>
                </a:solidFill>
              </a:rPr>
              <a:t>zasadę stacjonarnego (najmniejszego) działania</a:t>
            </a:r>
            <a:r>
              <a:rPr lang="pl-PL" dirty="0"/>
              <a:t>” , która w ogólny sposób opisuje optymalizowanie ruchu mające miejsce w przyrodzie.</a:t>
            </a:r>
          </a:p>
          <a:p>
            <a:r>
              <a:rPr lang="pl-PL" dirty="0"/>
              <a:t>Opis dynamiki nie jest łatwy, wywodzi się od Izaaka Newtona, a następnie był rozwijany i uogólniany przez badaczy XVII i IX a nawet potem XX wieku (dla układów </a:t>
            </a:r>
            <a:r>
              <a:rPr lang="pl-PL" dirty="0" err="1"/>
              <a:t>nieholonomicznych</a:t>
            </a:r>
            <a:r>
              <a:rPr lang="pl-PL" dirty="0"/>
              <a:t>), takich jak </a:t>
            </a:r>
            <a:r>
              <a:rPr lang="pl-PL" dirty="0" err="1"/>
              <a:t>d’Alembert</a:t>
            </a:r>
            <a:r>
              <a:rPr lang="pl-PL" dirty="0"/>
              <a:t> a następnie </a:t>
            </a:r>
            <a:r>
              <a:rPr lang="pl-PL" dirty="0" err="1"/>
              <a:t>Lagrange</a:t>
            </a:r>
            <a:r>
              <a:rPr lang="pl-PL" dirty="0"/>
              <a:t>, którego równaniami będziemy się posługiwali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522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A482A-64BD-40C3-805A-BFCB86A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27221"/>
            <a:ext cx="10364451" cy="954156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7544B-992C-4B94-B0A2-16CFA078F2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663" y="1200648"/>
            <a:ext cx="11449878" cy="558976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Metoda </a:t>
            </a:r>
            <a:r>
              <a:rPr lang="pl-PL" dirty="0" err="1"/>
              <a:t>lagrange’a</a:t>
            </a:r>
            <a:r>
              <a:rPr lang="pl-PL" dirty="0"/>
              <a:t>, której będziemy tu używać, jest metodą bazującą na opisaniu energii kinetycznej i potencjalnej badanego obiektu i zapisaniu funkcji </a:t>
            </a:r>
            <a:r>
              <a:rPr lang="pl-PL" dirty="0" err="1"/>
              <a:t>lagrange’a</a:t>
            </a:r>
            <a:r>
              <a:rPr lang="pl-PL" dirty="0"/>
              <a:t>, która </a:t>
            </a:r>
            <a:r>
              <a:rPr lang="pl-PL" dirty="0">
                <a:solidFill>
                  <a:srgbClr val="FF0000"/>
                </a:solidFill>
              </a:rPr>
              <a:t>jest różnicą energii kinetycznej i potencjalnej</a:t>
            </a:r>
            <a:r>
              <a:rPr lang="pl-PL" dirty="0"/>
              <a:t>. Metoda wynika z zasady prac wirtualnych sformułowanej przez </a:t>
            </a:r>
            <a:r>
              <a:rPr lang="pl-PL" dirty="0" err="1"/>
              <a:t>d’Alemberta</a:t>
            </a:r>
            <a:r>
              <a:rPr lang="pl-PL" dirty="0"/>
              <a:t> i jest jej uogólnieniem. Jest to metoda nie-wektorowa, przez co chyba łatwiejsza do stosowania przez automatyków i ogólniej osób nie związanych szczególnie ze studiowaniem mechaniki. Zamiast wektorów i kierunków z nimi związanych metoda </a:t>
            </a:r>
            <a:r>
              <a:rPr lang="pl-PL" dirty="0" err="1"/>
              <a:t>lagrange’a</a:t>
            </a:r>
            <a:r>
              <a:rPr lang="pl-PL" dirty="0"/>
              <a:t> używa </a:t>
            </a:r>
            <a:r>
              <a:rPr lang="pl-PL" dirty="0">
                <a:solidFill>
                  <a:srgbClr val="FF0000"/>
                </a:solidFill>
              </a:rPr>
              <a:t>współrzędnych uogólnionych</a:t>
            </a:r>
            <a:r>
              <a:rPr lang="pl-PL" dirty="0"/>
              <a:t> (</a:t>
            </a:r>
            <a:r>
              <a:rPr lang="pl-PL" dirty="0" err="1"/>
              <a:t>generalized</a:t>
            </a:r>
            <a:r>
              <a:rPr lang="pl-PL" dirty="0"/>
              <a:t> co-</a:t>
            </a:r>
            <a:r>
              <a:rPr lang="pl-PL" dirty="0" err="1"/>
              <a:t>ordinates</a:t>
            </a:r>
            <a:r>
              <a:rPr lang="pl-PL" dirty="0"/>
              <a:t>), których dobór zgodnie z zasadą niezależności i zgodności z więzami, narzuca opisywany kierunek ruchu.</a:t>
            </a:r>
          </a:p>
          <a:p>
            <a:r>
              <a:rPr lang="pl-PL" dirty="0"/>
              <a:t>Należy mocno podkreślić, że bez względu na metodę użytą do utworzenia równań ruchu, równania te </a:t>
            </a:r>
            <a:r>
              <a:rPr lang="pl-PL" dirty="0">
                <a:solidFill>
                  <a:srgbClr val="FF0000"/>
                </a:solidFill>
              </a:rPr>
              <a:t>są takie same </a:t>
            </a:r>
            <a:r>
              <a:rPr lang="pl-PL" dirty="0"/>
              <a:t>w swojej końcowej formie, o ile stosuje się w nich ten sam zestaw zmiennych opisujących ruch. </a:t>
            </a:r>
          </a:p>
          <a:p>
            <a:r>
              <a:rPr lang="pl-PL" dirty="0"/>
              <a:t>Równania ruchu mogą mieć różną postać, mniej lub bardziej skomplikowaną w zapisie dynamiki ruchu tego samego obiektu, ale to zależy od </a:t>
            </a:r>
            <a:r>
              <a:rPr lang="pl-PL" dirty="0">
                <a:solidFill>
                  <a:srgbClr val="FF0000"/>
                </a:solidFill>
              </a:rPr>
              <a:t>doboru zmiennych </a:t>
            </a:r>
            <a:r>
              <a:rPr lang="pl-PL" dirty="0"/>
              <a:t>w których ten ruch przedstawiamy. Można powiedzieć w uproszczony sposób, że współrzędne opisujące ruch można dobrać mniej lub bardziej trafnie, i od tego zależy stopień komplikacji zapisu modelu matematycznego, albo możliwość bezpośredniego pomiaru zmiennych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34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86612-ACD3-47F4-88DD-A7D04457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6978"/>
            <a:ext cx="10364451" cy="1057524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AC83CD-CA2F-4102-B2AF-18E29A0316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299" y="1224502"/>
            <a:ext cx="10972800" cy="533532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Jest obszerna literatura, która przedstawia</a:t>
            </a:r>
            <a:br>
              <a:rPr lang="pl-PL" dirty="0"/>
            </a:br>
            <a:r>
              <a:rPr lang="pl-PL" dirty="0"/>
              <a:t>metodę </a:t>
            </a:r>
            <a:r>
              <a:rPr lang="pl-PL" dirty="0" err="1"/>
              <a:t>lagrange’a</a:t>
            </a:r>
            <a:r>
              <a:rPr lang="pl-PL" dirty="0"/>
              <a:t> i jej zastosowania do </a:t>
            </a:r>
            <a:br>
              <a:rPr lang="pl-PL" dirty="0"/>
            </a:br>
            <a:r>
              <a:rPr lang="pl-PL" dirty="0"/>
              <a:t>modelowania układów mechanicznych (w tym</a:t>
            </a:r>
            <a:br>
              <a:rPr lang="pl-PL" dirty="0"/>
            </a:br>
            <a:r>
              <a:rPr lang="pl-PL" dirty="0"/>
              <a:t>manipulatorów i robotów) i układów </a:t>
            </a:r>
            <a:br>
              <a:rPr lang="pl-PL" dirty="0"/>
            </a:br>
            <a:r>
              <a:rPr lang="pl-PL" dirty="0"/>
              <a:t>elektromechanicznych</a:t>
            </a:r>
          </a:p>
          <a:p>
            <a:r>
              <a:rPr lang="pl-PL" dirty="0"/>
              <a:t>Do polecanej literatury należy książka, której</a:t>
            </a:r>
            <a:br>
              <a:rPr lang="pl-PL" dirty="0"/>
            </a:br>
            <a:r>
              <a:rPr lang="pl-PL" dirty="0"/>
              <a:t>okładka jest pokazana obok i którą można </a:t>
            </a:r>
            <a:br>
              <a:rPr lang="pl-PL" dirty="0"/>
            </a:br>
            <a:r>
              <a:rPr lang="pl-PL" dirty="0"/>
              <a:t>skopiować nieodpłatnie stosując podane wcześniej</a:t>
            </a:r>
            <a:br>
              <a:rPr lang="pl-PL" dirty="0"/>
            </a:br>
            <a:r>
              <a:rPr lang="pl-PL" dirty="0"/>
              <a:t>linki.</a:t>
            </a:r>
          </a:p>
          <a:p>
            <a:r>
              <a:rPr lang="pl-PL" dirty="0"/>
              <a:t>Drugi rozdział tej książki jest poświęcony </a:t>
            </a:r>
            <a:r>
              <a:rPr lang="pl-PL" dirty="0" err="1"/>
              <a:t>bezpośre</a:t>
            </a:r>
            <a:r>
              <a:rPr lang="pl-PL" dirty="0"/>
              <a:t>-</a:t>
            </a:r>
            <a:br>
              <a:rPr lang="pl-PL" dirty="0"/>
            </a:br>
            <a:r>
              <a:rPr lang="pl-PL" dirty="0" err="1"/>
              <a:t>dnio</a:t>
            </a:r>
            <a:r>
              <a:rPr lang="pl-PL" dirty="0"/>
              <a:t> układom mechanicznym i elektromechanicznym,</a:t>
            </a:r>
            <a:br>
              <a:rPr lang="pl-PL" dirty="0"/>
            </a:br>
            <a:r>
              <a:rPr lang="pl-PL" dirty="0"/>
              <a:t>a wszystkie pokazywane dalej napędy wykorzystują</a:t>
            </a:r>
            <a:br>
              <a:rPr lang="pl-PL" dirty="0"/>
            </a:br>
            <a:r>
              <a:rPr lang="pl-PL" dirty="0"/>
              <a:t>tą metodę do wyprowadzania równań ruchu.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DDF1B7-5E05-4E70-A1DE-34F8427E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28" y="1355698"/>
            <a:ext cx="3678251" cy="53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1B6DC-E8A6-46B9-B6DC-43C2B18E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8784"/>
            <a:ext cx="10364451" cy="1041620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3FC1365-7DCB-4B96-8357-8C67ABBB8FF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9127" y="1261861"/>
                <a:ext cx="10956897" cy="5321819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Równania </a:t>
                </a:r>
                <a:r>
                  <a:rPr lang="pl-PL" dirty="0" err="1"/>
                  <a:t>Lagrange’a</a:t>
                </a:r>
                <a:r>
                  <a:rPr lang="pl-PL" dirty="0"/>
                  <a:t>  mają następującą ogólną postać: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Gdzie:</a:t>
                </a:r>
                <a:br>
                  <a:rPr lang="pl-PL" dirty="0"/>
                </a:br>
                <a:r>
                  <a:rPr lang="pl-PL" dirty="0"/>
                  <a:t>- jest funkcją </a:t>
                </a:r>
                <a:r>
                  <a:rPr lang="pl-PL" dirty="0" err="1"/>
                  <a:t>lagrange’a</a:t>
                </a:r>
                <a:r>
                  <a:rPr lang="pl-PL" dirty="0"/>
                  <a:t>, czyli różnicą pomiędzy energią kinetyczną i potencjalną badanego układu</a:t>
                </a:r>
                <a:br>
                  <a:rPr lang="pl-PL" dirty="0"/>
                </a:br>
                <a:r>
                  <a:rPr lang="pl-PL" dirty="0"/>
                  <a:t>- natomiast   </a:t>
                </a:r>
                <a:r>
                  <a:rPr lang="pl-PL" i="1" cap="none" dirty="0"/>
                  <a:t>s</a:t>
                </a:r>
                <a:r>
                  <a:rPr lang="pl-PL" dirty="0"/>
                  <a:t>  - jest liczbą stopni swobody układu</a:t>
                </a:r>
              </a:p>
              <a:p>
                <a:r>
                  <a:rPr lang="pl-PL" dirty="0"/>
                  <a:t>Energia kinetyczna to forma energii, która jest zależna od prędkości, czyli   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l-PL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pl-PL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pl-PL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,  a energia potencjalna to energia niezależna od prędkości, czyli: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l-PL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pl-PL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pl-PL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l-PL" sz="2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pl-PL" sz="2400" dirty="0"/>
                  <a:t>  - </a:t>
                </a:r>
                <a:r>
                  <a:rPr lang="pl-PL" dirty="0"/>
                  <a:t>jest prędkością uogólnioną, czyli pochodną podług czasu współrzędnej     uogólnionej </a:t>
                </a:r>
                <a14:m>
                  <m:oMath xmlns:m="http://schemas.openxmlformats.org/officeDocument/2006/math">
                    <m:r>
                      <a:rPr lang="pl-PL" sz="2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pl-PL" sz="2400" dirty="0"/>
                  <a:t> 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3FC1365-7DCB-4B96-8357-8C67ABBB8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9127" y="1261861"/>
                <a:ext cx="10956897" cy="5321819"/>
              </a:xfrm>
              <a:blipFill>
                <a:blip r:embed="rId2"/>
                <a:stretch>
                  <a:fillRect l="-501" r="-8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3959750-81FC-473D-8F27-70502AF4C0B3}"/>
                  </a:ext>
                </a:extLst>
              </p:cNvPr>
              <p:cNvSpPr txBox="1"/>
              <p:nvPr/>
            </p:nvSpPr>
            <p:spPr>
              <a:xfrm>
                <a:off x="469127" y="1781560"/>
                <a:ext cx="42122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,  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=1…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3959750-81FC-473D-8F27-70502AF4C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7" y="1781560"/>
                <a:ext cx="4212203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0F0F2CE-E13E-40C2-BFD3-0A4D59E4F136}"/>
                  </a:ext>
                </a:extLst>
              </p:cNvPr>
              <p:cNvSpPr txBox="1"/>
              <p:nvPr/>
            </p:nvSpPr>
            <p:spPr>
              <a:xfrm>
                <a:off x="2092519" y="2849419"/>
                <a:ext cx="40034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pl-PL" sz="2000" b="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̇"/>
                              <m:ctrlPr>
                                <a:rPr lang="pl-PL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pl-PL" sz="2000" b="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l-PL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0F0F2CE-E13E-40C2-BFD3-0A4D59E4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519" y="2849419"/>
                <a:ext cx="4003481" cy="400110"/>
              </a:xfrm>
              <a:prstGeom prst="rect">
                <a:avLst/>
              </a:prstGeom>
              <a:blipFill>
                <a:blip r:embed="rId4"/>
                <a:stretch>
                  <a:fillRect t="-125758" r="-9132" b="-1893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76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9825C-C4A2-444B-9F98-3944E817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5780"/>
            <a:ext cx="10364451" cy="981022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27971B4-7C8F-41C3-9B4E-F7DDF031554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75861" y="1066802"/>
                <a:ext cx="11028459" cy="57054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Liczba naturalna </a:t>
                </a:r>
                <a:r>
                  <a:rPr lang="pl-PL" sz="2400" i="1" cap="none" dirty="0"/>
                  <a:t>s</a:t>
                </a:r>
                <a:r>
                  <a:rPr lang="pl-PL" dirty="0"/>
                  <a:t> w równaniu   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(Љ)</a:t>
                </a:r>
                <a:r>
                  <a:rPr lang="pl-PL" dirty="0"/>
                  <a:t>    oznacza liczbę stopni swobody układu, czyli najmniejszą liczbę niezależnych od siebie współrzędnych wystarczających do opisania położenia układu</a:t>
                </a:r>
              </a:p>
              <a:p>
                <a:r>
                  <a:rPr lang="pl-PL" dirty="0"/>
                  <a:t>Warto podkreślić, że postać ogólna równań </a:t>
                </a:r>
                <a:r>
                  <a:rPr lang="pl-PL" dirty="0" err="1"/>
                  <a:t>lagrange’a</a:t>
                </a:r>
                <a:r>
                  <a:rPr lang="pl-PL" dirty="0"/>
                  <a:t>  </a:t>
                </a:r>
                <a:r>
                  <a:rPr lang="pl-PL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(Љ)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/>
                  <a:t> jest taka sama dla wszystkich </a:t>
                </a:r>
                <a:r>
                  <a:rPr lang="pl-PL" sz="2000" i="1" cap="none" dirty="0"/>
                  <a:t>s</a:t>
                </a:r>
                <a:r>
                  <a:rPr lang="pl-PL" dirty="0"/>
                  <a:t>  równań ruchu,  a różne postacie indywidualne wystąpią dopiero po wprowadzeniu konkretnych zmiennych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Czas  </a:t>
                </a:r>
                <a:r>
                  <a:rPr lang="pl-PL" i="1" cap="non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może występować w postaci jawnej w funkcji </a:t>
                </a:r>
                <a:r>
                  <a:rPr lang="pl-PL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lagrange’a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(Љ Љ)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jeżeli  jakaś z form energii zależy w sposób jawny od czasu, co ma miejsce rzadko.</a:t>
                </a: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 prawej stronie równania </a:t>
                </a:r>
                <a:r>
                  <a:rPr lang="pl-PL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lagrange’a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występuje siła  uogólniona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która działa w kierunku </a:t>
                </a:r>
                <a:r>
                  <a:rPr lang="pl-PL" i="1" cap="non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tej współrzędnej uogólnionej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oblicza się ją w następujący sposób:</a:t>
                </a: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czyli jest to suma rzutów wszystkich sił występujących w układzie na kierunek działania </a:t>
                </a:r>
                <a:r>
                  <a:rPr lang="pl-PL" i="1" cap="non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-tej współrzędnej uogólnionej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27971B4-7C8F-41C3-9B4E-F7DDF0315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5861" y="1066802"/>
                <a:ext cx="11028459" cy="5705418"/>
              </a:xfrm>
              <a:blipFill>
                <a:blip r:embed="rId2"/>
                <a:stretch>
                  <a:fillRect l="-608" t="-5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4CDAD60-6AAC-4408-BD43-B2077B4E5371}"/>
                  </a:ext>
                </a:extLst>
              </p:cNvPr>
              <p:cNvSpPr txBox="1"/>
              <p:nvPr/>
            </p:nvSpPr>
            <p:spPr>
              <a:xfrm>
                <a:off x="1136410" y="4980510"/>
                <a:ext cx="2620620" cy="583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l-PL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l-PL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l-PL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4CDAD60-6AAC-4408-BD43-B2077B4E5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10" y="4980510"/>
                <a:ext cx="2620620" cy="583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09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95FD4-795B-45D1-9F32-B881DCC3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09633"/>
            <a:ext cx="10364451" cy="1059209"/>
          </a:xfrm>
        </p:spPr>
        <p:txBody>
          <a:bodyPr>
            <a:normAutofit/>
          </a:bodyPr>
          <a:lstStyle/>
          <a:p>
            <a:r>
              <a:rPr lang="pl-PL" sz="3200" dirty="0"/>
              <a:t>Metoda </a:t>
            </a:r>
            <a:r>
              <a:rPr lang="pl-PL" sz="3200" dirty="0" err="1"/>
              <a:t>lagrange’a</a:t>
            </a:r>
            <a:r>
              <a:rPr lang="pl-PL" sz="3200" dirty="0"/>
              <a:t> układania (formułowania) równań ruchu układów dynamicznych (6)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65ECD7-F771-42D2-8BD8-A3E18B77CC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984" y="1105231"/>
            <a:ext cx="10654748" cy="564313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Rzuty te oblicza się korzystając ze wzorów transformacyjnych, pomiędzy współrzędnymi uogólnionymi, a współrzędnymi opisu pierwotnego (na przykład kartezjańskimi). Te Wzory transformacyjne w ogólny sposób zapisujemy jako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                                                                                                                       </a:t>
            </a:r>
          </a:p>
          <a:p>
            <a:r>
              <a:rPr lang="pl-PL" dirty="0"/>
              <a:t>Współrzędne opisu pierwotnego, to dowolne współrzędne, w których jest nam wygodnie zapisać energie wchodzące do funkcji </a:t>
            </a:r>
            <a:r>
              <a:rPr lang="pl-PL" dirty="0" err="1"/>
              <a:t>lagrange’a</a:t>
            </a:r>
            <a:r>
              <a:rPr lang="pl-PL" dirty="0"/>
              <a:t>, ale ostatecznie przed ich użyciem w równaniach </a:t>
            </a:r>
            <a:r>
              <a:rPr lang="pl-PL" dirty="0" err="1"/>
              <a:t>lagrange’a</a:t>
            </a:r>
            <a:r>
              <a:rPr lang="pl-PL" dirty="0"/>
              <a:t>,  funkcja </a:t>
            </a:r>
            <a:r>
              <a:rPr lang="pl-PL" dirty="0" err="1"/>
              <a:t>lagrange’a</a:t>
            </a:r>
            <a:r>
              <a:rPr lang="pl-PL" dirty="0"/>
              <a:t> musi być wyrażona we współrzędnych uogólnionych, do czego służą właśnie  te wzory  transformacyjne  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(Љ </a:t>
            </a:r>
            <a:r>
              <a:rPr lang="pl-P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Љ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Љ)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kinetyczne to energie związane z prędkością ruchu, a więc na przykład  energia członu manipulatora związana z jego ruchem liniowym (posuwistym) i ruchem obrotowym, lub prąd elektryczny w obwodzie elektrycznym – jako pochodna ruchu ładunku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potencjalne to energie statyczne; w mechanice to energia napięcia lub skręcenia sprężyny, a także  energia masy podniesionej w polu grawitacyjnym,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 układzie elektrycznym ładunek elektryczny, na przykład na kondensatorze.  </a:t>
            </a:r>
          </a:p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5FE60996-965E-427B-A140-F19ED48BBA06}"/>
                  </a:ext>
                </a:extLst>
              </p:cNvPr>
              <p:cNvSpPr txBox="1"/>
              <p:nvPr/>
            </p:nvSpPr>
            <p:spPr>
              <a:xfrm>
                <a:off x="1146977" y="2288189"/>
                <a:ext cx="28684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pl-PL" sz="20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pl-PL" sz="2000" b="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b="0" i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sz="2000" b="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000" b="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sz="2000" dirty="0"/>
                  <a:t>)</a:t>
                </a: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5FE60996-965E-427B-A140-F19ED48B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77" y="2288189"/>
                <a:ext cx="2868432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C3B70F54-EEC3-4F69-828A-8697896E3BAD}"/>
              </a:ext>
            </a:extLst>
          </p:cNvPr>
          <p:cNvSpPr txBox="1"/>
          <p:nvPr/>
        </p:nvSpPr>
        <p:spPr>
          <a:xfrm>
            <a:off x="4780722" y="2288189"/>
            <a:ext cx="123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(Љ </a:t>
            </a:r>
            <a:r>
              <a:rPr lang="pl-PL" sz="18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Љ</a:t>
            </a: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Љ)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1664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91C43A-02F9-4944-8176-6D09AFBA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3487"/>
            <a:ext cx="10364451" cy="598033"/>
          </a:xfrm>
        </p:spPr>
        <p:txBody>
          <a:bodyPr>
            <a:normAutofit/>
          </a:bodyPr>
          <a:lstStyle/>
          <a:p>
            <a:r>
              <a:rPr lang="pl-PL" sz="3200" dirty="0"/>
              <a:t>Więzy, równania transformacyjne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6A2EA9-3B92-46C4-A3C5-9139EB2743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163" y="1078982"/>
            <a:ext cx="10634170" cy="5329770"/>
          </a:xfrm>
        </p:spPr>
        <p:txBody>
          <a:bodyPr/>
          <a:lstStyle/>
          <a:p>
            <a:r>
              <a:rPr lang="pl-PL" dirty="0"/>
              <a:t>Przy analizie ruchu układów dynamicznych mamy do czynienia z ruchem </a:t>
            </a:r>
            <a:r>
              <a:rPr lang="pl-PL" dirty="0">
                <a:solidFill>
                  <a:srgbClr val="FF0000"/>
                </a:solidFill>
              </a:rPr>
              <a:t>swobodnym</a:t>
            </a:r>
            <a:r>
              <a:rPr lang="pl-PL" dirty="0"/>
              <a:t> albo z ruchem </a:t>
            </a:r>
            <a:r>
              <a:rPr lang="pl-PL" dirty="0">
                <a:solidFill>
                  <a:srgbClr val="FF0000"/>
                </a:solidFill>
              </a:rPr>
              <a:t>skrępowanym więzami</a:t>
            </a:r>
            <a:r>
              <a:rPr lang="pl-PL" dirty="0"/>
              <a:t>. W układach technicznych i w praktyce najczęściej występuje ruch skrępowany. Przekłady ruchu swobodnego to spadanie swobodne bryły, rzut jakimś obiektem, a w astronomii ruchy ciał niebieskich.</a:t>
            </a:r>
          </a:p>
          <a:p>
            <a:r>
              <a:rPr lang="pl-PL" dirty="0">
                <a:solidFill>
                  <a:srgbClr val="FF0000"/>
                </a:solidFill>
              </a:rPr>
              <a:t>Więzy</a:t>
            </a:r>
            <a:r>
              <a:rPr lang="pl-PL" dirty="0"/>
              <a:t> (</a:t>
            </a:r>
            <a:r>
              <a:rPr lang="pl-PL" dirty="0" err="1"/>
              <a:t>constraints</a:t>
            </a:r>
            <a:r>
              <a:rPr lang="pl-PL" dirty="0"/>
              <a:t>) są to ograniczenia fizyczne nałożone na obiekt, tak że nie może się poruszać swobodnie. Więzy mogą mieć bardzo różnorodną postać: może to być, na przykład’ pręt czy linka, która ogranicza swobodę ruchu kulki albo wahadła (</a:t>
            </a:r>
            <a:r>
              <a:rPr lang="pl-PL" dirty="0" err="1"/>
              <a:t>pendelum</a:t>
            </a:r>
            <a:r>
              <a:rPr lang="pl-PL" dirty="0"/>
              <a:t>). Może to być wał mechaniczny (</a:t>
            </a:r>
            <a:r>
              <a:rPr lang="pl-PL" dirty="0" err="1"/>
              <a:t>shaft</a:t>
            </a:r>
            <a:r>
              <a:rPr lang="pl-PL" dirty="0"/>
              <a:t>) na którym obraca się bryła (wirnik, koło); może to rura albo pojemnik, w którym obiekt rzucony (latający) jest swobodny w określonym wymiarami pomieszczenia zakresie. Może to być  powierzchnia (płaszczyzna) po której toczy się koło.</a:t>
            </a:r>
          </a:p>
          <a:p>
            <a:r>
              <a:rPr lang="pl-PL" dirty="0"/>
              <a:t>W elektryce więzy te mają najczęściej postać </a:t>
            </a:r>
            <a:r>
              <a:rPr lang="pl-PL" dirty="0">
                <a:solidFill>
                  <a:srgbClr val="FF0000"/>
                </a:solidFill>
              </a:rPr>
              <a:t>węzłów sieci </a:t>
            </a:r>
            <a:r>
              <a:rPr lang="pl-PL" dirty="0"/>
              <a:t>elektrycznej.</a:t>
            </a:r>
          </a:p>
        </p:txBody>
      </p:sp>
    </p:spTree>
    <p:extLst>
      <p:ext uri="{BB962C8B-B14F-4D97-AF65-F5344CB8AC3E}">
        <p14:creationId xmlns:p14="http://schemas.microsoft.com/office/powerpoint/2010/main" val="214538168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362</TotalTime>
  <Words>2349</Words>
  <Application>Microsoft Office PowerPoint</Application>
  <PresentationFormat>Panoramiczny</PresentationFormat>
  <Paragraphs>104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Tw Cen MT</vt:lpstr>
      <vt:lpstr>Kropla</vt:lpstr>
      <vt:lpstr>Metoda lagrange’a układania (formułowania) równań ruchu układów dynamicznych</vt:lpstr>
      <vt:lpstr>Metoda lagrange’a układania (formułowania) równań ruchu układów dynamicznych (2)</vt:lpstr>
      <vt:lpstr>Metoda lagrange’a układania (formułowania) równań ruchu układów dynamicznych (3)</vt:lpstr>
      <vt:lpstr>Metoda lagrange’a układania (formułowania) równań ruchu układów dynamicznych (4)</vt:lpstr>
      <vt:lpstr>Metoda lagrange’a układania (formułowania) równań ruchu układów dynamicznych (5)</vt:lpstr>
      <vt:lpstr>Metoda lagrange’a układania (formułowania) równań ruchu układów dynamicznych (6)</vt:lpstr>
      <vt:lpstr>Metoda lagrange’a układania (formułowania) równań ruchu układów dynamicznych (6)</vt:lpstr>
      <vt:lpstr>Metoda lagrange’a układania (formułowania) równań ruchu układów dynamicznych (6)</vt:lpstr>
      <vt:lpstr>Więzy, równania transformacyjne</vt:lpstr>
      <vt:lpstr>Więzy, równania transformacyjne (2)</vt:lpstr>
      <vt:lpstr>Więzy, równania transformacyjne (3)</vt:lpstr>
      <vt:lpstr>Więzy, równania transformacyjne, stopnie swobody (3)</vt:lpstr>
      <vt:lpstr>Metoda lagrange’a układania (formułowania) równań ruchu układów dynamicznych (6)</vt:lpstr>
      <vt:lpstr>Przykłady więzów</vt:lpstr>
      <vt:lpstr>Przykłady więzów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lagrange’a układania (formułowania) równań ruchu układów dynamicznych</dc:title>
  <dc:creator>Piotr</dc:creator>
  <cp:lastModifiedBy>Piotr</cp:lastModifiedBy>
  <cp:revision>81</cp:revision>
  <dcterms:created xsi:type="dcterms:W3CDTF">2020-10-15T08:18:53Z</dcterms:created>
  <dcterms:modified xsi:type="dcterms:W3CDTF">2020-10-18T11:48:30Z</dcterms:modified>
</cp:coreProperties>
</file>