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0" r:id="rId2"/>
    <p:sldId id="291" r:id="rId3"/>
    <p:sldId id="292" r:id="rId4"/>
    <p:sldId id="293" r:id="rId5"/>
    <p:sldId id="294" r:id="rId6"/>
    <p:sldId id="256" r:id="rId7"/>
    <p:sldId id="257" r:id="rId8"/>
    <p:sldId id="295" r:id="rId9"/>
    <p:sldId id="296" r:id="rId10"/>
    <p:sldId id="297" r:id="rId11"/>
    <p:sldId id="298" r:id="rId12"/>
    <p:sldId id="313" r:id="rId13"/>
    <p:sldId id="314" r:id="rId14"/>
    <p:sldId id="315" r:id="rId15"/>
    <p:sldId id="316" r:id="rId16"/>
    <p:sldId id="307" r:id="rId17"/>
    <p:sldId id="308" r:id="rId18"/>
    <p:sldId id="309" r:id="rId19"/>
    <p:sldId id="310" r:id="rId20"/>
    <p:sldId id="311" r:id="rId21"/>
    <p:sldId id="31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otr" initials="P" lastIdx="2" clrIdx="0">
    <p:extLst>
      <p:ext uri="{19B8F6BF-5375-455C-9EA6-DF929625EA0E}">
        <p15:presenceInfo xmlns:p15="http://schemas.microsoft.com/office/powerpoint/2012/main" userId="Piot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118" d="100"/>
          <a:sy n="118" d="100"/>
        </p:scale>
        <p:origin x="120" y="300"/>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6.wmf"/><Relationship Id="rId1" Type="http://schemas.openxmlformats.org/officeDocument/2006/relationships/slideLayout" Target="../slideLayouts/slideLayout2.xml"/><Relationship Id="rId6" Type="http://schemas.openxmlformats.org/officeDocument/2006/relationships/image" Target="../media/image58.wmf"/><Relationship Id="rId5" Type="http://schemas.openxmlformats.org/officeDocument/2006/relationships/image" Target="../media/image74.png"/><Relationship Id="rId4" Type="http://schemas.openxmlformats.org/officeDocument/2006/relationships/image" Target="../media/image57.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1.png"/><Relationship Id="rId4" Type="http://schemas.openxmlformats.org/officeDocument/2006/relationships/image" Target="../media/image220.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png"/><Relationship Id="rId10" Type="http://schemas.openxmlformats.org/officeDocument/2006/relationships/image" Target="../media/image32.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B7FBD7-E784-4467-B472-D7123AD87B3A}"/>
              </a:ext>
            </a:extLst>
          </p:cNvPr>
          <p:cNvSpPr>
            <a:spLocks noGrp="1"/>
          </p:cNvSpPr>
          <p:nvPr>
            <p:ph type="title"/>
          </p:nvPr>
        </p:nvSpPr>
        <p:spPr>
          <a:xfrm>
            <a:off x="913775" y="296563"/>
            <a:ext cx="10364451" cy="963826"/>
          </a:xfrm>
        </p:spPr>
        <p:txBody>
          <a:bodyPr>
            <a:normAutofit fontScale="90000"/>
          </a:bodyPr>
          <a:lstStyle/>
          <a:p>
            <a:r>
              <a:rPr lang="pl-PL" sz="3200" dirty="0"/>
              <a:t>Metodyka postępowania przy tworzeniu równań ruchu według </a:t>
            </a:r>
            <a:r>
              <a:rPr lang="pl-PL" sz="3200" dirty="0" err="1"/>
              <a:t>lagrange’a</a:t>
            </a: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1EBAA99B-BE02-49A2-9221-5106716685F2}"/>
                  </a:ext>
                </a:extLst>
              </p:cNvPr>
              <p:cNvSpPr>
                <a:spLocks noGrp="1"/>
              </p:cNvSpPr>
              <p:nvPr>
                <p:ph sz="quarter" idx="13"/>
              </p:nvPr>
            </p:nvSpPr>
            <p:spPr>
              <a:xfrm>
                <a:off x="626076" y="1326292"/>
                <a:ext cx="10651524" cy="5235145"/>
              </a:xfrm>
            </p:spPr>
            <p:txBody>
              <a:bodyPr/>
              <a:lstStyle/>
              <a:p>
                <a:r>
                  <a:rPr lang="pl-PL" dirty="0"/>
                  <a:t>Na podstawie oglądu obiektu rzeczywistego tworzymy model fizyczny.  </a:t>
                </a:r>
                <a:br>
                  <a:rPr lang="pl-PL" dirty="0"/>
                </a:br>
                <a:r>
                  <a:rPr lang="pl-PL" dirty="0"/>
                  <a:t>To znaczy rysunek czy szkic z wyodrębnionymi istotnymi elementami układu i określonymi parametrami, takimi jak wymiary, masy itp.</a:t>
                </a:r>
              </a:p>
              <a:p>
                <a:r>
                  <a:rPr lang="pl-PL" dirty="0"/>
                  <a:t>Model fizyczny opisujemy dowolną liczbą zmiennych (współrzędnych) opisu pierwotnego, wygodnych do określenia energii kinetycznej </a:t>
                </a:r>
                <a14:m>
                  <m:oMath xmlns:m="http://schemas.openxmlformats.org/officeDocument/2006/math">
                    <m:r>
                      <a:rPr lang="pl-PL" i="1" smtClean="0">
                        <a:latin typeface="Cambria Math" panose="02040503050406030204" pitchFamily="18" charset="0"/>
                      </a:rPr>
                      <m:t>𝑇</m:t>
                    </m:r>
                    <m:r>
                      <a:rPr lang="pl-PL">
                        <a:latin typeface="Cambria Math" panose="02040503050406030204" pitchFamily="18" charset="0"/>
                      </a:rPr>
                      <m:t>(</m:t>
                    </m:r>
                    <m:acc>
                      <m:accPr>
                        <m:chr m:val="̇"/>
                        <m:ctrlPr>
                          <a:rPr lang="pl-PL" b="1" i="1">
                            <a:latin typeface="Cambria Math" panose="02040503050406030204" pitchFamily="18" charset="0"/>
                          </a:rPr>
                        </m:ctrlPr>
                      </m:accPr>
                      <m:e>
                        <m:r>
                          <a:rPr lang="en-US" b="1" i="1">
                            <a:latin typeface="Cambria Math" panose="02040503050406030204" pitchFamily="18" charset="0"/>
                          </a:rPr>
                          <m:t>𝒓</m:t>
                        </m:r>
                      </m:e>
                    </m:acc>
                    <m:r>
                      <a:rPr lang="pl-PL">
                        <a:latin typeface="Cambria Math" panose="02040503050406030204" pitchFamily="18" charset="0"/>
                      </a:rPr>
                      <m:t>,</m:t>
                    </m:r>
                    <m:r>
                      <a:rPr lang="en-US" b="1" i="1">
                        <a:latin typeface="Cambria Math" panose="02040503050406030204" pitchFamily="18" charset="0"/>
                      </a:rPr>
                      <m:t>𝒓</m:t>
                    </m:r>
                    <m:r>
                      <a:rPr lang="pl-PL">
                        <a:latin typeface="Cambria Math" panose="02040503050406030204" pitchFamily="18" charset="0"/>
                      </a:rPr>
                      <m:t>,</m:t>
                    </m:r>
                    <m:r>
                      <a:rPr lang="pl-PL" i="1">
                        <a:latin typeface="Cambria Math" panose="02040503050406030204" pitchFamily="18" charset="0"/>
                      </a:rPr>
                      <m:t>𝑡</m:t>
                    </m:r>
                    <m:r>
                      <a:rPr lang="pl-PL">
                        <a:latin typeface="Cambria Math" panose="02040503050406030204" pitchFamily="18" charset="0"/>
                      </a:rPr>
                      <m:t>)</m:t>
                    </m:r>
                  </m:oMath>
                </a14:m>
                <a:r>
                  <a:rPr lang="pl-PL" dirty="0"/>
                  <a:t> i energii potencjalnej   </a:t>
                </a:r>
                <a14:m>
                  <m:oMath xmlns:m="http://schemas.openxmlformats.org/officeDocument/2006/math">
                    <m:r>
                      <a:rPr lang="pl-PL" b="1" i="1">
                        <a:latin typeface="Cambria Math" panose="02040503050406030204" pitchFamily="18" charset="0"/>
                      </a:rPr>
                      <m:t>𝑼</m:t>
                    </m:r>
                    <m:d>
                      <m:dPr>
                        <m:ctrlPr>
                          <a:rPr lang="pl-PL" b="1" i="1">
                            <a:latin typeface="Cambria Math" panose="02040503050406030204" pitchFamily="18" charset="0"/>
                          </a:rPr>
                        </m:ctrlPr>
                      </m:dPr>
                      <m:e>
                        <m:r>
                          <a:rPr lang="en-US" b="1" i="1">
                            <a:latin typeface="Cambria Math" panose="02040503050406030204" pitchFamily="18" charset="0"/>
                          </a:rPr>
                          <m:t>𝒓</m:t>
                        </m:r>
                        <m:r>
                          <a:rPr lang="pl-PL">
                            <a:latin typeface="Cambria Math" panose="02040503050406030204" pitchFamily="18" charset="0"/>
                          </a:rPr>
                          <m:t>,</m:t>
                        </m:r>
                        <m:r>
                          <a:rPr lang="pl-PL" i="1">
                            <a:latin typeface="Cambria Math" panose="02040503050406030204" pitchFamily="18" charset="0"/>
                          </a:rPr>
                          <m:t>𝑡</m:t>
                        </m:r>
                      </m:e>
                    </m:d>
                  </m:oMath>
                </a14:m>
                <a:r>
                  <a:rPr lang="pl-PL" dirty="0"/>
                  <a:t> </a:t>
                </a:r>
              </a:p>
              <a:p>
                <a:r>
                  <a:rPr lang="pl-PL" dirty="0"/>
                  <a:t>Określamy liczbę stopni swobody </a:t>
                </a:r>
                <a14:m>
                  <m:oMath xmlns:m="http://schemas.openxmlformats.org/officeDocument/2006/math">
                    <m:r>
                      <a:rPr lang="pl-PL" sz="2000" i="1" smtClean="0">
                        <a:latin typeface="Cambria Math" panose="02040503050406030204" pitchFamily="18" charset="0"/>
                      </a:rPr>
                      <m:t>𝑠</m:t>
                    </m:r>
                  </m:oMath>
                </a14:m>
                <a:r>
                  <a:rPr lang="pl-PL" dirty="0"/>
                  <a:t>  (</a:t>
                </a:r>
                <a:r>
                  <a:rPr lang="pl-PL" dirty="0" err="1"/>
                  <a:t>degrees</a:t>
                </a:r>
                <a:r>
                  <a:rPr lang="pl-PL" dirty="0"/>
                  <a:t> of </a:t>
                </a:r>
                <a:r>
                  <a:rPr lang="pl-PL" dirty="0" err="1"/>
                  <a:t>freedom</a:t>
                </a:r>
                <a:r>
                  <a:rPr lang="pl-PL" dirty="0"/>
                  <a:t>).  Można to zrobić na kilka sposobów. </a:t>
                </a:r>
                <a:br>
                  <a:rPr lang="pl-PL" dirty="0"/>
                </a:br>
                <a:r>
                  <a:rPr lang="pl-PL" dirty="0"/>
                  <a:t>Jednym z nich jest określenie liczby stopni swobody układu nieskrępowanego i odjęcie od tej liczby  więzów </a:t>
                </a:r>
                <a:r>
                  <a:rPr lang="pl-PL" dirty="0" err="1"/>
                  <a:t>holonomicznych</a:t>
                </a:r>
                <a:r>
                  <a:rPr lang="pl-PL" dirty="0"/>
                  <a:t> </a:t>
                </a:r>
                <a:r>
                  <a:rPr lang="pl-PL" i="1" cap="none" dirty="0"/>
                  <a:t>h</a:t>
                </a:r>
                <a:r>
                  <a:rPr lang="pl-PL" dirty="0"/>
                  <a:t>.</a:t>
                </a:r>
                <a:br>
                  <a:rPr lang="pl-PL" dirty="0"/>
                </a:br>
                <a:r>
                  <a:rPr lang="pl-PL" dirty="0"/>
                  <a:t>innym sposobem jest ustalenie liczby niezależnych przesunięć wirtualnych, to znaczy możliwych do wykonania bez zerwania (naruszenia więzów) - i to jest właśnie liczba stopni swobody.</a:t>
                </a:r>
              </a:p>
            </p:txBody>
          </p:sp>
        </mc:Choice>
        <mc:Fallback xmlns="">
          <p:sp>
            <p:nvSpPr>
              <p:cNvPr id="3" name="Symbol zastępczy zawartości 2">
                <a:extLst>
                  <a:ext uri="{FF2B5EF4-FFF2-40B4-BE49-F238E27FC236}">
                    <a16:creationId xmlns:a16="http://schemas.microsoft.com/office/drawing/2014/main" id="{1EBAA99B-BE02-49A2-9221-5106716685F2}"/>
                  </a:ext>
                </a:extLst>
              </p:cNvPr>
              <p:cNvSpPr>
                <a:spLocks noGrp="1" noRot="1" noChangeAspect="1" noMove="1" noResize="1" noEditPoints="1" noAdjustHandles="1" noChangeArrowheads="1" noChangeShapeType="1" noTextEdit="1"/>
              </p:cNvSpPr>
              <p:nvPr>
                <p:ph sz="quarter" idx="13"/>
              </p:nvPr>
            </p:nvSpPr>
            <p:spPr>
              <a:xfrm>
                <a:off x="626076" y="1326292"/>
                <a:ext cx="10651524" cy="5235145"/>
              </a:xfrm>
              <a:blipFill>
                <a:blip r:embed="rId2"/>
                <a:stretch>
                  <a:fillRect l="-515"/>
                </a:stretch>
              </a:blipFill>
            </p:spPr>
            <p:txBody>
              <a:bodyPr/>
              <a:lstStyle/>
              <a:p>
                <a:r>
                  <a:rPr lang="pl-PL">
                    <a:noFill/>
                  </a:rPr>
                  <a:t> </a:t>
                </a:r>
              </a:p>
            </p:txBody>
          </p:sp>
        </mc:Fallback>
      </mc:AlternateContent>
    </p:spTree>
    <p:extLst>
      <p:ext uri="{BB962C8B-B14F-4D97-AF65-F5344CB8AC3E}">
        <p14:creationId xmlns:p14="http://schemas.microsoft.com/office/powerpoint/2010/main" val="138920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DB9673-3EC4-4EAB-851F-AEAA6D2AE3BD}"/>
              </a:ext>
            </a:extLst>
          </p:cNvPr>
          <p:cNvSpPr>
            <a:spLocks noGrp="1"/>
          </p:cNvSpPr>
          <p:nvPr>
            <p:ph type="title"/>
          </p:nvPr>
        </p:nvSpPr>
        <p:spPr>
          <a:xfrm>
            <a:off x="841587" y="109634"/>
            <a:ext cx="10364451" cy="1154623"/>
          </a:xfrm>
        </p:spPr>
        <p:txBody>
          <a:bodyPr>
            <a:normAutofit/>
          </a:bodyPr>
          <a:lstStyle/>
          <a:p>
            <a:r>
              <a:rPr lang="pl-PL" sz="3200" dirty="0"/>
              <a:t>Przygotowanie do symulacji komputerowej: postać normalna modelu ode</a:t>
            </a:r>
          </a:p>
        </p:txBody>
      </p:sp>
      <p:sp>
        <p:nvSpPr>
          <p:cNvPr id="3" name="Symbol zastępczy zawartości 2">
            <a:extLst>
              <a:ext uri="{FF2B5EF4-FFF2-40B4-BE49-F238E27FC236}">
                <a16:creationId xmlns:a16="http://schemas.microsoft.com/office/drawing/2014/main" id="{47505648-F7DC-46C4-BEE6-DE062F281932}"/>
              </a:ext>
            </a:extLst>
          </p:cNvPr>
          <p:cNvSpPr>
            <a:spLocks noGrp="1"/>
          </p:cNvSpPr>
          <p:nvPr>
            <p:ph sz="quarter" idx="13"/>
          </p:nvPr>
        </p:nvSpPr>
        <p:spPr>
          <a:xfrm>
            <a:off x="238539" y="1264258"/>
            <a:ext cx="11767931" cy="5484108"/>
          </a:xfrm>
        </p:spPr>
        <p:txBody>
          <a:bodyPr>
            <a:normAutofit/>
          </a:bodyPr>
          <a:lstStyle/>
          <a:p>
            <a:r>
              <a:rPr lang="pl-PL" dirty="0"/>
              <a:t>Większość procedur rozwiązywania układów równań różniczkowych zwyczajnych wymaga przedstawienia równań w </a:t>
            </a:r>
            <a:r>
              <a:rPr lang="pl-PL" dirty="0">
                <a:solidFill>
                  <a:srgbClr val="FF0000"/>
                </a:solidFill>
              </a:rPr>
              <a:t>postaci normalnej</a:t>
            </a:r>
            <a:r>
              <a:rPr lang="pl-PL" dirty="0"/>
              <a:t>, to znaczy tak, aby po lewej stronie były </a:t>
            </a:r>
            <a:r>
              <a:rPr lang="pl-PL" dirty="0">
                <a:solidFill>
                  <a:srgbClr val="FF0000"/>
                </a:solidFill>
              </a:rPr>
              <a:t>tylko pierwsze pochodne </a:t>
            </a:r>
            <a:r>
              <a:rPr lang="pl-PL" dirty="0"/>
              <a:t>zmiennych, a po  prawej stronie nie było żadnych pochodnych, tyko funkcje zmiennych i wymuszenia</a:t>
            </a:r>
            <a:br>
              <a:rPr lang="pl-PL" dirty="0"/>
            </a:br>
            <a:endParaRPr lang="pl-PL" dirty="0"/>
          </a:p>
          <a:p>
            <a:r>
              <a:rPr lang="pl-PL" dirty="0"/>
              <a:t>Redukcja stopnia równań różniczkowych do </a:t>
            </a:r>
            <a:r>
              <a:rPr lang="pl-PL" dirty="0">
                <a:solidFill>
                  <a:srgbClr val="FF0000"/>
                </a:solidFill>
              </a:rPr>
              <a:t>stopnia pierwszego </a:t>
            </a:r>
            <a:r>
              <a:rPr lang="pl-PL" dirty="0"/>
              <a:t>uzyskuje się łatwo, bo przez podstawienia nowych zmiennych</a:t>
            </a:r>
          </a:p>
          <a:p>
            <a:r>
              <a:rPr lang="pl-PL" dirty="0"/>
              <a:t>Uzyskanie pojedynczych pochodnych (niesprzężonych równań) jest bardziej złożone i nieraz wymaga </a:t>
            </a:r>
            <a:r>
              <a:rPr lang="pl-PL" dirty="0">
                <a:solidFill>
                  <a:srgbClr val="FF0000"/>
                </a:solidFill>
              </a:rPr>
              <a:t>odwracania macierzy </a:t>
            </a:r>
            <a:r>
              <a:rPr lang="pl-PL" dirty="0"/>
              <a:t>współczynników przy pochodnych.</a:t>
            </a:r>
            <a:br>
              <a:rPr lang="pl-PL" dirty="0"/>
            </a:br>
            <a:r>
              <a:rPr lang="pl-PL" dirty="0"/>
              <a:t>Są układy, w których Elementy tych Macierzy mogą zależeć od zmiennych i wtedy proces rozwiązywania równań istotnie się wydłuża (koszt obliczeń wzrasta).</a:t>
            </a:r>
            <a:br>
              <a:rPr lang="pl-PL" dirty="0"/>
            </a:br>
            <a:r>
              <a:rPr lang="pl-PL" dirty="0"/>
              <a:t>tą zależność funkcjonalną można usunąć wprowadzając odpowiednio dobrane transformacje zmiennych. Stosuje się to typowo do modeli maszyn elektrycznych, na przykład transformację ortogonalną </a:t>
            </a:r>
            <a:r>
              <a:rPr lang="pl-PL" i="1" cap="none" dirty="0"/>
              <a:t>d,q</a:t>
            </a:r>
            <a:r>
              <a:rPr lang="pl-PL" dirty="0"/>
              <a:t>,0  - w maszynach 3-fazowych prądu zmiennego.</a:t>
            </a:r>
          </a:p>
          <a:p>
            <a:endParaRPr lang="pl-PL"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D787E38E-B87A-4253-A304-496E934D19D4}"/>
                  </a:ext>
                </a:extLst>
              </p:cNvPr>
              <p:cNvSpPr txBox="1"/>
              <p:nvPr/>
            </p:nvSpPr>
            <p:spPr>
              <a:xfrm>
                <a:off x="4200277" y="2757317"/>
                <a:ext cx="2963848" cy="646331"/>
              </a:xfrm>
              <a:prstGeom prst="rect">
                <a:avLst/>
              </a:prstGeom>
              <a:noFill/>
            </p:spPr>
            <p:txBody>
              <a:bodyPr wrap="square">
                <a:spAutoFit/>
              </a:bodyPr>
              <a:lstStyle/>
              <a:p>
                <a14:m>
                  <m:oMath xmlns:m="http://schemas.openxmlformats.org/officeDocument/2006/math">
                    <m:acc>
                      <m:accPr>
                        <m:chr m:val="̇"/>
                        <m:ctrlP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m:t>
                        </m:r>
                      </m:sub>
                    </m:sSub>
                    <m:r>
                      <a:rPr lang="en-US" i="1">
                        <a:latin typeface="Cambria Math" panose="02040503050406030204" pitchFamily="18" charset="0"/>
                      </a:rPr>
                      <m:t>,</m:t>
                    </m:r>
                    <m:r>
                      <a:rPr lang="en-US" b="1" i="1">
                        <a:latin typeface="Cambria Math" panose="02040503050406030204" pitchFamily="18" charset="0"/>
                      </a:rPr>
                      <m:t>𝑸</m:t>
                    </m:r>
                  </m:oMath>
                </a14:m>
                <a:r>
                  <a:rPr lang="pl-PL" dirty="0"/>
                  <a: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mc:Choice>
        <mc:Fallback xmlns="">
          <p:sp>
            <p:nvSpPr>
              <p:cNvPr id="5" name="pole tekstowe 4">
                <a:extLst>
                  <a:ext uri="{FF2B5EF4-FFF2-40B4-BE49-F238E27FC236}">
                    <a16:creationId xmlns:a16="http://schemas.microsoft.com/office/drawing/2014/main" id="{D787E38E-B87A-4253-A304-496E934D19D4}"/>
                  </a:ext>
                </a:extLst>
              </p:cNvPr>
              <p:cNvSpPr txBox="1">
                <a:spLocks noRot="1" noChangeAspect="1" noMove="1" noResize="1" noEditPoints="1" noAdjustHandles="1" noChangeArrowheads="1" noChangeShapeType="1" noTextEdit="1"/>
              </p:cNvSpPr>
              <p:nvPr/>
            </p:nvSpPr>
            <p:spPr>
              <a:xfrm>
                <a:off x="4200277" y="2757317"/>
                <a:ext cx="2963848" cy="646331"/>
              </a:xfrm>
              <a:prstGeom prst="rect">
                <a:avLst/>
              </a:prstGeom>
              <a:blipFill>
                <a:blip r:embed="rId2"/>
                <a:stretch>
                  <a:fillRect t="-4717"/>
                </a:stretch>
              </a:blipFill>
            </p:spPr>
            <p:txBody>
              <a:bodyPr/>
              <a:lstStyle/>
              <a:p>
                <a:r>
                  <a:rPr lang="pl-PL">
                    <a:noFill/>
                  </a:rPr>
                  <a:t> </a:t>
                </a:r>
              </a:p>
            </p:txBody>
          </p:sp>
        </mc:Fallback>
      </mc:AlternateContent>
    </p:spTree>
    <p:extLst>
      <p:ext uri="{BB962C8B-B14F-4D97-AF65-F5344CB8AC3E}">
        <p14:creationId xmlns:p14="http://schemas.microsoft.com/office/powerpoint/2010/main" val="79053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690EAB-342E-4738-B6BB-5EF3628C75E8}"/>
              </a:ext>
            </a:extLst>
          </p:cNvPr>
          <p:cNvSpPr>
            <a:spLocks noGrp="1"/>
          </p:cNvSpPr>
          <p:nvPr>
            <p:ph type="title"/>
          </p:nvPr>
        </p:nvSpPr>
        <p:spPr>
          <a:xfrm>
            <a:off x="977386" y="268712"/>
            <a:ext cx="10364451" cy="1051205"/>
          </a:xfrm>
        </p:spPr>
        <p:txBody>
          <a:bodyPr>
            <a:normAutofit/>
          </a:bodyPr>
          <a:lstStyle/>
          <a:p>
            <a:r>
              <a:rPr lang="pl-PL" sz="3200" dirty="0">
                <a:solidFill>
                  <a:schemeClr val="tx1"/>
                </a:solidFill>
              </a:rPr>
              <a:t>Wahadło płaskie na elastycznym ramieniu (4)</a:t>
            </a:r>
            <a:br>
              <a:rPr lang="pl-PL" sz="3200" dirty="0">
                <a:solidFill>
                  <a:schemeClr val="tx1"/>
                </a:solidFill>
              </a:rPr>
            </a:br>
            <a:r>
              <a:rPr lang="pl-PL" sz="3200" dirty="0">
                <a:solidFill>
                  <a:schemeClr val="tx1"/>
                </a:solidFill>
              </a:rPr>
              <a:t>(</a:t>
            </a:r>
            <a:r>
              <a:rPr lang="pl-PL" sz="3200" dirty="0" err="1">
                <a:solidFill>
                  <a:schemeClr val="tx1"/>
                </a:solidFill>
              </a:rPr>
              <a:t>elastic</a:t>
            </a:r>
            <a:r>
              <a:rPr lang="pl-PL" sz="3200" dirty="0">
                <a:solidFill>
                  <a:schemeClr val="tx1"/>
                </a:solidFill>
              </a:rPr>
              <a:t> </a:t>
            </a:r>
            <a:r>
              <a:rPr lang="pl-PL" sz="3200" dirty="0" err="1">
                <a:solidFill>
                  <a:schemeClr val="tx1"/>
                </a:solidFill>
              </a:rPr>
              <a:t>pendelum</a:t>
            </a:r>
            <a:r>
              <a:rPr lang="pl-PL" sz="3200" dirty="0">
                <a:solidFill>
                  <a:schemeClr val="tx1"/>
                </a:solidFill>
              </a:rPr>
              <a:t>)</a:t>
            </a: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C72ED82-B147-46B0-B459-C78A7FD9FF4D}"/>
                  </a:ext>
                </a:extLst>
              </p:cNvPr>
              <p:cNvSpPr>
                <a:spLocks noGrp="1"/>
              </p:cNvSpPr>
              <p:nvPr>
                <p:ph sz="quarter" idx="13"/>
              </p:nvPr>
            </p:nvSpPr>
            <p:spPr>
              <a:xfrm>
                <a:off x="429369" y="1319918"/>
                <a:ext cx="11147729" cy="5269370"/>
              </a:xfrm>
              <a:ln>
                <a:solidFill>
                  <a:schemeClr val="bg1"/>
                </a:solidFill>
              </a:ln>
            </p:spPr>
            <p:txBody>
              <a:bodyPr/>
              <a:lstStyle/>
              <a:p>
                <a:r>
                  <a:rPr lang="pl-PL" dirty="0"/>
                  <a:t>W omawianym przykładzie wahadła elastycznego, równania różniczkowe nie są sprzężone przez drugie pochodne zmiennych (przyspieszenia) i do redukcji stopnia równania różniczkowego wystarczają podstawienia:</a:t>
                </a:r>
              </a:p>
              <a:p>
                <a14:m>
                  <m:oMath xmlns:m="http://schemas.openxmlformats.org/officeDocument/2006/math">
                    <m:acc>
                      <m:accPr>
                        <m:chr m:val="̇"/>
                        <m:ctrlP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 </a:t>
                </a:r>
              </a:p>
              <a:p>
                <a14:m>
                  <m:oMath xmlns:m="http://schemas.openxmlformats.org/officeDocument/2006/math">
                    <m:acc>
                      <m:accPr>
                        <m:chr m:val="̇"/>
                        <m:ctrlP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𝜑</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𝑓𝑖</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Y(1)=</a:t>
                </a:r>
                <a:r>
                  <a:rPr lang="en-US" sz="1800" dirty="0">
                    <a:effectLst/>
                    <a:ea typeface="Times New Roman" panose="02020603050405020304" pitchFamily="18"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oMath>
                </a14:m>
                <a:endParaRPr lang="pl-PL"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Y(2)=</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                 wektor zmiennych do obliczeń</a:t>
                </a:r>
              </a:p>
              <a:p>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Y(3)=</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𝑓𝑖</m:t>
                    </m:r>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Y(4)=</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𝜑</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𝑓𝑖</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effectLst/>
                    <a:latin typeface="Calibri" panose="020F0502020204030204" pitchFamily="34" charset="0"/>
                    <a:ea typeface="Calibri" panose="020F0502020204030204" pitchFamily="34" charset="0"/>
                    <a:cs typeface="Times New Roman" panose="02020603050405020304" pitchFamily="18" charset="0"/>
                  </a:rPr>
                  <a:t>Wektor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Y</a:t>
                </a:r>
                <a:r>
                  <a:rPr lang="pl-PL" sz="1800" dirty="0">
                    <a:effectLst/>
                    <a:latin typeface="Calibri" panose="020F0502020204030204" pitchFamily="34" charset="0"/>
                    <a:ea typeface="Calibri" panose="020F0502020204030204" pitchFamily="34" charset="0"/>
                    <a:cs typeface="Times New Roman" panose="02020603050405020304" pitchFamily="18" charset="0"/>
                  </a:rPr>
                  <a:t>  to wektor zmiennych do obliczeń numerycznych w tym przykładzie       </a:t>
                </a:r>
              </a:p>
              <a:p>
                <a:endParaRPr lang="pl-PL" dirty="0"/>
              </a:p>
              <a:p>
                <a:pPr marL="0" indent="0">
                  <a:buNone/>
                </a:pPr>
                <a:endParaRPr lang="pl-PL" dirty="0"/>
              </a:p>
            </p:txBody>
          </p:sp>
        </mc:Choice>
        <mc:Fallback xmlns="">
          <p:sp>
            <p:nvSpPr>
              <p:cNvPr id="3" name="Symbol zastępczy zawartości 2">
                <a:extLst>
                  <a:ext uri="{FF2B5EF4-FFF2-40B4-BE49-F238E27FC236}">
                    <a16:creationId xmlns:a16="http://schemas.microsoft.com/office/drawing/2014/main" id="{BC72ED82-B147-46B0-B459-C78A7FD9FF4D}"/>
                  </a:ext>
                </a:extLst>
              </p:cNvPr>
              <p:cNvSpPr>
                <a:spLocks noGrp="1" noRot="1" noChangeAspect="1" noMove="1" noResize="1" noEditPoints="1" noAdjustHandles="1" noChangeArrowheads="1" noChangeShapeType="1" noTextEdit="1"/>
              </p:cNvSpPr>
              <p:nvPr>
                <p:ph sz="quarter" idx="13"/>
              </p:nvPr>
            </p:nvSpPr>
            <p:spPr>
              <a:xfrm>
                <a:off x="429369" y="1319918"/>
                <a:ext cx="11147729" cy="5269370"/>
              </a:xfrm>
              <a:blipFill>
                <a:blip r:embed="rId2"/>
                <a:stretch>
                  <a:fillRect l="-437"/>
                </a:stretch>
              </a:blipFill>
              <a:ln>
                <a:solidFill>
                  <a:schemeClr val="bg1"/>
                </a:solidFill>
              </a:ln>
            </p:spPr>
            <p:txBody>
              <a:bodyPr/>
              <a:lstStyle/>
              <a:p>
                <a:r>
                  <a:rPr lang="pl-PL">
                    <a:noFill/>
                  </a:rPr>
                  <a:t> </a:t>
                </a:r>
              </a:p>
            </p:txBody>
          </p:sp>
        </mc:Fallback>
      </mc:AlternateContent>
      <p:cxnSp>
        <p:nvCxnSpPr>
          <p:cNvPr id="11" name="Łącznik prosty 10">
            <a:extLst>
              <a:ext uri="{FF2B5EF4-FFF2-40B4-BE49-F238E27FC236}">
                <a16:creationId xmlns:a16="http://schemas.microsoft.com/office/drawing/2014/main" id="{2BAA70D8-2DE8-4C70-BEAB-1449F06C0CD9}"/>
              </a:ext>
            </a:extLst>
          </p:cNvPr>
          <p:cNvCxnSpPr/>
          <p:nvPr/>
        </p:nvCxnSpPr>
        <p:spPr>
          <a:xfrm flipV="1">
            <a:off x="5025224" y="-31805"/>
            <a:ext cx="0" cy="31805"/>
          </a:xfrm>
          <a:prstGeom prst="line">
            <a:avLst/>
          </a:prstGeom>
        </p:spPr>
        <p:style>
          <a:lnRef idx="1">
            <a:schemeClr val="accent1"/>
          </a:lnRef>
          <a:fillRef idx="0">
            <a:schemeClr val="accent1"/>
          </a:fillRef>
          <a:effectRef idx="0">
            <a:schemeClr val="accent1"/>
          </a:effectRef>
          <a:fontRef idx="minor">
            <a:schemeClr val="tx1"/>
          </a:fontRef>
        </p:style>
      </p:cxnSp>
      <p:sp>
        <p:nvSpPr>
          <p:cNvPr id="4" name="Ramka 3">
            <a:extLst>
              <a:ext uri="{FF2B5EF4-FFF2-40B4-BE49-F238E27FC236}">
                <a16:creationId xmlns:a16="http://schemas.microsoft.com/office/drawing/2014/main" id="{1CB830D0-85DA-4D32-B3CD-FA814C804E5A}"/>
              </a:ext>
            </a:extLst>
          </p:cNvPr>
          <p:cNvSpPr/>
          <p:nvPr/>
        </p:nvSpPr>
        <p:spPr>
          <a:xfrm rot="16200000">
            <a:off x="328906" y="3398673"/>
            <a:ext cx="1889449" cy="1950101"/>
          </a:xfrm>
          <a:prstGeom prst="frame">
            <a:avLst>
              <a:gd name="adj1" fmla="val 35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252593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4B15F9-BFA3-4BF7-BD77-C54331147DDE}"/>
              </a:ext>
            </a:extLst>
          </p:cNvPr>
          <p:cNvSpPr>
            <a:spLocks noGrp="1"/>
          </p:cNvSpPr>
          <p:nvPr>
            <p:ph type="title"/>
          </p:nvPr>
        </p:nvSpPr>
        <p:spPr>
          <a:xfrm>
            <a:off x="144307" y="169934"/>
            <a:ext cx="11660623" cy="736374"/>
          </a:xfrm>
        </p:spPr>
        <p:txBody>
          <a:bodyPr>
            <a:noAutofit/>
          </a:bodyPr>
          <a:lstStyle/>
          <a:p>
            <a:r>
              <a:rPr lang="pl-PL" sz="2400" dirty="0">
                <a:solidFill>
                  <a:schemeClr val="tx1"/>
                </a:solidFill>
              </a:rPr>
              <a:t>Przykład 2.     Wahadło płaskie na elastycznym ramieniu (</a:t>
            </a:r>
            <a:r>
              <a:rPr lang="pl-PL" sz="2400" dirty="0" err="1">
                <a:solidFill>
                  <a:schemeClr val="tx1"/>
                </a:solidFill>
              </a:rPr>
              <a:t>elastic</a:t>
            </a:r>
            <a:r>
              <a:rPr lang="pl-PL" sz="2400" dirty="0">
                <a:solidFill>
                  <a:schemeClr val="tx1"/>
                </a:solidFill>
              </a:rPr>
              <a:t> </a:t>
            </a:r>
            <a:r>
              <a:rPr lang="pl-PL" sz="2400" dirty="0" err="1">
                <a:solidFill>
                  <a:schemeClr val="tx1"/>
                </a:solidFill>
              </a:rPr>
              <a:t>pendelum</a:t>
            </a:r>
            <a:r>
              <a:rPr lang="pl-PL" sz="2400" dirty="0">
                <a:solidFill>
                  <a:schemeClr val="tx1"/>
                </a:solidFill>
              </a:rPr>
              <a:t>)</a:t>
            </a:r>
            <a:br>
              <a:rPr lang="pl-PL" sz="2400" dirty="0">
                <a:solidFill>
                  <a:schemeClr val="tx1"/>
                </a:solidFill>
              </a:rPr>
            </a:br>
            <a:r>
              <a:rPr lang="pl-PL" sz="2400" dirty="0">
                <a:solidFill>
                  <a:schemeClr val="tx1"/>
                </a:solidFill>
              </a:rPr>
              <a:t>przykładowe rozwiązania kąta wychylania i prędkości kątowej (</a:t>
            </a:r>
            <a:r>
              <a:rPr lang="pl-PL" sz="2400" dirty="0" err="1">
                <a:solidFill>
                  <a:schemeClr val="tx1"/>
                </a:solidFill>
              </a:rPr>
              <a:t>matlab</a:t>
            </a:r>
            <a:r>
              <a:rPr lang="pl-PL" sz="2400" dirty="0">
                <a:solidFill>
                  <a:schemeClr val="tx1"/>
                </a:solidFill>
              </a:rPr>
              <a:t>) (1)</a:t>
            </a:r>
            <a:endParaRPr lang="pl-PL" sz="2400" dirty="0"/>
          </a:p>
        </p:txBody>
      </p:sp>
      <p:sp>
        <p:nvSpPr>
          <p:cNvPr id="3" name="Symbol zastępczy zawartości 2">
            <a:extLst>
              <a:ext uri="{FF2B5EF4-FFF2-40B4-BE49-F238E27FC236}">
                <a16:creationId xmlns:a16="http://schemas.microsoft.com/office/drawing/2014/main" id="{58EA5731-85AE-4AEB-B0F7-B0A3E90793B4}"/>
              </a:ext>
            </a:extLst>
          </p:cNvPr>
          <p:cNvSpPr>
            <a:spLocks noGrp="1"/>
          </p:cNvSpPr>
          <p:nvPr>
            <p:ph sz="quarter" idx="13"/>
          </p:nvPr>
        </p:nvSpPr>
        <p:spPr>
          <a:xfrm>
            <a:off x="461245" y="1060058"/>
            <a:ext cx="11207469" cy="5696792"/>
          </a:xfrm>
        </p:spPr>
        <p:txBody>
          <a:bodyPr/>
          <a:lstStyle/>
          <a:p>
            <a:r>
              <a:rPr lang="pl-PL" dirty="0"/>
              <a:t>Mała sztywność sprężyny: </a:t>
            </a:r>
            <a:r>
              <a:rPr lang="pl-PL" cap="none" dirty="0"/>
              <a:t>k</a:t>
            </a:r>
            <a:r>
              <a:rPr lang="pl-PL" dirty="0"/>
              <a:t>=1500 </a:t>
            </a:r>
            <a:r>
              <a:rPr lang="pl-PL" cap="none" dirty="0"/>
              <a:t>n/m</a:t>
            </a:r>
            <a:endParaRPr lang="pl-PL" dirty="0"/>
          </a:p>
        </p:txBody>
      </p:sp>
      <p:pic>
        <p:nvPicPr>
          <p:cNvPr id="4" name="Obraz 3">
            <a:extLst>
              <a:ext uri="{FF2B5EF4-FFF2-40B4-BE49-F238E27FC236}">
                <a16:creationId xmlns:a16="http://schemas.microsoft.com/office/drawing/2014/main" id="{603B2886-86C4-4614-A888-3531373098B6}"/>
              </a:ext>
            </a:extLst>
          </p:cNvPr>
          <p:cNvPicPr>
            <a:picLocks noChangeAspect="1"/>
          </p:cNvPicPr>
          <p:nvPr/>
        </p:nvPicPr>
        <p:blipFill>
          <a:blip r:embed="rId2"/>
          <a:stretch>
            <a:fillRect/>
          </a:stretch>
        </p:blipFill>
        <p:spPr>
          <a:xfrm>
            <a:off x="0" y="2092296"/>
            <a:ext cx="6012381" cy="4381331"/>
          </a:xfrm>
          <a:prstGeom prst="rect">
            <a:avLst/>
          </a:prstGeom>
        </p:spPr>
      </p:pic>
      <p:pic>
        <p:nvPicPr>
          <p:cNvPr id="5" name="Obraz 4">
            <a:extLst>
              <a:ext uri="{FF2B5EF4-FFF2-40B4-BE49-F238E27FC236}">
                <a16:creationId xmlns:a16="http://schemas.microsoft.com/office/drawing/2014/main" id="{E7E6BA0B-16EE-4894-B380-E143EEA222DC}"/>
              </a:ext>
            </a:extLst>
          </p:cNvPr>
          <p:cNvPicPr>
            <a:picLocks noChangeAspect="1"/>
          </p:cNvPicPr>
          <p:nvPr/>
        </p:nvPicPr>
        <p:blipFill>
          <a:blip r:embed="rId3"/>
          <a:stretch>
            <a:fillRect/>
          </a:stretch>
        </p:blipFill>
        <p:spPr>
          <a:xfrm>
            <a:off x="6012380" y="2092295"/>
            <a:ext cx="5656333" cy="4381331"/>
          </a:xfrm>
          <a:prstGeom prst="rect">
            <a:avLst/>
          </a:prstGeom>
        </p:spPr>
      </p:pic>
    </p:spTree>
    <p:extLst>
      <p:ext uri="{BB962C8B-B14F-4D97-AF65-F5344CB8AC3E}">
        <p14:creationId xmlns:p14="http://schemas.microsoft.com/office/powerpoint/2010/main" val="254254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4F8A52-4740-457C-8934-4C6F7078933A}"/>
              </a:ext>
            </a:extLst>
          </p:cNvPr>
          <p:cNvSpPr>
            <a:spLocks noGrp="1"/>
          </p:cNvSpPr>
          <p:nvPr>
            <p:ph type="title"/>
          </p:nvPr>
        </p:nvSpPr>
        <p:spPr>
          <a:xfrm>
            <a:off x="72829" y="131147"/>
            <a:ext cx="11992396" cy="798089"/>
          </a:xfrm>
        </p:spPr>
        <p:txBody>
          <a:bodyPr>
            <a:normAutofit/>
          </a:bodyPr>
          <a:lstStyle/>
          <a:p>
            <a:r>
              <a:rPr lang="pl-PL" sz="2400" dirty="0">
                <a:solidFill>
                  <a:schemeClr val="tx1"/>
                </a:solidFill>
              </a:rPr>
              <a:t>Przykład 2.     Wahadło płaskie na elastycznym ramieniu (</a:t>
            </a:r>
            <a:r>
              <a:rPr lang="pl-PL" sz="2400" dirty="0" err="1">
                <a:solidFill>
                  <a:schemeClr val="tx1"/>
                </a:solidFill>
              </a:rPr>
              <a:t>elastic</a:t>
            </a:r>
            <a:r>
              <a:rPr lang="pl-PL" sz="2400" dirty="0">
                <a:solidFill>
                  <a:schemeClr val="tx1"/>
                </a:solidFill>
              </a:rPr>
              <a:t> </a:t>
            </a:r>
            <a:r>
              <a:rPr lang="pl-PL" sz="2400" dirty="0" err="1">
                <a:solidFill>
                  <a:schemeClr val="tx1"/>
                </a:solidFill>
              </a:rPr>
              <a:t>pendelum</a:t>
            </a:r>
            <a:r>
              <a:rPr lang="pl-PL" sz="2400" dirty="0">
                <a:solidFill>
                  <a:schemeClr val="tx1"/>
                </a:solidFill>
              </a:rPr>
              <a:t>)</a:t>
            </a:r>
            <a:br>
              <a:rPr lang="pl-PL" sz="2400" dirty="0">
                <a:solidFill>
                  <a:schemeClr val="tx1"/>
                </a:solidFill>
              </a:rPr>
            </a:br>
            <a:r>
              <a:rPr lang="pl-PL" sz="2400" dirty="0">
                <a:solidFill>
                  <a:schemeClr val="tx1"/>
                </a:solidFill>
              </a:rPr>
              <a:t>przykładowe rozwiązania kąta wychylania i prędkości kątowej (</a:t>
            </a:r>
            <a:r>
              <a:rPr lang="pl-PL" sz="2400" dirty="0" err="1">
                <a:solidFill>
                  <a:schemeClr val="tx1"/>
                </a:solidFill>
              </a:rPr>
              <a:t>matlab</a:t>
            </a:r>
            <a:r>
              <a:rPr lang="pl-PL" sz="2400" dirty="0">
                <a:solidFill>
                  <a:schemeClr val="tx1"/>
                </a:solidFill>
              </a:rPr>
              <a:t>) (2)</a:t>
            </a:r>
            <a:endParaRPr lang="pl-PL" sz="2400" dirty="0"/>
          </a:p>
        </p:txBody>
      </p:sp>
      <p:sp>
        <p:nvSpPr>
          <p:cNvPr id="3" name="Symbol zastępczy zawartości 2">
            <a:extLst>
              <a:ext uri="{FF2B5EF4-FFF2-40B4-BE49-F238E27FC236}">
                <a16:creationId xmlns:a16="http://schemas.microsoft.com/office/drawing/2014/main" id="{B2FAE614-7679-4183-ABAF-471A49F22734}"/>
              </a:ext>
            </a:extLst>
          </p:cNvPr>
          <p:cNvSpPr>
            <a:spLocks noGrp="1"/>
          </p:cNvSpPr>
          <p:nvPr>
            <p:ph sz="quarter" idx="13"/>
          </p:nvPr>
        </p:nvSpPr>
        <p:spPr>
          <a:xfrm>
            <a:off x="493613" y="1408014"/>
            <a:ext cx="11239837" cy="5219363"/>
          </a:xfrm>
        </p:spPr>
        <p:txBody>
          <a:bodyPr/>
          <a:lstStyle/>
          <a:p>
            <a:r>
              <a:rPr lang="pl-PL" dirty="0"/>
              <a:t>Mała sztywność sprężyny: </a:t>
            </a:r>
            <a:r>
              <a:rPr lang="pl-PL" cap="none" dirty="0"/>
              <a:t>k</a:t>
            </a:r>
            <a:r>
              <a:rPr lang="pl-PL" dirty="0"/>
              <a:t>=1500 </a:t>
            </a:r>
            <a:r>
              <a:rPr lang="pl-PL" cap="none" dirty="0"/>
              <a:t>N/m</a:t>
            </a:r>
            <a:endParaRPr lang="pl-PL" dirty="0"/>
          </a:p>
          <a:p>
            <a:endParaRPr lang="pl-PL" dirty="0"/>
          </a:p>
        </p:txBody>
      </p:sp>
      <p:pic>
        <p:nvPicPr>
          <p:cNvPr id="4" name="Obraz 3">
            <a:extLst>
              <a:ext uri="{FF2B5EF4-FFF2-40B4-BE49-F238E27FC236}">
                <a16:creationId xmlns:a16="http://schemas.microsoft.com/office/drawing/2014/main" id="{31A665B9-0A3B-439E-AFA0-63651F1FFFA4}"/>
              </a:ext>
            </a:extLst>
          </p:cNvPr>
          <p:cNvPicPr>
            <a:picLocks noChangeAspect="1"/>
          </p:cNvPicPr>
          <p:nvPr/>
        </p:nvPicPr>
        <p:blipFill>
          <a:blip r:embed="rId2"/>
          <a:stretch>
            <a:fillRect/>
          </a:stretch>
        </p:blipFill>
        <p:spPr>
          <a:xfrm>
            <a:off x="72829" y="1772157"/>
            <a:ext cx="6166130" cy="4482986"/>
          </a:xfrm>
          <a:prstGeom prst="rect">
            <a:avLst/>
          </a:prstGeom>
        </p:spPr>
      </p:pic>
      <p:pic>
        <p:nvPicPr>
          <p:cNvPr id="5" name="Obraz 4">
            <a:extLst>
              <a:ext uri="{FF2B5EF4-FFF2-40B4-BE49-F238E27FC236}">
                <a16:creationId xmlns:a16="http://schemas.microsoft.com/office/drawing/2014/main" id="{7C3BA87F-E59C-430F-8120-8BCFCABC03C2}"/>
              </a:ext>
            </a:extLst>
          </p:cNvPr>
          <p:cNvPicPr>
            <a:picLocks noChangeAspect="1"/>
          </p:cNvPicPr>
          <p:nvPr/>
        </p:nvPicPr>
        <p:blipFill>
          <a:blip r:embed="rId3"/>
          <a:stretch>
            <a:fillRect/>
          </a:stretch>
        </p:blipFill>
        <p:spPr>
          <a:xfrm>
            <a:off x="6096000" y="1772157"/>
            <a:ext cx="6023171" cy="4539631"/>
          </a:xfrm>
          <a:prstGeom prst="rect">
            <a:avLst/>
          </a:prstGeom>
        </p:spPr>
      </p:pic>
    </p:spTree>
    <p:extLst>
      <p:ext uri="{BB962C8B-B14F-4D97-AF65-F5344CB8AC3E}">
        <p14:creationId xmlns:p14="http://schemas.microsoft.com/office/powerpoint/2010/main" val="226009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323CD6-7459-402B-B8D8-9B2FF6B0CC6C}"/>
              </a:ext>
            </a:extLst>
          </p:cNvPr>
          <p:cNvSpPr>
            <a:spLocks noGrp="1"/>
          </p:cNvSpPr>
          <p:nvPr>
            <p:ph type="title"/>
          </p:nvPr>
        </p:nvSpPr>
        <p:spPr>
          <a:xfrm>
            <a:off x="168584" y="132995"/>
            <a:ext cx="11854832" cy="813773"/>
          </a:xfrm>
        </p:spPr>
        <p:txBody>
          <a:bodyPr>
            <a:normAutofit/>
          </a:bodyPr>
          <a:lstStyle/>
          <a:p>
            <a:r>
              <a:rPr lang="pl-PL" sz="2400" dirty="0">
                <a:solidFill>
                  <a:schemeClr val="tx1"/>
                </a:solidFill>
              </a:rPr>
              <a:t>Przykład 2.     Wahadło płaskie na elastycznym ramieniu (</a:t>
            </a:r>
            <a:r>
              <a:rPr lang="pl-PL" sz="2400" dirty="0" err="1">
                <a:solidFill>
                  <a:schemeClr val="tx1"/>
                </a:solidFill>
              </a:rPr>
              <a:t>elastic</a:t>
            </a:r>
            <a:r>
              <a:rPr lang="pl-PL" sz="2400" dirty="0">
                <a:solidFill>
                  <a:schemeClr val="tx1"/>
                </a:solidFill>
              </a:rPr>
              <a:t> </a:t>
            </a:r>
            <a:r>
              <a:rPr lang="pl-PL" sz="2400" dirty="0" err="1">
                <a:solidFill>
                  <a:schemeClr val="tx1"/>
                </a:solidFill>
              </a:rPr>
              <a:t>pendelum</a:t>
            </a:r>
            <a:r>
              <a:rPr lang="pl-PL" sz="2400" dirty="0">
                <a:solidFill>
                  <a:schemeClr val="tx1"/>
                </a:solidFill>
              </a:rPr>
              <a:t>)</a:t>
            </a:r>
            <a:br>
              <a:rPr lang="pl-PL" sz="2400" dirty="0">
                <a:solidFill>
                  <a:schemeClr val="tx1"/>
                </a:solidFill>
              </a:rPr>
            </a:br>
            <a:r>
              <a:rPr lang="pl-PL" sz="2400" dirty="0">
                <a:solidFill>
                  <a:schemeClr val="tx1"/>
                </a:solidFill>
              </a:rPr>
              <a:t>przykładowe rozwiązania kąta wychylania i prędkości kątowej (</a:t>
            </a:r>
            <a:r>
              <a:rPr lang="pl-PL" sz="2400" dirty="0" err="1">
                <a:solidFill>
                  <a:schemeClr val="tx1"/>
                </a:solidFill>
              </a:rPr>
              <a:t>matlab</a:t>
            </a:r>
            <a:r>
              <a:rPr lang="pl-PL" sz="2400" dirty="0">
                <a:solidFill>
                  <a:schemeClr val="tx1"/>
                </a:solidFill>
              </a:rPr>
              <a:t>) (3)</a:t>
            </a:r>
            <a:endParaRPr lang="pl-PL" sz="2400" dirty="0"/>
          </a:p>
        </p:txBody>
      </p:sp>
      <p:sp>
        <p:nvSpPr>
          <p:cNvPr id="3" name="Symbol zastępczy zawartości 2">
            <a:extLst>
              <a:ext uri="{FF2B5EF4-FFF2-40B4-BE49-F238E27FC236}">
                <a16:creationId xmlns:a16="http://schemas.microsoft.com/office/drawing/2014/main" id="{44EE4BE0-C643-441A-AC50-A6CD42F480DF}"/>
              </a:ext>
            </a:extLst>
          </p:cNvPr>
          <p:cNvSpPr>
            <a:spLocks noGrp="1"/>
          </p:cNvSpPr>
          <p:nvPr>
            <p:ph sz="quarter" idx="13"/>
          </p:nvPr>
        </p:nvSpPr>
        <p:spPr>
          <a:xfrm>
            <a:off x="372234" y="1084333"/>
            <a:ext cx="11110364" cy="5413571"/>
          </a:xfrm>
        </p:spPr>
        <p:txBody>
          <a:bodyPr/>
          <a:lstStyle/>
          <a:p>
            <a:r>
              <a:rPr lang="pl-PL" dirty="0"/>
              <a:t>duża sztywność sprężyny: </a:t>
            </a:r>
            <a:r>
              <a:rPr lang="pl-PL" cap="none" dirty="0"/>
              <a:t>k</a:t>
            </a:r>
            <a:r>
              <a:rPr lang="pl-PL" dirty="0"/>
              <a:t>=50000 </a:t>
            </a:r>
            <a:r>
              <a:rPr lang="pl-PL" cap="none" dirty="0"/>
              <a:t>N/m</a:t>
            </a:r>
            <a:endParaRPr lang="pl-PL" dirty="0"/>
          </a:p>
          <a:p>
            <a:endParaRPr lang="pl-PL" dirty="0"/>
          </a:p>
        </p:txBody>
      </p:sp>
      <p:pic>
        <p:nvPicPr>
          <p:cNvPr id="4" name="Obraz 3">
            <a:extLst>
              <a:ext uri="{FF2B5EF4-FFF2-40B4-BE49-F238E27FC236}">
                <a16:creationId xmlns:a16="http://schemas.microsoft.com/office/drawing/2014/main" id="{9BE4E0D8-A9D4-45CD-B5C9-95773D95AA5B}"/>
              </a:ext>
            </a:extLst>
          </p:cNvPr>
          <p:cNvPicPr>
            <a:picLocks noChangeAspect="1"/>
          </p:cNvPicPr>
          <p:nvPr/>
        </p:nvPicPr>
        <p:blipFill>
          <a:blip r:embed="rId2"/>
          <a:stretch>
            <a:fillRect/>
          </a:stretch>
        </p:blipFill>
        <p:spPr>
          <a:xfrm>
            <a:off x="80920" y="1658867"/>
            <a:ext cx="6190407" cy="4976602"/>
          </a:xfrm>
          <a:prstGeom prst="rect">
            <a:avLst/>
          </a:prstGeom>
        </p:spPr>
      </p:pic>
      <p:pic>
        <p:nvPicPr>
          <p:cNvPr id="5" name="Obraz 4">
            <a:extLst>
              <a:ext uri="{FF2B5EF4-FFF2-40B4-BE49-F238E27FC236}">
                <a16:creationId xmlns:a16="http://schemas.microsoft.com/office/drawing/2014/main" id="{5D6BC5B4-FB50-4150-B7A0-0842DA070BE6}"/>
              </a:ext>
            </a:extLst>
          </p:cNvPr>
          <p:cNvPicPr>
            <a:picLocks noChangeAspect="1"/>
          </p:cNvPicPr>
          <p:nvPr/>
        </p:nvPicPr>
        <p:blipFill>
          <a:blip r:embed="rId3"/>
          <a:stretch>
            <a:fillRect/>
          </a:stretch>
        </p:blipFill>
        <p:spPr>
          <a:xfrm>
            <a:off x="5702862" y="1658867"/>
            <a:ext cx="6320554" cy="4976601"/>
          </a:xfrm>
          <a:prstGeom prst="rect">
            <a:avLst/>
          </a:prstGeom>
        </p:spPr>
      </p:pic>
    </p:spTree>
    <p:extLst>
      <p:ext uri="{BB962C8B-B14F-4D97-AF65-F5344CB8AC3E}">
        <p14:creationId xmlns:p14="http://schemas.microsoft.com/office/powerpoint/2010/main" val="326855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1BCFB8-8A9C-47C8-9A8B-E5BA94E8F2E4}"/>
              </a:ext>
            </a:extLst>
          </p:cNvPr>
          <p:cNvSpPr>
            <a:spLocks noGrp="1"/>
          </p:cNvSpPr>
          <p:nvPr>
            <p:ph type="title"/>
          </p:nvPr>
        </p:nvSpPr>
        <p:spPr>
          <a:xfrm>
            <a:off x="139949" y="197732"/>
            <a:ext cx="11911476" cy="869070"/>
          </a:xfrm>
        </p:spPr>
        <p:txBody>
          <a:bodyPr>
            <a:normAutofit/>
          </a:bodyPr>
          <a:lstStyle/>
          <a:p>
            <a:r>
              <a:rPr lang="pl-PL" sz="2400" dirty="0">
                <a:solidFill>
                  <a:schemeClr val="tx1"/>
                </a:solidFill>
              </a:rPr>
              <a:t>Przykład 2.     Wahadło płaskie na elastycznym ramieniu (</a:t>
            </a:r>
            <a:r>
              <a:rPr lang="pl-PL" sz="2400" dirty="0" err="1">
                <a:solidFill>
                  <a:schemeClr val="tx1"/>
                </a:solidFill>
              </a:rPr>
              <a:t>elastic</a:t>
            </a:r>
            <a:r>
              <a:rPr lang="pl-PL" sz="2400" dirty="0">
                <a:solidFill>
                  <a:schemeClr val="tx1"/>
                </a:solidFill>
              </a:rPr>
              <a:t> </a:t>
            </a:r>
            <a:r>
              <a:rPr lang="pl-PL" sz="2400" dirty="0" err="1">
                <a:solidFill>
                  <a:schemeClr val="tx1"/>
                </a:solidFill>
              </a:rPr>
              <a:t>pendelum</a:t>
            </a:r>
            <a:r>
              <a:rPr lang="pl-PL" sz="2400" dirty="0">
                <a:solidFill>
                  <a:schemeClr val="tx1"/>
                </a:solidFill>
              </a:rPr>
              <a:t>)</a:t>
            </a:r>
            <a:br>
              <a:rPr lang="pl-PL" sz="2400" dirty="0">
                <a:solidFill>
                  <a:schemeClr val="tx1"/>
                </a:solidFill>
              </a:rPr>
            </a:br>
            <a:r>
              <a:rPr lang="pl-PL" sz="2400" dirty="0">
                <a:solidFill>
                  <a:schemeClr val="tx1"/>
                </a:solidFill>
              </a:rPr>
              <a:t>przykładowe rozwiązania kąta wychylania i prędkości kątowej (</a:t>
            </a:r>
            <a:r>
              <a:rPr lang="pl-PL" sz="2400" dirty="0" err="1">
                <a:solidFill>
                  <a:schemeClr val="tx1"/>
                </a:solidFill>
              </a:rPr>
              <a:t>matlab</a:t>
            </a:r>
            <a:r>
              <a:rPr lang="pl-PL" sz="2400" dirty="0">
                <a:solidFill>
                  <a:schemeClr val="tx1"/>
                </a:solidFill>
              </a:rPr>
              <a:t>) (4)</a:t>
            </a:r>
            <a:endParaRPr lang="pl-PL" sz="2400" dirty="0"/>
          </a:p>
        </p:txBody>
      </p:sp>
      <p:sp>
        <p:nvSpPr>
          <p:cNvPr id="3" name="Symbol zastępczy zawartości 2">
            <a:extLst>
              <a:ext uri="{FF2B5EF4-FFF2-40B4-BE49-F238E27FC236}">
                <a16:creationId xmlns:a16="http://schemas.microsoft.com/office/drawing/2014/main" id="{BBE4CA06-1C4F-4EB2-987D-FF90722E07F6}"/>
              </a:ext>
            </a:extLst>
          </p:cNvPr>
          <p:cNvSpPr>
            <a:spLocks noGrp="1"/>
          </p:cNvSpPr>
          <p:nvPr>
            <p:ph sz="quarter" idx="13"/>
          </p:nvPr>
        </p:nvSpPr>
        <p:spPr>
          <a:xfrm>
            <a:off x="469337" y="1294726"/>
            <a:ext cx="11296481" cy="5365542"/>
          </a:xfrm>
        </p:spPr>
        <p:txBody>
          <a:bodyPr/>
          <a:lstStyle/>
          <a:p>
            <a:r>
              <a:rPr lang="pl-PL" dirty="0"/>
              <a:t>duża sztywność sprężyny: </a:t>
            </a:r>
            <a:r>
              <a:rPr lang="pl-PL" cap="none" dirty="0"/>
              <a:t>k</a:t>
            </a:r>
            <a:r>
              <a:rPr lang="pl-PL" dirty="0"/>
              <a:t>=50000 </a:t>
            </a:r>
            <a:r>
              <a:rPr lang="pl-PL" cap="none" dirty="0"/>
              <a:t>n/m</a:t>
            </a:r>
            <a:endParaRPr lang="pl-PL" dirty="0"/>
          </a:p>
          <a:p>
            <a:pPr marL="0" indent="0">
              <a:buNone/>
            </a:pPr>
            <a:endParaRPr lang="pl-PL" dirty="0"/>
          </a:p>
        </p:txBody>
      </p:sp>
      <p:pic>
        <p:nvPicPr>
          <p:cNvPr id="4" name="Obraz 3">
            <a:extLst>
              <a:ext uri="{FF2B5EF4-FFF2-40B4-BE49-F238E27FC236}">
                <a16:creationId xmlns:a16="http://schemas.microsoft.com/office/drawing/2014/main" id="{77271A2F-E76B-4543-AE49-062C5BA765EC}"/>
              </a:ext>
            </a:extLst>
          </p:cNvPr>
          <p:cNvPicPr>
            <a:picLocks noChangeAspect="1"/>
          </p:cNvPicPr>
          <p:nvPr/>
        </p:nvPicPr>
        <p:blipFill>
          <a:blip r:embed="rId2"/>
          <a:stretch>
            <a:fillRect/>
          </a:stretch>
        </p:blipFill>
        <p:spPr>
          <a:xfrm>
            <a:off x="139949" y="1752432"/>
            <a:ext cx="6277035" cy="4599816"/>
          </a:xfrm>
          <a:prstGeom prst="rect">
            <a:avLst/>
          </a:prstGeom>
        </p:spPr>
      </p:pic>
      <p:pic>
        <p:nvPicPr>
          <p:cNvPr id="5" name="Obraz 4">
            <a:extLst>
              <a:ext uri="{FF2B5EF4-FFF2-40B4-BE49-F238E27FC236}">
                <a16:creationId xmlns:a16="http://schemas.microsoft.com/office/drawing/2014/main" id="{8862B02F-CA8C-4800-B3E2-E7660899DF6E}"/>
              </a:ext>
            </a:extLst>
          </p:cNvPr>
          <p:cNvPicPr>
            <a:picLocks noChangeAspect="1"/>
          </p:cNvPicPr>
          <p:nvPr/>
        </p:nvPicPr>
        <p:blipFill>
          <a:blip r:embed="rId3"/>
          <a:stretch>
            <a:fillRect/>
          </a:stretch>
        </p:blipFill>
        <p:spPr>
          <a:xfrm>
            <a:off x="6117577" y="1699834"/>
            <a:ext cx="5977629" cy="4705012"/>
          </a:xfrm>
          <a:prstGeom prst="rect">
            <a:avLst/>
          </a:prstGeom>
        </p:spPr>
      </p:pic>
    </p:spTree>
    <p:extLst>
      <p:ext uri="{BB962C8B-B14F-4D97-AF65-F5344CB8AC3E}">
        <p14:creationId xmlns:p14="http://schemas.microsoft.com/office/powerpoint/2010/main" val="362367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96DCEC-F067-42E0-94A9-8D1CA6A85EA8}"/>
              </a:ext>
            </a:extLst>
          </p:cNvPr>
          <p:cNvSpPr>
            <a:spLocks noGrp="1"/>
          </p:cNvSpPr>
          <p:nvPr>
            <p:ph type="title"/>
          </p:nvPr>
        </p:nvSpPr>
        <p:spPr>
          <a:xfrm>
            <a:off x="323681" y="242762"/>
            <a:ext cx="11603979" cy="962952"/>
          </a:xfrm>
        </p:spPr>
        <p:txBody>
          <a:bodyPr>
            <a:normAutofit/>
          </a:bodyPr>
          <a:lstStyle/>
          <a:p>
            <a:r>
              <a:rPr lang="pl-PL" sz="2800" dirty="0"/>
              <a:t>Metoda </a:t>
            </a:r>
            <a:r>
              <a:rPr lang="pl-PL" sz="2800" dirty="0" err="1"/>
              <a:t>Lagrange’a</a:t>
            </a:r>
            <a:r>
              <a:rPr lang="pl-PL" sz="2800" dirty="0"/>
              <a:t>- Przykład 3 typu elektrycznego:</a:t>
            </a:r>
            <a:br>
              <a:rPr lang="pl-PL" sz="2800" dirty="0"/>
            </a:br>
            <a:r>
              <a:rPr lang="pl-PL" sz="2800" dirty="0"/>
              <a:t>sterowany mostek prostowniczy </a:t>
            </a:r>
            <a:r>
              <a:rPr lang="pl-PL" sz="2800" dirty="0" err="1"/>
              <a:t>graetza</a:t>
            </a:r>
            <a:endParaRPr lang="pl-PL" sz="2800" dirty="0"/>
          </a:p>
        </p:txBody>
      </p:sp>
      <p:sp>
        <p:nvSpPr>
          <p:cNvPr id="3" name="Symbol zastępczy zawartości 2">
            <a:extLst>
              <a:ext uri="{FF2B5EF4-FFF2-40B4-BE49-F238E27FC236}">
                <a16:creationId xmlns:a16="http://schemas.microsoft.com/office/drawing/2014/main" id="{D82C568A-877F-49B1-9FAD-DABC17CF9094}"/>
              </a:ext>
            </a:extLst>
          </p:cNvPr>
          <p:cNvSpPr>
            <a:spLocks noGrp="1"/>
          </p:cNvSpPr>
          <p:nvPr>
            <p:ph sz="quarter" idx="13"/>
          </p:nvPr>
        </p:nvSpPr>
        <p:spPr>
          <a:xfrm>
            <a:off x="671639" y="1205713"/>
            <a:ext cx="10419845" cy="5518767"/>
          </a:xfrm>
        </p:spPr>
        <p:txBody>
          <a:bodyPr/>
          <a:lstStyle/>
          <a:p>
            <a:r>
              <a:rPr lang="pl-PL" dirty="0"/>
              <a:t>Mostek prostowniczy Graetza służy do prostowania prądu z sieci jednofazowej – dwu-połówkowo. W przypadku mostka sterowanego składa się z dwóch elementów sterowanych  i dwóch niesterowanych.</a:t>
            </a:r>
          </a:p>
        </p:txBody>
      </p:sp>
      <p:sp>
        <p:nvSpPr>
          <p:cNvPr id="4" name="Prostokąt 3">
            <a:extLst>
              <a:ext uri="{FF2B5EF4-FFF2-40B4-BE49-F238E27FC236}">
                <a16:creationId xmlns:a16="http://schemas.microsoft.com/office/drawing/2014/main" id="{08DCA511-102A-4938-9A68-711E1DB99C0A}"/>
              </a:ext>
            </a:extLst>
          </p:cNvPr>
          <p:cNvSpPr/>
          <p:nvPr/>
        </p:nvSpPr>
        <p:spPr>
          <a:xfrm rot="18863857">
            <a:off x="3606041" y="3168979"/>
            <a:ext cx="2014917" cy="198422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a:extLst>
              <a:ext uri="{FF2B5EF4-FFF2-40B4-BE49-F238E27FC236}">
                <a16:creationId xmlns:a16="http://schemas.microsoft.com/office/drawing/2014/main" id="{60BBDB7F-5F1C-42E6-8F0C-F7936E936EDC}"/>
              </a:ext>
            </a:extLst>
          </p:cNvPr>
          <p:cNvCxnSpPr/>
          <p:nvPr/>
        </p:nvCxnSpPr>
        <p:spPr>
          <a:xfrm>
            <a:off x="4628644" y="5558762"/>
            <a:ext cx="36737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76BDE9D5-4587-48C4-B7DF-DAFAFD4523CD}"/>
              </a:ext>
            </a:extLst>
          </p:cNvPr>
          <p:cNvCxnSpPr>
            <a:cxnSpLocks/>
          </p:cNvCxnSpPr>
          <p:nvPr/>
        </p:nvCxnSpPr>
        <p:spPr>
          <a:xfrm>
            <a:off x="3212811" y="4145625"/>
            <a:ext cx="1349" cy="21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BAB16F8E-99A9-41EA-B64A-92F75E5B7CBB}"/>
              </a:ext>
            </a:extLst>
          </p:cNvPr>
          <p:cNvCxnSpPr>
            <a:cxnSpLocks/>
          </p:cNvCxnSpPr>
          <p:nvPr/>
        </p:nvCxnSpPr>
        <p:spPr>
          <a:xfrm>
            <a:off x="6041597" y="4127132"/>
            <a:ext cx="0" cy="2230180"/>
          </a:xfrm>
          <a:prstGeom prst="line">
            <a:avLst/>
          </a:prstGeom>
        </p:spPr>
        <p:style>
          <a:lnRef idx="1">
            <a:schemeClr val="accent1"/>
          </a:lnRef>
          <a:fillRef idx="0">
            <a:schemeClr val="accent1"/>
          </a:fillRef>
          <a:effectRef idx="0">
            <a:schemeClr val="accent1"/>
          </a:effectRef>
          <a:fontRef idx="minor">
            <a:schemeClr val="tx1"/>
          </a:fontRef>
        </p:style>
      </p:cxnSp>
      <p:sp>
        <p:nvSpPr>
          <p:cNvPr id="18" name="Łuk 17">
            <a:extLst>
              <a:ext uri="{FF2B5EF4-FFF2-40B4-BE49-F238E27FC236}">
                <a16:creationId xmlns:a16="http://schemas.microsoft.com/office/drawing/2014/main" id="{6FF6BEFB-ABB2-4558-8469-B8F3ADBFF31C}"/>
              </a:ext>
            </a:extLst>
          </p:cNvPr>
          <p:cNvSpPr/>
          <p:nvPr/>
        </p:nvSpPr>
        <p:spPr>
          <a:xfrm>
            <a:off x="5547985" y="2601978"/>
            <a:ext cx="242761" cy="295360"/>
          </a:xfrm>
          <a:prstGeom prst="arc">
            <a:avLst>
              <a:gd name="adj1" fmla="val 11124476"/>
              <a:gd name="adj2" fmla="val 1638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0" name="Łuk 19">
            <a:extLst>
              <a:ext uri="{FF2B5EF4-FFF2-40B4-BE49-F238E27FC236}">
                <a16:creationId xmlns:a16="http://schemas.microsoft.com/office/drawing/2014/main" id="{183BEAA4-86C6-4E82-86D1-FD14EEA8DF44}"/>
              </a:ext>
            </a:extLst>
          </p:cNvPr>
          <p:cNvSpPr/>
          <p:nvPr/>
        </p:nvSpPr>
        <p:spPr>
          <a:xfrm>
            <a:off x="5790746" y="2601977"/>
            <a:ext cx="242761" cy="295360"/>
          </a:xfrm>
          <a:prstGeom prst="arc">
            <a:avLst>
              <a:gd name="adj1" fmla="val 11124476"/>
              <a:gd name="adj2" fmla="val 1638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2" name="Łuk 21">
            <a:extLst>
              <a:ext uri="{FF2B5EF4-FFF2-40B4-BE49-F238E27FC236}">
                <a16:creationId xmlns:a16="http://schemas.microsoft.com/office/drawing/2014/main" id="{65687FB2-6CC6-4F7F-AC72-82089AB0B7B4}"/>
              </a:ext>
            </a:extLst>
          </p:cNvPr>
          <p:cNvSpPr/>
          <p:nvPr/>
        </p:nvSpPr>
        <p:spPr>
          <a:xfrm>
            <a:off x="6041598" y="2601977"/>
            <a:ext cx="242761" cy="295360"/>
          </a:xfrm>
          <a:prstGeom prst="arc">
            <a:avLst>
              <a:gd name="adj1" fmla="val 11124476"/>
              <a:gd name="adj2" fmla="val 1638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6" name="Łuk 25">
            <a:extLst>
              <a:ext uri="{FF2B5EF4-FFF2-40B4-BE49-F238E27FC236}">
                <a16:creationId xmlns:a16="http://schemas.microsoft.com/office/drawing/2014/main" id="{B77AD70C-ADC1-4A3B-A8B1-E492D40F8D81}"/>
              </a:ext>
            </a:extLst>
          </p:cNvPr>
          <p:cNvSpPr/>
          <p:nvPr/>
        </p:nvSpPr>
        <p:spPr>
          <a:xfrm>
            <a:off x="3361394" y="6207172"/>
            <a:ext cx="242761" cy="295360"/>
          </a:xfrm>
          <a:prstGeom prst="arc">
            <a:avLst>
              <a:gd name="adj1" fmla="val 11124476"/>
              <a:gd name="adj2" fmla="val 1638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8" name="Łuk 27">
            <a:extLst>
              <a:ext uri="{FF2B5EF4-FFF2-40B4-BE49-F238E27FC236}">
                <a16:creationId xmlns:a16="http://schemas.microsoft.com/office/drawing/2014/main" id="{500005FF-B84C-46E8-859F-021D0F7A1794}"/>
              </a:ext>
            </a:extLst>
          </p:cNvPr>
          <p:cNvSpPr/>
          <p:nvPr/>
        </p:nvSpPr>
        <p:spPr>
          <a:xfrm>
            <a:off x="3604155" y="6207171"/>
            <a:ext cx="242761" cy="295360"/>
          </a:xfrm>
          <a:prstGeom prst="arc">
            <a:avLst>
              <a:gd name="adj1" fmla="val 11124476"/>
              <a:gd name="adj2" fmla="val 1638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0" name="Łuk 29">
            <a:extLst>
              <a:ext uri="{FF2B5EF4-FFF2-40B4-BE49-F238E27FC236}">
                <a16:creationId xmlns:a16="http://schemas.microsoft.com/office/drawing/2014/main" id="{3A61364D-C4AB-4F65-B57B-F670CF634E30}"/>
              </a:ext>
            </a:extLst>
          </p:cNvPr>
          <p:cNvSpPr/>
          <p:nvPr/>
        </p:nvSpPr>
        <p:spPr>
          <a:xfrm>
            <a:off x="3855007" y="6207171"/>
            <a:ext cx="242761" cy="295360"/>
          </a:xfrm>
          <a:prstGeom prst="arc">
            <a:avLst>
              <a:gd name="adj1" fmla="val 11124476"/>
              <a:gd name="adj2" fmla="val 16381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3" name="Prostokąt 32">
            <a:extLst>
              <a:ext uri="{FF2B5EF4-FFF2-40B4-BE49-F238E27FC236}">
                <a16:creationId xmlns:a16="http://schemas.microsoft.com/office/drawing/2014/main" id="{07376B4B-51BF-4AA1-95C9-48C6471FE628}"/>
              </a:ext>
            </a:extLst>
          </p:cNvPr>
          <p:cNvSpPr/>
          <p:nvPr/>
        </p:nvSpPr>
        <p:spPr>
          <a:xfrm>
            <a:off x="6501223" y="2637344"/>
            <a:ext cx="704007" cy="1664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a:extLst>
              <a:ext uri="{FF2B5EF4-FFF2-40B4-BE49-F238E27FC236}">
                <a16:creationId xmlns:a16="http://schemas.microsoft.com/office/drawing/2014/main" id="{3CFC3675-6ED3-45FC-BDFD-FE608E2A7E9E}"/>
              </a:ext>
            </a:extLst>
          </p:cNvPr>
          <p:cNvSpPr/>
          <p:nvPr/>
        </p:nvSpPr>
        <p:spPr>
          <a:xfrm>
            <a:off x="4273323" y="6252829"/>
            <a:ext cx="704007" cy="1664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a16="http://schemas.microsoft.com/office/drawing/2014/main" id="{FCB53C87-0710-4A7E-AAD1-7267ED04A3DA}"/>
              </a:ext>
            </a:extLst>
          </p:cNvPr>
          <p:cNvSpPr/>
          <p:nvPr/>
        </p:nvSpPr>
        <p:spPr>
          <a:xfrm>
            <a:off x="5224303" y="6056888"/>
            <a:ext cx="566442" cy="55835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04A46FD2-9707-4873-9B0A-B091E3819DB9}"/>
              </a:ext>
            </a:extLst>
          </p:cNvPr>
          <p:cNvSpPr/>
          <p:nvPr/>
        </p:nvSpPr>
        <p:spPr>
          <a:xfrm>
            <a:off x="4580820" y="2696476"/>
            <a:ext cx="89012" cy="96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Owal 40">
            <a:extLst>
              <a:ext uri="{FF2B5EF4-FFF2-40B4-BE49-F238E27FC236}">
                <a16:creationId xmlns:a16="http://schemas.microsoft.com/office/drawing/2014/main" id="{BBAC833D-7D72-4CDD-AB54-04004B7213ED}"/>
              </a:ext>
            </a:extLst>
          </p:cNvPr>
          <p:cNvSpPr/>
          <p:nvPr/>
        </p:nvSpPr>
        <p:spPr>
          <a:xfrm>
            <a:off x="3166956" y="4124378"/>
            <a:ext cx="89012" cy="96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Owal 42">
            <a:extLst>
              <a:ext uri="{FF2B5EF4-FFF2-40B4-BE49-F238E27FC236}">
                <a16:creationId xmlns:a16="http://schemas.microsoft.com/office/drawing/2014/main" id="{27F0A32F-7313-4B9F-841D-34968B848E8E}"/>
              </a:ext>
            </a:extLst>
          </p:cNvPr>
          <p:cNvSpPr/>
          <p:nvPr/>
        </p:nvSpPr>
        <p:spPr>
          <a:xfrm>
            <a:off x="5989001" y="4096457"/>
            <a:ext cx="89012" cy="96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Owal 44">
            <a:extLst>
              <a:ext uri="{FF2B5EF4-FFF2-40B4-BE49-F238E27FC236}">
                <a16:creationId xmlns:a16="http://schemas.microsoft.com/office/drawing/2014/main" id="{11A63CE3-85BE-4894-9371-6387B9ECD385}"/>
              </a:ext>
            </a:extLst>
          </p:cNvPr>
          <p:cNvSpPr/>
          <p:nvPr/>
        </p:nvSpPr>
        <p:spPr>
          <a:xfrm>
            <a:off x="4580820" y="5510404"/>
            <a:ext cx="89012" cy="96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Owal 46">
            <a:extLst>
              <a:ext uri="{FF2B5EF4-FFF2-40B4-BE49-F238E27FC236}">
                <a16:creationId xmlns:a16="http://schemas.microsoft.com/office/drawing/2014/main" id="{D1F461D8-B824-442D-9104-CC2B58FE2589}"/>
              </a:ext>
            </a:extLst>
          </p:cNvPr>
          <p:cNvSpPr/>
          <p:nvPr/>
        </p:nvSpPr>
        <p:spPr>
          <a:xfrm>
            <a:off x="8261240" y="2682510"/>
            <a:ext cx="89012" cy="967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Owal 48">
            <a:extLst>
              <a:ext uri="{FF2B5EF4-FFF2-40B4-BE49-F238E27FC236}">
                <a16:creationId xmlns:a16="http://schemas.microsoft.com/office/drawing/2014/main" id="{A9935736-7889-4507-980C-8C78943A86C1}"/>
              </a:ext>
            </a:extLst>
          </p:cNvPr>
          <p:cNvSpPr/>
          <p:nvPr/>
        </p:nvSpPr>
        <p:spPr>
          <a:xfrm>
            <a:off x="8302428" y="5510404"/>
            <a:ext cx="89012" cy="967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Trójkąt równoramienny 51">
            <a:extLst>
              <a:ext uri="{FF2B5EF4-FFF2-40B4-BE49-F238E27FC236}">
                <a16:creationId xmlns:a16="http://schemas.microsoft.com/office/drawing/2014/main" id="{75FB38A1-612D-4BAB-B544-2A5D252D215A}"/>
              </a:ext>
            </a:extLst>
          </p:cNvPr>
          <p:cNvSpPr/>
          <p:nvPr/>
        </p:nvSpPr>
        <p:spPr>
          <a:xfrm rot="13534032">
            <a:off x="3678056" y="3263729"/>
            <a:ext cx="412694" cy="38032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Trójkąt równoramienny 53">
            <a:extLst>
              <a:ext uri="{FF2B5EF4-FFF2-40B4-BE49-F238E27FC236}">
                <a16:creationId xmlns:a16="http://schemas.microsoft.com/office/drawing/2014/main" id="{90174BCF-6411-4557-BBB9-CF06E0F50227}"/>
              </a:ext>
            </a:extLst>
          </p:cNvPr>
          <p:cNvSpPr/>
          <p:nvPr/>
        </p:nvSpPr>
        <p:spPr>
          <a:xfrm rot="13534032">
            <a:off x="5103974" y="4655676"/>
            <a:ext cx="412694" cy="38032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Trójkąt równoramienny 55">
            <a:extLst>
              <a:ext uri="{FF2B5EF4-FFF2-40B4-BE49-F238E27FC236}">
                <a16:creationId xmlns:a16="http://schemas.microsoft.com/office/drawing/2014/main" id="{F490132C-08C9-4F83-9396-E1EFAEE21A14}"/>
              </a:ext>
            </a:extLst>
          </p:cNvPr>
          <p:cNvSpPr/>
          <p:nvPr/>
        </p:nvSpPr>
        <p:spPr>
          <a:xfrm rot="19041784">
            <a:off x="5071033" y="3210308"/>
            <a:ext cx="412694" cy="38032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Trójkąt równoramienny 57">
            <a:extLst>
              <a:ext uri="{FF2B5EF4-FFF2-40B4-BE49-F238E27FC236}">
                <a16:creationId xmlns:a16="http://schemas.microsoft.com/office/drawing/2014/main" id="{AFC4F513-07EF-47EA-9578-6D1EF1AE3BDA}"/>
              </a:ext>
            </a:extLst>
          </p:cNvPr>
          <p:cNvSpPr/>
          <p:nvPr/>
        </p:nvSpPr>
        <p:spPr>
          <a:xfrm rot="19041784">
            <a:off x="3673540" y="4666713"/>
            <a:ext cx="412694" cy="38032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1" name="Łącznik prosty 60">
            <a:extLst>
              <a:ext uri="{FF2B5EF4-FFF2-40B4-BE49-F238E27FC236}">
                <a16:creationId xmlns:a16="http://schemas.microsoft.com/office/drawing/2014/main" id="{25E21EB6-CF33-4C64-B63F-372CEB513548}"/>
              </a:ext>
            </a:extLst>
          </p:cNvPr>
          <p:cNvCxnSpPr/>
          <p:nvPr/>
        </p:nvCxnSpPr>
        <p:spPr>
          <a:xfrm>
            <a:off x="3652567" y="3453241"/>
            <a:ext cx="279831" cy="2804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Łącznik prosty 61">
            <a:extLst>
              <a:ext uri="{FF2B5EF4-FFF2-40B4-BE49-F238E27FC236}">
                <a16:creationId xmlns:a16="http://schemas.microsoft.com/office/drawing/2014/main" id="{1517B10A-D65F-446A-80A8-C5E8434C14E2}"/>
              </a:ext>
            </a:extLst>
          </p:cNvPr>
          <p:cNvCxnSpPr/>
          <p:nvPr/>
        </p:nvCxnSpPr>
        <p:spPr>
          <a:xfrm>
            <a:off x="5045335" y="4845839"/>
            <a:ext cx="279831" cy="2804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Łącznik prosty 62">
            <a:extLst>
              <a:ext uri="{FF2B5EF4-FFF2-40B4-BE49-F238E27FC236}">
                <a16:creationId xmlns:a16="http://schemas.microsoft.com/office/drawing/2014/main" id="{B5C34C94-2EC3-4707-8353-5902F9D44BE2}"/>
              </a:ext>
            </a:extLst>
          </p:cNvPr>
          <p:cNvCxnSpPr>
            <a:cxnSpLocks/>
          </p:cNvCxnSpPr>
          <p:nvPr/>
        </p:nvCxnSpPr>
        <p:spPr>
          <a:xfrm flipV="1">
            <a:off x="3609688" y="4573888"/>
            <a:ext cx="288161" cy="282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Łącznik prosty 64">
            <a:extLst>
              <a:ext uri="{FF2B5EF4-FFF2-40B4-BE49-F238E27FC236}">
                <a16:creationId xmlns:a16="http://schemas.microsoft.com/office/drawing/2014/main" id="{4839785F-656F-47BC-9E2C-7DC023E953A4}"/>
              </a:ext>
            </a:extLst>
          </p:cNvPr>
          <p:cNvCxnSpPr>
            <a:cxnSpLocks/>
          </p:cNvCxnSpPr>
          <p:nvPr/>
        </p:nvCxnSpPr>
        <p:spPr>
          <a:xfrm flipV="1">
            <a:off x="5029351" y="3082255"/>
            <a:ext cx="281367" cy="3232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Łącznik prosty 68">
            <a:extLst>
              <a:ext uri="{FF2B5EF4-FFF2-40B4-BE49-F238E27FC236}">
                <a16:creationId xmlns:a16="http://schemas.microsoft.com/office/drawing/2014/main" id="{5ACA50A1-3D13-4648-9474-484A78ECDA99}"/>
              </a:ext>
            </a:extLst>
          </p:cNvPr>
          <p:cNvCxnSpPr>
            <a:cxnSpLocks/>
          </p:cNvCxnSpPr>
          <p:nvPr/>
        </p:nvCxnSpPr>
        <p:spPr>
          <a:xfrm>
            <a:off x="3686700" y="3243872"/>
            <a:ext cx="216074" cy="222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Łącznik prosty 69">
            <a:extLst>
              <a:ext uri="{FF2B5EF4-FFF2-40B4-BE49-F238E27FC236}">
                <a16:creationId xmlns:a16="http://schemas.microsoft.com/office/drawing/2014/main" id="{3916233A-D616-4D0C-AA72-0BDF701C149B}"/>
              </a:ext>
            </a:extLst>
          </p:cNvPr>
          <p:cNvCxnSpPr>
            <a:cxnSpLocks/>
          </p:cNvCxnSpPr>
          <p:nvPr/>
        </p:nvCxnSpPr>
        <p:spPr>
          <a:xfrm flipH="1">
            <a:off x="3679260" y="4843773"/>
            <a:ext cx="213727" cy="202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Łącznik prosty 72">
            <a:extLst>
              <a:ext uri="{FF2B5EF4-FFF2-40B4-BE49-F238E27FC236}">
                <a16:creationId xmlns:a16="http://schemas.microsoft.com/office/drawing/2014/main" id="{01391161-8182-4AC3-AB27-4F90B1E3EBD6}"/>
              </a:ext>
            </a:extLst>
          </p:cNvPr>
          <p:cNvCxnSpPr>
            <a:cxnSpLocks/>
            <a:stCxn id="33" idx="3"/>
            <a:endCxn id="47" idx="2"/>
          </p:cNvCxnSpPr>
          <p:nvPr/>
        </p:nvCxnSpPr>
        <p:spPr>
          <a:xfrm>
            <a:off x="7205230" y="2720579"/>
            <a:ext cx="1056010" cy="102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Łącznik prosty 77">
            <a:extLst>
              <a:ext uri="{FF2B5EF4-FFF2-40B4-BE49-F238E27FC236}">
                <a16:creationId xmlns:a16="http://schemas.microsoft.com/office/drawing/2014/main" id="{E8EC9A72-9D16-4EDF-930E-15C8E12DC479}"/>
              </a:ext>
            </a:extLst>
          </p:cNvPr>
          <p:cNvCxnSpPr>
            <a:cxnSpLocks/>
            <a:endCxn id="49" idx="2"/>
          </p:cNvCxnSpPr>
          <p:nvPr/>
        </p:nvCxnSpPr>
        <p:spPr>
          <a:xfrm flipV="1">
            <a:off x="4642029" y="5558762"/>
            <a:ext cx="3660399" cy="17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Łącznik prosty 80">
            <a:extLst>
              <a:ext uri="{FF2B5EF4-FFF2-40B4-BE49-F238E27FC236}">
                <a16:creationId xmlns:a16="http://schemas.microsoft.com/office/drawing/2014/main" id="{0AC0C645-D07A-408A-A00F-49FBE14603CA}"/>
              </a:ext>
            </a:extLst>
          </p:cNvPr>
          <p:cNvCxnSpPr>
            <a:cxnSpLocks/>
            <a:endCxn id="18" idx="0"/>
          </p:cNvCxnSpPr>
          <p:nvPr/>
        </p:nvCxnSpPr>
        <p:spPr>
          <a:xfrm>
            <a:off x="4645724" y="2735484"/>
            <a:ext cx="902627" cy="27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Łącznik prosty 82">
            <a:extLst>
              <a:ext uri="{FF2B5EF4-FFF2-40B4-BE49-F238E27FC236}">
                <a16:creationId xmlns:a16="http://schemas.microsoft.com/office/drawing/2014/main" id="{B29D5790-FF5A-4B57-B6A2-E2BAD5411812}"/>
              </a:ext>
            </a:extLst>
          </p:cNvPr>
          <p:cNvCxnSpPr>
            <a:cxnSpLocks/>
          </p:cNvCxnSpPr>
          <p:nvPr/>
        </p:nvCxnSpPr>
        <p:spPr>
          <a:xfrm>
            <a:off x="6284266" y="2749853"/>
            <a:ext cx="2169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Łącznik prosty 88">
            <a:extLst>
              <a:ext uri="{FF2B5EF4-FFF2-40B4-BE49-F238E27FC236}">
                <a16:creationId xmlns:a16="http://schemas.microsoft.com/office/drawing/2014/main" id="{BA5ED2AC-CCF2-4899-95C0-31A15DEDE58B}"/>
              </a:ext>
            </a:extLst>
          </p:cNvPr>
          <p:cNvCxnSpPr>
            <a:cxnSpLocks/>
          </p:cNvCxnSpPr>
          <p:nvPr/>
        </p:nvCxnSpPr>
        <p:spPr>
          <a:xfrm>
            <a:off x="6041597" y="4094356"/>
            <a:ext cx="0" cy="2260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Łącznik prosty 91">
            <a:extLst>
              <a:ext uri="{FF2B5EF4-FFF2-40B4-BE49-F238E27FC236}">
                <a16:creationId xmlns:a16="http://schemas.microsoft.com/office/drawing/2014/main" id="{A5A0A369-BE20-4B22-85CD-3F8D3D330822}"/>
              </a:ext>
            </a:extLst>
          </p:cNvPr>
          <p:cNvCxnSpPr>
            <a:cxnSpLocks/>
          </p:cNvCxnSpPr>
          <p:nvPr/>
        </p:nvCxnSpPr>
        <p:spPr>
          <a:xfrm>
            <a:off x="3211462" y="4172736"/>
            <a:ext cx="0" cy="2182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Łącznik prosty 95">
            <a:extLst>
              <a:ext uri="{FF2B5EF4-FFF2-40B4-BE49-F238E27FC236}">
                <a16:creationId xmlns:a16="http://schemas.microsoft.com/office/drawing/2014/main" id="{C73CEC3C-3334-469A-A765-1BF47FFFACB8}"/>
              </a:ext>
            </a:extLst>
          </p:cNvPr>
          <p:cNvCxnSpPr>
            <a:cxnSpLocks/>
          </p:cNvCxnSpPr>
          <p:nvPr/>
        </p:nvCxnSpPr>
        <p:spPr>
          <a:xfrm>
            <a:off x="4989543" y="6346318"/>
            <a:ext cx="234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Łącznik prosty 97">
            <a:extLst>
              <a:ext uri="{FF2B5EF4-FFF2-40B4-BE49-F238E27FC236}">
                <a16:creationId xmlns:a16="http://schemas.microsoft.com/office/drawing/2014/main" id="{D3365045-83F3-4F96-B49D-9D8D1FD0F00E}"/>
              </a:ext>
            </a:extLst>
          </p:cNvPr>
          <p:cNvCxnSpPr>
            <a:cxnSpLocks/>
          </p:cNvCxnSpPr>
          <p:nvPr/>
        </p:nvCxnSpPr>
        <p:spPr>
          <a:xfrm>
            <a:off x="5853150" y="6374417"/>
            <a:ext cx="242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Łącznik prosty 102">
            <a:extLst>
              <a:ext uri="{FF2B5EF4-FFF2-40B4-BE49-F238E27FC236}">
                <a16:creationId xmlns:a16="http://schemas.microsoft.com/office/drawing/2014/main" id="{D6CF76C1-1F6C-460E-BD53-53130FF5BE99}"/>
              </a:ext>
            </a:extLst>
          </p:cNvPr>
          <p:cNvCxnSpPr>
            <a:cxnSpLocks/>
          </p:cNvCxnSpPr>
          <p:nvPr/>
        </p:nvCxnSpPr>
        <p:spPr>
          <a:xfrm>
            <a:off x="4097768" y="6349014"/>
            <a:ext cx="190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Łącznik prosty 104">
            <a:extLst>
              <a:ext uri="{FF2B5EF4-FFF2-40B4-BE49-F238E27FC236}">
                <a16:creationId xmlns:a16="http://schemas.microsoft.com/office/drawing/2014/main" id="{D34B503B-BF00-428B-B669-F54193F0BAEA}"/>
              </a:ext>
            </a:extLst>
          </p:cNvPr>
          <p:cNvCxnSpPr>
            <a:cxnSpLocks/>
          </p:cNvCxnSpPr>
          <p:nvPr/>
        </p:nvCxnSpPr>
        <p:spPr>
          <a:xfrm>
            <a:off x="3211462" y="6354851"/>
            <a:ext cx="146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Łącznik prosty ze strzałką 112">
            <a:extLst>
              <a:ext uri="{FF2B5EF4-FFF2-40B4-BE49-F238E27FC236}">
                <a16:creationId xmlns:a16="http://schemas.microsoft.com/office/drawing/2014/main" id="{7A5C2BEF-3A15-44E0-B9F7-204D31E89F0D}"/>
              </a:ext>
            </a:extLst>
          </p:cNvPr>
          <p:cNvCxnSpPr/>
          <p:nvPr/>
        </p:nvCxnSpPr>
        <p:spPr>
          <a:xfrm flipV="1">
            <a:off x="8346934" y="2897337"/>
            <a:ext cx="0" cy="24353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id="{1DDE35E0-2878-4F44-A142-1CFA769651C5}"/>
              </a:ext>
            </a:extLst>
          </p:cNvPr>
          <p:cNvCxnSpPr>
            <a:cxnSpLocks/>
          </p:cNvCxnSpPr>
          <p:nvPr/>
        </p:nvCxnSpPr>
        <p:spPr>
          <a:xfrm flipH="1">
            <a:off x="5340289" y="6336063"/>
            <a:ext cx="345261"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pole tekstowe 116">
                <a:extLst>
                  <a:ext uri="{FF2B5EF4-FFF2-40B4-BE49-F238E27FC236}">
                    <a16:creationId xmlns:a16="http://schemas.microsoft.com/office/drawing/2014/main" id="{482E1DE5-7DF8-4B1B-9BD9-B891F458D155}"/>
                  </a:ext>
                </a:extLst>
              </p:cNvPr>
              <p:cNvSpPr txBox="1"/>
              <p:nvPr/>
            </p:nvSpPr>
            <p:spPr>
              <a:xfrm>
                <a:off x="3153079" y="3400770"/>
                <a:ext cx="5140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𝑖𝑇</m:t>
                          </m:r>
                        </m:e>
                        <m:sub>
                          <m:r>
                            <a:rPr lang="pl-PL" i="0">
                              <a:latin typeface="Cambria Math" panose="02040503050406030204" pitchFamily="18" charset="0"/>
                            </a:rPr>
                            <m:t>1</m:t>
                          </m:r>
                        </m:sub>
                      </m:sSub>
                    </m:oMath>
                  </m:oMathPara>
                </a14:m>
                <a:endParaRPr lang="pl-PL" dirty="0"/>
              </a:p>
            </p:txBody>
          </p:sp>
        </mc:Choice>
        <mc:Fallback xmlns="">
          <p:sp>
            <p:nvSpPr>
              <p:cNvPr id="117" name="pole tekstowe 116">
                <a:extLst>
                  <a:ext uri="{FF2B5EF4-FFF2-40B4-BE49-F238E27FC236}">
                    <a16:creationId xmlns:a16="http://schemas.microsoft.com/office/drawing/2014/main" id="{482E1DE5-7DF8-4B1B-9BD9-B891F458D155}"/>
                  </a:ext>
                </a:extLst>
              </p:cNvPr>
              <p:cNvSpPr txBox="1">
                <a:spLocks noRot="1" noChangeAspect="1" noMove="1" noResize="1" noEditPoints="1" noAdjustHandles="1" noChangeArrowheads="1" noChangeShapeType="1" noTextEdit="1"/>
              </p:cNvSpPr>
              <p:nvPr/>
            </p:nvSpPr>
            <p:spPr>
              <a:xfrm>
                <a:off x="3153079" y="3400770"/>
                <a:ext cx="514099" cy="369332"/>
              </a:xfrm>
              <a:prstGeom prst="rect">
                <a:avLst/>
              </a:prstGeom>
              <a:blipFill>
                <a:blip r:embed="rId2"/>
                <a:stretch>
                  <a:fillRect/>
                </a:stretch>
              </a:blipFill>
            </p:spPr>
            <p:txBody>
              <a:bodyPr/>
              <a:lstStyle/>
              <a:p>
                <a:r>
                  <a:rPr lang="pl-PL">
                    <a:noFill/>
                  </a:rPr>
                  <a:t> </a:t>
                </a:r>
              </a:p>
            </p:txBody>
          </p:sp>
        </mc:Fallback>
      </mc:AlternateContent>
      <p:sp>
        <p:nvSpPr>
          <p:cNvPr id="119" name="Trójkąt równoramienny 118">
            <a:extLst>
              <a:ext uri="{FF2B5EF4-FFF2-40B4-BE49-F238E27FC236}">
                <a16:creationId xmlns:a16="http://schemas.microsoft.com/office/drawing/2014/main" id="{46013B3E-3213-4C7B-938A-DF451A493B65}"/>
              </a:ext>
            </a:extLst>
          </p:cNvPr>
          <p:cNvSpPr/>
          <p:nvPr/>
        </p:nvSpPr>
        <p:spPr>
          <a:xfrm rot="13448345">
            <a:off x="3418474" y="3802351"/>
            <a:ext cx="128599"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1" name="Trójkąt równoramienny 120">
            <a:extLst>
              <a:ext uri="{FF2B5EF4-FFF2-40B4-BE49-F238E27FC236}">
                <a16:creationId xmlns:a16="http://schemas.microsoft.com/office/drawing/2014/main" id="{73D5A63A-3691-4843-B44E-0F78B7BC1028}"/>
              </a:ext>
            </a:extLst>
          </p:cNvPr>
          <p:cNvSpPr/>
          <p:nvPr/>
        </p:nvSpPr>
        <p:spPr>
          <a:xfrm rot="19159522">
            <a:off x="3389769" y="4349290"/>
            <a:ext cx="128599"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23" name="pole tekstowe 122">
                <a:extLst>
                  <a:ext uri="{FF2B5EF4-FFF2-40B4-BE49-F238E27FC236}">
                    <a16:creationId xmlns:a16="http://schemas.microsoft.com/office/drawing/2014/main" id="{381E637D-63EB-4B58-82AA-E6C9965FEB97}"/>
                  </a:ext>
                </a:extLst>
              </p:cNvPr>
              <p:cNvSpPr txBox="1"/>
              <p:nvPr/>
            </p:nvSpPr>
            <p:spPr>
              <a:xfrm>
                <a:off x="3462314" y="4097913"/>
                <a:ext cx="48552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𝑖𝑇</m:t>
                          </m:r>
                        </m:e>
                        <m:sub>
                          <m:r>
                            <a:rPr lang="pl-PL" i="0">
                              <a:latin typeface="Cambria Math" panose="02040503050406030204" pitchFamily="18" charset="0"/>
                            </a:rPr>
                            <m:t>2</m:t>
                          </m:r>
                        </m:sub>
                      </m:sSub>
                    </m:oMath>
                  </m:oMathPara>
                </a14:m>
                <a:endParaRPr lang="pl-PL" dirty="0"/>
              </a:p>
            </p:txBody>
          </p:sp>
        </mc:Choice>
        <mc:Fallback xmlns="">
          <p:sp>
            <p:nvSpPr>
              <p:cNvPr id="123" name="pole tekstowe 122">
                <a:extLst>
                  <a:ext uri="{FF2B5EF4-FFF2-40B4-BE49-F238E27FC236}">
                    <a16:creationId xmlns:a16="http://schemas.microsoft.com/office/drawing/2014/main" id="{381E637D-63EB-4B58-82AA-E6C9965FEB97}"/>
                  </a:ext>
                </a:extLst>
              </p:cNvPr>
              <p:cNvSpPr txBox="1">
                <a:spLocks noRot="1" noChangeAspect="1" noMove="1" noResize="1" noEditPoints="1" noAdjustHandles="1" noChangeArrowheads="1" noChangeShapeType="1" noTextEdit="1"/>
              </p:cNvSpPr>
              <p:nvPr/>
            </p:nvSpPr>
            <p:spPr>
              <a:xfrm>
                <a:off x="3462314" y="4097913"/>
                <a:ext cx="485522" cy="369332"/>
              </a:xfrm>
              <a:prstGeom prst="rect">
                <a:avLst/>
              </a:prstGeom>
              <a:blipFill>
                <a:blip r:embed="rId3"/>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5" name="pole tekstowe 124">
                <a:extLst>
                  <a:ext uri="{FF2B5EF4-FFF2-40B4-BE49-F238E27FC236}">
                    <a16:creationId xmlns:a16="http://schemas.microsoft.com/office/drawing/2014/main" id="{FC597BBC-6C6F-4AA8-A070-F9890BE367B1}"/>
                  </a:ext>
                </a:extLst>
              </p:cNvPr>
              <p:cNvSpPr txBox="1"/>
              <p:nvPr/>
            </p:nvSpPr>
            <p:spPr>
              <a:xfrm>
                <a:off x="5214022" y="3626307"/>
                <a:ext cx="3809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𝑖𝐷</m:t>
                          </m:r>
                        </m:e>
                        <m:sub>
                          <m:r>
                            <a:rPr lang="pl-PL" i="0">
                              <a:latin typeface="Cambria Math" panose="02040503050406030204" pitchFamily="18" charset="0"/>
                            </a:rPr>
                            <m:t>3</m:t>
                          </m:r>
                        </m:sub>
                      </m:sSub>
                    </m:oMath>
                  </m:oMathPara>
                </a14:m>
                <a:endParaRPr lang="pl-PL" dirty="0"/>
              </a:p>
            </p:txBody>
          </p:sp>
        </mc:Choice>
        <mc:Fallback xmlns="">
          <p:sp>
            <p:nvSpPr>
              <p:cNvPr id="125" name="pole tekstowe 124">
                <a:extLst>
                  <a:ext uri="{FF2B5EF4-FFF2-40B4-BE49-F238E27FC236}">
                    <a16:creationId xmlns:a16="http://schemas.microsoft.com/office/drawing/2014/main" id="{FC597BBC-6C6F-4AA8-A070-F9890BE367B1}"/>
                  </a:ext>
                </a:extLst>
              </p:cNvPr>
              <p:cNvSpPr txBox="1">
                <a:spLocks noRot="1" noChangeAspect="1" noMove="1" noResize="1" noEditPoints="1" noAdjustHandles="1" noChangeArrowheads="1" noChangeShapeType="1" noTextEdit="1"/>
              </p:cNvSpPr>
              <p:nvPr/>
            </p:nvSpPr>
            <p:spPr>
              <a:xfrm>
                <a:off x="5214022" y="3626307"/>
                <a:ext cx="380951" cy="369332"/>
              </a:xfrm>
              <a:prstGeom prst="rect">
                <a:avLst/>
              </a:prstGeom>
              <a:blipFill>
                <a:blip r:embed="rId4"/>
                <a:stretch>
                  <a:fillRect r="-22222"/>
                </a:stretch>
              </a:blipFill>
            </p:spPr>
            <p:txBody>
              <a:bodyPr/>
              <a:lstStyle/>
              <a:p>
                <a:r>
                  <a:rPr lang="pl-PL">
                    <a:noFill/>
                  </a:rPr>
                  <a:t> </a:t>
                </a:r>
              </a:p>
            </p:txBody>
          </p:sp>
        </mc:Fallback>
      </mc:AlternateContent>
      <p:sp>
        <p:nvSpPr>
          <p:cNvPr id="127" name="Trójkąt równoramienny 126">
            <a:extLst>
              <a:ext uri="{FF2B5EF4-FFF2-40B4-BE49-F238E27FC236}">
                <a16:creationId xmlns:a16="http://schemas.microsoft.com/office/drawing/2014/main" id="{FF6DE57A-B786-4004-88D7-2C374E5DE715}"/>
              </a:ext>
            </a:extLst>
          </p:cNvPr>
          <p:cNvSpPr/>
          <p:nvPr/>
        </p:nvSpPr>
        <p:spPr>
          <a:xfrm rot="19159522">
            <a:off x="5648903" y="3755810"/>
            <a:ext cx="128599"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3" name="Trójkąt równoramienny 132">
            <a:extLst>
              <a:ext uri="{FF2B5EF4-FFF2-40B4-BE49-F238E27FC236}">
                <a16:creationId xmlns:a16="http://schemas.microsoft.com/office/drawing/2014/main" id="{DCC21931-071B-4E8A-8B05-C841F54302B0}"/>
              </a:ext>
            </a:extLst>
          </p:cNvPr>
          <p:cNvSpPr/>
          <p:nvPr/>
        </p:nvSpPr>
        <p:spPr>
          <a:xfrm rot="13563688">
            <a:off x="5652052" y="4378359"/>
            <a:ext cx="128599"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35" name="pole tekstowe 134">
                <a:extLst>
                  <a:ext uri="{FF2B5EF4-FFF2-40B4-BE49-F238E27FC236}">
                    <a16:creationId xmlns:a16="http://schemas.microsoft.com/office/drawing/2014/main" id="{3B294152-AF63-4491-ABC8-E5FD4A8106C8}"/>
                  </a:ext>
                </a:extLst>
              </p:cNvPr>
              <p:cNvSpPr txBox="1"/>
              <p:nvPr/>
            </p:nvSpPr>
            <p:spPr>
              <a:xfrm>
                <a:off x="5537435" y="4489916"/>
                <a:ext cx="58688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𝑖𝐷</m:t>
                          </m:r>
                        </m:e>
                        <m:sub>
                          <m:r>
                            <a:rPr lang="pl-PL" i="0">
                              <a:latin typeface="Cambria Math" panose="02040503050406030204" pitchFamily="18" charset="0"/>
                            </a:rPr>
                            <m:t>4</m:t>
                          </m:r>
                        </m:sub>
                      </m:sSub>
                    </m:oMath>
                  </m:oMathPara>
                </a14:m>
                <a:endParaRPr lang="pl-PL" dirty="0"/>
              </a:p>
            </p:txBody>
          </p:sp>
        </mc:Choice>
        <mc:Fallback xmlns="">
          <p:sp>
            <p:nvSpPr>
              <p:cNvPr id="135" name="pole tekstowe 134">
                <a:extLst>
                  <a:ext uri="{FF2B5EF4-FFF2-40B4-BE49-F238E27FC236}">
                    <a16:creationId xmlns:a16="http://schemas.microsoft.com/office/drawing/2014/main" id="{3B294152-AF63-4491-ABC8-E5FD4A8106C8}"/>
                  </a:ext>
                </a:extLst>
              </p:cNvPr>
              <p:cNvSpPr txBox="1">
                <a:spLocks noRot="1" noChangeAspect="1" noMove="1" noResize="1" noEditPoints="1" noAdjustHandles="1" noChangeArrowheads="1" noChangeShapeType="1" noTextEdit="1"/>
              </p:cNvSpPr>
              <p:nvPr/>
            </p:nvSpPr>
            <p:spPr>
              <a:xfrm>
                <a:off x="5537435" y="4489916"/>
                <a:ext cx="586888" cy="369332"/>
              </a:xfrm>
              <a:prstGeom prst="rect">
                <a:avLst/>
              </a:prstGeom>
              <a:blipFill>
                <a:blip r:embed="rId5"/>
                <a:stretch>
                  <a:fillRect/>
                </a:stretch>
              </a:blipFill>
            </p:spPr>
            <p:txBody>
              <a:bodyPr/>
              <a:lstStyle/>
              <a:p>
                <a:r>
                  <a:rPr lang="pl-PL">
                    <a:noFill/>
                  </a:rPr>
                  <a:t> </a:t>
                </a:r>
              </a:p>
            </p:txBody>
          </p:sp>
        </mc:Fallback>
      </mc:AlternateContent>
      <p:sp>
        <p:nvSpPr>
          <p:cNvPr id="137" name="Trójkąt równoramienny 136">
            <a:extLst>
              <a:ext uri="{FF2B5EF4-FFF2-40B4-BE49-F238E27FC236}">
                <a16:creationId xmlns:a16="http://schemas.microsoft.com/office/drawing/2014/main" id="{46D3311B-FEE5-445E-A8D7-F38422404F9D}"/>
              </a:ext>
            </a:extLst>
          </p:cNvPr>
          <p:cNvSpPr/>
          <p:nvPr/>
        </p:nvSpPr>
        <p:spPr>
          <a:xfrm rot="16200000">
            <a:off x="7710392" y="2632924"/>
            <a:ext cx="128599"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9" name="Trójkąt równoramienny 138">
            <a:extLst>
              <a:ext uri="{FF2B5EF4-FFF2-40B4-BE49-F238E27FC236}">
                <a16:creationId xmlns:a16="http://schemas.microsoft.com/office/drawing/2014/main" id="{46DB3948-2CBD-4CA5-ACD7-A9A87C0BC64E}"/>
              </a:ext>
            </a:extLst>
          </p:cNvPr>
          <p:cNvSpPr/>
          <p:nvPr/>
        </p:nvSpPr>
        <p:spPr>
          <a:xfrm rot="10800000">
            <a:off x="3144755" y="5344441"/>
            <a:ext cx="128599" cy="1640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41" name="pole tekstowe 140">
                <a:extLst>
                  <a:ext uri="{FF2B5EF4-FFF2-40B4-BE49-F238E27FC236}">
                    <a16:creationId xmlns:a16="http://schemas.microsoft.com/office/drawing/2014/main" id="{380F2C3D-A54C-4BFC-91AB-EE8EF93B58AD}"/>
                  </a:ext>
                </a:extLst>
              </p:cNvPr>
              <p:cNvSpPr txBox="1"/>
              <p:nvPr/>
            </p:nvSpPr>
            <p:spPr>
              <a:xfrm>
                <a:off x="7821311" y="2642448"/>
                <a:ext cx="383411" cy="369332"/>
              </a:xfrm>
              <a:prstGeom prst="rect">
                <a:avLst/>
              </a:prstGeom>
              <a:noFill/>
            </p:spPr>
            <p:txBody>
              <a:bodyPr wrap="square">
                <a:spAutoFit/>
              </a:bodyPr>
              <a:lstStyle/>
              <a:p>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𝑧</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dirty="0"/>
              </a:p>
            </p:txBody>
          </p:sp>
        </mc:Choice>
        <mc:Fallback xmlns="">
          <p:sp>
            <p:nvSpPr>
              <p:cNvPr id="141" name="pole tekstowe 140">
                <a:extLst>
                  <a:ext uri="{FF2B5EF4-FFF2-40B4-BE49-F238E27FC236}">
                    <a16:creationId xmlns:a16="http://schemas.microsoft.com/office/drawing/2014/main" id="{380F2C3D-A54C-4BFC-91AB-EE8EF93B58AD}"/>
                  </a:ext>
                </a:extLst>
              </p:cNvPr>
              <p:cNvSpPr txBox="1">
                <a:spLocks noRot="1" noChangeAspect="1" noMove="1" noResize="1" noEditPoints="1" noAdjustHandles="1" noChangeArrowheads="1" noChangeShapeType="1" noTextEdit="1"/>
              </p:cNvSpPr>
              <p:nvPr/>
            </p:nvSpPr>
            <p:spPr>
              <a:xfrm>
                <a:off x="7821311" y="2642448"/>
                <a:ext cx="383411" cy="369332"/>
              </a:xfrm>
              <a:prstGeom prst="rect">
                <a:avLst/>
              </a:prstGeom>
              <a:blipFill>
                <a:blip r:embed="rId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3" name="pole tekstowe 142">
                <a:extLst>
                  <a:ext uri="{FF2B5EF4-FFF2-40B4-BE49-F238E27FC236}">
                    <a16:creationId xmlns:a16="http://schemas.microsoft.com/office/drawing/2014/main" id="{8BF2BBDA-795D-4B85-86CC-62AB3D4A4829}"/>
                  </a:ext>
                </a:extLst>
              </p:cNvPr>
              <p:cNvSpPr txBox="1"/>
              <p:nvPr/>
            </p:nvSpPr>
            <p:spPr>
              <a:xfrm>
                <a:off x="3268546" y="5215101"/>
                <a:ext cx="38753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𝑑</m:t>
                          </m:r>
                        </m:sub>
                      </m:sSub>
                    </m:oMath>
                  </m:oMathPara>
                </a14:m>
                <a:endParaRPr lang="pl-PL" dirty="0"/>
              </a:p>
            </p:txBody>
          </p:sp>
        </mc:Choice>
        <mc:Fallback xmlns="">
          <p:sp>
            <p:nvSpPr>
              <p:cNvPr id="143" name="pole tekstowe 142">
                <a:extLst>
                  <a:ext uri="{FF2B5EF4-FFF2-40B4-BE49-F238E27FC236}">
                    <a16:creationId xmlns:a16="http://schemas.microsoft.com/office/drawing/2014/main" id="{8BF2BBDA-795D-4B85-86CC-62AB3D4A4829}"/>
                  </a:ext>
                </a:extLst>
              </p:cNvPr>
              <p:cNvSpPr txBox="1">
                <a:spLocks noRot="1" noChangeAspect="1" noMove="1" noResize="1" noEditPoints="1" noAdjustHandles="1" noChangeArrowheads="1" noChangeShapeType="1" noTextEdit="1"/>
              </p:cNvSpPr>
              <p:nvPr/>
            </p:nvSpPr>
            <p:spPr>
              <a:xfrm>
                <a:off x="3268546" y="5215101"/>
                <a:ext cx="387537" cy="369332"/>
              </a:xfrm>
              <a:prstGeom prst="rect">
                <a:avLst/>
              </a:prstGeom>
              <a:blipFill>
                <a:blip r:embed="rId7"/>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5" name="pole tekstowe 144">
                <a:extLst>
                  <a:ext uri="{FF2B5EF4-FFF2-40B4-BE49-F238E27FC236}">
                    <a16:creationId xmlns:a16="http://schemas.microsoft.com/office/drawing/2014/main" id="{BA66B8DC-7996-4DCD-8E06-72782372B6AA}"/>
                  </a:ext>
                </a:extLst>
              </p:cNvPr>
              <p:cNvSpPr txBox="1"/>
              <p:nvPr/>
            </p:nvSpPr>
            <p:spPr>
              <a:xfrm>
                <a:off x="7915328" y="3747908"/>
                <a:ext cx="45112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0070C0"/>
                              </a:solidFill>
                              <a:latin typeface="Cambria Math" panose="02040503050406030204" pitchFamily="18" charset="0"/>
                            </a:rPr>
                          </m:ctrlPr>
                        </m:sSubPr>
                        <m:e>
                          <m:r>
                            <a:rPr lang="pl-PL" i="1">
                              <a:solidFill>
                                <a:srgbClr val="0070C0"/>
                              </a:solidFill>
                              <a:latin typeface="Cambria Math" panose="02040503050406030204" pitchFamily="18" charset="0"/>
                            </a:rPr>
                            <m:t>𝑢</m:t>
                          </m:r>
                        </m:e>
                        <m:sub>
                          <m:r>
                            <a:rPr lang="pl-PL" i="1">
                              <a:solidFill>
                                <a:srgbClr val="0070C0"/>
                              </a:solidFill>
                              <a:latin typeface="Cambria Math" panose="02040503050406030204" pitchFamily="18" charset="0"/>
                            </a:rPr>
                            <m:t>𝑠</m:t>
                          </m:r>
                        </m:sub>
                      </m:sSub>
                    </m:oMath>
                  </m:oMathPara>
                </a14:m>
                <a:endParaRPr lang="pl-PL" dirty="0"/>
              </a:p>
            </p:txBody>
          </p:sp>
        </mc:Choice>
        <mc:Fallback xmlns="">
          <p:sp>
            <p:nvSpPr>
              <p:cNvPr id="145" name="pole tekstowe 144">
                <a:extLst>
                  <a:ext uri="{FF2B5EF4-FFF2-40B4-BE49-F238E27FC236}">
                    <a16:creationId xmlns:a16="http://schemas.microsoft.com/office/drawing/2014/main" id="{BA66B8DC-7996-4DCD-8E06-72782372B6AA}"/>
                  </a:ext>
                </a:extLst>
              </p:cNvPr>
              <p:cNvSpPr txBox="1">
                <a:spLocks noRot="1" noChangeAspect="1" noMove="1" noResize="1" noEditPoints="1" noAdjustHandles="1" noChangeArrowheads="1" noChangeShapeType="1" noTextEdit="1"/>
              </p:cNvSpPr>
              <p:nvPr/>
            </p:nvSpPr>
            <p:spPr>
              <a:xfrm>
                <a:off x="7915328" y="3747908"/>
                <a:ext cx="451129" cy="369332"/>
              </a:xfrm>
              <a:prstGeom prst="rect">
                <a:avLst/>
              </a:prstGeom>
              <a:blipFill>
                <a:blip r:embed="rId8"/>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7" name="pole tekstowe 146">
                <a:extLst>
                  <a:ext uri="{FF2B5EF4-FFF2-40B4-BE49-F238E27FC236}">
                    <a16:creationId xmlns:a16="http://schemas.microsoft.com/office/drawing/2014/main" id="{04CC9DCC-D6C9-48E4-A6C1-24069FD23238}"/>
                  </a:ext>
                </a:extLst>
              </p:cNvPr>
              <p:cNvSpPr txBox="1"/>
              <p:nvPr/>
            </p:nvSpPr>
            <p:spPr>
              <a:xfrm>
                <a:off x="5332138" y="6005085"/>
                <a:ext cx="3674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solidFill>
                            <a:srgbClr val="0070C0"/>
                          </a:solidFill>
                          <a:latin typeface="Cambria Math" panose="02040503050406030204" pitchFamily="18" charset="0"/>
                        </a:rPr>
                        <m:t>𝐸</m:t>
                      </m:r>
                    </m:oMath>
                  </m:oMathPara>
                </a14:m>
                <a:endParaRPr lang="pl-PL" dirty="0">
                  <a:solidFill>
                    <a:srgbClr val="0070C0"/>
                  </a:solidFill>
                </a:endParaRPr>
              </a:p>
            </p:txBody>
          </p:sp>
        </mc:Choice>
        <mc:Fallback xmlns="">
          <p:sp>
            <p:nvSpPr>
              <p:cNvPr id="147" name="pole tekstowe 146">
                <a:extLst>
                  <a:ext uri="{FF2B5EF4-FFF2-40B4-BE49-F238E27FC236}">
                    <a16:creationId xmlns:a16="http://schemas.microsoft.com/office/drawing/2014/main" id="{04CC9DCC-D6C9-48E4-A6C1-24069FD23238}"/>
                  </a:ext>
                </a:extLst>
              </p:cNvPr>
              <p:cNvSpPr txBox="1">
                <a:spLocks noRot="1" noChangeAspect="1" noMove="1" noResize="1" noEditPoints="1" noAdjustHandles="1" noChangeArrowheads="1" noChangeShapeType="1" noTextEdit="1"/>
              </p:cNvSpPr>
              <p:nvPr/>
            </p:nvSpPr>
            <p:spPr>
              <a:xfrm>
                <a:off x="5332138" y="6005085"/>
                <a:ext cx="367481" cy="369332"/>
              </a:xfrm>
              <a:prstGeom prst="rect">
                <a:avLst/>
              </a:prstGeom>
              <a:blipFill>
                <a:blip r:embed="rId9"/>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9" name="pole tekstowe 148">
                <a:extLst>
                  <a:ext uri="{FF2B5EF4-FFF2-40B4-BE49-F238E27FC236}">
                    <a16:creationId xmlns:a16="http://schemas.microsoft.com/office/drawing/2014/main" id="{4CD5AB5A-ADBF-4D26-86E8-26B9FE896516}"/>
                  </a:ext>
                </a:extLst>
              </p:cNvPr>
              <p:cNvSpPr txBox="1"/>
              <p:nvPr/>
            </p:nvSpPr>
            <p:spPr>
              <a:xfrm>
                <a:off x="5235479" y="2299959"/>
                <a:ext cx="3674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𝐿</m:t>
                          </m:r>
                        </m:e>
                        <m:sub>
                          <m:r>
                            <a:rPr lang="pl-PL" i="1">
                              <a:latin typeface="Cambria Math" panose="02040503050406030204" pitchFamily="18" charset="0"/>
                            </a:rPr>
                            <m:t>𝑠</m:t>
                          </m:r>
                        </m:sub>
                      </m:sSub>
                    </m:oMath>
                  </m:oMathPara>
                </a14:m>
                <a:endParaRPr lang="pl-PL" dirty="0"/>
              </a:p>
            </p:txBody>
          </p:sp>
        </mc:Choice>
        <mc:Fallback xmlns="">
          <p:sp>
            <p:nvSpPr>
              <p:cNvPr id="149" name="pole tekstowe 148">
                <a:extLst>
                  <a:ext uri="{FF2B5EF4-FFF2-40B4-BE49-F238E27FC236}">
                    <a16:creationId xmlns:a16="http://schemas.microsoft.com/office/drawing/2014/main" id="{4CD5AB5A-ADBF-4D26-86E8-26B9FE896516}"/>
                  </a:ext>
                </a:extLst>
              </p:cNvPr>
              <p:cNvSpPr txBox="1">
                <a:spLocks noRot="1" noChangeAspect="1" noMove="1" noResize="1" noEditPoints="1" noAdjustHandles="1" noChangeArrowheads="1" noChangeShapeType="1" noTextEdit="1"/>
              </p:cNvSpPr>
              <p:nvPr/>
            </p:nvSpPr>
            <p:spPr>
              <a:xfrm>
                <a:off x="5235479" y="2299959"/>
                <a:ext cx="367481" cy="369332"/>
              </a:xfrm>
              <a:prstGeom prst="rect">
                <a:avLst/>
              </a:prstGeom>
              <a:blipFill>
                <a:blip r:embed="rId10"/>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1" name="pole tekstowe 150">
                <a:extLst>
                  <a:ext uri="{FF2B5EF4-FFF2-40B4-BE49-F238E27FC236}">
                    <a16:creationId xmlns:a16="http://schemas.microsoft.com/office/drawing/2014/main" id="{AA9D1BC5-B1D6-431A-804D-3F1893975768}"/>
                  </a:ext>
                </a:extLst>
              </p:cNvPr>
              <p:cNvSpPr txBox="1"/>
              <p:nvPr/>
            </p:nvSpPr>
            <p:spPr>
              <a:xfrm>
                <a:off x="6632317" y="2268420"/>
                <a:ext cx="46528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𝑅</m:t>
                          </m:r>
                        </m:e>
                        <m:sub>
                          <m:r>
                            <a:rPr lang="pl-PL" i="1">
                              <a:latin typeface="Cambria Math" panose="02040503050406030204" pitchFamily="18" charset="0"/>
                            </a:rPr>
                            <m:t>𝑠</m:t>
                          </m:r>
                        </m:sub>
                      </m:sSub>
                    </m:oMath>
                  </m:oMathPara>
                </a14:m>
                <a:endParaRPr lang="pl-PL" dirty="0"/>
              </a:p>
            </p:txBody>
          </p:sp>
        </mc:Choice>
        <mc:Fallback xmlns="">
          <p:sp>
            <p:nvSpPr>
              <p:cNvPr id="151" name="pole tekstowe 150">
                <a:extLst>
                  <a:ext uri="{FF2B5EF4-FFF2-40B4-BE49-F238E27FC236}">
                    <a16:creationId xmlns:a16="http://schemas.microsoft.com/office/drawing/2014/main" id="{AA9D1BC5-B1D6-431A-804D-3F1893975768}"/>
                  </a:ext>
                </a:extLst>
              </p:cNvPr>
              <p:cNvSpPr txBox="1">
                <a:spLocks noRot="1" noChangeAspect="1" noMove="1" noResize="1" noEditPoints="1" noAdjustHandles="1" noChangeArrowheads="1" noChangeShapeType="1" noTextEdit="1"/>
              </p:cNvSpPr>
              <p:nvPr/>
            </p:nvSpPr>
            <p:spPr>
              <a:xfrm>
                <a:off x="6632317" y="2268420"/>
                <a:ext cx="465286" cy="369332"/>
              </a:xfrm>
              <a:prstGeom prst="rect">
                <a:avLst/>
              </a:prstGeom>
              <a:blipFill>
                <a:blip r:embed="rId11"/>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3" name="pole tekstowe 152">
                <a:extLst>
                  <a:ext uri="{FF2B5EF4-FFF2-40B4-BE49-F238E27FC236}">
                    <a16:creationId xmlns:a16="http://schemas.microsoft.com/office/drawing/2014/main" id="{715ED293-A916-43CF-A420-BE14C9587A81}"/>
                  </a:ext>
                </a:extLst>
              </p:cNvPr>
              <p:cNvSpPr txBox="1"/>
              <p:nvPr/>
            </p:nvSpPr>
            <p:spPr>
              <a:xfrm>
                <a:off x="3532015" y="5820419"/>
                <a:ext cx="3674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𝐿</m:t>
                          </m:r>
                        </m:e>
                        <m:sub>
                          <m:r>
                            <a:rPr lang="pl-PL" i="1">
                              <a:latin typeface="Cambria Math" panose="02040503050406030204" pitchFamily="18" charset="0"/>
                            </a:rPr>
                            <m:t>𝑑</m:t>
                          </m:r>
                        </m:sub>
                      </m:sSub>
                    </m:oMath>
                  </m:oMathPara>
                </a14:m>
                <a:endParaRPr lang="pl-PL" dirty="0"/>
              </a:p>
            </p:txBody>
          </p:sp>
        </mc:Choice>
        <mc:Fallback xmlns="">
          <p:sp>
            <p:nvSpPr>
              <p:cNvPr id="153" name="pole tekstowe 152">
                <a:extLst>
                  <a:ext uri="{FF2B5EF4-FFF2-40B4-BE49-F238E27FC236}">
                    <a16:creationId xmlns:a16="http://schemas.microsoft.com/office/drawing/2014/main" id="{715ED293-A916-43CF-A420-BE14C9587A81}"/>
                  </a:ext>
                </a:extLst>
              </p:cNvPr>
              <p:cNvSpPr txBox="1">
                <a:spLocks noRot="1" noChangeAspect="1" noMove="1" noResize="1" noEditPoints="1" noAdjustHandles="1" noChangeArrowheads="1" noChangeShapeType="1" noTextEdit="1"/>
              </p:cNvSpPr>
              <p:nvPr/>
            </p:nvSpPr>
            <p:spPr>
              <a:xfrm>
                <a:off x="3532015" y="5820419"/>
                <a:ext cx="367481" cy="369332"/>
              </a:xfrm>
              <a:prstGeom prst="rect">
                <a:avLst/>
              </a:prstGeom>
              <a:blipFill>
                <a:blip r:embed="rId12"/>
                <a:stretch>
                  <a:fillRect r="-327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5" name="pole tekstowe 154">
                <a:extLst>
                  <a:ext uri="{FF2B5EF4-FFF2-40B4-BE49-F238E27FC236}">
                    <a16:creationId xmlns:a16="http://schemas.microsoft.com/office/drawing/2014/main" id="{F870BFB0-CE01-4202-8991-10B00D64C3BF}"/>
                  </a:ext>
                </a:extLst>
              </p:cNvPr>
              <p:cNvSpPr txBox="1"/>
              <p:nvPr/>
            </p:nvSpPr>
            <p:spPr>
              <a:xfrm>
                <a:off x="4441585" y="5851416"/>
                <a:ext cx="3674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𝑅</m:t>
                          </m:r>
                        </m:e>
                        <m:sub>
                          <m:r>
                            <a:rPr lang="pl-PL" i="1">
                              <a:latin typeface="Cambria Math" panose="02040503050406030204" pitchFamily="18" charset="0"/>
                            </a:rPr>
                            <m:t>𝑑</m:t>
                          </m:r>
                        </m:sub>
                      </m:sSub>
                    </m:oMath>
                  </m:oMathPara>
                </a14:m>
                <a:endParaRPr lang="pl-PL" dirty="0"/>
              </a:p>
            </p:txBody>
          </p:sp>
        </mc:Choice>
        <mc:Fallback xmlns="">
          <p:sp>
            <p:nvSpPr>
              <p:cNvPr id="155" name="pole tekstowe 154">
                <a:extLst>
                  <a:ext uri="{FF2B5EF4-FFF2-40B4-BE49-F238E27FC236}">
                    <a16:creationId xmlns:a16="http://schemas.microsoft.com/office/drawing/2014/main" id="{F870BFB0-CE01-4202-8991-10B00D64C3BF}"/>
                  </a:ext>
                </a:extLst>
              </p:cNvPr>
              <p:cNvSpPr txBox="1">
                <a:spLocks noRot="1" noChangeAspect="1" noMove="1" noResize="1" noEditPoints="1" noAdjustHandles="1" noChangeArrowheads="1" noChangeShapeType="1" noTextEdit="1"/>
              </p:cNvSpPr>
              <p:nvPr/>
            </p:nvSpPr>
            <p:spPr>
              <a:xfrm>
                <a:off x="4441585" y="5851416"/>
                <a:ext cx="367481" cy="369332"/>
              </a:xfrm>
              <a:prstGeom prst="rect">
                <a:avLst/>
              </a:prstGeom>
              <a:blipFill>
                <a:blip r:embed="rId13"/>
                <a:stretch>
                  <a:fillRect r="-10000"/>
                </a:stretch>
              </a:blipFill>
            </p:spPr>
            <p:txBody>
              <a:bodyPr/>
              <a:lstStyle/>
              <a:p>
                <a:r>
                  <a:rPr lang="pl-PL">
                    <a:noFill/>
                  </a:rPr>
                  <a:t> </a:t>
                </a:r>
              </a:p>
            </p:txBody>
          </p:sp>
        </mc:Fallback>
      </mc:AlternateContent>
      <p:sp>
        <p:nvSpPr>
          <p:cNvPr id="183" name="Dowolny kształt: kształt 182">
            <a:extLst>
              <a:ext uri="{FF2B5EF4-FFF2-40B4-BE49-F238E27FC236}">
                <a16:creationId xmlns:a16="http://schemas.microsoft.com/office/drawing/2014/main" id="{761D7F1C-407E-4008-B32A-ACF369F03407}"/>
              </a:ext>
            </a:extLst>
          </p:cNvPr>
          <p:cNvSpPr/>
          <p:nvPr/>
        </p:nvSpPr>
        <p:spPr>
          <a:xfrm>
            <a:off x="2813237" y="2891255"/>
            <a:ext cx="5489191" cy="3894123"/>
          </a:xfrm>
          <a:custGeom>
            <a:avLst/>
            <a:gdLst>
              <a:gd name="connsiteX0" fmla="*/ 5489191 w 5489191"/>
              <a:gd name="connsiteY0" fmla="*/ 2797446 h 3894123"/>
              <a:gd name="connsiteX1" fmla="*/ 2017708 w 5489191"/>
              <a:gd name="connsiteY1" fmla="*/ 2837906 h 3894123"/>
              <a:gd name="connsiteX2" fmla="*/ 528774 w 5489191"/>
              <a:gd name="connsiteY2" fmla="*/ 1680745 h 3894123"/>
              <a:gd name="connsiteX3" fmla="*/ 188908 w 5489191"/>
              <a:gd name="connsiteY3" fmla="*/ 3388164 h 3894123"/>
              <a:gd name="connsiteX4" fmla="*/ 3312434 w 5489191"/>
              <a:gd name="connsiteY4" fmla="*/ 3760398 h 3894123"/>
              <a:gd name="connsiteX5" fmla="*/ 3482367 w 5489191"/>
              <a:gd name="connsiteY5" fmla="*/ 1373248 h 3894123"/>
              <a:gd name="connsiteX6" fmla="*/ 2341390 w 5489191"/>
              <a:gd name="connsiteY6" fmla="*/ 94706 h 3894123"/>
              <a:gd name="connsiteX7" fmla="*/ 5254522 w 5489191"/>
              <a:gd name="connsiteY7" fmla="*/ 94706 h 3894123"/>
              <a:gd name="connsiteX8" fmla="*/ 5262614 w 5489191"/>
              <a:gd name="connsiteY8" fmla="*/ 94706 h 389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9191" h="3894123">
                <a:moveTo>
                  <a:pt x="5489191" y="2797446"/>
                </a:moveTo>
                <a:cubicBezTo>
                  <a:pt x="4166817" y="2910734"/>
                  <a:pt x="2844444" y="3024023"/>
                  <a:pt x="2017708" y="2837906"/>
                </a:cubicBezTo>
                <a:cubicBezTo>
                  <a:pt x="1190972" y="2651789"/>
                  <a:pt x="833574" y="1589035"/>
                  <a:pt x="528774" y="1680745"/>
                </a:cubicBezTo>
                <a:cubicBezTo>
                  <a:pt x="223974" y="1772455"/>
                  <a:pt x="-275035" y="3041555"/>
                  <a:pt x="188908" y="3388164"/>
                </a:cubicBezTo>
                <a:cubicBezTo>
                  <a:pt x="652851" y="3734773"/>
                  <a:pt x="2763524" y="4096217"/>
                  <a:pt x="3312434" y="3760398"/>
                </a:cubicBezTo>
                <a:cubicBezTo>
                  <a:pt x="3861344" y="3424579"/>
                  <a:pt x="3644208" y="1984197"/>
                  <a:pt x="3482367" y="1373248"/>
                </a:cubicBezTo>
                <a:cubicBezTo>
                  <a:pt x="3320526" y="762299"/>
                  <a:pt x="2046031" y="307796"/>
                  <a:pt x="2341390" y="94706"/>
                </a:cubicBezTo>
                <a:cubicBezTo>
                  <a:pt x="2636749" y="-118384"/>
                  <a:pt x="5254522" y="94706"/>
                  <a:pt x="5254522" y="94706"/>
                </a:cubicBezTo>
                <a:lnTo>
                  <a:pt x="5262614" y="9470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4" name="Dowolny kształt: kształt 183">
            <a:extLst>
              <a:ext uri="{FF2B5EF4-FFF2-40B4-BE49-F238E27FC236}">
                <a16:creationId xmlns:a16="http://schemas.microsoft.com/office/drawing/2014/main" id="{FA92573F-169E-4AA8-81FE-6A458C51A776}"/>
              </a:ext>
            </a:extLst>
          </p:cNvPr>
          <p:cNvSpPr/>
          <p:nvPr/>
        </p:nvSpPr>
        <p:spPr>
          <a:xfrm>
            <a:off x="2570553" y="2412986"/>
            <a:ext cx="5537666" cy="4445013"/>
          </a:xfrm>
          <a:custGeom>
            <a:avLst/>
            <a:gdLst>
              <a:gd name="connsiteX0" fmla="*/ 5383918 w 5537666"/>
              <a:gd name="connsiteY0" fmla="*/ 83956 h 4803012"/>
              <a:gd name="connsiteX1" fmla="*/ 2025723 w 5537666"/>
              <a:gd name="connsiteY1" fmla="*/ 164877 h 4803012"/>
              <a:gd name="connsiteX2" fmla="*/ 205015 w 5537666"/>
              <a:gd name="connsiteY2" fmla="*/ 1572891 h 4803012"/>
              <a:gd name="connsiteX3" fmla="*/ 423500 w 5537666"/>
              <a:gd name="connsiteY3" fmla="*/ 4316091 h 4803012"/>
              <a:gd name="connsiteX4" fmla="*/ 3595578 w 5537666"/>
              <a:gd name="connsiteY4" fmla="*/ 4542668 h 4803012"/>
              <a:gd name="connsiteX5" fmla="*/ 3676498 w 5537666"/>
              <a:gd name="connsiteY5" fmla="*/ 1572891 h 4803012"/>
              <a:gd name="connsiteX6" fmla="*/ 2066183 w 5537666"/>
              <a:gd name="connsiteY6" fmla="*/ 3005181 h 4803012"/>
              <a:gd name="connsiteX7" fmla="*/ 5537666 w 5537666"/>
              <a:gd name="connsiteY7" fmla="*/ 3150838 h 4803012"/>
              <a:gd name="connsiteX8" fmla="*/ 5537666 w 5537666"/>
              <a:gd name="connsiteY8" fmla="*/ 3150838 h 48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7666" h="4803012">
                <a:moveTo>
                  <a:pt x="5383918" y="83956"/>
                </a:moveTo>
                <a:cubicBezTo>
                  <a:pt x="4136395" y="338"/>
                  <a:pt x="2888873" y="-83279"/>
                  <a:pt x="2025723" y="164877"/>
                </a:cubicBezTo>
                <a:cubicBezTo>
                  <a:pt x="1162572" y="413033"/>
                  <a:pt x="472052" y="881022"/>
                  <a:pt x="205015" y="1572891"/>
                </a:cubicBezTo>
                <a:cubicBezTo>
                  <a:pt x="-62022" y="2264760"/>
                  <a:pt x="-141594" y="3821128"/>
                  <a:pt x="423500" y="4316091"/>
                </a:cubicBezTo>
                <a:cubicBezTo>
                  <a:pt x="988594" y="4811054"/>
                  <a:pt x="3053412" y="4999868"/>
                  <a:pt x="3595578" y="4542668"/>
                </a:cubicBezTo>
                <a:cubicBezTo>
                  <a:pt x="4137744" y="4085468"/>
                  <a:pt x="3931397" y="1829139"/>
                  <a:pt x="3676498" y="1572891"/>
                </a:cubicBezTo>
                <a:cubicBezTo>
                  <a:pt x="3421599" y="1316643"/>
                  <a:pt x="1755988" y="2742190"/>
                  <a:pt x="2066183" y="3005181"/>
                </a:cubicBezTo>
                <a:cubicBezTo>
                  <a:pt x="2376378" y="3268172"/>
                  <a:pt x="5537666" y="3150838"/>
                  <a:pt x="5537666" y="3150838"/>
                </a:cubicBezTo>
                <a:lnTo>
                  <a:pt x="5537666" y="3150838"/>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8" name="Trójkąt równoramienny 187">
            <a:extLst>
              <a:ext uri="{FF2B5EF4-FFF2-40B4-BE49-F238E27FC236}">
                <a16:creationId xmlns:a16="http://schemas.microsoft.com/office/drawing/2014/main" id="{BB6038DE-CEB9-4313-80D6-0D088AAA54CB}"/>
              </a:ext>
            </a:extLst>
          </p:cNvPr>
          <p:cNvSpPr/>
          <p:nvPr/>
        </p:nvSpPr>
        <p:spPr>
          <a:xfrm rot="16383410">
            <a:off x="7525854" y="2380368"/>
            <a:ext cx="128599" cy="164004"/>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0" name="Trójkąt równoramienny 189">
            <a:extLst>
              <a:ext uri="{FF2B5EF4-FFF2-40B4-BE49-F238E27FC236}">
                <a16:creationId xmlns:a16="http://schemas.microsoft.com/office/drawing/2014/main" id="{7BE7BA63-FF74-4DB1-895D-23A4BABB1CE6}"/>
              </a:ext>
            </a:extLst>
          </p:cNvPr>
          <p:cNvSpPr/>
          <p:nvPr/>
        </p:nvSpPr>
        <p:spPr>
          <a:xfrm rot="11372059">
            <a:off x="2557920" y="4378359"/>
            <a:ext cx="128599" cy="164004"/>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2" name="Trójkąt równoramienny 191">
            <a:extLst>
              <a:ext uri="{FF2B5EF4-FFF2-40B4-BE49-F238E27FC236}">
                <a16:creationId xmlns:a16="http://schemas.microsoft.com/office/drawing/2014/main" id="{8B351E58-2C57-4F31-AB72-38A5A42CBB03}"/>
              </a:ext>
            </a:extLst>
          </p:cNvPr>
          <p:cNvSpPr/>
          <p:nvPr/>
        </p:nvSpPr>
        <p:spPr>
          <a:xfrm rot="13613799">
            <a:off x="4972365" y="4434656"/>
            <a:ext cx="128599" cy="164004"/>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4" name="Trójkąt równoramienny 193">
            <a:extLst>
              <a:ext uri="{FF2B5EF4-FFF2-40B4-BE49-F238E27FC236}">
                <a16:creationId xmlns:a16="http://schemas.microsoft.com/office/drawing/2014/main" id="{85D7D37D-4E82-4D05-9C2D-590AF097F3D2}"/>
              </a:ext>
            </a:extLst>
          </p:cNvPr>
          <p:cNvSpPr/>
          <p:nvPr/>
        </p:nvSpPr>
        <p:spPr>
          <a:xfrm rot="6347858">
            <a:off x="3614960" y="6614401"/>
            <a:ext cx="128599" cy="164004"/>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6" name="Trójkąt równoramienny 195">
            <a:extLst>
              <a:ext uri="{FF2B5EF4-FFF2-40B4-BE49-F238E27FC236}">
                <a16:creationId xmlns:a16="http://schemas.microsoft.com/office/drawing/2014/main" id="{708D2334-646C-4D48-8522-5F64615E9F0F}"/>
              </a:ext>
            </a:extLst>
          </p:cNvPr>
          <p:cNvSpPr/>
          <p:nvPr/>
        </p:nvSpPr>
        <p:spPr>
          <a:xfrm rot="5400000">
            <a:off x="7400084" y="5250649"/>
            <a:ext cx="128599" cy="164004"/>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0" name="Trójkąt równoramienny 199">
            <a:extLst>
              <a:ext uri="{FF2B5EF4-FFF2-40B4-BE49-F238E27FC236}">
                <a16:creationId xmlns:a16="http://schemas.microsoft.com/office/drawing/2014/main" id="{B7F6314D-5AAD-49BE-98C9-A927C0193EBC}"/>
              </a:ext>
            </a:extLst>
          </p:cNvPr>
          <p:cNvSpPr/>
          <p:nvPr/>
        </p:nvSpPr>
        <p:spPr>
          <a:xfrm rot="5663124">
            <a:off x="7568764" y="2864482"/>
            <a:ext cx="128599" cy="1640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2" name="Trójkąt równoramienny 201">
            <a:extLst>
              <a:ext uri="{FF2B5EF4-FFF2-40B4-BE49-F238E27FC236}">
                <a16:creationId xmlns:a16="http://schemas.microsoft.com/office/drawing/2014/main" id="{35DAF940-04DD-4D9C-BD1F-2828359C864B}"/>
              </a:ext>
            </a:extLst>
          </p:cNvPr>
          <p:cNvSpPr/>
          <p:nvPr/>
        </p:nvSpPr>
        <p:spPr>
          <a:xfrm rot="15806309">
            <a:off x="7611168" y="5665168"/>
            <a:ext cx="128599" cy="1640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4" name="Trójkąt równoramienny 203">
            <a:extLst>
              <a:ext uri="{FF2B5EF4-FFF2-40B4-BE49-F238E27FC236}">
                <a16:creationId xmlns:a16="http://schemas.microsoft.com/office/drawing/2014/main" id="{B8DC75A7-764B-4858-998B-3D7AA5ADE439}"/>
              </a:ext>
            </a:extLst>
          </p:cNvPr>
          <p:cNvSpPr/>
          <p:nvPr/>
        </p:nvSpPr>
        <p:spPr>
          <a:xfrm rot="12082873">
            <a:off x="2929078" y="4968089"/>
            <a:ext cx="128599" cy="1640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6" name="Trójkąt równoramienny 205">
            <a:extLst>
              <a:ext uri="{FF2B5EF4-FFF2-40B4-BE49-F238E27FC236}">
                <a16:creationId xmlns:a16="http://schemas.microsoft.com/office/drawing/2014/main" id="{9A3C56A1-EA28-4323-9124-91CFCC39D6EC}"/>
              </a:ext>
            </a:extLst>
          </p:cNvPr>
          <p:cNvSpPr/>
          <p:nvPr/>
        </p:nvSpPr>
        <p:spPr>
          <a:xfrm rot="6430838">
            <a:off x="3887912" y="6521125"/>
            <a:ext cx="128599" cy="1640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8" name="Trójkąt równoramienny 207">
            <a:extLst>
              <a:ext uri="{FF2B5EF4-FFF2-40B4-BE49-F238E27FC236}">
                <a16:creationId xmlns:a16="http://schemas.microsoft.com/office/drawing/2014/main" id="{712C7B8C-8A73-447A-BA1A-1C3D0C3FBA53}"/>
              </a:ext>
            </a:extLst>
          </p:cNvPr>
          <p:cNvSpPr/>
          <p:nvPr/>
        </p:nvSpPr>
        <p:spPr>
          <a:xfrm rot="20637846">
            <a:off x="6246805" y="4245843"/>
            <a:ext cx="128599" cy="1640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10" name="pole tekstowe 209">
                <a:extLst>
                  <a:ext uri="{FF2B5EF4-FFF2-40B4-BE49-F238E27FC236}">
                    <a16:creationId xmlns:a16="http://schemas.microsoft.com/office/drawing/2014/main" id="{091DFB90-0976-455C-A839-E956958C42A9}"/>
                  </a:ext>
                </a:extLst>
              </p:cNvPr>
              <p:cNvSpPr txBox="1"/>
              <p:nvPr/>
            </p:nvSpPr>
            <p:spPr>
              <a:xfrm>
                <a:off x="2238722" y="4161092"/>
                <a:ext cx="358002" cy="3788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00B050"/>
                              </a:solidFill>
                              <a:latin typeface="Cambria Math" panose="02040503050406030204" pitchFamily="18" charset="0"/>
                            </a:rPr>
                          </m:ctrlPr>
                        </m:sSubPr>
                        <m:e>
                          <m:r>
                            <a:rPr lang="pl-PL" i="1">
                              <a:solidFill>
                                <a:srgbClr val="00B050"/>
                              </a:solidFill>
                              <a:latin typeface="Cambria Math" panose="02040503050406030204" pitchFamily="18" charset="0"/>
                            </a:rPr>
                            <m:t>𝑖</m:t>
                          </m:r>
                        </m:e>
                        <m:sub>
                          <m:r>
                            <a:rPr lang="pl-PL" i="0">
                              <a:solidFill>
                                <a:srgbClr val="00B050"/>
                              </a:solidFill>
                              <a:latin typeface="Cambria Math" panose="02040503050406030204" pitchFamily="18" charset="0"/>
                            </a:rPr>
                            <m:t>1</m:t>
                          </m:r>
                        </m:sub>
                      </m:sSub>
                    </m:oMath>
                  </m:oMathPara>
                </a14:m>
                <a:endParaRPr lang="pl-PL" dirty="0"/>
              </a:p>
            </p:txBody>
          </p:sp>
        </mc:Choice>
        <mc:Fallback xmlns="">
          <p:sp>
            <p:nvSpPr>
              <p:cNvPr id="210" name="pole tekstowe 209">
                <a:extLst>
                  <a:ext uri="{FF2B5EF4-FFF2-40B4-BE49-F238E27FC236}">
                    <a16:creationId xmlns:a16="http://schemas.microsoft.com/office/drawing/2014/main" id="{091DFB90-0976-455C-A839-E956958C42A9}"/>
                  </a:ext>
                </a:extLst>
              </p:cNvPr>
              <p:cNvSpPr txBox="1">
                <a:spLocks noRot="1" noChangeAspect="1" noMove="1" noResize="1" noEditPoints="1" noAdjustHandles="1" noChangeArrowheads="1" noChangeShapeType="1" noTextEdit="1"/>
              </p:cNvSpPr>
              <p:nvPr/>
            </p:nvSpPr>
            <p:spPr>
              <a:xfrm>
                <a:off x="2238722" y="4161092"/>
                <a:ext cx="358002" cy="378875"/>
              </a:xfrm>
              <a:prstGeom prst="rect">
                <a:avLst/>
              </a:prstGeom>
              <a:blipFill>
                <a:blip r:embed="rId14"/>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2" name="pole tekstowe 211">
                <a:extLst>
                  <a:ext uri="{FF2B5EF4-FFF2-40B4-BE49-F238E27FC236}">
                    <a16:creationId xmlns:a16="http://schemas.microsoft.com/office/drawing/2014/main" id="{E2E70443-3F2B-456B-9D0E-35D7A21948D0}"/>
                  </a:ext>
                </a:extLst>
              </p:cNvPr>
              <p:cNvSpPr txBox="1"/>
              <p:nvPr/>
            </p:nvSpPr>
            <p:spPr>
              <a:xfrm>
                <a:off x="7485415" y="4930882"/>
                <a:ext cx="34188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00B050"/>
                              </a:solidFill>
                              <a:latin typeface="Cambria Math" panose="02040503050406030204" pitchFamily="18" charset="0"/>
                            </a:rPr>
                          </m:ctrlPr>
                        </m:sSubPr>
                        <m:e>
                          <m:r>
                            <a:rPr lang="pl-PL" i="1">
                              <a:solidFill>
                                <a:srgbClr val="00B050"/>
                              </a:solidFill>
                              <a:latin typeface="Cambria Math" panose="02040503050406030204" pitchFamily="18" charset="0"/>
                            </a:rPr>
                            <m:t>𝑖</m:t>
                          </m:r>
                        </m:e>
                        <m:sub>
                          <m:r>
                            <a:rPr lang="pl-PL" i="0">
                              <a:solidFill>
                                <a:srgbClr val="00B050"/>
                              </a:solidFill>
                              <a:latin typeface="Cambria Math" panose="02040503050406030204" pitchFamily="18" charset="0"/>
                            </a:rPr>
                            <m:t>1</m:t>
                          </m:r>
                        </m:sub>
                      </m:sSub>
                    </m:oMath>
                  </m:oMathPara>
                </a14:m>
                <a:endParaRPr lang="pl-PL" dirty="0"/>
              </a:p>
            </p:txBody>
          </p:sp>
        </mc:Choice>
        <mc:Fallback xmlns="">
          <p:sp>
            <p:nvSpPr>
              <p:cNvPr id="212" name="pole tekstowe 211">
                <a:extLst>
                  <a:ext uri="{FF2B5EF4-FFF2-40B4-BE49-F238E27FC236}">
                    <a16:creationId xmlns:a16="http://schemas.microsoft.com/office/drawing/2014/main" id="{E2E70443-3F2B-456B-9D0E-35D7A21948D0}"/>
                  </a:ext>
                </a:extLst>
              </p:cNvPr>
              <p:cNvSpPr txBox="1">
                <a:spLocks noRot="1" noChangeAspect="1" noMove="1" noResize="1" noEditPoints="1" noAdjustHandles="1" noChangeArrowheads="1" noChangeShapeType="1" noTextEdit="1"/>
              </p:cNvSpPr>
              <p:nvPr/>
            </p:nvSpPr>
            <p:spPr>
              <a:xfrm>
                <a:off x="7485415" y="4930882"/>
                <a:ext cx="341887" cy="369332"/>
              </a:xfrm>
              <a:prstGeom prst="rect">
                <a:avLst/>
              </a:prstGeom>
              <a:blipFill>
                <a:blip r:embed="rId15"/>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4" name="pole tekstowe 213">
                <a:extLst>
                  <a:ext uri="{FF2B5EF4-FFF2-40B4-BE49-F238E27FC236}">
                    <a16:creationId xmlns:a16="http://schemas.microsoft.com/office/drawing/2014/main" id="{92B435C3-723D-474A-8C92-14E54CD9A38E}"/>
                  </a:ext>
                </a:extLst>
              </p:cNvPr>
              <p:cNvSpPr txBox="1"/>
              <p:nvPr/>
            </p:nvSpPr>
            <p:spPr>
              <a:xfrm>
                <a:off x="7913444" y="2290349"/>
                <a:ext cx="4085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00B050"/>
                              </a:solidFill>
                              <a:latin typeface="Cambria Math" panose="02040503050406030204" pitchFamily="18" charset="0"/>
                            </a:rPr>
                          </m:ctrlPr>
                        </m:sSubPr>
                        <m:e>
                          <m:r>
                            <a:rPr lang="pl-PL" i="1">
                              <a:solidFill>
                                <a:srgbClr val="00B050"/>
                              </a:solidFill>
                              <a:latin typeface="Cambria Math" panose="02040503050406030204" pitchFamily="18" charset="0"/>
                            </a:rPr>
                            <m:t>𝑖</m:t>
                          </m:r>
                        </m:e>
                        <m:sub>
                          <m:r>
                            <a:rPr lang="pl-PL" i="0">
                              <a:solidFill>
                                <a:srgbClr val="00B050"/>
                              </a:solidFill>
                              <a:latin typeface="Cambria Math" panose="02040503050406030204" pitchFamily="18" charset="0"/>
                            </a:rPr>
                            <m:t>1</m:t>
                          </m:r>
                        </m:sub>
                      </m:sSub>
                    </m:oMath>
                  </m:oMathPara>
                </a14:m>
                <a:endParaRPr lang="pl-PL" dirty="0"/>
              </a:p>
            </p:txBody>
          </p:sp>
        </mc:Choice>
        <mc:Fallback xmlns="">
          <p:sp>
            <p:nvSpPr>
              <p:cNvPr id="214" name="pole tekstowe 213">
                <a:extLst>
                  <a:ext uri="{FF2B5EF4-FFF2-40B4-BE49-F238E27FC236}">
                    <a16:creationId xmlns:a16="http://schemas.microsoft.com/office/drawing/2014/main" id="{92B435C3-723D-474A-8C92-14E54CD9A38E}"/>
                  </a:ext>
                </a:extLst>
              </p:cNvPr>
              <p:cNvSpPr txBox="1">
                <a:spLocks noRot="1" noChangeAspect="1" noMove="1" noResize="1" noEditPoints="1" noAdjustHandles="1" noChangeArrowheads="1" noChangeShapeType="1" noTextEdit="1"/>
              </p:cNvSpPr>
              <p:nvPr/>
            </p:nvSpPr>
            <p:spPr>
              <a:xfrm>
                <a:off x="7913444" y="2290349"/>
                <a:ext cx="408575" cy="369332"/>
              </a:xfrm>
              <a:prstGeom prst="rect">
                <a:avLst/>
              </a:prstGeom>
              <a:blipFill>
                <a:blip r:embed="rId1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6" name="pole tekstowe 215">
                <a:extLst>
                  <a:ext uri="{FF2B5EF4-FFF2-40B4-BE49-F238E27FC236}">
                    <a16:creationId xmlns:a16="http://schemas.microsoft.com/office/drawing/2014/main" id="{48921508-3256-4506-AEA2-8A465A5830B4}"/>
                  </a:ext>
                </a:extLst>
              </p:cNvPr>
              <p:cNvSpPr txBox="1"/>
              <p:nvPr/>
            </p:nvSpPr>
            <p:spPr>
              <a:xfrm>
                <a:off x="6029018" y="4356397"/>
                <a:ext cx="42910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FF0000"/>
                              </a:solidFill>
                              <a:latin typeface="Cambria Math" panose="02040503050406030204" pitchFamily="18" charset="0"/>
                            </a:rPr>
                          </m:ctrlPr>
                        </m:sSubPr>
                        <m:e>
                          <m:r>
                            <a:rPr lang="pl-PL" i="1">
                              <a:solidFill>
                                <a:srgbClr val="FF0000"/>
                              </a:solidFill>
                              <a:latin typeface="Cambria Math" panose="02040503050406030204" pitchFamily="18" charset="0"/>
                            </a:rPr>
                            <m:t>𝑖</m:t>
                          </m:r>
                        </m:e>
                        <m:sub>
                          <m:r>
                            <a:rPr lang="pl-PL" i="0">
                              <a:solidFill>
                                <a:srgbClr val="FF0000"/>
                              </a:solidFill>
                              <a:latin typeface="Cambria Math" panose="02040503050406030204" pitchFamily="18" charset="0"/>
                            </a:rPr>
                            <m:t>2</m:t>
                          </m:r>
                        </m:sub>
                      </m:sSub>
                    </m:oMath>
                  </m:oMathPara>
                </a14:m>
                <a:endParaRPr lang="pl-PL" dirty="0"/>
              </a:p>
            </p:txBody>
          </p:sp>
        </mc:Choice>
        <mc:Fallback xmlns="">
          <p:sp>
            <p:nvSpPr>
              <p:cNvPr id="216" name="pole tekstowe 215">
                <a:extLst>
                  <a:ext uri="{FF2B5EF4-FFF2-40B4-BE49-F238E27FC236}">
                    <a16:creationId xmlns:a16="http://schemas.microsoft.com/office/drawing/2014/main" id="{48921508-3256-4506-AEA2-8A465A5830B4}"/>
                  </a:ext>
                </a:extLst>
              </p:cNvPr>
              <p:cNvSpPr txBox="1">
                <a:spLocks noRot="1" noChangeAspect="1" noMove="1" noResize="1" noEditPoints="1" noAdjustHandles="1" noChangeArrowheads="1" noChangeShapeType="1" noTextEdit="1"/>
              </p:cNvSpPr>
              <p:nvPr/>
            </p:nvSpPr>
            <p:spPr>
              <a:xfrm>
                <a:off x="6029018" y="4356397"/>
                <a:ext cx="429102" cy="369332"/>
              </a:xfrm>
              <a:prstGeom prst="rect">
                <a:avLst/>
              </a:prstGeom>
              <a:blipFill>
                <a:blip r:embed="rId17"/>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8" name="pole tekstowe 217">
                <a:extLst>
                  <a:ext uri="{FF2B5EF4-FFF2-40B4-BE49-F238E27FC236}">
                    <a16:creationId xmlns:a16="http://schemas.microsoft.com/office/drawing/2014/main" id="{F26B4B8B-BEDE-45BC-BC5A-CC2B43DCA338}"/>
                  </a:ext>
                </a:extLst>
              </p:cNvPr>
              <p:cNvSpPr txBox="1"/>
              <p:nvPr/>
            </p:nvSpPr>
            <p:spPr>
              <a:xfrm>
                <a:off x="7429523" y="2979619"/>
                <a:ext cx="2902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FF0000"/>
                              </a:solidFill>
                              <a:latin typeface="Cambria Math" panose="02040503050406030204" pitchFamily="18" charset="0"/>
                            </a:rPr>
                          </m:ctrlPr>
                        </m:sSubPr>
                        <m:e>
                          <m:r>
                            <a:rPr lang="pl-PL" i="1">
                              <a:solidFill>
                                <a:srgbClr val="FF0000"/>
                              </a:solidFill>
                              <a:latin typeface="Cambria Math" panose="02040503050406030204" pitchFamily="18" charset="0"/>
                            </a:rPr>
                            <m:t>𝑖</m:t>
                          </m:r>
                        </m:e>
                        <m:sub>
                          <m:r>
                            <a:rPr lang="pl-PL" i="0">
                              <a:solidFill>
                                <a:srgbClr val="FF0000"/>
                              </a:solidFill>
                              <a:latin typeface="Cambria Math" panose="02040503050406030204" pitchFamily="18" charset="0"/>
                            </a:rPr>
                            <m:t>2</m:t>
                          </m:r>
                        </m:sub>
                      </m:sSub>
                    </m:oMath>
                  </m:oMathPara>
                </a14:m>
                <a:endParaRPr lang="pl-PL" dirty="0"/>
              </a:p>
            </p:txBody>
          </p:sp>
        </mc:Choice>
        <mc:Fallback xmlns="">
          <p:sp>
            <p:nvSpPr>
              <p:cNvPr id="218" name="pole tekstowe 217">
                <a:extLst>
                  <a:ext uri="{FF2B5EF4-FFF2-40B4-BE49-F238E27FC236}">
                    <a16:creationId xmlns:a16="http://schemas.microsoft.com/office/drawing/2014/main" id="{F26B4B8B-BEDE-45BC-BC5A-CC2B43DCA338}"/>
                  </a:ext>
                </a:extLst>
              </p:cNvPr>
              <p:cNvSpPr txBox="1">
                <a:spLocks noRot="1" noChangeAspect="1" noMove="1" noResize="1" noEditPoints="1" noAdjustHandles="1" noChangeArrowheads="1" noChangeShapeType="1" noTextEdit="1"/>
              </p:cNvSpPr>
              <p:nvPr/>
            </p:nvSpPr>
            <p:spPr>
              <a:xfrm>
                <a:off x="7429523" y="2979619"/>
                <a:ext cx="290220" cy="369332"/>
              </a:xfrm>
              <a:prstGeom prst="rect">
                <a:avLst/>
              </a:prstGeom>
              <a:blipFill>
                <a:blip r:embed="rId18"/>
                <a:stretch>
                  <a:fillRect r="-1063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20" name="pole tekstowe 219">
                <a:extLst>
                  <a:ext uri="{FF2B5EF4-FFF2-40B4-BE49-F238E27FC236}">
                    <a16:creationId xmlns:a16="http://schemas.microsoft.com/office/drawing/2014/main" id="{EBE3AF82-BE43-40DB-BA77-2C05AA424F67}"/>
                  </a:ext>
                </a:extLst>
              </p:cNvPr>
              <p:cNvSpPr txBox="1"/>
              <p:nvPr/>
            </p:nvSpPr>
            <p:spPr>
              <a:xfrm>
                <a:off x="7774691" y="5699171"/>
                <a:ext cx="30615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FF0000"/>
                              </a:solidFill>
                              <a:latin typeface="Cambria Math" panose="02040503050406030204" pitchFamily="18" charset="0"/>
                            </a:rPr>
                          </m:ctrlPr>
                        </m:sSubPr>
                        <m:e>
                          <m:r>
                            <a:rPr lang="pl-PL" i="1">
                              <a:solidFill>
                                <a:srgbClr val="FF0000"/>
                              </a:solidFill>
                              <a:latin typeface="Cambria Math" panose="02040503050406030204" pitchFamily="18" charset="0"/>
                            </a:rPr>
                            <m:t>𝑖</m:t>
                          </m:r>
                        </m:e>
                        <m:sub>
                          <m:r>
                            <a:rPr lang="pl-PL" i="0">
                              <a:solidFill>
                                <a:srgbClr val="FF0000"/>
                              </a:solidFill>
                              <a:latin typeface="Cambria Math" panose="02040503050406030204" pitchFamily="18" charset="0"/>
                            </a:rPr>
                            <m:t>2</m:t>
                          </m:r>
                        </m:sub>
                      </m:sSub>
                    </m:oMath>
                  </m:oMathPara>
                </a14:m>
                <a:endParaRPr lang="pl-PL" dirty="0"/>
              </a:p>
            </p:txBody>
          </p:sp>
        </mc:Choice>
        <mc:Fallback xmlns="">
          <p:sp>
            <p:nvSpPr>
              <p:cNvPr id="220" name="pole tekstowe 219">
                <a:extLst>
                  <a:ext uri="{FF2B5EF4-FFF2-40B4-BE49-F238E27FC236}">
                    <a16:creationId xmlns:a16="http://schemas.microsoft.com/office/drawing/2014/main" id="{EBE3AF82-BE43-40DB-BA77-2C05AA424F67}"/>
                  </a:ext>
                </a:extLst>
              </p:cNvPr>
              <p:cNvSpPr txBox="1">
                <a:spLocks noRot="1" noChangeAspect="1" noMove="1" noResize="1" noEditPoints="1" noAdjustHandles="1" noChangeArrowheads="1" noChangeShapeType="1" noTextEdit="1"/>
              </p:cNvSpPr>
              <p:nvPr/>
            </p:nvSpPr>
            <p:spPr>
              <a:xfrm>
                <a:off x="7774691" y="5699171"/>
                <a:ext cx="306155" cy="369332"/>
              </a:xfrm>
              <a:prstGeom prst="rect">
                <a:avLst/>
              </a:prstGeom>
              <a:blipFill>
                <a:blip r:embed="rId19"/>
                <a:stretch>
                  <a:fillRect r="-392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22" name="pole tekstowe 221">
                <a:extLst>
                  <a:ext uri="{FF2B5EF4-FFF2-40B4-BE49-F238E27FC236}">
                    <a16:creationId xmlns:a16="http://schemas.microsoft.com/office/drawing/2014/main" id="{CDA97129-FE13-405A-A46F-B66FDF48FC59}"/>
                  </a:ext>
                </a:extLst>
              </p:cNvPr>
              <p:cNvSpPr txBox="1"/>
              <p:nvPr/>
            </p:nvSpPr>
            <p:spPr>
              <a:xfrm>
                <a:off x="2582855" y="4801410"/>
                <a:ext cx="4147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FF0000"/>
                              </a:solidFill>
                              <a:latin typeface="Cambria Math" panose="02040503050406030204" pitchFamily="18" charset="0"/>
                            </a:rPr>
                          </m:ctrlPr>
                        </m:sSubPr>
                        <m:e>
                          <m:r>
                            <a:rPr lang="pl-PL" i="1">
                              <a:solidFill>
                                <a:srgbClr val="FF0000"/>
                              </a:solidFill>
                              <a:latin typeface="Cambria Math" panose="02040503050406030204" pitchFamily="18" charset="0"/>
                            </a:rPr>
                            <m:t>𝑖</m:t>
                          </m:r>
                        </m:e>
                        <m:sub>
                          <m:r>
                            <a:rPr lang="pl-PL" i="0">
                              <a:solidFill>
                                <a:srgbClr val="FF0000"/>
                              </a:solidFill>
                              <a:latin typeface="Cambria Math" panose="02040503050406030204" pitchFamily="18" charset="0"/>
                            </a:rPr>
                            <m:t>2</m:t>
                          </m:r>
                        </m:sub>
                      </m:sSub>
                    </m:oMath>
                  </m:oMathPara>
                </a14:m>
                <a:endParaRPr lang="pl-PL" dirty="0"/>
              </a:p>
            </p:txBody>
          </p:sp>
        </mc:Choice>
        <mc:Fallback xmlns="">
          <p:sp>
            <p:nvSpPr>
              <p:cNvPr id="222" name="pole tekstowe 221">
                <a:extLst>
                  <a:ext uri="{FF2B5EF4-FFF2-40B4-BE49-F238E27FC236}">
                    <a16:creationId xmlns:a16="http://schemas.microsoft.com/office/drawing/2014/main" id="{CDA97129-FE13-405A-A46F-B66FDF48FC59}"/>
                  </a:ext>
                </a:extLst>
              </p:cNvPr>
              <p:cNvSpPr txBox="1">
                <a:spLocks noRot="1" noChangeAspect="1" noMove="1" noResize="1" noEditPoints="1" noAdjustHandles="1" noChangeArrowheads="1" noChangeShapeType="1" noTextEdit="1"/>
              </p:cNvSpPr>
              <p:nvPr/>
            </p:nvSpPr>
            <p:spPr>
              <a:xfrm>
                <a:off x="2582855" y="4801410"/>
                <a:ext cx="414728" cy="369332"/>
              </a:xfrm>
              <a:prstGeom prst="rect">
                <a:avLst/>
              </a:prstGeom>
              <a:blipFill>
                <a:blip r:embed="rId20"/>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4" name="pole tekstowe 83">
                <a:extLst>
                  <a:ext uri="{FF2B5EF4-FFF2-40B4-BE49-F238E27FC236}">
                    <a16:creationId xmlns:a16="http://schemas.microsoft.com/office/drawing/2014/main" id="{E0C81AD3-13C6-4C18-BFEA-655441AFD538}"/>
                  </a:ext>
                </a:extLst>
              </p:cNvPr>
              <p:cNvSpPr txBox="1"/>
              <p:nvPr/>
            </p:nvSpPr>
            <p:spPr>
              <a:xfrm>
                <a:off x="4668740" y="4145123"/>
                <a:ext cx="4392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00B050"/>
                              </a:solidFill>
                              <a:latin typeface="Cambria Math" panose="02040503050406030204" pitchFamily="18" charset="0"/>
                            </a:rPr>
                          </m:ctrlPr>
                        </m:sSubPr>
                        <m:e>
                          <m:r>
                            <a:rPr lang="pl-PL" i="1">
                              <a:solidFill>
                                <a:srgbClr val="00B050"/>
                              </a:solidFill>
                              <a:latin typeface="Cambria Math" panose="02040503050406030204" pitchFamily="18" charset="0"/>
                            </a:rPr>
                            <m:t>𝑖</m:t>
                          </m:r>
                        </m:e>
                        <m:sub>
                          <m:r>
                            <a:rPr lang="pl-PL" i="0">
                              <a:solidFill>
                                <a:srgbClr val="00B050"/>
                              </a:solidFill>
                              <a:latin typeface="Cambria Math" panose="02040503050406030204" pitchFamily="18" charset="0"/>
                            </a:rPr>
                            <m:t>1</m:t>
                          </m:r>
                        </m:sub>
                      </m:sSub>
                    </m:oMath>
                  </m:oMathPara>
                </a14:m>
                <a:endParaRPr lang="pl-PL" dirty="0"/>
              </a:p>
            </p:txBody>
          </p:sp>
        </mc:Choice>
        <mc:Fallback xmlns="">
          <p:sp>
            <p:nvSpPr>
              <p:cNvPr id="84" name="pole tekstowe 83">
                <a:extLst>
                  <a:ext uri="{FF2B5EF4-FFF2-40B4-BE49-F238E27FC236}">
                    <a16:creationId xmlns:a16="http://schemas.microsoft.com/office/drawing/2014/main" id="{E0C81AD3-13C6-4C18-BFEA-655441AFD538}"/>
                  </a:ext>
                </a:extLst>
              </p:cNvPr>
              <p:cNvSpPr txBox="1">
                <a:spLocks noRot="1" noChangeAspect="1" noMove="1" noResize="1" noEditPoints="1" noAdjustHandles="1" noChangeArrowheads="1" noChangeShapeType="1" noTextEdit="1"/>
              </p:cNvSpPr>
              <p:nvPr/>
            </p:nvSpPr>
            <p:spPr>
              <a:xfrm>
                <a:off x="4668740" y="4145123"/>
                <a:ext cx="439220" cy="369332"/>
              </a:xfrm>
              <a:prstGeom prst="rect">
                <a:avLst/>
              </a:prstGeom>
              <a:blipFill>
                <a:blip r:embed="rId21"/>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426139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1FEBCC-B2DE-4D7C-96CB-C9815B21710C}"/>
              </a:ext>
            </a:extLst>
          </p:cNvPr>
          <p:cNvSpPr>
            <a:spLocks noGrp="1"/>
          </p:cNvSpPr>
          <p:nvPr>
            <p:ph type="title"/>
          </p:nvPr>
        </p:nvSpPr>
        <p:spPr>
          <a:xfrm>
            <a:off x="913775" y="113289"/>
            <a:ext cx="10364451" cy="1027688"/>
          </a:xfrm>
        </p:spPr>
        <p:txBody>
          <a:bodyPr>
            <a:normAutofit/>
          </a:bodyPr>
          <a:lstStyle/>
          <a:p>
            <a:r>
              <a:rPr lang="pl-PL" sz="2800" dirty="0"/>
              <a:t>Przykład 3 typu elektrycznego:</a:t>
            </a:r>
            <a:br>
              <a:rPr lang="pl-PL" sz="2800" dirty="0"/>
            </a:br>
            <a:r>
              <a:rPr lang="pl-PL" sz="2800" dirty="0"/>
              <a:t>sterowany mostek prostowniczy </a:t>
            </a:r>
            <a:r>
              <a:rPr lang="pl-PL" sz="2800" dirty="0" err="1"/>
              <a:t>graetza</a:t>
            </a:r>
            <a:r>
              <a:rPr lang="pl-PL" sz="2800" dirty="0"/>
              <a:t> (2)</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3C56BB3-5629-44BC-A4FD-0FFF60B36E4E}"/>
                  </a:ext>
                </a:extLst>
              </p:cNvPr>
              <p:cNvSpPr>
                <a:spLocks noGrp="1"/>
              </p:cNvSpPr>
              <p:nvPr>
                <p:ph sz="quarter" idx="13"/>
              </p:nvPr>
            </p:nvSpPr>
            <p:spPr>
              <a:xfrm>
                <a:off x="801111" y="1140977"/>
                <a:ext cx="10762407" cy="5502583"/>
              </a:xfrm>
            </p:spPr>
            <p:txBody>
              <a:bodyPr/>
              <a:lstStyle/>
              <a:p>
                <a:r>
                  <a:rPr lang="pl-PL" dirty="0"/>
                  <a:t>Układ ma 2 stopnie swobody, co może być zaskakujące, ponieważ posiada 4 węzły</a:t>
                </a:r>
                <a:br>
                  <a:rPr lang="pl-PL" dirty="0"/>
                </a:br>
                <a:r>
                  <a:rPr lang="pl-PL" dirty="0"/>
                  <a:t>i 6 gałęzi, stąd:                                   . Jednak obwód z prostownikami powoduje dodatkowe więzy prądowe:                                                i liczba stopni swobody zmniejsza się do </a:t>
                </a:r>
                <a14:m>
                  <m:oMath xmlns:m="http://schemas.openxmlformats.org/officeDocument/2006/math">
                    <m:r>
                      <a:rPr lang="pl-PL" sz="2000" b="0" i="0" smtClean="0">
                        <a:latin typeface="Cambria Math" panose="02040503050406030204" pitchFamily="18" charset="0"/>
                      </a:rPr>
                      <m:t>  </m:t>
                    </m:r>
                    <m:r>
                      <a:rPr lang="pl-PL" sz="2000" i="1" smtClean="0">
                        <a:latin typeface="Cambria Math" panose="02040503050406030204" pitchFamily="18" charset="0"/>
                      </a:rPr>
                      <m:t>𝑠</m:t>
                    </m:r>
                    <m:r>
                      <a:rPr lang="pl-PL" sz="2000" i="0">
                        <a:latin typeface="Cambria Math" panose="02040503050406030204" pitchFamily="18" charset="0"/>
                      </a:rPr>
                      <m:t>=</m:t>
                    </m:r>
                  </m:oMath>
                </a14:m>
                <a:r>
                  <a:rPr lang="pl-PL" sz="2000" dirty="0"/>
                  <a:t>2. </a:t>
                </a:r>
              </a:p>
              <a:p>
                <a:r>
                  <a:rPr lang="pl-PL" dirty="0"/>
                  <a:t>Jako współrzędne uogólnione wybieramy ładunki elektryczne </a:t>
                </a:r>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pl-PL" sz="2000" dirty="0"/>
                  <a:t> i </a:t>
                </a:r>
                <a14:m>
                  <m:oMath xmlns:m="http://schemas.openxmlformats.org/officeDocument/2006/math">
                    <m:sSub>
                      <m:sSubPr>
                        <m:ctrlPr>
                          <a:rPr lang="pl-PL"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oMath>
                </a14:m>
                <a:r>
                  <a:rPr lang="pl-PL" sz="2000" dirty="0"/>
                  <a:t>, dla których </a:t>
                </a:r>
                <a14:m>
                  <m:oMath xmlns:m="http://schemas.openxmlformats.org/officeDocument/2006/math">
                    <m:sSub>
                      <m:sSubPr>
                        <m:ctrlPr>
                          <a:rPr lang="pl-PL" i="1">
                            <a:latin typeface="Cambria Math" panose="02040503050406030204" pitchFamily="18" charset="0"/>
                          </a:rPr>
                        </m:ctrlPr>
                      </m:sSubPr>
                      <m:e>
                        <m:acc>
                          <m:accPr>
                            <m:chr m:val="̇"/>
                            <m:ctrlPr>
                              <a:rPr lang="pl-PL"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1</m:t>
                        </m:r>
                      </m:sub>
                    </m:sSub>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oMath>
                </a14:m>
                <a:r>
                  <a:rPr lang="pl-PL" sz="2000" dirty="0"/>
                  <a:t>  i  </a:t>
                </a:r>
                <a14:m>
                  <m:oMath xmlns:m="http://schemas.openxmlformats.org/officeDocument/2006/math">
                    <m:sSub>
                      <m:sSubPr>
                        <m:ctrlPr>
                          <a:rPr lang="pl-PL" i="1">
                            <a:latin typeface="Cambria Math" panose="02040503050406030204" pitchFamily="18" charset="0"/>
                          </a:rPr>
                        </m:ctrlPr>
                      </m:sSubPr>
                      <m:e>
                        <m:acc>
                          <m:accPr>
                            <m:chr m:val="̇"/>
                            <m:ctrlPr>
                              <a:rPr lang="pl-PL"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2</m:t>
                        </m:r>
                      </m:sub>
                    </m:sSub>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m:t>
                        </m:r>
                      </m:sub>
                    </m:sSub>
                  </m:oMath>
                </a14:m>
                <a:r>
                  <a:rPr lang="pl-PL" sz="2000" dirty="0"/>
                  <a:t>.  </a:t>
                </a:r>
              </a:p>
              <a:p>
                <a:r>
                  <a:rPr lang="pl-PL" dirty="0"/>
                  <a:t>Energia kinetyczna układu to energia pola zmagazynowana w cewkach: </a:t>
                </a:r>
                <a:br>
                  <a:rPr lang="pl-PL" dirty="0"/>
                </a:br>
                <a:br>
                  <a:rPr lang="pl-PL" dirty="0"/>
                </a:br>
                <a:endParaRPr lang="pl-PL" dirty="0"/>
              </a:p>
              <a:p>
                <a:r>
                  <a:rPr lang="pl-PL" sz="2000" dirty="0"/>
                  <a:t>Praca wirtualna to suma wymiany energii zapisanych dla każdej gałęzi układu:</a:t>
                </a:r>
              </a:p>
              <a:p>
                <a:pPr marL="0" indent="0">
                  <a:buNone/>
                </a:pPr>
                <a:r>
                  <a:rPr lang="pl-PL" dirty="0"/>
                  <a:t>                                   </a:t>
                </a:r>
              </a:p>
            </p:txBody>
          </p:sp>
        </mc:Choice>
        <mc:Fallback xmlns="">
          <p:sp>
            <p:nvSpPr>
              <p:cNvPr id="3" name="Symbol zastępczy zawartości 2">
                <a:extLst>
                  <a:ext uri="{FF2B5EF4-FFF2-40B4-BE49-F238E27FC236}">
                    <a16:creationId xmlns:a16="http://schemas.microsoft.com/office/drawing/2014/main" id="{33C56BB3-5629-44BC-A4FD-0FFF60B36E4E}"/>
                  </a:ext>
                </a:extLst>
              </p:cNvPr>
              <p:cNvSpPr>
                <a:spLocks noGrp="1" noRot="1" noChangeAspect="1" noMove="1" noResize="1" noEditPoints="1" noAdjustHandles="1" noChangeArrowheads="1" noChangeShapeType="1" noTextEdit="1"/>
              </p:cNvSpPr>
              <p:nvPr>
                <p:ph sz="quarter" idx="13"/>
              </p:nvPr>
            </p:nvSpPr>
            <p:spPr>
              <a:xfrm>
                <a:off x="801111" y="1140977"/>
                <a:ext cx="10762407" cy="5502583"/>
              </a:xfrm>
              <a:blipFill>
                <a:blip r:embed="rId2"/>
                <a:stretch>
                  <a:fillRect l="-510"/>
                </a:stretch>
              </a:blipFill>
            </p:spPr>
            <p:txBody>
              <a:bodyPr/>
              <a:lstStyle/>
              <a:p>
                <a:r>
                  <a:rPr lang="pl-PL">
                    <a:noFill/>
                  </a:rPr>
                  <a:t> </a:t>
                </a:r>
              </a:p>
            </p:txBody>
          </p:sp>
        </mc:Fallback>
      </mc:AlternateContent>
      <mc:AlternateContent xmlns:mc="http://schemas.openxmlformats.org/markup-compatibility/2006">
        <mc:Choice xmlns:a14="http://schemas.microsoft.com/office/drawing/2010/main" Requires="a14">
          <p:sp>
            <p:nvSpPr>
              <p:cNvPr id="5" name="pole tekstowe 4">
                <a:extLst>
                  <a:ext uri="{FF2B5EF4-FFF2-40B4-BE49-F238E27FC236}">
                    <a16:creationId xmlns:a16="http://schemas.microsoft.com/office/drawing/2014/main" id="{BBA8B184-C569-4C5D-90B1-757A44E984F1}"/>
                  </a:ext>
                </a:extLst>
              </p:cNvPr>
              <p:cNvSpPr txBox="1"/>
              <p:nvPr/>
            </p:nvSpPr>
            <p:spPr>
              <a:xfrm>
                <a:off x="3072950" y="1547029"/>
                <a:ext cx="230016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000" i="1" smtClean="0">
                          <a:latin typeface="Cambria Math" panose="02040503050406030204" pitchFamily="18" charset="0"/>
                        </a:rPr>
                        <m:t>𝑠</m:t>
                      </m:r>
                      <m:r>
                        <a:rPr lang="pl-PL" sz="2000" i="0">
                          <a:latin typeface="Cambria Math" panose="02040503050406030204" pitchFamily="18" charset="0"/>
                        </a:rPr>
                        <m:t>=</m:t>
                      </m:r>
                      <m:r>
                        <m:rPr>
                          <m:sty m:val="p"/>
                        </m:rPr>
                        <a:rPr lang="pl-PL" sz="2000" b="0" i="0" smtClean="0">
                          <a:latin typeface="Cambria Math" panose="02040503050406030204" pitchFamily="18" charset="0"/>
                        </a:rPr>
                        <m:t>g</m:t>
                      </m:r>
                      <m:r>
                        <a:rPr lang="pl-PL" sz="2000" b="0" i="0" smtClean="0">
                          <a:latin typeface="Cambria Math" panose="02040503050406030204" pitchFamily="18" charset="0"/>
                        </a:rPr>
                        <m:t>−</m:t>
                      </m:r>
                      <m:r>
                        <m:rPr>
                          <m:sty m:val="p"/>
                        </m:rPr>
                        <a:rPr lang="pl-PL" sz="2000" b="0" i="0" smtClean="0">
                          <a:latin typeface="Cambria Math" panose="02040503050406030204" pitchFamily="18" charset="0"/>
                        </a:rPr>
                        <m:t>w</m:t>
                      </m:r>
                      <m:r>
                        <a:rPr lang="pl-PL" sz="2000" i="0">
                          <a:latin typeface="Cambria Math" panose="02040503050406030204" pitchFamily="18" charset="0"/>
                        </a:rPr>
                        <m:t>+1</m:t>
                      </m:r>
                      <m:r>
                        <a:rPr lang="pl-PL" sz="2000" b="0" i="0" smtClean="0">
                          <a:latin typeface="Cambria Math" panose="02040503050406030204" pitchFamily="18" charset="0"/>
                        </a:rPr>
                        <m:t>=3</m:t>
                      </m:r>
                    </m:oMath>
                  </m:oMathPara>
                </a14:m>
                <a:endParaRPr lang="pl-PL" sz="2000" dirty="0"/>
              </a:p>
            </p:txBody>
          </p:sp>
        </mc:Choice>
        <mc:Fallback>
          <p:sp>
            <p:nvSpPr>
              <p:cNvPr id="5" name="pole tekstowe 4">
                <a:extLst>
                  <a:ext uri="{FF2B5EF4-FFF2-40B4-BE49-F238E27FC236}">
                    <a16:creationId xmlns:a16="http://schemas.microsoft.com/office/drawing/2014/main" id="{BBA8B184-C569-4C5D-90B1-757A44E984F1}"/>
                  </a:ext>
                </a:extLst>
              </p:cNvPr>
              <p:cNvSpPr txBox="1">
                <a:spLocks noRot="1" noChangeAspect="1" noMove="1" noResize="1" noEditPoints="1" noAdjustHandles="1" noChangeArrowheads="1" noChangeShapeType="1" noTextEdit="1"/>
              </p:cNvSpPr>
              <p:nvPr/>
            </p:nvSpPr>
            <p:spPr>
              <a:xfrm>
                <a:off x="3072950" y="1547029"/>
                <a:ext cx="2300162" cy="400110"/>
              </a:xfrm>
              <a:prstGeom prst="rect">
                <a:avLst/>
              </a:prstGeom>
              <a:blipFill>
                <a:blip r:embed="rId3"/>
                <a:stretch>
                  <a:fillRect b="-769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4C2D4DEE-BF47-4B28-B1E6-5EAEAF02FF02}"/>
                  </a:ext>
                </a:extLst>
              </p:cNvPr>
              <p:cNvSpPr txBox="1"/>
              <p:nvPr/>
            </p:nvSpPr>
            <p:spPr>
              <a:xfrm>
                <a:off x="4594253" y="1886895"/>
                <a:ext cx="347350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836967"/>
                              </a:solidFill>
                              <a:latin typeface="Cambria Math" panose="02040503050406030204" pitchFamily="18" charset="0"/>
                            </a:rPr>
                          </m:ctrlPr>
                        </m:sSubPr>
                        <m:e>
                          <m:r>
                            <a:rPr lang="pl-PL" sz="2000" i="1">
                              <a:latin typeface="Cambria Math" panose="02040503050406030204" pitchFamily="18" charset="0"/>
                            </a:rPr>
                            <m:t>𝑖𝑇</m:t>
                          </m:r>
                        </m:e>
                        <m:sub>
                          <m:r>
                            <a:rPr lang="pl-PL" sz="2000" i="0">
                              <a:latin typeface="Cambria Math" panose="02040503050406030204" pitchFamily="18" charset="0"/>
                            </a:rPr>
                            <m:t>1</m:t>
                          </m:r>
                        </m:sub>
                      </m:sSub>
                      <m:r>
                        <a:rPr lang="pl-PL" sz="2000" i="0">
                          <a:latin typeface="Cambria Math" panose="02040503050406030204" pitchFamily="18" charset="0"/>
                        </a:rPr>
                        <m:t>+</m:t>
                      </m:r>
                      <m:sSub>
                        <m:sSubPr>
                          <m:ctrlPr>
                            <a:rPr lang="pl-PL" sz="2000" i="1">
                              <a:solidFill>
                                <a:srgbClr val="836967"/>
                              </a:solidFill>
                              <a:latin typeface="Cambria Math" panose="02040503050406030204" pitchFamily="18" charset="0"/>
                            </a:rPr>
                          </m:ctrlPr>
                        </m:sSubPr>
                        <m:e>
                          <m:r>
                            <a:rPr lang="pl-PL" sz="2000" i="1">
                              <a:latin typeface="Cambria Math" panose="02040503050406030204" pitchFamily="18" charset="0"/>
                            </a:rPr>
                            <m:t>𝑖𝑇</m:t>
                          </m:r>
                        </m:e>
                        <m:sub>
                          <m:r>
                            <a:rPr lang="pl-PL" sz="2000" i="0">
                              <a:latin typeface="Cambria Math" panose="02040503050406030204" pitchFamily="18" charset="0"/>
                            </a:rPr>
                            <m:t>2</m:t>
                          </m:r>
                        </m:sub>
                      </m:sSub>
                      <m:r>
                        <a:rPr lang="pl-PL" sz="2000" i="0">
                          <a:latin typeface="Cambria Math" panose="02040503050406030204" pitchFamily="18" charset="0"/>
                        </a:rPr>
                        <m:t>+</m:t>
                      </m:r>
                      <m:sSub>
                        <m:sSubPr>
                          <m:ctrlPr>
                            <a:rPr lang="pl-PL" sz="2000" i="1">
                              <a:solidFill>
                                <a:srgbClr val="836967"/>
                              </a:solidFill>
                              <a:latin typeface="Cambria Math" panose="02040503050406030204" pitchFamily="18" charset="0"/>
                            </a:rPr>
                          </m:ctrlPr>
                        </m:sSubPr>
                        <m:e>
                          <m:r>
                            <a:rPr lang="pl-PL" sz="2000" i="1">
                              <a:latin typeface="Cambria Math" panose="02040503050406030204" pitchFamily="18" charset="0"/>
                            </a:rPr>
                            <m:t>𝑖𝐷</m:t>
                          </m:r>
                        </m:e>
                        <m:sub>
                          <m:r>
                            <a:rPr lang="pl-PL" sz="2000" i="0">
                              <a:latin typeface="Cambria Math" panose="02040503050406030204" pitchFamily="18" charset="0"/>
                            </a:rPr>
                            <m:t>3</m:t>
                          </m:r>
                        </m:sub>
                      </m:sSub>
                      <m:r>
                        <a:rPr lang="pl-PL" sz="2000" i="0">
                          <a:latin typeface="Cambria Math" panose="02040503050406030204" pitchFamily="18" charset="0"/>
                        </a:rPr>
                        <m:t>+</m:t>
                      </m:r>
                      <m:sSub>
                        <m:sSubPr>
                          <m:ctrlPr>
                            <a:rPr lang="pl-PL" sz="2000" i="1">
                              <a:solidFill>
                                <a:srgbClr val="836967"/>
                              </a:solidFill>
                              <a:latin typeface="Cambria Math" panose="02040503050406030204" pitchFamily="18" charset="0"/>
                            </a:rPr>
                          </m:ctrlPr>
                        </m:sSubPr>
                        <m:e>
                          <m:r>
                            <a:rPr lang="pl-PL" sz="2000" i="1">
                              <a:latin typeface="Cambria Math" panose="02040503050406030204" pitchFamily="18" charset="0"/>
                            </a:rPr>
                            <m:t>𝑖𝐷</m:t>
                          </m:r>
                        </m:e>
                        <m:sub>
                          <m:r>
                            <a:rPr lang="pl-PL" sz="2000" i="0">
                              <a:latin typeface="Cambria Math" panose="02040503050406030204" pitchFamily="18" charset="0"/>
                            </a:rPr>
                            <m:t>4</m:t>
                          </m:r>
                        </m:sub>
                      </m:sSub>
                      <m:r>
                        <a:rPr lang="pl-PL" sz="2000" i="0">
                          <a:latin typeface="Cambria Math" panose="02040503050406030204" pitchFamily="18" charset="0"/>
                        </a:rPr>
                        <m:t>=2</m:t>
                      </m:r>
                      <m:sSub>
                        <m:sSubPr>
                          <m:ctrlPr>
                            <a:rPr lang="pl-PL" sz="2000" i="1">
                              <a:solidFill>
                                <a:srgbClr val="836967"/>
                              </a:solidFill>
                              <a:latin typeface="Cambria Math" panose="02040503050406030204" pitchFamily="18" charset="0"/>
                            </a:rPr>
                          </m:ctrlPr>
                        </m:sSubPr>
                        <m:e>
                          <m:r>
                            <a:rPr lang="pl-PL" sz="2000" i="1">
                              <a:latin typeface="Cambria Math" panose="02040503050406030204" pitchFamily="18" charset="0"/>
                            </a:rPr>
                            <m:t>𝑖</m:t>
                          </m:r>
                        </m:e>
                        <m:sub>
                          <m:r>
                            <a:rPr lang="pl-PL" sz="2000" i="1">
                              <a:latin typeface="Cambria Math" panose="02040503050406030204" pitchFamily="18" charset="0"/>
                            </a:rPr>
                            <m:t>𝑑</m:t>
                          </m:r>
                        </m:sub>
                      </m:sSub>
                    </m:oMath>
                  </m:oMathPara>
                </a14:m>
                <a:endParaRPr lang="pl-PL" sz="2000" dirty="0"/>
              </a:p>
            </p:txBody>
          </p:sp>
        </mc:Choice>
        <mc:Fallback xmlns="">
          <p:sp>
            <p:nvSpPr>
              <p:cNvPr id="7" name="pole tekstowe 6">
                <a:extLst>
                  <a:ext uri="{FF2B5EF4-FFF2-40B4-BE49-F238E27FC236}">
                    <a16:creationId xmlns:a16="http://schemas.microsoft.com/office/drawing/2014/main" id="{4C2D4DEE-BF47-4B28-B1E6-5EAEAF02FF02}"/>
                  </a:ext>
                </a:extLst>
              </p:cNvPr>
              <p:cNvSpPr txBox="1">
                <a:spLocks noRot="1" noChangeAspect="1" noMove="1" noResize="1" noEditPoints="1" noAdjustHandles="1" noChangeArrowheads="1" noChangeShapeType="1" noTextEdit="1"/>
              </p:cNvSpPr>
              <p:nvPr/>
            </p:nvSpPr>
            <p:spPr>
              <a:xfrm>
                <a:off x="4594253" y="1886895"/>
                <a:ext cx="3473507" cy="400110"/>
              </a:xfrm>
              <a:prstGeom prst="rect">
                <a:avLst/>
              </a:prstGeom>
              <a:blipFill>
                <a:blip r:embed="rId4"/>
                <a:stretch>
                  <a:fillRect b="-153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3009E29A-1353-48E3-AD6D-B0FB86FDF8EC}"/>
                  </a:ext>
                </a:extLst>
              </p:cNvPr>
              <p:cNvSpPr txBox="1"/>
              <p:nvPr/>
            </p:nvSpPr>
            <p:spPr>
              <a:xfrm>
                <a:off x="913775" y="4064232"/>
                <a:ext cx="2462002"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𝑇</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m:t>
                          </m:r>
                        </m:num>
                        <m:den>
                          <m:r>
                            <a:rPr lang="pl-PL" i="0">
                              <a:latin typeface="Cambria Math" panose="02040503050406030204" pitchFamily="18" charset="0"/>
                            </a:rPr>
                            <m:t>2</m:t>
                          </m:r>
                        </m:den>
                      </m:f>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𝐿</m:t>
                          </m:r>
                        </m:e>
                        <m:sub>
                          <m:r>
                            <a:rPr lang="pl-PL" i="1">
                              <a:latin typeface="Cambria Math" panose="02040503050406030204" pitchFamily="18" charset="0"/>
                            </a:rPr>
                            <m:t>𝑠</m:t>
                          </m:r>
                        </m:sub>
                      </m:sSub>
                      <m:sSup>
                        <m:sSupPr>
                          <m:ctrlPr>
                            <a:rPr lang="pl-PL" i="1">
                              <a:solidFill>
                                <a:srgbClr val="836967"/>
                              </a:solidFill>
                              <a:latin typeface="Cambria Math" panose="02040503050406030204" pitchFamily="18" charset="0"/>
                            </a:rPr>
                          </m:ctrlPr>
                        </m:sSup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𝑧</m:t>
                              </m:r>
                            </m:sub>
                          </m:sSub>
                        </m:e>
                        <m:sup>
                          <m:r>
                            <a:rPr lang="pl-PL" i="0">
                              <a:latin typeface="Cambria Math" panose="02040503050406030204" pitchFamily="18" charset="0"/>
                            </a:rPr>
                            <m:t>2</m:t>
                          </m:r>
                        </m:sup>
                      </m:sSup>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m:t>
                          </m:r>
                        </m:num>
                        <m:den>
                          <m:r>
                            <a:rPr lang="pl-PL" i="0">
                              <a:latin typeface="Cambria Math" panose="02040503050406030204" pitchFamily="18" charset="0"/>
                            </a:rPr>
                            <m:t>2</m:t>
                          </m:r>
                        </m:den>
                      </m:f>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𝐿</m:t>
                          </m:r>
                        </m:e>
                        <m:sub>
                          <m:r>
                            <a:rPr lang="pl-PL" i="1">
                              <a:latin typeface="Cambria Math" panose="02040503050406030204" pitchFamily="18" charset="0"/>
                            </a:rPr>
                            <m:t>𝑠</m:t>
                          </m:r>
                        </m:sub>
                      </m:sSub>
                      <m:sSup>
                        <m:sSupPr>
                          <m:ctrlPr>
                            <a:rPr lang="pl-PL" i="1">
                              <a:solidFill>
                                <a:srgbClr val="836967"/>
                              </a:solidFill>
                              <a:latin typeface="Cambria Math" panose="02040503050406030204" pitchFamily="18" charset="0"/>
                            </a:rPr>
                          </m:ctrlPr>
                        </m:sSup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𝑖</m:t>
                              </m:r>
                            </m:e>
                            <m:sub>
                              <m:r>
                                <a:rPr lang="pl-PL" i="1">
                                  <a:latin typeface="Cambria Math" panose="02040503050406030204" pitchFamily="18" charset="0"/>
                                </a:rPr>
                                <m:t>𝑑</m:t>
                              </m:r>
                            </m:sub>
                          </m:sSub>
                        </m:e>
                        <m:sup>
                          <m:r>
                            <a:rPr lang="pl-PL" i="0">
                              <a:latin typeface="Cambria Math" panose="02040503050406030204" pitchFamily="18" charset="0"/>
                            </a:rPr>
                            <m:t>2</m:t>
                          </m:r>
                        </m:sup>
                      </m:sSup>
                    </m:oMath>
                  </m:oMathPara>
                </a14:m>
                <a:endParaRPr lang="pl-PL" dirty="0"/>
              </a:p>
            </p:txBody>
          </p:sp>
        </mc:Choice>
        <mc:Fallback xmlns="">
          <p:sp>
            <p:nvSpPr>
              <p:cNvPr id="9" name="pole tekstowe 8">
                <a:extLst>
                  <a:ext uri="{FF2B5EF4-FFF2-40B4-BE49-F238E27FC236}">
                    <a16:creationId xmlns:a16="http://schemas.microsoft.com/office/drawing/2014/main" id="{3009E29A-1353-48E3-AD6D-B0FB86FDF8EC}"/>
                  </a:ext>
                </a:extLst>
              </p:cNvPr>
              <p:cNvSpPr txBox="1">
                <a:spLocks noRot="1" noChangeAspect="1" noMove="1" noResize="1" noEditPoints="1" noAdjustHandles="1" noChangeArrowheads="1" noChangeShapeType="1" noTextEdit="1"/>
              </p:cNvSpPr>
              <p:nvPr/>
            </p:nvSpPr>
            <p:spPr>
              <a:xfrm>
                <a:off x="913775" y="4064232"/>
                <a:ext cx="2462002" cy="610936"/>
              </a:xfrm>
              <a:prstGeom prst="rect">
                <a:avLst/>
              </a:prstGeom>
              <a:blipFill>
                <a:blip r:embed="rId5"/>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42C77D67-A1C2-4CE4-986F-35B3EC77A866}"/>
                  </a:ext>
                </a:extLst>
              </p:cNvPr>
              <p:cNvSpPr txBox="1"/>
              <p:nvPr/>
            </p:nvSpPr>
            <p:spPr>
              <a:xfrm>
                <a:off x="2053016" y="5348913"/>
                <a:ext cx="7527954" cy="707886"/>
              </a:xfrm>
              <a:prstGeom prst="rect">
                <a:avLst/>
              </a:prstGeom>
              <a:noFill/>
            </p:spPr>
            <p:txBody>
              <a:bodyPr wrap="square">
                <a:spAutoFit/>
              </a:bodyPr>
              <a:lstStyle/>
              <a:p>
                <a14:m>
                  <m:oMath xmlns:m="http://schemas.openxmlformats.org/officeDocument/2006/math">
                    <m:r>
                      <a:rPr lang="pl-PL" sz="2000" i="1" smtClean="0">
                        <a:effectLst/>
                        <a:latin typeface="Cambria Math" panose="02040503050406030204" pitchFamily="18" charset="0"/>
                        <a:ea typeface="Times New Roman" panose="02020603050405020304" pitchFamily="18" charset="0"/>
                        <a:cs typeface="Times New Roman" panose="02020603050405020304" pitchFamily="18" charset="0"/>
                      </a:rPr>
                      <m:t>𝛿</m:t>
                    </m:r>
                    <m:r>
                      <a:rPr lang="pl-PL" sz="2000" i="1" smtClean="0">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pl-PL" sz="2000" dirty="0"/>
                  <a:t>= </a:t>
                </a:r>
                <a14:m>
                  <m:oMath xmlns:m="http://schemas.openxmlformats.org/officeDocument/2006/math">
                    <m:d>
                      <m:dPr>
                        <m:ctrlPr>
                          <a:rPr lang="pl-PL" sz="2000" i="1">
                            <a:latin typeface="Cambria Math" panose="02040503050406030204" pitchFamily="18" charset="0"/>
                          </a:rPr>
                        </m:ctrlPr>
                      </m:dPr>
                      <m:e>
                        <m:sSub>
                          <m:sSubPr>
                            <m:ctrlPr>
                              <a:rPr lang="pl-PL"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𝑠</m:t>
                            </m:r>
                          </m:sub>
                        </m:sSub>
                        <m:r>
                          <a:rPr lang="pl-PL"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𝑠</m:t>
                            </m:r>
                          </m:sub>
                        </m:sSub>
                        <m:sSub>
                          <m:sSubPr>
                            <m:ctrlPr>
                              <a:rPr lang="pl-PL"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𝑧</m:t>
                            </m:r>
                          </m:sub>
                        </m:sSub>
                      </m:e>
                    </m:d>
                    <m:r>
                      <a:rPr lang="pl-PL" sz="2000" i="1">
                        <a:latin typeface="Cambria Math" panose="02040503050406030204" pitchFamily="18" charset="0"/>
                      </a:rPr>
                      <m:t>𝛿</m:t>
                    </m:r>
                    <m:sSub>
                      <m:sSubPr>
                        <m:ctrlPr>
                          <a:rPr lang="pl-PL"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𝑧</m:t>
                        </m:r>
                      </m:sub>
                    </m:sSub>
                    <m:r>
                      <a:rPr lang="pl-PL" sz="2000" i="1">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m:t>
                        </m:r>
                        <m:r>
                          <a:rPr lang="pl-PL" sz="2000" i="1">
                            <a:latin typeface="Cambria Math" panose="02040503050406030204" pitchFamily="18" charset="0"/>
                          </a:rPr>
                          <m:t>𝑅</m:t>
                        </m:r>
                        <m:sSub>
                          <m:sSubPr>
                            <m:ctrlPr>
                              <a:rPr lang="pl-PL"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𝑖𝑇</m:t>
                            </m:r>
                          </m:e>
                          <m:sub>
                            <m:r>
                              <a:rPr lang="en-US" sz="2000" i="1">
                                <a:latin typeface="Cambria Math" panose="02040503050406030204" pitchFamily="18" charset="0"/>
                              </a:rPr>
                              <m:t>1</m:t>
                            </m:r>
                          </m:sub>
                        </m:sSub>
                      </m:e>
                    </m:d>
                    <m:r>
                      <a:rPr lang="pl-PL" sz="2000" i="1">
                        <a:latin typeface="Cambria Math" panose="02040503050406030204" pitchFamily="18" charset="0"/>
                      </a:rPr>
                      <m:t>𝛿</m:t>
                    </m:r>
                    <m:sSub>
                      <m:sSubPr>
                        <m:ctrlPr>
                          <a:rPr lang="pl-PL" sz="2000" i="1">
                            <a:latin typeface="Cambria Math" panose="02040503050406030204" pitchFamily="18" charset="0"/>
                          </a:rPr>
                        </m:ctrlPr>
                      </m:sSubPr>
                      <m:e>
                        <m:r>
                          <a:rPr lang="en-US" sz="2000" i="1">
                            <a:latin typeface="Cambria Math" panose="02040503050406030204" pitchFamily="18" charset="0"/>
                          </a:rPr>
                          <m:t>𝑖𝑇</m:t>
                        </m:r>
                      </m:e>
                      <m:sub>
                        <m:r>
                          <a:rPr lang="en-US" sz="2000" i="1">
                            <a:latin typeface="Cambria Math" panose="02040503050406030204" pitchFamily="18" charset="0"/>
                          </a:rPr>
                          <m:t>1</m:t>
                        </m:r>
                      </m:sub>
                    </m:sSub>
                    <m:r>
                      <a:rPr lang="pl-PL" sz="2000" i="1">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m:t>
                        </m:r>
                        <m:r>
                          <a:rPr lang="pl-PL" sz="2000" i="1">
                            <a:latin typeface="Cambria Math" panose="02040503050406030204" pitchFamily="18" charset="0"/>
                          </a:rPr>
                          <m:t>𝑅</m:t>
                        </m:r>
                        <m:sSub>
                          <m:sSubPr>
                            <m:ctrlPr>
                              <a:rPr lang="pl-PL"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𝑖𝑇</m:t>
                            </m:r>
                          </m:e>
                          <m:sub>
                            <m:r>
                              <a:rPr lang="en-US" sz="2000" i="1">
                                <a:latin typeface="Cambria Math" panose="02040503050406030204" pitchFamily="18" charset="0"/>
                              </a:rPr>
                              <m:t>2</m:t>
                            </m:r>
                          </m:sub>
                        </m:sSub>
                      </m:e>
                    </m:d>
                    <m:r>
                      <a:rPr lang="pl-PL" sz="2000" i="1">
                        <a:latin typeface="Cambria Math" panose="02040503050406030204" pitchFamily="18" charset="0"/>
                      </a:rPr>
                      <m:t>𝛿</m:t>
                    </m:r>
                    <m:sSub>
                      <m:sSubPr>
                        <m:ctrlPr>
                          <a:rPr lang="pl-PL" sz="2000" i="1">
                            <a:latin typeface="Cambria Math" panose="02040503050406030204" pitchFamily="18" charset="0"/>
                          </a:rPr>
                        </m:ctrlPr>
                      </m:sSubPr>
                      <m:e>
                        <m:r>
                          <a:rPr lang="en-US" sz="2000" i="1">
                            <a:latin typeface="Cambria Math" panose="02040503050406030204" pitchFamily="18" charset="0"/>
                          </a:rPr>
                          <m:t>𝑖𝑇</m:t>
                        </m:r>
                      </m:e>
                      <m:sub>
                        <m:r>
                          <a:rPr lang="en-US" sz="2000" i="1">
                            <a:latin typeface="Cambria Math" panose="02040503050406030204" pitchFamily="18" charset="0"/>
                          </a:rPr>
                          <m:t>2</m:t>
                        </m:r>
                      </m:sub>
                    </m:sSub>
                    <m:r>
                      <a:rPr lang="pl-PL" sz="2000" i="1">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m:t>
                        </m:r>
                        <m:r>
                          <a:rPr lang="pl-PL" sz="2000" i="1">
                            <a:latin typeface="Cambria Math" panose="02040503050406030204" pitchFamily="18" charset="0"/>
                          </a:rPr>
                          <m:t>𝑅</m:t>
                        </m:r>
                        <m:sSub>
                          <m:sSubPr>
                            <m:ctrlPr>
                              <a:rPr lang="pl-PL"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3</m:t>
                            </m:r>
                          </m:sub>
                        </m:sSub>
                        <m:r>
                          <a:rPr lang="en-US"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𝑖𝐷</m:t>
                            </m:r>
                          </m:e>
                          <m:sub>
                            <m:r>
                              <a:rPr lang="en-US" sz="2000" i="1">
                                <a:latin typeface="Cambria Math" panose="02040503050406030204" pitchFamily="18" charset="0"/>
                              </a:rPr>
                              <m:t>3</m:t>
                            </m:r>
                          </m:sub>
                        </m:sSub>
                      </m:e>
                    </m:d>
                    <m:r>
                      <a:rPr lang="pl-PL" sz="2000" i="1">
                        <a:latin typeface="Cambria Math" panose="02040503050406030204" pitchFamily="18" charset="0"/>
                      </a:rPr>
                      <m:t>𝛿</m:t>
                    </m:r>
                    <m:sSub>
                      <m:sSubPr>
                        <m:ctrlPr>
                          <a:rPr lang="pl-PL" sz="2000" i="1">
                            <a:latin typeface="Cambria Math" panose="02040503050406030204" pitchFamily="18" charset="0"/>
                          </a:rPr>
                        </m:ctrlPr>
                      </m:sSubPr>
                      <m:e>
                        <m:r>
                          <a:rPr lang="en-US" sz="2000" i="1">
                            <a:latin typeface="Cambria Math" panose="02040503050406030204" pitchFamily="18" charset="0"/>
                          </a:rPr>
                          <m:t>𝑖𝐷</m:t>
                        </m:r>
                      </m:e>
                      <m:sub>
                        <m:r>
                          <a:rPr lang="en-US" sz="2000" i="1">
                            <a:latin typeface="Cambria Math" panose="02040503050406030204" pitchFamily="18" charset="0"/>
                          </a:rPr>
                          <m:t>3</m:t>
                        </m:r>
                      </m:sub>
                    </m:sSub>
                    <m:r>
                      <a:rPr lang="pl-PL" sz="2000" i="1">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m:t>
                        </m:r>
                        <m:r>
                          <a:rPr lang="pl-PL" sz="2000" i="1">
                            <a:latin typeface="Cambria Math" panose="02040503050406030204" pitchFamily="18" charset="0"/>
                          </a:rPr>
                          <m:t>𝑅</m:t>
                        </m:r>
                        <m:sSub>
                          <m:sSubPr>
                            <m:ctrlPr>
                              <a:rPr lang="pl-PL"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4</m:t>
                            </m:r>
                          </m:sub>
                        </m:sSub>
                        <m:r>
                          <a:rPr lang="en-US"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𝑖𝐷</m:t>
                            </m:r>
                          </m:e>
                          <m:sub>
                            <m:r>
                              <a:rPr lang="en-US" sz="2000" i="1">
                                <a:latin typeface="Cambria Math" panose="02040503050406030204" pitchFamily="18" charset="0"/>
                              </a:rPr>
                              <m:t>4</m:t>
                            </m:r>
                          </m:sub>
                        </m:sSub>
                      </m:e>
                    </m:d>
                    <m:r>
                      <a:rPr lang="pl-PL" sz="2000" i="1">
                        <a:latin typeface="Cambria Math" panose="02040503050406030204" pitchFamily="18" charset="0"/>
                      </a:rPr>
                      <m:t>𝛿</m:t>
                    </m:r>
                    <m:sSub>
                      <m:sSubPr>
                        <m:ctrlPr>
                          <a:rPr lang="pl-PL" sz="2000" i="1">
                            <a:latin typeface="Cambria Math" panose="02040503050406030204" pitchFamily="18" charset="0"/>
                          </a:rPr>
                        </m:ctrlPr>
                      </m:sSubPr>
                      <m:e>
                        <m:r>
                          <a:rPr lang="en-US" sz="2000" i="1">
                            <a:latin typeface="Cambria Math" panose="02040503050406030204" pitchFamily="18" charset="0"/>
                          </a:rPr>
                          <m:t>𝑖𝐷</m:t>
                        </m:r>
                      </m:e>
                      <m:sub>
                        <m:r>
                          <a:rPr lang="en-US" sz="2000" i="1">
                            <a:latin typeface="Cambria Math" panose="02040503050406030204" pitchFamily="18" charset="0"/>
                          </a:rPr>
                          <m:t>4</m:t>
                        </m:r>
                      </m:sub>
                    </m:sSub>
                    <m:r>
                      <a:rPr lang="en-US" sz="2000" i="1">
                        <a:latin typeface="Cambria Math" panose="02040503050406030204" pitchFamily="18" charset="0"/>
                      </a:rPr>
                      <m:t>+</m:t>
                    </m:r>
                    <m:r>
                      <a:rPr lang="pl-PL"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𝑙</m:t>
                        </m:r>
                      </m:sub>
                    </m:sSub>
                    <m:sSub>
                      <m:sSubPr>
                        <m:ctrlPr>
                          <a:rPr lang="pl-PL"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𝑙</m:t>
                        </m:r>
                      </m:sub>
                    </m:sSub>
                    <m:r>
                      <a:rPr lang="en-US" sz="2000" i="1">
                        <a:latin typeface="Cambria Math" panose="02040503050406030204" pitchFamily="18" charset="0"/>
                      </a:rPr>
                      <m:t>−</m:t>
                    </m:r>
                    <m:r>
                      <a:rPr lang="en-US" sz="2000" i="1">
                        <a:latin typeface="Cambria Math" panose="02040503050406030204" pitchFamily="18" charset="0"/>
                      </a:rPr>
                      <m:t>𝐸</m:t>
                    </m:r>
                    <m:r>
                      <a:rPr lang="pl-PL" sz="2000" i="1">
                        <a:latin typeface="Cambria Math" panose="02040503050406030204" pitchFamily="18" charset="0"/>
                      </a:rPr>
                      <m:t>)</m:t>
                    </m:r>
                    <m:r>
                      <a:rPr lang="pl-PL" sz="2000" i="1">
                        <a:latin typeface="Cambria Math" panose="02040503050406030204" pitchFamily="18" charset="0"/>
                      </a:rPr>
                      <m:t>𝛿</m:t>
                    </m:r>
                    <m:sSub>
                      <m:sSubPr>
                        <m:ctrlPr>
                          <a:rPr lang="pl-PL"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𝑙</m:t>
                        </m:r>
                      </m:sub>
                    </m:sSub>
                  </m:oMath>
                </a14:m>
                <a:endParaRPr lang="pl-PL" sz="2000" dirty="0"/>
              </a:p>
            </p:txBody>
          </p:sp>
        </mc:Choice>
        <mc:Fallback xmlns="">
          <p:sp>
            <p:nvSpPr>
              <p:cNvPr id="10" name="pole tekstowe 9">
                <a:extLst>
                  <a:ext uri="{FF2B5EF4-FFF2-40B4-BE49-F238E27FC236}">
                    <a16:creationId xmlns:a16="http://schemas.microsoft.com/office/drawing/2014/main" id="{42C77D67-A1C2-4CE4-986F-35B3EC77A866}"/>
                  </a:ext>
                </a:extLst>
              </p:cNvPr>
              <p:cNvSpPr txBox="1">
                <a:spLocks noRot="1" noChangeAspect="1" noMove="1" noResize="1" noEditPoints="1" noAdjustHandles="1" noChangeArrowheads="1" noChangeShapeType="1" noTextEdit="1"/>
              </p:cNvSpPr>
              <p:nvPr/>
            </p:nvSpPr>
            <p:spPr>
              <a:xfrm>
                <a:off x="2053016" y="5348913"/>
                <a:ext cx="7527954" cy="707886"/>
              </a:xfrm>
              <a:prstGeom prst="rect">
                <a:avLst/>
              </a:prstGeom>
              <a:blipFill>
                <a:blip r:embed="rId6"/>
                <a:stretch>
                  <a:fillRect t="-4274" b="-7692"/>
                </a:stretch>
              </a:blipFill>
            </p:spPr>
            <p:txBody>
              <a:bodyPr/>
              <a:lstStyle/>
              <a:p>
                <a:r>
                  <a:rPr lang="pl-PL">
                    <a:noFill/>
                  </a:rPr>
                  <a:t> </a:t>
                </a:r>
              </a:p>
            </p:txBody>
          </p:sp>
        </mc:Fallback>
      </mc:AlternateContent>
    </p:spTree>
    <p:extLst>
      <p:ext uri="{BB962C8B-B14F-4D97-AF65-F5344CB8AC3E}">
        <p14:creationId xmlns:p14="http://schemas.microsoft.com/office/powerpoint/2010/main" val="170303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A48DC0-E19D-4345-9F04-4F90C0774296}"/>
              </a:ext>
            </a:extLst>
          </p:cNvPr>
          <p:cNvSpPr>
            <a:spLocks noGrp="1"/>
          </p:cNvSpPr>
          <p:nvPr>
            <p:ph type="title"/>
          </p:nvPr>
        </p:nvSpPr>
        <p:spPr>
          <a:xfrm>
            <a:off x="913775" y="121382"/>
            <a:ext cx="10364451" cy="945420"/>
          </a:xfrm>
        </p:spPr>
        <p:txBody>
          <a:bodyPr>
            <a:normAutofit/>
          </a:bodyPr>
          <a:lstStyle/>
          <a:p>
            <a:r>
              <a:rPr lang="pl-PL" sz="2800" dirty="0"/>
              <a:t>Przykład 3 typu </a:t>
            </a:r>
            <a:r>
              <a:rPr lang="pl-PL" sz="2800" dirty="0" err="1"/>
              <a:t>lektrycznego</a:t>
            </a:r>
            <a:r>
              <a:rPr lang="pl-PL" sz="2800" dirty="0"/>
              <a:t>:</a:t>
            </a:r>
            <a:br>
              <a:rPr lang="pl-PL" sz="2800" dirty="0"/>
            </a:br>
            <a:r>
              <a:rPr lang="pl-PL" sz="2800" dirty="0"/>
              <a:t>sterowany mostek prostowniczy </a:t>
            </a:r>
            <a:r>
              <a:rPr lang="pl-PL" sz="2800" dirty="0" err="1"/>
              <a:t>graetza</a:t>
            </a:r>
            <a:r>
              <a:rPr lang="pl-PL" sz="2800" dirty="0"/>
              <a:t> (3)</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8E4D941-25E7-4EF7-9B69-5E3D528157FA}"/>
                  </a:ext>
                </a:extLst>
              </p:cNvPr>
              <p:cNvSpPr>
                <a:spLocks noGrp="1"/>
              </p:cNvSpPr>
              <p:nvPr>
                <p:ph sz="quarter" idx="13"/>
              </p:nvPr>
            </p:nvSpPr>
            <p:spPr>
              <a:xfrm>
                <a:off x="153750" y="946768"/>
                <a:ext cx="11798186" cy="5911232"/>
              </a:xfrm>
            </p:spPr>
            <p:txBody>
              <a:bodyPr/>
              <a:lstStyle/>
              <a:p>
                <a:r>
                  <a:rPr lang="pl-PL" dirty="0">
                    <a:solidFill>
                      <a:srgbClr val="FF0000"/>
                    </a:solidFill>
                  </a:rPr>
                  <a:t>Wzory transformacyjne </a:t>
                </a:r>
                <a:r>
                  <a:rPr lang="pl-PL" dirty="0"/>
                  <a:t>wynikają z więzów. Ich stosowanie służy temu, aby funkcja </a:t>
                </a:r>
                <a:r>
                  <a:rPr lang="pl-PL" dirty="0" err="1"/>
                  <a:t>lagrange’a</a:t>
                </a:r>
                <a:r>
                  <a:rPr lang="pl-PL" dirty="0"/>
                  <a:t> i praca wirtualna były wyrażone we współrzędnych uogólnionych.</a:t>
                </a:r>
                <a:br>
                  <a:rPr lang="pl-PL" dirty="0"/>
                </a:br>
                <a:br>
                  <a:rPr lang="pl-PL" dirty="0"/>
                </a:br>
                <a:endParaRPr lang="pl-PL" dirty="0"/>
              </a:p>
              <a:p>
                <a:r>
                  <a:rPr lang="pl-PL" dirty="0"/>
                  <a:t>Tak samo transformują się przesunięcia wirtualne:</a:t>
                </a:r>
                <a:br>
                  <a:rPr lang="pl-PL" dirty="0"/>
                </a:br>
                <a:br>
                  <a:rPr lang="pl-PL" dirty="0"/>
                </a:br>
                <a:endParaRPr lang="pl-PL" dirty="0"/>
              </a:p>
              <a:p>
                <a:r>
                  <a:rPr lang="pl-PL" dirty="0"/>
                  <a:t>Równania </a:t>
                </a:r>
                <a:r>
                  <a:rPr lang="pl-PL" dirty="0" err="1"/>
                  <a:t>lagrange’a</a:t>
                </a:r>
                <a:r>
                  <a:rPr lang="pl-PL" dirty="0"/>
                  <a:t> dla współrzędnych uogólnionych mają postać ogólną:</a:t>
                </a:r>
                <a:br>
                  <a:rPr lang="pl-PL" dirty="0"/>
                </a:br>
                <a:br>
                  <a:rPr lang="pl-PL" dirty="0"/>
                </a:br>
                <a:endParaRPr lang="pl-PL" dirty="0"/>
              </a:p>
              <a:p>
                <a:r>
                  <a:rPr lang="pl-PL" dirty="0"/>
                  <a:t>Drugi człon równań </a:t>
                </a:r>
                <a:r>
                  <a:rPr lang="pl-PL" dirty="0" err="1"/>
                  <a:t>lagrange’a</a:t>
                </a:r>
                <a:r>
                  <a:rPr lang="pl-PL" dirty="0"/>
                  <a:t> jest równy 0, ponieważ nie ma w układzie kondensatorów i nie występują ładunki </a:t>
                </a:r>
                <a14:m>
                  <m:oMath xmlns:m="http://schemas.openxmlformats.org/officeDocument/2006/math">
                    <m:sSub>
                      <m:sSubPr>
                        <m:ctrlPr>
                          <a:rPr lang="pl-PL" i="1" smtClean="0">
                            <a:latin typeface="Cambria Math" panose="02040503050406030204" pitchFamily="18" charset="0"/>
                          </a:rPr>
                        </m:ctrlPr>
                      </m:sSubPr>
                      <m:e>
                        <m:r>
                          <a:rPr lang="en-US" i="1">
                            <a:latin typeface="Cambria Math" panose="02040503050406030204" pitchFamily="18" charset="0"/>
                          </a:rPr>
                          <m:t>𝑄</m:t>
                        </m:r>
                      </m:e>
                      <m:sub>
                        <m:r>
                          <a:rPr lang="pl-PL" b="0" i="1" smtClean="0">
                            <a:latin typeface="Cambria Math" panose="02040503050406030204" pitchFamily="18" charset="0"/>
                          </a:rPr>
                          <m:t>𝑘</m:t>
                        </m:r>
                      </m:sub>
                    </m:sSub>
                  </m:oMath>
                </a14:m>
                <a:r>
                  <a:rPr lang="pl-PL" dirty="0"/>
                  <a:t>. </a:t>
                </a:r>
              </a:p>
              <a:p>
                <a:r>
                  <a:rPr lang="pl-PL" dirty="0"/>
                  <a:t>Siły uogólnione </a:t>
                </a:r>
                <a14:m>
                  <m:oMath xmlns:m="http://schemas.openxmlformats.org/officeDocument/2006/math">
                    <m:sSub>
                      <m:sSubPr>
                        <m:ctrlPr>
                          <a:rPr lang="pl-PL" i="1" smtClean="0">
                            <a:solidFill>
                              <a:srgbClr val="836967"/>
                            </a:solidFill>
                            <a:latin typeface="Cambria Math" panose="02040503050406030204" pitchFamily="18" charset="0"/>
                          </a:rPr>
                        </m:ctrlPr>
                      </m:sSubPr>
                      <m:e>
                        <m:r>
                          <a:rPr lang="pl-PL" b="0" i="1" smtClean="0">
                            <a:solidFill>
                              <a:schemeClr val="tx1"/>
                            </a:solidFill>
                            <a:latin typeface="Cambria Math" panose="02040503050406030204" pitchFamily="18" charset="0"/>
                          </a:rPr>
                          <m:t>𝑃</m:t>
                        </m:r>
                      </m:e>
                      <m:sub>
                        <m:r>
                          <a:rPr lang="pl-PL" b="0" i="1" smtClean="0">
                            <a:latin typeface="Cambria Math" panose="02040503050406030204" pitchFamily="18" charset="0"/>
                          </a:rPr>
                          <m:t>𝑘</m:t>
                        </m:r>
                      </m:sub>
                    </m:sSub>
                  </m:oMath>
                </a14:m>
                <a:r>
                  <a:rPr lang="pl-PL" dirty="0"/>
                  <a:t> to są wnętrza nawiasów mnożonych przez przesunięcia wirtualne dla współrzędnych uogólnionych: </a:t>
                </a:r>
                <a14:m>
                  <m:oMath xmlns:m="http://schemas.openxmlformats.org/officeDocument/2006/math">
                    <m:sSub>
                      <m:sSubPr>
                        <m:ctrlPr>
                          <a:rPr lang="pl-PL"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𝛿</m:t>
                        </m:r>
                        <m:r>
                          <a:rPr lang="en-US"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i="1">
                            <a:latin typeface="Cambria Math" panose="02040503050406030204" pitchFamily="18" charset="0"/>
                            <a:ea typeface="Times New Roman" panose="02020603050405020304" pitchFamily="18" charset="0"/>
                            <a:cs typeface="Times New Roman" panose="02020603050405020304" pitchFamily="18" charset="0"/>
                          </a:rPr>
                          <m:t>1</m:t>
                        </m:r>
                      </m:sub>
                    </m:sSub>
                    <m:r>
                      <a:rPr lang="pl-PL"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𝛿</m:t>
                        </m:r>
                        <m:r>
                          <a:rPr lang="en-US"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pl-PL" dirty="0"/>
              </a:p>
            </p:txBody>
          </p:sp>
        </mc:Choice>
        <mc:Fallback xmlns="">
          <p:sp>
            <p:nvSpPr>
              <p:cNvPr id="3" name="Symbol zastępczy zawartości 2">
                <a:extLst>
                  <a:ext uri="{FF2B5EF4-FFF2-40B4-BE49-F238E27FC236}">
                    <a16:creationId xmlns:a16="http://schemas.microsoft.com/office/drawing/2014/main" id="{08E4D941-25E7-4EF7-9B69-5E3D528157FA}"/>
                  </a:ext>
                </a:extLst>
              </p:cNvPr>
              <p:cNvSpPr>
                <a:spLocks noGrp="1" noRot="1" noChangeAspect="1" noMove="1" noResize="1" noEditPoints="1" noAdjustHandles="1" noChangeArrowheads="1" noChangeShapeType="1" noTextEdit="1"/>
              </p:cNvSpPr>
              <p:nvPr>
                <p:ph sz="quarter" idx="13"/>
              </p:nvPr>
            </p:nvSpPr>
            <p:spPr>
              <a:xfrm>
                <a:off x="153750" y="946768"/>
                <a:ext cx="11798186" cy="5911232"/>
              </a:xfrm>
              <a:blipFill>
                <a:blip r:embed="rId2"/>
                <a:stretch>
                  <a:fillRect l="-46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7F4DF796-13D2-4AAC-89CC-8C594D85C37A}"/>
                  </a:ext>
                </a:extLst>
              </p:cNvPr>
              <p:cNvSpPr txBox="1"/>
              <p:nvPr/>
            </p:nvSpPr>
            <p:spPr>
              <a:xfrm>
                <a:off x="799088" y="1951631"/>
                <a:ext cx="1321025" cy="369332"/>
              </a:xfrm>
              <a:prstGeom prst="rect">
                <a:avLst/>
              </a:prstGeom>
              <a:noFill/>
            </p:spPr>
            <p:txBody>
              <a:bodyPr wrap="square">
                <a:spAutoFit/>
              </a:bodyPr>
              <a:lstStyle/>
              <a:p>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𝑧</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dirty="0"/>
              </a:p>
            </p:txBody>
          </p:sp>
        </mc:Choice>
        <mc:Fallback xmlns="">
          <p:sp>
            <p:nvSpPr>
              <p:cNvPr id="5" name="pole tekstowe 4">
                <a:extLst>
                  <a:ext uri="{FF2B5EF4-FFF2-40B4-BE49-F238E27FC236}">
                    <a16:creationId xmlns:a16="http://schemas.microsoft.com/office/drawing/2014/main" id="{7F4DF796-13D2-4AAC-89CC-8C594D85C37A}"/>
                  </a:ext>
                </a:extLst>
              </p:cNvPr>
              <p:cNvSpPr txBox="1">
                <a:spLocks noRot="1" noChangeAspect="1" noMove="1" noResize="1" noEditPoints="1" noAdjustHandles="1" noChangeArrowheads="1" noChangeShapeType="1" noTextEdit="1"/>
              </p:cNvSpPr>
              <p:nvPr/>
            </p:nvSpPr>
            <p:spPr>
              <a:xfrm>
                <a:off x="799088" y="1951631"/>
                <a:ext cx="1321025" cy="369332"/>
              </a:xfrm>
              <a:prstGeom prst="rect">
                <a:avLst/>
              </a:prstGeom>
              <a:blipFill>
                <a:blip r:embed="rId3"/>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1C4F2028-B407-43D3-9769-53EABD5A1A22}"/>
                  </a:ext>
                </a:extLst>
              </p:cNvPr>
              <p:cNvSpPr txBox="1"/>
              <p:nvPr/>
            </p:nvSpPr>
            <p:spPr>
              <a:xfrm>
                <a:off x="2401310" y="1951631"/>
                <a:ext cx="1434314" cy="369332"/>
              </a:xfrm>
              <a:prstGeom prst="rect">
                <a:avLst/>
              </a:prstGeom>
              <a:noFill/>
            </p:spPr>
            <p:txBody>
              <a:bodyPr wrap="square">
                <a:spAutoFit/>
              </a:bodyPr>
              <a:lstStyle/>
              <a:p>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endParaRPr lang="pl-PL" dirty="0"/>
              </a:p>
            </p:txBody>
          </p:sp>
        </mc:Choice>
        <mc:Fallback xmlns="">
          <p:sp>
            <p:nvSpPr>
              <p:cNvPr id="7" name="pole tekstowe 6">
                <a:extLst>
                  <a:ext uri="{FF2B5EF4-FFF2-40B4-BE49-F238E27FC236}">
                    <a16:creationId xmlns:a16="http://schemas.microsoft.com/office/drawing/2014/main" id="{1C4F2028-B407-43D3-9769-53EABD5A1A22}"/>
                  </a:ext>
                </a:extLst>
              </p:cNvPr>
              <p:cNvSpPr txBox="1">
                <a:spLocks noRot="1" noChangeAspect="1" noMove="1" noResize="1" noEditPoints="1" noAdjustHandles="1" noChangeArrowheads="1" noChangeShapeType="1" noTextEdit="1"/>
              </p:cNvSpPr>
              <p:nvPr/>
            </p:nvSpPr>
            <p:spPr>
              <a:xfrm>
                <a:off x="2401310" y="1951631"/>
                <a:ext cx="1434314" cy="369332"/>
              </a:xfrm>
              <a:prstGeom prst="rect">
                <a:avLst/>
              </a:prstGeom>
              <a:blipFill>
                <a:blip r:embed="rId4"/>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F00E978F-A9FD-4B07-92BB-B5B4DF4A78BE}"/>
                  </a:ext>
                </a:extLst>
              </p:cNvPr>
              <p:cNvSpPr txBox="1"/>
              <p:nvPr/>
            </p:nvSpPr>
            <p:spPr>
              <a:xfrm>
                <a:off x="3671761" y="1951631"/>
                <a:ext cx="14343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𝑖𝑇</m:t>
                          </m:r>
                        </m:e>
                        <m:sub>
                          <m:r>
                            <a:rPr lang="pl-PL" i="0">
                              <a:latin typeface="Cambria Math" panose="02040503050406030204" pitchFamily="18" charset="0"/>
                            </a:rPr>
                            <m:t>1</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𝑖</m:t>
                          </m:r>
                        </m:e>
                        <m:sub>
                          <m:r>
                            <a:rPr lang="pl-PL" i="0">
                              <a:latin typeface="Cambria Math" panose="02040503050406030204" pitchFamily="18" charset="0"/>
                            </a:rPr>
                            <m:t>1</m:t>
                          </m:r>
                        </m:sub>
                      </m:sSub>
                    </m:oMath>
                  </m:oMathPara>
                </a14:m>
                <a:endParaRPr lang="pl-PL" dirty="0"/>
              </a:p>
            </p:txBody>
          </p:sp>
        </mc:Choice>
        <mc:Fallback xmlns="">
          <p:sp>
            <p:nvSpPr>
              <p:cNvPr id="9" name="pole tekstowe 8">
                <a:extLst>
                  <a:ext uri="{FF2B5EF4-FFF2-40B4-BE49-F238E27FC236}">
                    <a16:creationId xmlns:a16="http://schemas.microsoft.com/office/drawing/2014/main" id="{F00E978F-A9FD-4B07-92BB-B5B4DF4A78BE}"/>
                  </a:ext>
                </a:extLst>
              </p:cNvPr>
              <p:cNvSpPr txBox="1">
                <a:spLocks noRot="1" noChangeAspect="1" noMove="1" noResize="1" noEditPoints="1" noAdjustHandles="1" noChangeArrowheads="1" noChangeShapeType="1" noTextEdit="1"/>
              </p:cNvSpPr>
              <p:nvPr/>
            </p:nvSpPr>
            <p:spPr>
              <a:xfrm>
                <a:off x="3671761" y="1951631"/>
                <a:ext cx="1434314" cy="369332"/>
              </a:xfrm>
              <a:prstGeom prst="rect">
                <a:avLst/>
              </a:prstGeom>
              <a:blipFill>
                <a:blip r:embed="rId5"/>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E69236AB-C3F3-4AAE-B1E4-EABDC17FF05B}"/>
                  </a:ext>
                </a:extLst>
              </p:cNvPr>
              <p:cNvSpPr txBox="1"/>
              <p:nvPr/>
            </p:nvSpPr>
            <p:spPr>
              <a:xfrm>
                <a:off x="4880170" y="1951631"/>
                <a:ext cx="12562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𝑖𝑇</m:t>
                          </m:r>
                        </m:e>
                        <m:sub>
                          <m:r>
                            <a:rPr lang="pl-PL" i="0">
                              <a:latin typeface="Cambria Math" panose="02040503050406030204" pitchFamily="18" charset="0"/>
                            </a:rPr>
                            <m:t>2</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𝑖</m:t>
                          </m:r>
                        </m:e>
                        <m:sub>
                          <m:r>
                            <a:rPr lang="pl-PL" i="0">
                              <a:latin typeface="Cambria Math" panose="02040503050406030204" pitchFamily="18" charset="0"/>
                            </a:rPr>
                            <m:t>2</m:t>
                          </m:r>
                        </m:sub>
                      </m:sSub>
                    </m:oMath>
                  </m:oMathPara>
                </a14:m>
                <a:endParaRPr lang="pl-PL" dirty="0"/>
              </a:p>
            </p:txBody>
          </p:sp>
        </mc:Choice>
        <mc:Fallback xmlns="">
          <p:sp>
            <p:nvSpPr>
              <p:cNvPr id="11" name="pole tekstowe 10">
                <a:extLst>
                  <a:ext uri="{FF2B5EF4-FFF2-40B4-BE49-F238E27FC236}">
                    <a16:creationId xmlns:a16="http://schemas.microsoft.com/office/drawing/2014/main" id="{E69236AB-C3F3-4AAE-B1E4-EABDC17FF05B}"/>
                  </a:ext>
                </a:extLst>
              </p:cNvPr>
              <p:cNvSpPr txBox="1">
                <a:spLocks noRot="1" noChangeAspect="1" noMove="1" noResize="1" noEditPoints="1" noAdjustHandles="1" noChangeArrowheads="1" noChangeShapeType="1" noTextEdit="1"/>
              </p:cNvSpPr>
              <p:nvPr/>
            </p:nvSpPr>
            <p:spPr>
              <a:xfrm>
                <a:off x="4880170" y="1951631"/>
                <a:ext cx="1256289" cy="369332"/>
              </a:xfrm>
              <a:prstGeom prst="rect">
                <a:avLst/>
              </a:prstGeom>
              <a:blipFill>
                <a:blip r:embed="rId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8311E6E8-A641-443A-95A6-6BEC952D3A89}"/>
                  </a:ext>
                </a:extLst>
              </p:cNvPr>
              <p:cNvSpPr txBox="1"/>
              <p:nvPr/>
            </p:nvSpPr>
            <p:spPr>
              <a:xfrm>
                <a:off x="5835704" y="1951631"/>
                <a:ext cx="134530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𝑖𝐷</m:t>
                          </m:r>
                        </m:e>
                        <m:sub>
                          <m:r>
                            <a:rPr lang="pl-PL" i="0">
                              <a:latin typeface="Cambria Math" panose="02040503050406030204" pitchFamily="18" charset="0"/>
                            </a:rPr>
                            <m:t>3</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𝑖</m:t>
                          </m:r>
                        </m:e>
                        <m:sub>
                          <m:r>
                            <a:rPr lang="pl-PL" i="0">
                              <a:latin typeface="Cambria Math" panose="02040503050406030204" pitchFamily="18" charset="0"/>
                            </a:rPr>
                            <m:t>2</m:t>
                          </m:r>
                        </m:sub>
                      </m:sSub>
                    </m:oMath>
                  </m:oMathPara>
                </a14:m>
                <a:endParaRPr lang="pl-PL" dirty="0"/>
              </a:p>
            </p:txBody>
          </p:sp>
        </mc:Choice>
        <mc:Fallback xmlns="">
          <p:sp>
            <p:nvSpPr>
              <p:cNvPr id="13" name="pole tekstowe 12">
                <a:extLst>
                  <a:ext uri="{FF2B5EF4-FFF2-40B4-BE49-F238E27FC236}">
                    <a16:creationId xmlns:a16="http://schemas.microsoft.com/office/drawing/2014/main" id="{8311E6E8-A641-443A-95A6-6BEC952D3A89}"/>
                  </a:ext>
                </a:extLst>
              </p:cNvPr>
              <p:cNvSpPr txBox="1">
                <a:spLocks noRot="1" noChangeAspect="1" noMove="1" noResize="1" noEditPoints="1" noAdjustHandles="1" noChangeArrowheads="1" noChangeShapeType="1" noTextEdit="1"/>
              </p:cNvSpPr>
              <p:nvPr/>
            </p:nvSpPr>
            <p:spPr>
              <a:xfrm>
                <a:off x="5835704" y="1951631"/>
                <a:ext cx="1345301" cy="369332"/>
              </a:xfrm>
              <a:prstGeom prst="rect">
                <a:avLst/>
              </a:prstGeom>
              <a:blipFill>
                <a:blip r:embed="rId7"/>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2503F8E3-6829-48EF-9E20-EC73E2EC3BC4}"/>
                  </a:ext>
                </a:extLst>
              </p:cNvPr>
              <p:cNvSpPr txBox="1"/>
              <p:nvPr/>
            </p:nvSpPr>
            <p:spPr>
              <a:xfrm>
                <a:off x="6940943" y="1951631"/>
                <a:ext cx="13372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i="1" smtClean="0">
                              <a:solidFill>
                                <a:srgbClr val="836967"/>
                              </a:solidFill>
                              <a:latin typeface="Cambria Math" panose="02040503050406030204" pitchFamily="18" charset="0"/>
                            </a:rPr>
                          </m:ctrlPr>
                        </m:sSubPr>
                        <m:e>
                          <m:r>
                            <a:rPr lang="pl-PL" i="1">
                              <a:latin typeface="Cambria Math" panose="02040503050406030204" pitchFamily="18" charset="0"/>
                            </a:rPr>
                            <m:t>𝑖𝐷</m:t>
                          </m:r>
                        </m:e>
                        <m:sub>
                          <m:r>
                            <a:rPr lang="pl-PL" i="0">
                              <a:latin typeface="Cambria Math" panose="02040503050406030204" pitchFamily="18" charset="0"/>
                            </a:rPr>
                            <m:t>4</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𝑖</m:t>
                          </m:r>
                        </m:e>
                        <m:sub>
                          <m:r>
                            <a:rPr lang="pl-PL" i="0">
                              <a:latin typeface="Cambria Math" panose="02040503050406030204" pitchFamily="18" charset="0"/>
                            </a:rPr>
                            <m:t>1</m:t>
                          </m:r>
                        </m:sub>
                      </m:sSub>
                    </m:oMath>
                  </m:oMathPara>
                </a14:m>
                <a:endParaRPr lang="pl-PL" dirty="0"/>
              </a:p>
            </p:txBody>
          </p:sp>
        </mc:Choice>
        <mc:Fallback xmlns="">
          <p:sp>
            <p:nvSpPr>
              <p:cNvPr id="15" name="pole tekstowe 14">
                <a:extLst>
                  <a:ext uri="{FF2B5EF4-FFF2-40B4-BE49-F238E27FC236}">
                    <a16:creationId xmlns:a16="http://schemas.microsoft.com/office/drawing/2014/main" id="{2503F8E3-6829-48EF-9E20-EC73E2EC3BC4}"/>
                  </a:ext>
                </a:extLst>
              </p:cNvPr>
              <p:cNvSpPr txBox="1">
                <a:spLocks noRot="1" noChangeAspect="1" noMove="1" noResize="1" noEditPoints="1" noAdjustHandles="1" noChangeArrowheads="1" noChangeShapeType="1" noTextEdit="1"/>
              </p:cNvSpPr>
              <p:nvPr/>
            </p:nvSpPr>
            <p:spPr>
              <a:xfrm>
                <a:off x="6940943" y="1951631"/>
                <a:ext cx="1337209" cy="369332"/>
              </a:xfrm>
              <a:prstGeom prst="rect">
                <a:avLst/>
              </a:prstGeom>
              <a:blipFill>
                <a:blip r:embed="rId8"/>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106AC75D-6706-4A4D-BF10-F875614AB53F}"/>
                  </a:ext>
                </a:extLst>
              </p:cNvPr>
              <p:cNvSpPr txBox="1"/>
              <p:nvPr/>
            </p:nvSpPr>
            <p:spPr>
              <a:xfrm>
                <a:off x="799088" y="3133627"/>
                <a:ext cx="3578703" cy="374846"/>
              </a:xfrm>
              <a:prstGeom prst="rect">
                <a:avLst/>
              </a:prstGeom>
              <a:noFill/>
            </p:spPr>
            <p:txBody>
              <a:bodyPr wrap="square">
                <a:spAutoFit/>
              </a:bodyPr>
              <a:lstStyle/>
              <a:p>
                <a:pPr>
                  <a:lnSpc>
                    <a:spcPct val="107000"/>
                  </a:lnSpc>
                  <a:spcAft>
                    <a:spcPts val="800"/>
                  </a:spcAft>
                </a:pPr>
                <a14:m>
                  <m:oMath xmlns:m="http://schemas.openxmlformats.org/officeDocument/2006/math">
                    <m: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𝑧</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pole tekstowe 16">
                <a:extLst>
                  <a:ext uri="{FF2B5EF4-FFF2-40B4-BE49-F238E27FC236}">
                    <a16:creationId xmlns:a16="http://schemas.microsoft.com/office/drawing/2014/main" id="{106AC75D-6706-4A4D-BF10-F875614AB53F}"/>
                  </a:ext>
                </a:extLst>
              </p:cNvPr>
              <p:cNvSpPr txBox="1">
                <a:spLocks noRot="1" noChangeAspect="1" noMove="1" noResize="1" noEditPoints="1" noAdjustHandles="1" noChangeArrowheads="1" noChangeShapeType="1" noTextEdit="1"/>
              </p:cNvSpPr>
              <p:nvPr/>
            </p:nvSpPr>
            <p:spPr>
              <a:xfrm>
                <a:off x="799088" y="3133627"/>
                <a:ext cx="3578703" cy="374846"/>
              </a:xfrm>
              <a:prstGeom prst="rect">
                <a:avLst/>
              </a:prstGeom>
              <a:blipFill>
                <a:blip r:embed="rId9"/>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E123699C-B90B-4A34-BCC8-BB3BC93F205B}"/>
                  </a:ext>
                </a:extLst>
              </p:cNvPr>
              <p:cNvSpPr txBox="1"/>
              <p:nvPr/>
            </p:nvSpPr>
            <p:spPr>
              <a:xfrm>
                <a:off x="4576380" y="3133627"/>
                <a:ext cx="2518647" cy="374846"/>
              </a:xfrm>
              <a:prstGeom prst="rect">
                <a:avLst/>
              </a:prstGeom>
              <a:noFill/>
            </p:spPr>
            <p:txBody>
              <a:bodyPr wrap="square">
                <a:spAutoFit/>
              </a:bodyPr>
              <a:lstStyle/>
              <a:p>
                <a:pPr>
                  <a:lnSpc>
                    <a:spcPct val="107000"/>
                  </a:lnSpc>
                  <a:spcAft>
                    <a:spcPts val="800"/>
                  </a:spcAft>
                </a:pPr>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pole tekstowe 18">
                <a:extLst>
                  <a:ext uri="{FF2B5EF4-FFF2-40B4-BE49-F238E27FC236}">
                    <a16:creationId xmlns:a16="http://schemas.microsoft.com/office/drawing/2014/main" id="{E123699C-B90B-4A34-BCC8-BB3BC93F205B}"/>
                  </a:ext>
                </a:extLst>
              </p:cNvPr>
              <p:cNvSpPr txBox="1">
                <a:spLocks noRot="1" noChangeAspect="1" noMove="1" noResize="1" noEditPoints="1" noAdjustHandles="1" noChangeArrowheads="1" noChangeShapeType="1" noTextEdit="1"/>
              </p:cNvSpPr>
              <p:nvPr/>
            </p:nvSpPr>
            <p:spPr>
              <a:xfrm>
                <a:off x="4576380" y="3133627"/>
                <a:ext cx="2518647" cy="374846"/>
              </a:xfrm>
              <a:prstGeom prst="rect">
                <a:avLst/>
              </a:prstGeom>
              <a:blipFill>
                <a:blip r:embed="rId10"/>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3DE4A408-27FF-4D83-9AC8-F1327FF3C8D1}"/>
                  </a:ext>
                </a:extLst>
              </p:cNvPr>
              <p:cNvSpPr txBox="1"/>
              <p:nvPr/>
            </p:nvSpPr>
            <p:spPr>
              <a:xfrm>
                <a:off x="7293616" y="3133627"/>
                <a:ext cx="2592823" cy="374846"/>
              </a:xfrm>
              <a:prstGeom prst="rect">
                <a:avLst/>
              </a:prstGeom>
              <a:noFill/>
            </p:spPr>
            <p:txBody>
              <a:bodyPr wrap="square">
                <a:spAutoFit/>
              </a:bodyPr>
              <a:lstStyle/>
              <a:p>
                <a:pPr>
                  <a:lnSpc>
                    <a:spcPct val="107000"/>
                  </a:lnSpc>
                  <a:spcAft>
                    <a:spcPts val="800"/>
                  </a:spcAft>
                </a:pPr>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𝑖𝐷</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𝑖𝐷</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4</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pole tekstowe 20">
                <a:extLst>
                  <a:ext uri="{FF2B5EF4-FFF2-40B4-BE49-F238E27FC236}">
                    <a16:creationId xmlns:a16="http://schemas.microsoft.com/office/drawing/2014/main" id="{3DE4A408-27FF-4D83-9AC8-F1327FF3C8D1}"/>
                  </a:ext>
                </a:extLst>
              </p:cNvPr>
              <p:cNvSpPr txBox="1">
                <a:spLocks noRot="1" noChangeAspect="1" noMove="1" noResize="1" noEditPoints="1" noAdjustHandles="1" noChangeArrowheads="1" noChangeShapeType="1" noTextEdit="1"/>
              </p:cNvSpPr>
              <p:nvPr/>
            </p:nvSpPr>
            <p:spPr>
              <a:xfrm>
                <a:off x="7293616" y="3133627"/>
                <a:ext cx="2592823" cy="374846"/>
              </a:xfrm>
              <a:prstGeom prst="rect">
                <a:avLst/>
              </a:prstGeom>
              <a:blipFill>
                <a:blip r:embed="rId11"/>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FA86F75C-88FE-45E1-A5F9-5C621C198115}"/>
                  </a:ext>
                </a:extLst>
              </p:cNvPr>
              <p:cNvSpPr txBox="1"/>
              <p:nvPr/>
            </p:nvSpPr>
            <p:spPr>
              <a:xfrm>
                <a:off x="1110630" y="4361333"/>
                <a:ext cx="2955617"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i="1" smtClean="0">
                              <a:solidFill>
                                <a:srgbClr val="836967"/>
                              </a:solidFill>
                              <a:latin typeface="Cambria Math" panose="02040503050406030204" pitchFamily="18" charset="0"/>
                            </a:rPr>
                          </m:ctrlPr>
                        </m:fPr>
                        <m:num>
                          <m:r>
                            <a:rPr lang="pl-PL" i="1">
                              <a:latin typeface="Cambria Math" panose="02040503050406030204" pitchFamily="18" charset="0"/>
                            </a:rPr>
                            <m:t>𝑑</m:t>
                          </m:r>
                        </m:num>
                        <m:den>
                          <m:r>
                            <a:rPr lang="pl-PL" i="1">
                              <a:latin typeface="Cambria Math" panose="02040503050406030204" pitchFamily="18" charset="0"/>
                            </a:rPr>
                            <m:t>𝑑𝑡</m:t>
                          </m:r>
                        </m:den>
                      </m:f>
                      <m:d>
                        <m:dPr>
                          <m:ctrlPr>
                            <a:rPr lang="pl-PL" i="1">
                              <a:solidFill>
                                <a:srgbClr val="836967"/>
                              </a:solidFill>
                              <a:latin typeface="Cambria Math" panose="02040503050406030204" pitchFamily="18" charset="0"/>
                            </a:rPr>
                          </m:ctrlPr>
                        </m:dPr>
                        <m:e>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m:t>
                              </m:r>
                              <m:r>
                                <a:rPr lang="pl-PL" i="1">
                                  <a:latin typeface="Cambria Math" panose="02040503050406030204" pitchFamily="18" charset="0"/>
                                </a:rPr>
                                <m:t>𝐿</m:t>
                              </m:r>
                            </m:num>
                            <m:den>
                              <m:r>
                                <a:rPr lang="pl-PL" i="0">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𝑖</m:t>
                                  </m:r>
                                </m:e>
                                <m:sub>
                                  <m:r>
                                    <a:rPr lang="pl-PL" b="0" i="1" smtClean="0">
                                      <a:latin typeface="Cambria Math" panose="02040503050406030204" pitchFamily="18" charset="0"/>
                                    </a:rPr>
                                    <m:t>𝑘</m:t>
                                  </m:r>
                                </m:sub>
                              </m:sSub>
                            </m:den>
                          </m:f>
                        </m:e>
                      </m:d>
                      <m:r>
                        <a:rPr lang="pl-PL" i="0">
                          <a:latin typeface="Cambria Math" panose="02040503050406030204" pitchFamily="18" charset="0"/>
                        </a:rPr>
                        <m:t>−</m:t>
                      </m:r>
                      <m:d>
                        <m:dPr>
                          <m:ctrlPr>
                            <a:rPr lang="pl-PL" i="1">
                              <a:solidFill>
                                <a:srgbClr val="836967"/>
                              </a:solidFill>
                              <a:latin typeface="Cambria Math" panose="02040503050406030204" pitchFamily="18" charset="0"/>
                            </a:rPr>
                          </m:ctrlPr>
                        </m:dPr>
                        <m:e>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m:t>
                              </m:r>
                              <m:r>
                                <a:rPr lang="pl-PL" i="1">
                                  <a:latin typeface="Cambria Math" panose="02040503050406030204" pitchFamily="18" charset="0"/>
                                </a:rPr>
                                <m:t>𝐿</m:t>
                              </m:r>
                            </m:num>
                            <m:den>
                              <m:r>
                                <a:rPr lang="pl-PL" i="0">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𝑄</m:t>
                                  </m:r>
                                </m:e>
                                <m:sub>
                                  <m:r>
                                    <a:rPr lang="pl-PL" b="0" i="1" smtClean="0">
                                      <a:latin typeface="Cambria Math" panose="02040503050406030204" pitchFamily="18" charset="0"/>
                                    </a:rPr>
                                    <m:t>𝑘</m:t>
                                  </m:r>
                                </m:sub>
                              </m:sSub>
                            </m:den>
                          </m:f>
                        </m:e>
                      </m:d>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b="0" i="1" smtClean="0">
                              <a:solidFill>
                                <a:schemeClr val="tx1"/>
                              </a:solidFill>
                              <a:latin typeface="Cambria Math" panose="02040503050406030204" pitchFamily="18" charset="0"/>
                            </a:rPr>
                            <m:t>𝑃</m:t>
                          </m:r>
                        </m:e>
                        <m:sub>
                          <m:r>
                            <a:rPr lang="pl-PL" b="0" i="1" smtClean="0">
                              <a:latin typeface="Cambria Math" panose="02040503050406030204" pitchFamily="18" charset="0"/>
                            </a:rPr>
                            <m:t>𝑘</m:t>
                          </m:r>
                        </m:sub>
                      </m:sSub>
                    </m:oMath>
                  </m:oMathPara>
                </a14:m>
                <a:endParaRPr lang="pl-PL" dirty="0"/>
              </a:p>
            </p:txBody>
          </p:sp>
        </mc:Choice>
        <mc:Fallback xmlns="">
          <p:sp>
            <p:nvSpPr>
              <p:cNvPr id="23" name="pole tekstowe 22">
                <a:extLst>
                  <a:ext uri="{FF2B5EF4-FFF2-40B4-BE49-F238E27FC236}">
                    <a16:creationId xmlns:a16="http://schemas.microsoft.com/office/drawing/2014/main" id="{FA86F75C-88FE-45E1-A5F9-5C621C198115}"/>
                  </a:ext>
                </a:extLst>
              </p:cNvPr>
              <p:cNvSpPr txBox="1">
                <a:spLocks noRot="1" noChangeAspect="1" noMove="1" noResize="1" noEditPoints="1" noAdjustHandles="1" noChangeArrowheads="1" noChangeShapeType="1" noTextEdit="1"/>
              </p:cNvSpPr>
              <p:nvPr/>
            </p:nvSpPr>
            <p:spPr>
              <a:xfrm>
                <a:off x="1110630" y="4361333"/>
                <a:ext cx="2955617" cy="714683"/>
              </a:xfrm>
              <a:prstGeom prst="rect">
                <a:avLst/>
              </a:prstGeom>
              <a:blipFill>
                <a:blip r:embed="rId12"/>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253139F9-71EE-4710-AA46-BDA0399808B2}"/>
                  </a:ext>
                </a:extLst>
              </p:cNvPr>
              <p:cNvSpPr txBox="1"/>
              <p:nvPr/>
            </p:nvSpPr>
            <p:spPr>
              <a:xfrm>
                <a:off x="4312716" y="4534008"/>
                <a:ext cx="11349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𝑘</m:t>
                      </m:r>
                      <m:r>
                        <a:rPr lang="pl-PL" i="0">
                          <a:latin typeface="Cambria Math" panose="02040503050406030204" pitchFamily="18" charset="0"/>
                        </a:rPr>
                        <m:t>=1,2</m:t>
                      </m:r>
                    </m:oMath>
                  </m:oMathPara>
                </a14:m>
                <a:endParaRPr lang="pl-PL" dirty="0"/>
              </a:p>
            </p:txBody>
          </p:sp>
        </mc:Choice>
        <mc:Fallback xmlns="">
          <p:sp>
            <p:nvSpPr>
              <p:cNvPr id="25" name="pole tekstowe 24">
                <a:extLst>
                  <a:ext uri="{FF2B5EF4-FFF2-40B4-BE49-F238E27FC236}">
                    <a16:creationId xmlns:a16="http://schemas.microsoft.com/office/drawing/2014/main" id="{253139F9-71EE-4710-AA46-BDA0399808B2}"/>
                  </a:ext>
                </a:extLst>
              </p:cNvPr>
              <p:cNvSpPr txBox="1">
                <a:spLocks noRot="1" noChangeAspect="1" noMove="1" noResize="1" noEditPoints="1" noAdjustHandles="1" noChangeArrowheads="1" noChangeShapeType="1" noTextEdit="1"/>
              </p:cNvSpPr>
              <p:nvPr/>
            </p:nvSpPr>
            <p:spPr>
              <a:xfrm>
                <a:off x="4312716" y="4534008"/>
                <a:ext cx="1134908" cy="369332"/>
              </a:xfrm>
              <a:prstGeom prst="rect">
                <a:avLst/>
              </a:prstGeom>
              <a:blipFill>
                <a:blip r:embed="rId13"/>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792248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00CF5-C418-4B56-91F3-991C81CA0C14}"/>
              </a:ext>
            </a:extLst>
          </p:cNvPr>
          <p:cNvSpPr>
            <a:spLocks noGrp="1"/>
          </p:cNvSpPr>
          <p:nvPr>
            <p:ph type="title"/>
          </p:nvPr>
        </p:nvSpPr>
        <p:spPr>
          <a:xfrm>
            <a:off x="913149" y="141087"/>
            <a:ext cx="10364451" cy="805681"/>
          </a:xfrm>
        </p:spPr>
        <p:txBody>
          <a:bodyPr>
            <a:normAutofit fontScale="90000"/>
          </a:bodyPr>
          <a:lstStyle/>
          <a:p>
            <a:r>
              <a:rPr lang="pl-PL" sz="2800" dirty="0"/>
              <a:t>Przykład 3 typu </a:t>
            </a:r>
            <a:r>
              <a:rPr lang="pl-PL" sz="2800" dirty="0" err="1"/>
              <a:t>lektrycznego</a:t>
            </a:r>
            <a:r>
              <a:rPr lang="pl-PL" sz="2800" dirty="0"/>
              <a:t>:</a:t>
            </a:r>
            <a:br>
              <a:rPr lang="pl-PL" sz="2800" dirty="0"/>
            </a:br>
            <a:r>
              <a:rPr lang="pl-PL" sz="2800" dirty="0"/>
              <a:t>sterowany mostek prostowniczy </a:t>
            </a:r>
            <a:r>
              <a:rPr lang="pl-PL" sz="2800" dirty="0" err="1"/>
              <a:t>graetza</a:t>
            </a:r>
            <a:r>
              <a:rPr lang="pl-PL" sz="2800" dirty="0"/>
              <a:t> (4)</a:t>
            </a:r>
          </a:p>
        </p:txBody>
      </p:sp>
      <p:sp>
        <p:nvSpPr>
          <p:cNvPr id="3" name="Symbol zastępczy zawartości 2">
            <a:extLst>
              <a:ext uri="{FF2B5EF4-FFF2-40B4-BE49-F238E27FC236}">
                <a16:creationId xmlns:a16="http://schemas.microsoft.com/office/drawing/2014/main" id="{7D982DC6-96A9-4FF8-B033-80F46ABFB972}"/>
              </a:ext>
            </a:extLst>
          </p:cNvPr>
          <p:cNvSpPr>
            <a:spLocks noGrp="1"/>
          </p:cNvSpPr>
          <p:nvPr>
            <p:ph sz="quarter" idx="13"/>
          </p:nvPr>
        </p:nvSpPr>
        <p:spPr>
          <a:xfrm>
            <a:off x="598811" y="1246173"/>
            <a:ext cx="11158916" cy="5332651"/>
          </a:xfrm>
        </p:spPr>
        <p:txBody>
          <a:bodyPr/>
          <a:lstStyle/>
          <a:p>
            <a:r>
              <a:rPr lang="pl-PL" dirty="0"/>
              <a:t>Uporządkowanie funkcji </a:t>
            </a:r>
            <a:r>
              <a:rPr lang="pl-PL" dirty="0" err="1"/>
              <a:t>lagrange</a:t>
            </a:r>
            <a:r>
              <a:rPr lang="pl-PL" dirty="0"/>
              <a:t>’ i pracy wirtualnej po wprowadzeniu współrzędnych uogólnionych najlepiej dokonać automatycznie, stosując przekształcanie równań w postaci symbolicznej w programie </a:t>
            </a:r>
            <a:r>
              <a:rPr lang="pl-PL" dirty="0" err="1">
                <a:solidFill>
                  <a:srgbClr val="FF0000"/>
                </a:solidFill>
              </a:rPr>
              <a:t>Maple</a:t>
            </a:r>
            <a:r>
              <a:rPr lang="pl-PL" dirty="0"/>
              <a:t>, albo </a:t>
            </a:r>
            <a:r>
              <a:rPr lang="pl-PL" dirty="0" err="1">
                <a:solidFill>
                  <a:srgbClr val="FF0000"/>
                </a:solidFill>
              </a:rPr>
              <a:t>matlab</a:t>
            </a:r>
            <a:r>
              <a:rPr lang="pl-PL" dirty="0"/>
              <a:t> z wykorzystaniem </a:t>
            </a:r>
            <a:r>
              <a:rPr lang="pl-PL" dirty="0" err="1"/>
              <a:t>toolboxa</a:t>
            </a:r>
            <a:r>
              <a:rPr lang="pl-PL" dirty="0"/>
              <a:t> do obliczeń symbolicznych. W załącznikach pokazano to z wykorzystaniem programu </a:t>
            </a:r>
            <a:r>
              <a:rPr lang="pl-PL" dirty="0" err="1">
                <a:solidFill>
                  <a:srgbClr val="FF0000"/>
                </a:solidFill>
              </a:rPr>
              <a:t>maple</a:t>
            </a:r>
            <a:r>
              <a:rPr lang="pl-PL" dirty="0"/>
              <a:t>. Oto wynikowe równania:</a:t>
            </a:r>
            <a:br>
              <a:rPr lang="pl-PL" dirty="0"/>
            </a:br>
            <a:br>
              <a:rPr lang="pl-PL" dirty="0"/>
            </a:br>
            <a:br>
              <a:rPr lang="pl-PL" dirty="0"/>
            </a:br>
            <a:br>
              <a:rPr lang="pl-PL" dirty="0"/>
            </a:br>
            <a:endParaRPr lang="pl-PL" dirty="0"/>
          </a:p>
          <a:p>
            <a:r>
              <a:rPr lang="pl-PL" dirty="0"/>
              <a:t>Równania te należy doprowadzić do postaci normalnej przez lewostronne pomnożenie przez macierz odwrotną do macierzy indukcyjności. Wtedy po lewej stronie będą występowały tylko pierwsze pochodne zmiennych uogólnionych.</a:t>
            </a:r>
            <a:br>
              <a:rPr lang="pl-PL" dirty="0"/>
            </a:br>
            <a:r>
              <a:rPr lang="pl-PL" dirty="0"/>
              <a:t>Zostanie to wykonane bezpośrednio w programie obliczeniowym, który jest zamieszczony w załączniku.</a:t>
            </a:r>
          </a:p>
        </p:txBody>
      </p:sp>
      <p:pic>
        <p:nvPicPr>
          <p:cNvPr id="10" name="Obraz 9">
            <a:extLst>
              <a:ext uri="{FF2B5EF4-FFF2-40B4-BE49-F238E27FC236}">
                <a16:creationId xmlns:a16="http://schemas.microsoft.com/office/drawing/2014/main" id="{48D4A816-431B-4C72-BBA4-C8E0B3E5F4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9356" y="3356012"/>
            <a:ext cx="2552700" cy="1295400"/>
          </a:xfrm>
          <a:prstGeom prst="rect">
            <a:avLst/>
          </a:prstGeom>
          <a:noFill/>
          <a:ln>
            <a:noFill/>
          </a:ln>
        </p:spPr>
      </p:pic>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id="{9F0AC893-EFF3-4330-BB19-7541FC264F2D}"/>
                  </a:ext>
                </a:extLst>
              </p:cNvPr>
              <p:cNvSpPr txBox="1"/>
              <p:nvPr/>
            </p:nvSpPr>
            <p:spPr>
              <a:xfrm>
                <a:off x="3107677" y="3515722"/>
                <a:ext cx="689847" cy="793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sz="2400" i="1" smtClean="0">
                              <a:solidFill>
                                <a:srgbClr val="836967"/>
                              </a:solidFill>
                              <a:latin typeface="Cambria Math" panose="02040503050406030204" pitchFamily="18" charset="0"/>
                            </a:rPr>
                          </m:ctrlPr>
                        </m:fPr>
                        <m:num>
                          <m:r>
                            <a:rPr lang="pl-PL" sz="2400" i="1">
                              <a:latin typeface="Cambria Math" panose="02040503050406030204" pitchFamily="18" charset="0"/>
                            </a:rPr>
                            <m:t>𝑑</m:t>
                          </m:r>
                        </m:num>
                        <m:den>
                          <m:r>
                            <a:rPr lang="pl-PL" sz="2400" i="1">
                              <a:latin typeface="Cambria Math" panose="02040503050406030204" pitchFamily="18" charset="0"/>
                            </a:rPr>
                            <m:t>𝑑𝑡</m:t>
                          </m:r>
                        </m:den>
                      </m:f>
                    </m:oMath>
                  </m:oMathPara>
                </a14:m>
                <a:endParaRPr lang="pl-PL" sz="2400" dirty="0"/>
              </a:p>
            </p:txBody>
          </p:sp>
        </mc:Choice>
        <mc:Fallback xmlns="">
          <p:sp>
            <p:nvSpPr>
              <p:cNvPr id="12" name="pole tekstowe 11">
                <a:extLst>
                  <a:ext uri="{FF2B5EF4-FFF2-40B4-BE49-F238E27FC236}">
                    <a16:creationId xmlns:a16="http://schemas.microsoft.com/office/drawing/2014/main" id="{9F0AC893-EFF3-4330-BB19-7541FC264F2D}"/>
                  </a:ext>
                </a:extLst>
              </p:cNvPr>
              <p:cNvSpPr txBox="1">
                <a:spLocks noRot="1" noChangeAspect="1" noMove="1" noResize="1" noEditPoints="1" noAdjustHandles="1" noChangeArrowheads="1" noChangeShapeType="1" noTextEdit="1"/>
              </p:cNvSpPr>
              <p:nvPr/>
            </p:nvSpPr>
            <p:spPr>
              <a:xfrm>
                <a:off x="3107677" y="3515722"/>
                <a:ext cx="689847" cy="793551"/>
              </a:xfrm>
              <a:prstGeom prst="rect">
                <a:avLst/>
              </a:prstGeom>
              <a:blipFill>
                <a:blip r:embed="rId3"/>
                <a:stretch>
                  <a:fillRect/>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1A396044-690C-4516-B7F6-6E75C41972E8}"/>
              </a:ext>
            </a:extLst>
          </p:cNvPr>
          <p:cNvSpPr txBox="1"/>
          <p:nvPr/>
        </p:nvSpPr>
        <p:spPr>
          <a:xfrm>
            <a:off x="3048674" y="3246357"/>
            <a:ext cx="6097348" cy="369332"/>
          </a:xfrm>
          <a:prstGeom prst="rect">
            <a:avLst/>
          </a:prstGeom>
          <a:noFill/>
        </p:spPr>
        <p:txBody>
          <a:bodyPr wrap="square">
            <a:spAutoFit/>
          </a:bodyPr>
          <a:lstStyle/>
          <a:p>
            <a:pPr marR="0" algn="l"/>
            <a:endParaRPr lang="pl-PL" b="0" i="0" u="none" strike="noStrike" baseline="0" dirty="0"/>
          </a:p>
        </p:txBody>
      </p:sp>
      <p:pic>
        <p:nvPicPr>
          <p:cNvPr id="15" name="Obraz 14">
            <a:extLst>
              <a:ext uri="{FF2B5EF4-FFF2-40B4-BE49-F238E27FC236}">
                <a16:creationId xmlns:a16="http://schemas.microsoft.com/office/drawing/2014/main" id="{A6AC9F85-30E1-4E3B-9B85-D6B0AA1EB5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47063" y="3356013"/>
            <a:ext cx="780037" cy="1284112"/>
          </a:xfrm>
          <a:prstGeom prst="rect">
            <a:avLst/>
          </a:prstGeom>
          <a:noFill/>
          <a:ln>
            <a:noFill/>
          </a:ln>
        </p:spPr>
      </p:pic>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8F9C9BE8-45EF-4B3D-84D7-BAC82EF5DFC7}"/>
                  </a:ext>
                </a:extLst>
              </p:cNvPr>
              <p:cNvSpPr txBox="1"/>
              <p:nvPr/>
            </p:nvSpPr>
            <p:spPr>
              <a:xfrm>
                <a:off x="4395913" y="3681664"/>
                <a:ext cx="3176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400" smtClean="0">
                          <a:latin typeface="Cambria Math" panose="02040503050406030204" pitchFamily="18" charset="0"/>
                        </a:rPr>
                        <m:t>=</m:t>
                      </m:r>
                    </m:oMath>
                  </m:oMathPara>
                </a14:m>
                <a:endParaRPr lang="pl-PL" sz="2400" dirty="0"/>
              </a:p>
            </p:txBody>
          </p:sp>
        </mc:Choice>
        <mc:Fallback xmlns="">
          <p:sp>
            <p:nvSpPr>
              <p:cNvPr id="17" name="pole tekstowe 16">
                <a:extLst>
                  <a:ext uri="{FF2B5EF4-FFF2-40B4-BE49-F238E27FC236}">
                    <a16:creationId xmlns:a16="http://schemas.microsoft.com/office/drawing/2014/main" id="{8F9C9BE8-45EF-4B3D-84D7-BAC82EF5DFC7}"/>
                  </a:ext>
                </a:extLst>
              </p:cNvPr>
              <p:cNvSpPr txBox="1">
                <a:spLocks noRot="1" noChangeAspect="1" noMove="1" noResize="1" noEditPoints="1" noAdjustHandles="1" noChangeArrowheads="1" noChangeShapeType="1" noTextEdit="1"/>
              </p:cNvSpPr>
              <p:nvPr/>
            </p:nvSpPr>
            <p:spPr>
              <a:xfrm>
                <a:off x="4395913" y="3681664"/>
                <a:ext cx="317611" cy="461665"/>
              </a:xfrm>
              <a:prstGeom prst="rect">
                <a:avLst/>
              </a:prstGeom>
              <a:blipFill>
                <a:blip r:embed="rId5"/>
                <a:stretch>
                  <a:fillRect r="-21154"/>
                </a:stretch>
              </a:blipFill>
            </p:spPr>
            <p:txBody>
              <a:bodyPr/>
              <a:lstStyle/>
              <a:p>
                <a:r>
                  <a:rPr lang="pl-PL">
                    <a:noFill/>
                  </a:rPr>
                  <a:t> </a:t>
                </a:r>
              </a:p>
            </p:txBody>
          </p:sp>
        </mc:Fallback>
      </mc:AlternateContent>
      <p:pic>
        <p:nvPicPr>
          <p:cNvPr id="11" name="Obraz 10">
            <a:extLst>
              <a:ext uri="{FF2B5EF4-FFF2-40B4-BE49-F238E27FC236}">
                <a16:creationId xmlns:a16="http://schemas.microsoft.com/office/drawing/2014/main" id="{56D0C759-8DDF-437E-ADFC-85985934009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16001" y="3367300"/>
            <a:ext cx="6334125" cy="1284112"/>
          </a:xfrm>
          <a:prstGeom prst="rect">
            <a:avLst/>
          </a:prstGeom>
          <a:noFill/>
          <a:ln>
            <a:noFill/>
          </a:ln>
        </p:spPr>
      </p:pic>
    </p:spTree>
    <p:extLst>
      <p:ext uri="{BB962C8B-B14F-4D97-AF65-F5344CB8AC3E}">
        <p14:creationId xmlns:p14="http://schemas.microsoft.com/office/powerpoint/2010/main" val="127602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F9A028-A795-4D76-8035-34966414F1E0}"/>
              </a:ext>
            </a:extLst>
          </p:cNvPr>
          <p:cNvSpPr>
            <a:spLocks noGrp="1"/>
          </p:cNvSpPr>
          <p:nvPr>
            <p:ph type="title"/>
          </p:nvPr>
        </p:nvSpPr>
        <p:spPr>
          <a:xfrm>
            <a:off x="913775" y="156519"/>
            <a:ext cx="10364451" cy="1070919"/>
          </a:xfrm>
        </p:spPr>
        <p:txBody>
          <a:bodyPr>
            <a:normAutofit/>
          </a:bodyPr>
          <a:lstStyle/>
          <a:p>
            <a:r>
              <a:rPr lang="pl-PL" sz="3200" dirty="0"/>
              <a:t>Metodyka postępowania przy tworzeniu równań ruchu według </a:t>
            </a:r>
            <a:r>
              <a:rPr lang="pl-PL" sz="3200" dirty="0" err="1"/>
              <a:t>lagrange’a</a:t>
            </a: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7E952EA3-B5DF-4DE7-B6BD-0761644616B1}"/>
                  </a:ext>
                </a:extLst>
              </p:cNvPr>
              <p:cNvSpPr>
                <a:spLocks noGrp="1"/>
              </p:cNvSpPr>
              <p:nvPr>
                <p:ph sz="quarter" idx="13"/>
              </p:nvPr>
            </p:nvSpPr>
            <p:spPr>
              <a:xfrm>
                <a:off x="535459" y="1573427"/>
                <a:ext cx="10906898" cy="4761470"/>
              </a:xfrm>
            </p:spPr>
            <p:txBody>
              <a:bodyPr/>
              <a:lstStyle/>
              <a:p>
                <a:r>
                  <a:rPr lang="pl-PL" dirty="0"/>
                  <a:t>Dokonuje się wyboru współrzędnych uogólnionych  </a:t>
                </a:r>
                <a14:m>
                  <m:oMath xmlns:m="http://schemas.openxmlformats.org/officeDocument/2006/math">
                    <m:r>
                      <a:rPr lang="en-US" sz="1800" b="1" i="1" smtClean="0">
                        <a:effectLst/>
                        <a:latin typeface="Cambria Math" panose="02040503050406030204" pitchFamily="18" charset="0"/>
                        <a:ea typeface="Times New Roman" panose="02020603050405020304" pitchFamily="18" charset="0"/>
                        <a:cs typeface="Times New Roman" panose="02020603050405020304" pitchFamily="18" charset="0"/>
                      </a:rPr>
                      <m:t>𝒒</m:t>
                    </m:r>
                    <m:r>
                      <a:rPr lang="en-US" sz="1800" b="1"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e>
                    </m:d>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dirty="0">
                    <a:effectLst/>
                    <a:latin typeface="Calibri" panose="020F0502020204030204" pitchFamily="34" charset="0"/>
                    <a:ea typeface="Calibri" panose="020F0502020204030204" pitchFamily="34" charset="0"/>
                    <a:cs typeface="Times New Roman" panose="02020603050405020304" pitchFamily="18" charset="0"/>
                  </a:rPr>
                  <a:t>w liczbie </a:t>
                </a:r>
                <a14:m>
                  <m:oMath xmlns:m="http://schemas.openxmlformats.org/officeDocument/2006/math">
                    <m:r>
                      <a:rPr lang="pl-PL" i="1">
                        <a:latin typeface="Cambria Math" panose="02040503050406030204" pitchFamily="18" charset="0"/>
                      </a:rPr>
                      <m:t>𝑠</m:t>
                    </m:r>
                  </m:oMath>
                </a14:m>
                <a:br>
                  <a:rPr lang="pl-PL" dirty="0">
                    <a:effectLst/>
                    <a:latin typeface="Calibri" panose="020F0502020204030204" pitchFamily="34" charset="0"/>
                    <a:ea typeface="Calibri" panose="020F0502020204030204" pitchFamily="34" charset="0"/>
                    <a:cs typeface="Times New Roman" panose="02020603050405020304" pitchFamily="18" charset="0"/>
                  </a:rPr>
                </a:br>
                <a:r>
                  <a:rPr lang="pl-PL" dirty="0">
                    <a:effectLst/>
                    <a:latin typeface="Calibri" panose="020F0502020204030204" pitchFamily="34" charset="0"/>
                    <a:ea typeface="Calibri" panose="020F0502020204030204" pitchFamily="34" charset="0"/>
                    <a:cs typeface="Times New Roman" panose="02020603050405020304" pitchFamily="18" charset="0"/>
                  </a:rPr>
                  <a:t>Dobór ten jest kluczowy, jeżeli chodzi o formę końcową równań ruchu układu.</a:t>
                </a:r>
                <a:br>
                  <a:rPr lang="pl-PL" dirty="0">
                    <a:effectLst/>
                    <a:latin typeface="Calibri" panose="020F0502020204030204" pitchFamily="34" charset="0"/>
                    <a:ea typeface="Calibri" panose="020F0502020204030204" pitchFamily="34" charset="0"/>
                    <a:cs typeface="Times New Roman" panose="02020603050405020304" pitchFamily="18" charset="0"/>
                  </a:rPr>
                </a:br>
                <a:r>
                  <a:rPr lang="pl-PL" dirty="0">
                    <a:effectLst/>
                    <a:latin typeface="Calibri" panose="020F0502020204030204" pitchFamily="34" charset="0"/>
                    <a:ea typeface="Calibri" panose="020F0502020204030204" pitchFamily="34" charset="0"/>
                    <a:cs typeface="Times New Roman" panose="02020603050405020304" pitchFamily="18" charset="0"/>
                  </a:rPr>
                  <a:t>Jeżeli chcemy mieć zwięzłe i czytelne równania, to należy dobrać współrzędne uogólnione tak, aby forma zapisu energii kinetycznej była możliwie prosta. Jednak wybór ten nie wpływa na wyniki przebiegu tych samych wielkości przebiegów dynamicznych, wpływa jednak, na ogół, na czas symulacji komputerowej.</a:t>
                </a:r>
              </a:p>
              <a:p>
                <a:r>
                  <a:rPr lang="pl-PL" dirty="0">
                    <a:latin typeface="Calibri" panose="020F0502020204030204" pitchFamily="34" charset="0"/>
                    <a:ea typeface="Calibri" panose="020F0502020204030204" pitchFamily="34" charset="0"/>
                    <a:cs typeface="Times New Roman" panose="02020603050405020304" pitchFamily="18" charset="0"/>
                  </a:rPr>
                  <a:t>Mając już współrzędne uogólnione tworzy się wzory transformacyjne, to znaczy wzory przeliczeniowe wyrażające współrzędne opisu pierwotnego przez współrzędne uogólnione  </a:t>
                </a:r>
                <a14:m>
                  <m:oMath xmlns:m="http://schemas.openxmlformats.org/officeDocument/2006/math">
                    <m:r>
                      <a:rPr lang="en-US" sz="1800" b="1" i="1" smtClean="0">
                        <a:effectLst/>
                        <a:latin typeface="Cambria Math" panose="02040503050406030204" pitchFamily="18" charset="0"/>
                        <a:ea typeface="Times New Roman" panose="02020603050405020304" pitchFamily="18" charset="0"/>
                        <a:cs typeface="Times New Roman" panose="02020603050405020304" pitchFamily="18" charset="0"/>
                      </a:rPr>
                      <m:t>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latin typeface="Calibri" panose="020F0502020204030204" pitchFamily="34" charset="0"/>
                    <a:ea typeface="Calibri" panose="020F0502020204030204" pitchFamily="34" charset="0"/>
                    <a:cs typeface="Times New Roman" panose="02020603050405020304" pitchFamily="18" charset="0"/>
                  </a:rPr>
                  <a:t>Oblicza się pochodne czasowe wzorów transformacyjnych    </a:t>
                </a:r>
                <a14:m>
                  <m:oMath xmlns:m="http://schemas.openxmlformats.org/officeDocument/2006/math">
                    <m:acc>
                      <m:accPr>
                        <m:chr m:val="̇"/>
                        <m:ctrlPr>
                          <a:rPr lang="pl-PL" b="1" i="1">
                            <a:latin typeface="Cambria Math" panose="02040503050406030204" pitchFamily="18" charset="0"/>
                          </a:rPr>
                        </m:ctrlPr>
                      </m:accPr>
                      <m:e>
                        <m:r>
                          <a:rPr lang="en-US" b="1" i="1">
                            <a:latin typeface="Cambria Math" panose="02040503050406030204" pitchFamily="18" charset="0"/>
                          </a:rPr>
                          <m:t>𝒓</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pl-PL" b="1" i="1">
                            <a:latin typeface="Cambria Math" panose="02040503050406030204" pitchFamily="18" charset="0"/>
                          </a:rPr>
                        </m:ctrlPr>
                      </m:accPr>
                      <m:e>
                        <m:r>
                          <a:rPr lang="en-US" b="1" i="1">
                            <a:latin typeface="Cambria Math" panose="02040503050406030204" pitchFamily="18" charset="0"/>
                          </a:rPr>
                          <m:t>𝒓</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 tak aby można było energię kinetyczną kładu wyrazić w współrzędnych i prędkościach uogólnionych</a:t>
                </a: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7E952EA3-B5DF-4DE7-B6BD-0761644616B1}"/>
                  </a:ext>
                </a:extLst>
              </p:cNvPr>
              <p:cNvSpPr>
                <a:spLocks noGrp="1" noRot="1" noChangeAspect="1" noMove="1" noResize="1" noEditPoints="1" noAdjustHandles="1" noChangeArrowheads="1" noChangeShapeType="1" noTextEdit="1"/>
              </p:cNvSpPr>
              <p:nvPr>
                <p:ph sz="quarter" idx="13"/>
              </p:nvPr>
            </p:nvSpPr>
            <p:spPr>
              <a:xfrm>
                <a:off x="535459" y="1573427"/>
                <a:ext cx="10906898" cy="4761470"/>
              </a:xfrm>
              <a:blipFill>
                <a:blip r:embed="rId2"/>
                <a:stretch>
                  <a:fillRect l="-503"/>
                </a:stretch>
              </a:blipFill>
            </p:spPr>
            <p:txBody>
              <a:bodyPr/>
              <a:lstStyle/>
              <a:p>
                <a:r>
                  <a:rPr lang="pl-PL">
                    <a:noFill/>
                  </a:rPr>
                  <a:t> </a:t>
                </a:r>
              </a:p>
            </p:txBody>
          </p:sp>
        </mc:Fallback>
      </mc:AlternateContent>
    </p:spTree>
    <p:extLst>
      <p:ext uri="{BB962C8B-B14F-4D97-AF65-F5344CB8AC3E}">
        <p14:creationId xmlns:p14="http://schemas.microsoft.com/office/powerpoint/2010/main" val="139958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A6A621-D623-4CFB-8F9B-71D63E59A0E2}"/>
              </a:ext>
            </a:extLst>
          </p:cNvPr>
          <p:cNvSpPr>
            <a:spLocks noGrp="1"/>
          </p:cNvSpPr>
          <p:nvPr>
            <p:ph type="title"/>
          </p:nvPr>
        </p:nvSpPr>
        <p:spPr>
          <a:xfrm>
            <a:off x="913774" y="165364"/>
            <a:ext cx="10364451" cy="901438"/>
          </a:xfrm>
        </p:spPr>
        <p:txBody>
          <a:bodyPr>
            <a:normAutofit/>
          </a:bodyPr>
          <a:lstStyle/>
          <a:p>
            <a:r>
              <a:rPr lang="pl-PL" sz="2800" dirty="0"/>
              <a:t>Przykład 3 typu elektrycznego:</a:t>
            </a:r>
            <a:br>
              <a:rPr lang="pl-PL" sz="2800" dirty="0"/>
            </a:br>
            <a:r>
              <a:rPr lang="pl-PL" sz="2800" dirty="0"/>
              <a:t>sterowany mostek prostowniczy </a:t>
            </a:r>
            <a:r>
              <a:rPr lang="pl-PL" sz="2800" dirty="0" err="1"/>
              <a:t>graetza</a:t>
            </a:r>
            <a:r>
              <a:rPr lang="pl-PL" sz="2800" dirty="0"/>
              <a:t> (5)</a:t>
            </a:r>
          </a:p>
        </p:txBody>
      </p:sp>
      <p:sp>
        <p:nvSpPr>
          <p:cNvPr id="3" name="Symbol zastępczy zawartości 2">
            <a:extLst>
              <a:ext uri="{FF2B5EF4-FFF2-40B4-BE49-F238E27FC236}">
                <a16:creationId xmlns:a16="http://schemas.microsoft.com/office/drawing/2014/main" id="{703605A4-CBD2-4689-A444-2FFEF5835746}"/>
              </a:ext>
            </a:extLst>
          </p:cNvPr>
          <p:cNvSpPr>
            <a:spLocks noGrp="1"/>
          </p:cNvSpPr>
          <p:nvPr>
            <p:ph sz="quarter" idx="13"/>
          </p:nvPr>
        </p:nvSpPr>
        <p:spPr>
          <a:xfrm>
            <a:off x="550257" y="1124793"/>
            <a:ext cx="11086089" cy="5470215"/>
          </a:xfrm>
        </p:spPr>
        <p:txBody>
          <a:bodyPr/>
          <a:lstStyle/>
          <a:p>
            <a:r>
              <a:rPr lang="pl-PL" dirty="0"/>
              <a:t>Sterowanie tyrystorów odbywa się za pomocą kątów alpha1 i alpha2, co pozwala sterować indywidualnie tymi dwoma zaworami i badać , na przykład niesymetrię zasilania. Oto przykład wyzwalania symetrycznego dla: alpha1=alpha2=45 </a:t>
            </a:r>
            <a:r>
              <a:rPr lang="pl-PL" dirty="0" err="1"/>
              <a:t>deg</a:t>
            </a:r>
            <a:endParaRPr lang="pl-PL" dirty="0"/>
          </a:p>
        </p:txBody>
      </p:sp>
      <p:pic>
        <p:nvPicPr>
          <p:cNvPr id="2050" name="Picture 2">
            <a:extLst>
              <a:ext uri="{FF2B5EF4-FFF2-40B4-BE49-F238E27FC236}">
                <a16:creationId xmlns:a16="http://schemas.microsoft.com/office/drawing/2014/main" id="{AEBCD296-29FF-4F8E-A7E0-C31FFC2CC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5" y="2464530"/>
            <a:ext cx="5973946" cy="400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A971639-DAEF-4CE7-B03A-143C591A3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823" y="246453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7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275B5D-6FFD-48E9-A007-12D9F3694DBC}"/>
              </a:ext>
            </a:extLst>
          </p:cNvPr>
          <p:cNvSpPr>
            <a:spLocks noGrp="1"/>
          </p:cNvSpPr>
          <p:nvPr>
            <p:ph type="title"/>
          </p:nvPr>
        </p:nvSpPr>
        <p:spPr>
          <a:xfrm>
            <a:off x="913774" y="89012"/>
            <a:ext cx="10364451" cy="977789"/>
          </a:xfrm>
        </p:spPr>
        <p:txBody>
          <a:bodyPr>
            <a:normAutofit/>
          </a:bodyPr>
          <a:lstStyle/>
          <a:p>
            <a:r>
              <a:rPr lang="pl-PL" sz="2800" dirty="0"/>
              <a:t>Przykład 3 typu elektrycznego:</a:t>
            </a:r>
            <a:br>
              <a:rPr lang="pl-PL" sz="2800" dirty="0"/>
            </a:br>
            <a:r>
              <a:rPr lang="pl-PL" sz="2800" dirty="0"/>
              <a:t>sterowany mostek prostowniczy </a:t>
            </a:r>
            <a:r>
              <a:rPr lang="pl-PL" sz="2800" dirty="0" err="1"/>
              <a:t>graetza</a:t>
            </a:r>
            <a:r>
              <a:rPr lang="pl-PL" sz="2800" dirty="0"/>
              <a:t> (6)</a:t>
            </a:r>
          </a:p>
        </p:txBody>
      </p:sp>
      <p:sp>
        <p:nvSpPr>
          <p:cNvPr id="3" name="Symbol zastępczy zawartości 2">
            <a:extLst>
              <a:ext uri="{FF2B5EF4-FFF2-40B4-BE49-F238E27FC236}">
                <a16:creationId xmlns:a16="http://schemas.microsoft.com/office/drawing/2014/main" id="{D5AC9270-826D-4134-9224-6B33A606627A}"/>
              </a:ext>
            </a:extLst>
          </p:cNvPr>
          <p:cNvSpPr>
            <a:spLocks noGrp="1"/>
          </p:cNvSpPr>
          <p:nvPr>
            <p:ph sz="quarter" idx="13"/>
          </p:nvPr>
        </p:nvSpPr>
        <p:spPr>
          <a:xfrm>
            <a:off x="792393" y="1213805"/>
            <a:ext cx="10363826" cy="5324560"/>
          </a:xfrm>
        </p:spPr>
        <p:txBody>
          <a:bodyPr/>
          <a:lstStyle/>
          <a:p>
            <a:r>
              <a:rPr lang="pl-PL" dirty="0"/>
              <a:t>A to jest przykład dla niesymetrycznego sterowania tyrystorów:</a:t>
            </a:r>
            <a:br>
              <a:rPr lang="pl-PL" dirty="0"/>
            </a:br>
            <a:r>
              <a:rPr lang="pl-PL" cap="none" dirty="0"/>
              <a:t>alpha</a:t>
            </a:r>
            <a:r>
              <a:rPr lang="pl-PL" dirty="0"/>
              <a:t>1=30 </a:t>
            </a:r>
            <a:r>
              <a:rPr lang="pl-PL" cap="none" dirty="0" err="1"/>
              <a:t>deg</a:t>
            </a:r>
            <a:r>
              <a:rPr lang="pl-PL" dirty="0"/>
              <a:t>    </a:t>
            </a:r>
            <a:r>
              <a:rPr lang="pl-PL" cap="none" dirty="0"/>
              <a:t>alpha</a:t>
            </a:r>
            <a:r>
              <a:rPr lang="pl-PL" dirty="0"/>
              <a:t>2=60 </a:t>
            </a:r>
            <a:r>
              <a:rPr lang="pl-PL" cap="none" dirty="0" err="1"/>
              <a:t>deg</a:t>
            </a:r>
            <a:endParaRPr lang="pl-PL" dirty="0"/>
          </a:p>
        </p:txBody>
      </p:sp>
      <p:pic>
        <p:nvPicPr>
          <p:cNvPr id="6" name="Obraz 5">
            <a:extLst>
              <a:ext uri="{FF2B5EF4-FFF2-40B4-BE49-F238E27FC236}">
                <a16:creationId xmlns:a16="http://schemas.microsoft.com/office/drawing/2014/main" id="{B26D04C5-5926-45EE-9F6B-C8E19FEF6D85}"/>
              </a:ext>
            </a:extLst>
          </p:cNvPr>
          <p:cNvPicPr>
            <a:picLocks noChangeAspect="1"/>
          </p:cNvPicPr>
          <p:nvPr/>
        </p:nvPicPr>
        <p:blipFill>
          <a:blip r:embed="rId2"/>
          <a:stretch>
            <a:fillRect/>
          </a:stretch>
        </p:blipFill>
        <p:spPr>
          <a:xfrm>
            <a:off x="0" y="2209124"/>
            <a:ext cx="5775328" cy="4224044"/>
          </a:xfrm>
          <a:prstGeom prst="rect">
            <a:avLst/>
          </a:prstGeom>
        </p:spPr>
      </p:pic>
      <p:pic>
        <p:nvPicPr>
          <p:cNvPr id="7" name="Obraz 6">
            <a:extLst>
              <a:ext uri="{FF2B5EF4-FFF2-40B4-BE49-F238E27FC236}">
                <a16:creationId xmlns:a16="http://schemas.microsoft.com/office/drawing/2014/main" id="{7E72F895-93A6-49B0-AB14-D463ED35A33D}"/>
              </a:ext>
            </a:extLst>
          </p:cNvPr>
          <p:cNvPicPr>
            <a:picLocks noChangeAspect="1"/>
          </p:cNvPicPr>
          <p:nvPr/>
        </p:nvPicPr>
        <p:blipFill>
          <a:blip r:embed="rId3"/>
          <a:stretch>
            <a:fillRect/>
          </a:stretch>
        </p:blipFill>
        <p:spPr>
          <a:xfrm>
            <a:off x="5974306" y="2209124"/>
            <a:ext cx="5775329" cy="4224043"/>
          </a:xfrm>
          <a:prstGeom prst="rect">
            <a:avLst/>
          </a:prstGeom>
        </p:spPr>
      </p:pic>
    </p:spTree>
    <p:extLst>
      <p:ext uri="{BB962C8B-B14F-4D97-AF65-F5344CB8AC3E}">
        <p14:creationId xmlns:p14="http://schemas.microsoft.com/office/powerpoint/2010/main" val="33990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ED838C-1ED0-41D4-B6D7-D6F0B2366D65}"/>
              </a:ext>
            </a:extLst>
          </p:cNvPr>
          <p:cNvSpPr>
            <a:spLocks noGrp="1"/>
          </p:cNvSpPr>
          <p:nvPr>
            <p:ph type="title"/>
          </p:nvPr>
        </p:nvSpPr>
        <p:spPr>
          <a:xfrm>
            <a:off x="913774" y="132486"/>
            <a:ext cx="10364451" cy="1012574"/>
          </a:xfrm>
        </p:spPr>
        <p:txBody>
          <a:bodyPr>
            <a:normAutofit/>
          </a:bodyPr>
          <a:lstStyle/>
          <a:p>
            <a:r>
              <a:rPr lang="pl-PL" sz="3200" dirty="0"/>
              <a:t>Metodyka postępowania przy tworzeniu równań ruchu według </a:t>
            </a:r>
            <a:r>
              <a:rPr lang="pl-PL" sz="3200" dirty="0" err="1"/>
              <a:t>lagrange’a</a:t>
            </a: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EFF9A4F8-90A8-45F1-978B-794EE0F8F347}"/>
                  </a:ext>
                </a:extLst>
              </p:cNvPr>
              <p:cNvSpPr>
                <a:spLocks noGrp="1"/>
              </p:cNvSpPr>
              <p:nvPr>
                <p:ph sz="quarter" idx="13"/>
              </p:nvPr>
            </p:nvSpPr>
            <p:spPr>
              <a:xfrm>
                <a:off x="477795" y="1145060"/>
                <a:ext cx="11046940" cy="5580454"/>
              </a:xfrm>
            </p:spPr>
            <p:txBody>
              <a:bodyPr/>
              <a:lstStyle/>
              <a:p>
                <a:r>
                  <a:rPr lang="pl-PL" sz="2000" dirty="0">
                    <a:latin typeface="Calibri" panose="020F0502020204030204" pitchFamily="34" charset="0"/>
                    <a:ea typeface="Calibri" panose="020F0502020204030204" pitchFamily="34" charset="0"/>
                    <a:cs typeface="Times New Roman" panose="02020603050405020304" pitchFamily="18" charset="0"/>
                  </a:rPr>
                  <a:t>Mając wzory transformacyjne dla położenia i prędkości można już wyrazić energię kinetyczną  i potencjalną we współrzędnych i prędkościach uogólnionych: </a:t>
                </a:r>
                <a:br>
                  <a:rPr lang="pl-PL" sz="2000" dirty="0">
                    <a:latin typeface="Calibri" panose="020F0502020204030204" pitchFamily="34" charset="0"/>
                    <a:ea typeface="Calibri" panose="020F0502020204030204" pitchFamily="34" charset="0"/>
                    <a:cs typeface="Times New Roman" panose="02020603050405020304" pitchFamily="18" charset="0"/>
                  </a:rPr>
                </a:br>
                <a:endParaRPr lang="pl-PL" sz="2000" dirty="0">
                  <a:latin typeface="Calibri" panose="020F0502020204030204" pitchFamily="34" charset="0"/>
                  <a:ea typeface="Calibri" panose="020F0502020204030204" pitchFamily="34" charset="0"/>
                  <a:cs typeface="Times New Roman" panose="02020603050405020304" pitchFamily="18" charset="0"/>
                </a:endParaRPr>
              </a:p>
              <a:p>
                <a:r>
                  <a:rPr lang="pl-PL" dirty="0">
                    <a:effectLst/>
                    <a:latin typeface="Calibri" panose="020F0502020204030204" pitchFamily="34" charset="0"/>
                    <a:ea typeface="Calibri" panose="020F0502020204030204" pitchFamily="34" charset="0"/>
                    <a:cs typeface="Times New Roman" panose="02020603050405020304" pitchFamily="18" charset="0"/>
                  </a:rPr>
                  <a:t>Tą konkretną postać funkcji </a:t>
                </a:r>
                <a:r>
                  <a:rPr lang="pl-PL" dirty="0" err="1">
                    <a:effectLst/>
                    <a:latin typeface="Calibri" panose="020F0502020204030204" pitchFamily="34" charset="0"/>
                    <a:ea typeface="Calibri" panose="020F0502020204030204" pitchFamily="34" charset="0"/>
                    <a:cs typeface="Times New Roman" panose="02020603050405020304" pitchFamily="18" charset="0"/>
                  </a:rPr>
                  <a:t>lagrange’a</a:t>
                </a: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pl-PL" dirty="0">
                    <a:latin typeface="Calibri" panose="020F0502020204030204" pitchFamily="34" charset="0"/>
                    <a:ea typeface="Calibri" panose="020F0502020204030204" pitchFamily="34" charset="0"/>
                    <a:cs typeface="Times New Roman" panose="02020603050405020304" pitchFamily="18" charset="0"/>
                  </a:rPr>
                  <a:t> wykorzystujemy w równaniu </a:t>
                </a:r>
                <a:r>
                  <a:rPr lang="pl-PL" dirty="0" err="1">
                    <a:latin typeface="Calibri" panose="020F0502020204030204" pitchFamily="34" charset="0"/>
                    <a:ea typeface="Calibri" panose="020F0502020204030204" pitchFamily="34" charset="0"/>
                    <a:cs typeface="Times New Roman" panose="02020603050405020304" pitchFamily="18" charset="0"/>
                  </a:rPr>
                  <a:t>lagrange’a</a:t>
                </a:r>
                <a:r>
                  <a:rPr lang="pl-PL" dirty="0">
                    <a:latin typeface="Calibri" panose="020F0502020204030204" pitchFamily="34" charset="0"/>
                    <a:ea typeface="Calibri" panose="020F0502020204030204" pitchFamily="34" charset="0"/>
                    <a:cs typeface="Times New Roman" panose="02020603050405020304" pitchFamily="18" charset="0"/>
                  </a:rPr>
                  <a:t> </a:t>
                </a:r>
                <a:br>
                  <a:rPr lang="pl-PL" dirty="0">
                    <a:latin typeface="Calibri" panose="020F0502020204030204" pitchFamily="34" charset="0"/>
                    <a:ea typeface="Calibri" panose="020F0502020204030204" pitchFamily="34" charset="0"/>
                    <a:cs typeface="Times New Roman" panose="02020603050405020304" pitchFamily="18" charset="0"/>
                  </a:rPr>
                </a:br>
                <a14:m>
                  <m:oMath xmlns:m="http://schemas.openxmlformats.org/officeDocument/2006/math">
                    <m:f>
                      <m:fPr>
                        <m:ctrlPr>
                          <a:rPr lang="pl-PL" sz="2000" i="1" smtClean="0">
                            <a:latin typeface="Cambria Math" panose="02040503050406030204" pitchFamily="18" charset="0"/>
                          </a:rPr>
                        </m:ctrlPr>
                      </m:fPr>
                      <m:num>
                        <m:r>
                          <a:rPr lang="pl-PL" sz="2000" i="1">
                            <a:latin typeface="Cambria Math" panose="02040503050406030204" pitchFamily="18" charset="0"/>
                          </a:rPr>
                          <m:t>𝑑</m:t>
                        </m:r>
                      </m:num>
                      <m:den>
                        <m:r>
                          <a:rPr lang="pl-PL" sz="2000" i="1">
                            <a:latin typeface="Cambria Math" panose="02040503050406030204" pitchFamily="18" charset="0"/>
                          </a:rPr>
                          <m:t>𝑑𝑡</m:t>
                        </m:r>
                      </m:den>
                    </m:f>
                    <m:d>
                      <m:dPr>
                        <m:ctrlPr>
                          <a:rPr lang="pl-PL" sz="2000" i="1">
                            <a:latin typeface="Cambria Math" panose="02040503050406030204" pitchFamily="18" charset="0"/>
                          </a:rPr>
                        </m:ctrlPr>
                      </m:dPr>
                      <m:e>
                        <m:f>
                          <m:fPr>
                            <m:ctrlPr>
                              <a:rPr lang="pl-PL" sz="2000" i="1">
                                <a:latin typeface="Cambria Math" panose="02040503050406030204" pitchFamily="18" charset="0"/>
                              </a:rPr>
                            </m:ctrlPr>
                          </m:fPr>
                          <m:num>
                            <m:r>
                              <a:rPr lang="pl-PL" sz="2000" i="0">
                                <a:latin typeface="Cambria Math" panose="02040503050406030204" pitchFamily="18" charset="0"/>
                              </a:rPr>
                              <m:t>𝜕</m:t>
                            </m:r>
                            <m:r>
                              <a:rPr lang="pl-PL" sz="2000" i="1">
                                <a:latin typeface="Cambria Math" panose="02040503050406030204" pitchFamily="18" charset="0"/>
                              </a:rPr>
                              <m:t>𝐿</m:t>
                            </m:r>
                          </m:num>
                          <m:den>
                            <m:r>
                              <a:rPr lang="pl-PL" sz="2000" i="0">
                                <a:latin typeface="Cambria Math" panose="02040503050406030204" pitchFamily="18" charset="0"/>
                              </a:rPr>
                              <m:t>𝜕</m:t>
                            </m:r>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pl-PL" sz="2000" i="1">
                                        <a:latin typeface="Cambria Math" panose="02040503050406030204" pitchFamily="18" charset="0"/>
                                      </a:rPr>
                                      <m:t>𝑞</m:t>
                                    </m:r>
                                  </m:e>
                                </m:acc>
                              </m:e>
                              <m:sub>
                                <m:r>
                                  <a:rPr lang="pl-PL" sz="2000" i="1">
                                    <a:latin typeface="Cambria Math" panose="02040503050406030204" pitchFamily="18" charset="0"/>
                                  </a:rPr>
                                  <m:t>𝑘</m:t>
                                </m:r>
                              </m:sub>
                            </m:sSub>
                          </m:den>
                        </m:f>
                      </m:e>
                    </m:d>
                    <m:r>
                      <a:rPr lang="pl-PL" sz="2000" i="0">
                        <a:latin typeface="Cambria Math" panose="02040503050406030204" pitchFamily="18" charset="0"/>
                      </a:rPr>
                      <m:t>−</m:t>
                    </m:r>
                    <m:f>
                      <m:fPr>
                        <m:ctrlPr>
                          <a:rPr lang="pl-PL" sz="2000" i="1">
                            <a:latin typeface="Cambria Math" panose="02040503050406030204" pitchFamily="18" charset="0"/>
                          </a:rPr>
                        </m:ctrlPr>
                      </m:fPr>
                      <m:num>
                        <m:r>
                          <a:rPr lang="pl-PL" sz="2000" i="0">
                            <a:latin typeface="Cambria Math" panose="02040503050406030204" pitchFamily="18" charset="0"/>
                          </a:rPr>
                          <m:t>𝜕</m:t>
                        </m:r>
                        <m:r>
                          <a:rPr lang="pl-PL" sz="2000" i="1">
                            <a:latin typeface="Cambria Math" panose="02040503050406030204" pitchFamily="18" charset="0"/>
                          </a:rPr>
                          <m:t>𝐿</m:t>
                        </m:r>
                      </m:num>
                      <m:den>
                        <m:r>
                          <a:rPr lang="pl-PL" sz="2000" i="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𝑞</m:t>
                            </m:r>
                          </m:e>
                          <m:sub>
                            <m:r>
                              <a:rPr lang="pl-PL" sz="2000" i="1">
                                <a:latin typeface="Cambria Math" panose="02040503050406030204" pitchFamily="18" charset="0"/>
                              </a:rPr>
                              <m:t>𝑘</m:t>
                            </m:r>
                          </m:sub>
                        </m:sSub>
                      </m:den>
                    </m:f>
                    <m:r>
                      <a:rPr lang="pl-PL" sz="2000" i="0">
                        <a:latin typeface="Cambria Math" panose="02040503050406030204" pitchFamily="18" charset="0"/>
                      </a:rPr>
                      <m:t>=</m:t>
                    </m:r>
                    <m:sSub>
                      <m:sSubPr>
                        <m:ctrlPr>
                          <a:rPr lang="pl-PL" sz="2000" i="1" smtClean="0">
                            <a:latin typeface="Cambria Math" panose="02040503050406030204" pitchFamily="18" charset="0"/>
                          </a:rPr>
                        </m:ctrlPr>
                      </m:sSubPr>
                      <m:e>
                        <m:r>
                          <a:rPr lang="pl-PL" sz="2000" i="1">
                            <a:latin typeface="Cambria Math" panose="02040503050406030204" pitchFamily="18" charset="0"/>
                          </a:rPr>
                          <m:t>𝑃</m:t>
                        </m:r>
                      </m:e>
                      <m:sub>
                        <m:r>
                          <a:rPr lang="pl-PL" sz="2000" i="1">
                            <a:latin typeface="Cambria Math" panose="02040503050406030204" pitchFamily="18" charset="0"/>
                          </a:rPr>
                          <m:t>𝑘</m:t>
                        </m:r>
                      </m:sub>
                    </m:sSub>
                  </m:oMath>
                </a14:m>
                <a:br>
                  <a:rPr lang="pl-PL" sz="2000" dirty="0">
                    <a:effectLst/>
                    <a:latin typeface="Calibri" panose="020F0502020204030204" pitchFamily="34" charset="0"/>
                    <a:ea typeface="Calibri" panose="020F0502020204030204" pitchFamily="34" charset="0"/>
                    <a:cs typeface="Times New Roman" panose="02020603050405020304" pitchFamily="18" charset="0"/>
                  </a:rPr>
                </a:br>
                <a:br>
                  <a:rPr lang="pl-PL" sz="2000" dirty="0">
                    <a:effectLst/>
                    <a:latin typeface="Calibri" panose="020F0502020204030204" pitchFamily="34" charset="0"/>
                    <a:ea typeface="Calibri" panose="020F0502020204030204" pitchFamily="34" charset="0"/>
                    <a:cs typeface="Times New Roman" panose="02020603050405020304" pitchFamily="18" charset="0"/>
                  </a:rPr>
                </a:br>
                <a:r>
                  <a:rPr lang="pl-PL" sz="2000" dirty="0">
                    <a:effectLst/>
                    <a:latin typeface="Calibri" panose="020F0502020204030204" pitchFamily="34" charset="0"/>
                    <a:ea typeface="Calibri" panose="020F0502020204030204" pitchFamily="34" charset="0"/>
                    <a:cs typeface="Times New Roman" panose="02020603050405020304" pitchFamily="18" charset="0"/>
                  </a:rPr>
                  <a:t>do uzyskania </a:t>
                </a:r>
                <a14:m>
                  <m:oMath xmlns:m="http://schemas.openxmlformats.org/officeDocument/2006/math">
                    <m:r>
                      <a:rPr lang="pl-PL" i="1">
                        <a:latin typeface="Cambria Math" panose="02040503050406030204" pitchFamily="18" charset="0"/>
                      </a:rPr>
                      <m:t>𝑠</m:t>
                    </m:r>
                  </m:oMath>
                </a14:m>
                <a:r>
                  <a:rPr lang="pl-PL" sz="2000" dirty="0">
                    <a:effectLst/>
                    <a:latin typeface="Calibri" panose="020F0502020204030204" pitchFamily="34" charset="0"/>
                    <a:ea typeface="Calibri" panose="020F0502020204030204" pitchFamily="34" charset="0"/>
                    <a:cs typeface="Times New Roman" panose="02020603050405020304" pitchFamily="18" charset="0"/>
                  </a:rPr>
                  <a:t> równań ruchu układu, w postaci równań różniczkowych zwyczajnych.</a:t>
                </a:r>
              </a:p>
              <a:p>
                <a:r>
                  <a:rPr lang="pl-PL" dirty="0">
                    <a:latin typeface="Calibri" panose="020F0502020204030204" pitchFamily="34" charset="0"/>
                    <a:ea typeface="Calibri" panose="020F0502020204030204" pitchFamily="34" charset="0"/>
                    <a:cs typeface="Times New Roman" panose="02020603050405020304" pitchFamily="18" charset="0"/>
                  </a:rPr>
                  <a:t>Nie mamy jeszcze prawych stron tych równań, to znaczy sił zewnętrznych i tarcia           </a:t>
                </a:r>
                <a14:m>
                  <m:oMath xmlns:m="http://schemas.openxmlformats.org/officeDocument/2006/math">
                    <m:sSub>
                      <m:sSubPr>
                        <m:ctrlPr>
                          <a:rPr lang="pl-PL" sz="2000" i="1" smtClean="0">
                            <a:latin typeface="Cambria Math" panose="02040503050406030204" pitchFamily="18" charset="0"/>
                          </a:rPr>
                        </m:ctrlPr>
                      </m:sSubPr>
                      <m:e>
                        <m:r>
                          <a:rPr lang="pl-PL" sz="2000" i="1">
                            <a:latin typeface="Cambria Math" panose="02040503050406030204" pitchFamily="18" charset="0"/>
                          </a:rPr>
                          <m:t>𝑃</m:t>
                        </m:r>
                      </m:e>
                      <m:sub>
                        <m:r>
                          <a:rPr lang="pl-PL" sz="2000" i="1">
                            <a:latin typeface="Cambria Math" panose="02040503050406030204" pitchFamily="18" charset="0"/>
                          </a:rPr>
                          <m:t>𝑘</m:t>
                        </m:r>
                      </m:sub>
                    </m:sSub>
                    <m:r>
                      <a:rPr lang="pl-PL" sz="2000" b="0" i="0" smtClean="0">
                        <a:latin typeface="Cambria Math" panose="02040503050406030204" pitchFamily="18" charset="0"/>
                      </a:rPr>
                      <m:t>,</m:t>
                    </m:r>
                  </m:oMath>
                </a14:m>
                <a:r>
                  <a:rPr lang="pl-PL" sz="2000" dirty="0">
                    <a:effectLst/>
                    <a:latin typeface="Calibri" panose="020F0502020204030204" pitchFamily="34" charset="0"/>
                    <a:ea typeface="Calibri" panose="020F0502020204030204" pitchFamily="34" charset="0"/>
                    <a:cs typeface="Times New Roman" panose="02020603050405020304" pitchFamily="18" charset="0"/>
                  </a:rPr>
                  <a:t> realizujących wymianę energii z otoczeniem. Najłatwiej da się to zrobić z porównania pracy wirtualnej układu, dla współrzędnych opisu pierwotnego i współrzędnych uogólnionych. Praca ta musi być w układzie fizycznym jednakowa.</a:t>
                </a:r>
                <a:br>
                  <a:rPr lang="pl-PL" sz="2000" dirty="0">
                    <a:effectLst/>
                    <a:latin typeface="Calibri" panose="020F0502020204030204" pitchFamily="34" charset="0"/>
                    <a:ea typeface="Calibri" panose="020F0502020204030204" pitchFamily="34" charset="0"/>
                    <a:cs typeface="Times New Roman" panose="02020603050405020304" pitchFamily="18" charset="0"/>
                  </a:rPr>
                </a:br>
                <a:r>
                  <a:rPr lang="pl-PL" sz="2000" dirty="0">
                    <a:effectLst/>
                    <a:latin typeface="Calibri" panose="020F0502020204030204" pitchFamily="34" charset="0"/>
                    <a:ea typeface="Calibri" panose="020F0502020204030204" pitchFamily="34" charset="0"/>
                    <a:cs typeface="Times New Roman" panose="02020603050405020304" pitchFamily="18" charset="0"/>
                  </a:rPr>
                  <a:t>Praca wirtualna to praca sił i momentów w układzie na przesunięciach wirtualnych</a:t>
                </a:r>
                <a:br>
                  <a:rPr lang="pl-PL" sz="2000" dirty="0">
                    <a:effectLst/>
                    <a:latin typeface="Calibri" panose="020F0502020204030204" pitchFamily="34" charset="0"/>
                    <a:ea typeface="Calibri" panose="020F0502020204030204" pitchFamily="34" charset="0"/>
                    <a:cs typeface="Times New Roman" panose="02020603050405020304" pitchFamily="18" charset="0"/>
                  </a:rPr>
                </a:br>
                <a:r>
                  <a:rPr lang="pl-PL" sz="2000" dirty="0">
                    <a:effectLst/>
                    <a:latin typeface="Calibri" panose="020F0502020204030204" pitchFamily="34" charset="0"/>
                    <a:ea typeface="Calibri" panose="020F0502020204030204" pitchFamily="34" charset="0"/>
                    <a:cs typeface="Times New Roman" panose="02020603050405020304" pitchFamily="18" charset="0"/>
                  </a:rPr>
                  <a:t>(</a:t>
                </a:r>
                <a:r>
                  <a:rPr lang="pl-PL" sz="2000" dirty="0" err="1">
                    <a:effectLst/>
                    <a:latin typeface="Calibri" panose="020F0502020204030204" pitchFamily="34" charset="0"/>
                    <a:ea typeface="Calibri" panose="020F0502020204030204" pitchFamily="34" charset="0"/>
                    <a:cs typeface="Times New Roman" panose="02020603050405020304" pitchFamily="18" charset="0"/>
                  </a:rPr>
                  <a:t>virtual</a:t>
                </a:r>
                <a:r>
                  <a:rPr lang="pl-PL" sz="2000" dirty="0">
                    <a:effectLst/>
                    <a:latin typeface="Calibri" panose="020F0502020204030204" pitchFamily="34" charset="0"/>
                    <a:ea typeface="Calibri" panose="020F0502020204030204" pitchFamily="34" charset="0"/>
                    <a:cs typeface="Times New Roman" panose="02020603050405020304" pitchFamily="18" charset="0"/>
                  </a:rPr>
                  <a:t> </a:t>
                </a:r>
                <a:r>
                  <a:rPr lang="pl-PL" sz="2000" dirty="0" err="1">
                    <a:effectLst/>
                    <a:latin typeface="Calibri" panose="020F0502020204030204" pitchFamily="34" charset="0"/>
                    <a:ea typeface="Calibri" panose="020F0502020204030204" pitchFamily="34" charset="0"/>
                    <a:cs typeface="Times New Roman" panose="02020603050405020304" pitchFamily="18" charset="0"/>
                  </a:rPr>
                  <a:t>displacements</a:t>
                </a:r>
                <a:r>
                  <a:rPr lang="pl-PL" sz="2000" dirty="0">
                    <a:effectLst/>
                    <a:latin typeface="Calibri" panose="020F0502020204030204" pitchFamily="34" charset="0"/>
                    <a:ea typeface="Calibri" panose="020F0502020204030204" pitchFamily="34" charset="0"/>
                    <a:cs typeface="Times New Roman" panose="02020603050405020304" pitchFamily="18" charset="0"/>
                  </a:rPr>
                  <a:t>) – czyli zgodnych z więzami.</a:t>
                </a:r>
              </a:p>
              <a:p>
                <a:endParaRPr lang="pl-PL" dirty="0"/>
              </a:p>
            </p:txBody>
          </p:sp>
        </mc:Choice>
        <mc:Fallback xmlns="">
          <p:sp>
            <p:nvSpPr>
              <p:cNvPr id="3" name="Symbol zastępczy zawartości 2">
                <a:extLst>
                  <a:ext uri="{FF2B5EF4-FFF2-40B4-BE49-F238E27FC236}">
                    <a16:creationId xmlns:a16="http://schemas.microsoft.com/office/drawing/2014/main" id="{EFF9A4F8-90A8-45F1-978B-794EE0F8F347}"/>
                  </a:ext>
                </a:extLst>
              </p:cNvPr>
              <p:cNvSpPr>
                <a:spLocks noGrp="1" noRot="1" noChangeAspect="1" noMove="1" noResize="1" noEditPoints="1" noAdjustHandles="1" noChangeArrowheads="1" noChangeShapeType="1" noTextEdit="1"/>
              </p:cNvSpPr>
              <p:nvPr>
                <p:ph sz="quarter" idx="13"/>
              </p:nvPr>
            </p:nvSpPr>
            <p:spPr>
              <a:xfrm>
                <a:off x="477795" y="1145060"/>
                <a:ext cx="11046940" cy="5580454"/>
              </a:xfrm>
              <a:blipFill>
                <a:blip r:embed="rId2"/>
                <a:stretch>
                  <a:fillRect l="-496" r="-938" b="-109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CAB51F25-E8EF-438C-A1C8-C1F6406480AD}"/>
                  </a:ext>
                </a:extLst>
              </p:cNvPr>
              <p:cNvSpPr txBox="1"/>
              <p:nvPr/>
            </p:nvSpPr>
            <p:spPr>
              <a:xfrm>
                <a:off x="420130" y="1972968"/>
                <a:ext cx="39541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pl-PL" sz="1800" b="1" i="1" smtClean="0">
                              <a:latin typeface="Cambria Math" panose="02040503050406030204" pitchFamily="18" charset="0"/>
                            </a:rPr>
                          </m:ctrlPr>
                        </m:dPr>
                        <m:e>
                          <m:r>
                            <a:rPr lang="pl-PL" sz="1800" b="1" i="1">
                              <a:latin typeface="Cambria Math" panose="02040503050406030204" pitchFamily="18" charset="0"/>
                            </a:rPr>
                            <m:t>𝑳</m:t>
                          </m:r>
                          <m:r>
                            <a:rPr lang="pl-PL" sz="1800" b="1" i="0">
                              <a:latin typeface="Cambria Math" panose="02040503050406030204" pitchFamily="18" charset="0"/>
                            </a:rPr>
                            <m:t>(</m:t>
                          </m:r>
                          <m:acc>
                            <m:accPr>
                              <m:chr m:val="̇"/>
                              <m:ctrlPr>
                                <a:rPr lang="pl-PL" sz="1800" b="1" i="1">
                                  <a:latin typeface="Cambria Math" panose="02040503050406030204" pitchFamily="18" charset="0"/>
                                </a:rPr>
                              </m:ctrlPr>
                            </m:accPr>
                            <m:e>
                              <m:r>
                                <a:rPr lang="pl-PL" sz="1800" b="1" i="1">
                                  <a:latin typeface="Cambria Math" panose="02040503050406030204" pitchFamily="18" charset="0"/>
                                </a:rPr>
                                <m:t>𝒒</m:t>
                              </m:r>
                            </m:e>
                          </m:acc>
                          <m:r>
                            <a:rPr lang="pl-PL" sz="1800" b="1" i="0">
                              <a:latin typeface="Cambria Math" panose="02040503050406030204" pitchFamily="18" charset="0"/>
                            </a:rPr>
                            <m:t>,</m:t>
                          </m:r>
                          <m:r>
                            <a:rPr lang="pl-PL" sz="1800" b="1" i="1">
                              <a:latin typeface="Cambria Math" panose="02040503050406030204" pitchFamily="18" charset="0"/>
                            </a:rPr>
                            <m:t>𝒒</m:t>
                          </m:r>
                          <m:r>
                            <a:rPr lang="pl-PL" sz="1800" b="1" i="0">
                              <a:latin typeface="Cambria Math" panose="02040503050406030204" pitchFamily="18" charset="0"/>
                            </a:rPr>
                            <m:t>,</m:t>
                          </m:r>
                          <m:r>
                            <a:rPr lang="pl-PL" sz="1800" b="1" i="1">
                              <a:latin typeface="Cambria Math" panose="02040503050406030204" pitchFamily="18" charset="0"/>
                            </a:rPr>
                            <m:t>𝒕</m:t>
                          </m:r>
                          <m:r>
                            <a:rPr lang="pl-PL" sz="1800" b="1" i="0">
                              <a:latin typeface="Cambria Math" panose="02040503050406030204" pitchFamily="18" charset="0"/>
                            </a:rPr>
                            <m:t>)=</m:t>
                          </m:r>
                          <m:r>
                            <a:rPr lang="pl-PL" sz="1800" b="1" i="1">
                              <a:latin typeface="Cambria Math" panose="02040503050406030204" pitchFamily="18" charset="0"/>
                            </a:rPr>
                            <m:t>𝑻</m:t>
                          </m:r>
                          <m:r>
                            <a:rPr lang="pl-PL" sz="1800" b="1" i="0">
                              <a:latin typeface="Cambria Math" panose="02040503050406030204" pitchFamily="18" charset="0"/>
                            </a:rPr>
                            <m:t>(</m:t>
                          </m:r>
                          <m:acc>
                            <m:accPr>
                              <m:chr m:val="̇"/>
                              <m:ctrlPr>
                                <a:rPr lang="pl-PL" sz="1800" b="1" i="1">
                                  <a:latin typeface="Cambria Math" panose="02040503050406030204" pitchFamily="18" charset="0"/>
                                </a:rPr>
                              </m:ctrlPr>
                            </m:accPr>
                            <m:e>
                              <m:r>
                                <a:rPr lang="pl-PL" sz="1800" b="1" i="1">
                                  <a:latin typeface="Cambria Math" panose="02040503050406030204" pitchFamily="18" charset="0"/>
                                </a:rPr>
                                <m:t>𝒒</m:t>
                              </m:r>
                            </m:e>
                          </m:acc>
                          <m:r>
                            <a:rPr lang="pl-PL" sz="1800" b="1" i="0">
                              <a:latin typeface="Cambria Math" panose="02040503050406030204" pitchFamily="18" charset="0"/>
                            </a:rPr>
                            <m:t>,</m:t>
                          </m:r>
                          <m:r>
                            <a:rPr lang="pl-PL" sz="1800" b="1" i="1">
                              <a:latin typeface="Cambria Math" panose="02040503050406030204" pitchFamily="18" charset="0"/>
                            </a:rPr>
                            <m:t>𝒒</m:t>
                          </m:r>
                          <m:r>
                            <a:rPr lang="pl-PL" sz="1800" b="1" i="0">
                              <a:latin typeface="Cambria Math" panose="02040503050406030204" pitchFamily="18" charset="0"/>
                            </a:rPr>
                            <m:t>,</m:t>
                          </m:r>
                          <m:r>
                            <a:rPr lang="pl-PL" sz="1800" b="1" i="1">
                              <a:latin typeface="Cambria Math" panose="02040503050406030204" pitchFamily="18" charset="0"/>
                            </a:rPr>
                            <m:t>𝒕</m:t>
                          </m:r>
                          <m:r>
                            <a:rPr lang="pl-PL" sz="1800" b="1" i="0">
                              <a:latin typeface="Cambria Math" panose="02040503050406030204" pitchFamily="18" charset="0"/>
                            </a:rPr>
                            <m:t>)−</m:t>
                          </m:r>
                          <m:r>
                            <a:rPr lang="pl-PL" sz="1800" b="1" i="1">
                              <a:latin typeface="Cambria Math" panose="02040503050406030204" pitchFamily="18" charset="0"/>
                            </a:rPr>
                            <m:t>𝑼</m:t>
                          </m:r>
                          <m:r>
                            <a:rPr lang="pl-PL" sz="1800" b="1" i="0">
                              <a:latin typeface="Cambria Math" panose="02040503050406030204" pitchFamily="18" charset="0"/>
                            </a:rPr>
                            <m:t>(</m:t>
                          </m:r>
                          <m:r>
                            <a:rPr lang="pl-PL" sz="1800" b="1" i="1">
                              <a:latin typeface="Cambria Math" panose="02040503050406030204" pitchFamily="18" charset="0"/>
                            </a:rPr>
                            <m:t>𝒒</m:t>
                          </m:r>
                          <m:r>
                            <a:rPr lang="pl-PL" sz="1800" b="1" i="0">
                              <a:latin typeface="Cambria Math" panose="02040503050406030204" pitchFamily="18" charset="0"/>
                            </a:rPr>
                            <m:t>,</m:t>
                          </m:r>
                          <m:r>
                            <a:rPr lang="pl-PL" sz="1800" b="1" i="1">
                              <a:latin typeface="Cambria Math" panose="02040503050406030204" pitchFamily="18" charset="0"/>
                            </a:rPr>
                            <m:t>𝒕</m:t>
                          </m:r>
                        </m:e>
                      </m:d>
                    </m:oMath>
                  </m:oMathPara>
                </a14:m>
                <a:endParaRPr lang="pl-PL" dirty="0"/>
              </a:p>
            </p:txBody>
          </p:sp>
        </mc:Choice>
        <mc:Fallback xmlns="">
          <p:sp>
            <p:nvSpPr>
              <p:cNvPr id="5" name="pole tekstowe 4">
                <a:extLst>
                  <a:ext uri="{FF2B5EF4-FFF2-40B4-BE49-F238E27FC236}">
                    <a16:creationId xmlns:a16="http://schemas.microsoft.com/office/drawing/2014/main" id="{CAB51F25-E8EF-438C-A1C8-C1F6406480AD}"/>
                  </a:ext>
                </a:extLst>
              </p:cNvPr>
              <p:cNvSpPr txBox="1">
                <a:spLocks noRot="1" noChangeAspect="1" noMove="1" noResize="1" noEditPoints="1" noAdjustHandles="1" noChangeArrowheads="1" noChangeShapeType="1" noTextEdit="1"/>
              </p:cNvSpPr>
              <p:nvPr/>
            </p:nvSpPr>
            <p:spPr>
              <a:xfrm>
                <a:off x="420130" y="1972968"/>
                <a:ext cx="3954162" cy="369332"/>
              </a:xfrm>
              <a:prstGeom prst="rect">
                <a:avLst/>
              </a:prstGeom>
              <a:blipFill>
                <a:blip r:embed="rId3"/>
                <a:stretch>
                  <a:fillRect t="-121667" r="-3544" b="-188333"/>
                </a:stretch>
              </a:blipFill>
            </p:spPr>
            <p:txBody>
              <a:bodyPr/>
              <a:lstStyle/>
              <a:p>
                <a:r>
                  <a:rPr lang="pl-PL">
                    <a:noFill/>
                  </a:rPr>
                  <a:t> </a:t>
                </a:r>
              </a:p>
            </p:txBody>
          </p:sp>
        </mc:Fallback>
      </mc:AlternateContent>
    </p:spTree>
    <p:extLst>
      <p:ext uri="{BB962C8B-B14F-4D97-AF65-F5344CB8AC3E}">
        <p14:creationId xmlns:p14="http://schemas.microsoft.com/office/powerpoint/2010/main" val="241753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4D7B38-1C35-4570-B25D-91E4F89A4286}"/>
              </a:ext>
            </a:extLst>
          </p:cNvPr>
          <p:cNvSpPr>
            <a:spLocks noGrp="1"/>
          </p:cNvSpPr>
          <p:nvPr>
            <p:ph type="title"/>
          </p:nvPr>
        </p:nvSpPr>
        <p:spPr>
          <a:xfrm>
            <a:off x="913774" y="83059"/>
            <a:ext cx="10364451" cy="1144380"/>
          </a:xfrm>
        </p:spPr>
        <p:txBody>
          <a:bodyPr>
            <a:normAutofit/>
          </a:bodyPr>
          <a:lstStyle/>
          <a:p>
            <a:r>
              <a:rPr lang="pl-PL" sz="3200" dirty="0"/>
              <a:t>Metodyka postępowania przy tworzeniu równań ruchu według </a:t>
            </a:r>
            <a:r>
              <a:rPr lang="pl-PL" sz="3200" dirty="0" err="1"/>
              <a:t>lagrange’a</a:t>
            </a: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0F78402-7C9E-4B07-8318-497BA7D93C94}"/>
                  </a:ext>
                </a:extLst>
              </p:cNvPr>
              <p:cNvSpPr>
                <a:spLocks noGrp="1"/>
              </p:cNvSpPr>
              <p:nvPr>
                <p:ph sz="quarter" idx="13"/>
              </p:nvPr>
            </p:nvSpPr>
            <p:spPr>
              <a:xfrm>
                <a:off x="626075" y="1227440"/>
                <a:ext cx="10890421" cy="5461684"/>
              </a:xfrm>
            </p:spPr>
            <p:txBody>
              <a:bodyPr>
                <a:normAutofit lnSpcReduction="10000"/>
              </a:bodyPr>
              <a:lstStyle/>
              <a:p>
                <a:r>
                  <a:rPr lang="pl-PL" dirty="0"/>
                  <a:t>To porównanie prac wirtualnych w obu układach współrzędnych ma postać:</a:t>
                </a:r>
                <a:br>
                  <a:rPr lang="pl-PL" dirty="0"/>
                </a:br>
                <a:br>
                  <a:rPr lang="pl-PL" dirty="0"/>
                </a:br>
                <a:br>
                  <a:rPr lang="pl-PL" dirty="0"/>
                </a:br>
                <a:endParaRPr lang="pl-PL" dirty="0"/>
              </a:p>
              <a:p>
                <a:r>
                  <a:rPr lang="pl-PL" dirty="0"/>
                  <a:t>Po lewej stronie tego równania należy wykonać podstawienia eliminujące współrzędne i prędkości opisu pierwotnego; pamiętając, że    </a:t>
                </a:r>
                <a14:m>
                  <m:oMath xmlns:m="http://schemas.openxmlformats.org/officeDocument/2006/math">
                    <m:r>
                      <a:rPr lang="en-US" sz="1800" b="1" i="1" smtClean="0">
                        <a:effectLst/>
                        <a:latin typeface="Cambria Math" panose="02040503050406030204" pitchFamily="18" charset="0"/>
                        <a:ea typeface="Times New Roman" panose="02020603050405020304" pitchFamily="18" charset="0"/>
                        <a:cs typeface="Times New Roman" panose="02020603050405020304" pitchFamily="18" charset="0"/>
                      </a:rPr>
                      <m:t>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d>
                  </m:oMath>
                </a14:m>
                <a:br>
                  <a:rPr lang="pl-PL" dirty="0"/>
                </a:br>
                <a:br>
                  <a:rPr lang="pl-PL" dirty="0"/>
                </a:br>
                <a14:m>
                  <m:oMath xmlns:m="http://schemas.openxmlformats.org/officeDocument/2006/math">
                    <m:sSub>
                      <m:sSubPr>
                        <m:ctrlPr>
                          <a:rPr lang="pl-PL"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𝑖</m:t>
                        </m:r>
                      </m:sub>
                    </m:sSub>
                    <m:d>
                      <m:dPr>
                        <m:ctrlPr>
                          <a:rPr lang="pl-PL" i="1">
                            <a:latin typeface="Cambria Math" panose="02040503050406030204" pitchFamily="18" charset="0"/>
                          </a:rPr>
                        </m:ctrlPr>
                      </m:dPr>
                      <m:e>
                        <m:r>
                          <a:rPr lang="en-US" b="1" i="1">
                            <a:latin typeface="Cambria Math" panose="02040503050406030204" pitchFamily="18" charset="0"/>
                          </a:rPr>
                          <m:t>𝒒</m:t>
                        </m:r>
                      </m:e>
                    </m:d>
                  </m:oMath>
                </a14:m>
                <a:r>
                  <a:rPr lang="pl-PL" dirty="0"/>
                  <a:t>      i        </a:t>
                </a:r>
                <a14:m>
                  <m:oMath xmlns:m="http://schemas.openxmlformats.org/officeDocument/2006/math">
                    <m:sSub>
                      <m:sSubPr>
                        <m:ctrlPr>
                          <a:rPr lang="pl-PL" i="1">
                            <a:latin typeface="Cambria Math" panose="02040503050406030204" pitchFamily="18" charset="0"/>
                          </a:rPr>
                        </m:ctrlPr>
                      </m:sSubPr>
                      <m:e>
                        <m:acc>
                          <m:accPr>
                            <m:chr m:val="̇"/>
                            <m:ctrlPr>
                              <a:rPr lang="pl-PL" i="1">
                                <a:latin typeface="Cambria Math" panose="02040503050406030204" pitchFamily="18" charset="0"/>
                              </a:rPr>
                            </m:ctrlPr>
                          </m:accPr>
                          <m:e>
                            <m:r>
                              <a:rPr lang="en-US" i="1">
                                <a:latin typeface="Cambria Math" panose="02040503050406030204" pitchFamily="18" charset="0"/>
                              </a:rPr>
                              <m:t>𝜉</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pl-PL" i="1">
                            <a:latin typeface="Cambria Math" panose="02040503050406030204" pitchFamily="18" charset="0"/>
                          </a:rPr>
                        </m:ctrlPr>
                      </m:sSubPr>
                      <m:e>
                        <m:acc>
                          <m:accPr>
                            <m:chr m:val="̇"/>
                            <m:ctrlPr>
                              <a:rPr lang="pl-PL" i="1">
                                <a:latin typeface="Cambria Math" panose="02040503050406030204" pitchFamily="18" charset="0"/>
                              </a:rPr>
                            </m:ctrlPr>
                          </m:accPr>
                          <m:e>
                            <m:r>
                              <a:rPr lang="en-US" i="1">
                                <a:latin typeface="Cambria Math" panose="02040503050406030204" pitchFamily="18" charset="0"/>
                              </a:rPr>
                              <m:t>𝜉</m:t>
                            </m:r>
                          </m:e>
                        </m:acc>
                      </m:e>
                      <m:sub>
                        <m:r>
                          <a:rPr lang="en-US" i="1">
                            <a:latin typeface="Cambria Math" panose="02040503050406030204" pitchFamily="18" charset="0"/>
                          </a:rPr>
                          <m:t>𝑖</m:t>
                        </m:r>
                      </m:sub>
                    </m:sSub>
                    <m:d>
                      <m:dPr>
                        <m:ctrlPr>
                          <a:rPr lang="pl-PL" i="1">
                            <a:latin typeface="Cambria Math" panose="02040503050406030204" pitchFamily="18" charset="0"/>
                          </a:rPr>
                        </m:ctrlPr>
                      </m:dPr>
                      <m:e>
                        <m:r>
                          <a:rPr lang="en-US" b="1" i="1">
                            <a:latin typeface="Cambria Math" panose="02040503050406030204" pitchFamily="18" charset="0"/>
                          </a:rPr>
                          <m:t>𝒒</m:t>
                        </m:r>
                        <m:r>
                          <a:rPr lang="en-US" b="1" i="1">
                            <a:latin typeface="Cambria Math" panose="02040503050406030204" pitchFamily="18" charset="0"/>
                          </a:rPr>
                          <m:t>,</m:t>
                        </m:r>
                        <m:acc>
                          <m:accPr>
                            <m:chr m:val="̇"/>
                            <m:ctrlPr>
                              <a:rPr lang="pl-PL" i="1">
                                <a:latin typeface="Cambria Math" panose="02040503050406030204" pitchFamily="18" charset="0"/>
                              </a:rPr>
                            </m:ctrlPr>
                          </m:accPr>
                          <m:e>
                            <m:r>
                              <a:rPr lang="en-US" b="1" i="1">
                                <a:latin typeface="Cambria Math" panose="02040503050406030204" pitchFamily="18" charset="0"/>
                              </a:rPr>
                              <m:t>𝒒</m:t>
                            </m:r>
                          </m:e>
                        </m:acc>
                      </m:e>
                    </m:d>
                  </m:oMath>
                </a14:m>
                <a:br>
                  <a:rPr lang="pl-PL" dirty="0"/>
                </a:br>
                <a:endParaRPr lang="pl-PL" dirty="0"/>
              </a:p>
              <a:p>
                <a:r>
                  <a:rPr lang="pl-PL" dirty="0"/>
                  <a:t>Należy też dokonać transformacji przesunięć wirtualnych współrzędnych pierwotnych: </a:t>
                </a:r>
              </a:p>
              <a:p>
                <a:pPr marL="0" indent="0">
                  <a:buNone/>
                </a:pPr>
                <a:br>
                  <a:rPr lang="pl-PL" dirty="0"/>
                </a:br>
                <a:br>
                  <a:rPr lang="pl-PL" dirty="0"/>
                </a:br>
                <a:endParaRPr lang="pl-PL" dirty="0"/>
              </a:p>
            </p:txBody>
          </p:sp>
        </mc:Choice>
        <mc:Fallback xmlns="">
          <p:sp>
            <p:nvSpPr>
              <p:cNvPr id="3" name="Symbol zastępczy zawartości 2">
                <a:extLst>
                  <a:ext uri="{FF2B5EF4-FFF2-40B4-BE49-F238E27FC236}">
                    <a16:creationId xmlns:a16="http://schemas.microsoft.com/office/drawing/2014/main" id="{60F78402-7C9E-4B07-8318-497BA7D93C94}"/>
                  </a:ext>
                </a:extLst>
              </p:cNvPr>
              <p:cNvSpPr>
                <a:spLocks noGrp="1" noRot="1" noChangeAspect="1" noMove="1" noResize="1" noEditPoints="1" noAdjustHandles="1" noChangeArrowheads="1" noChangeShapeType="1" noTextEdit="1"/>
              </p:cNvSpPr>
              <p:nvPr>
                <p:ph sz="quarter" idx="13"/>
              </p:nvPr>
            </p:nvSpPr>
            <p:spPr>
              <a:xfrm>
                <a:off x="626075" y="1227440"/>
                <a:ext cx="10890421" cy="5461684"/>
              </a:xfrm>
              <a:blipFill>
                <a:blip r:embed="rId2"/>
                <a:stretch>
                  <a:fillRect l="-504" t="-33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2535FAD6-F4E9-4515-970C-0C74553D3805}"/>
                  </a:ext>
                </a:extLst>
              </p:cNvPr>
              <p:cNvSpPr txBox="1"/>
              <p:nvPr/>
            </p:nvSpPr>
            <p:spPr>
              <a:xfrm>
                <a:off x="1589903" y="1809177"/>
                <a:ext cx="6096000" cy="871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pl-PL" i="1" smtClean="0">
                              <a:latin typeface="Cambria Math" panose="02040503050406030204" pitchFamily="18" charset="0"/>
                            </a:rPr>
                          </m:ctrlPr>
                        </m:naryPr>
                        <m:sub>
                          <m:r>
                            <a:rPr lang="pl-PL" i="1">
                              <a:latin typeface="Cambria Math" panose="02040503050406030204" pitchFamily="18" charset="0"/>
                            </a:rPr>
                            <m:t>𝑖</m:t>
                          </m:r>
                        </m:sub>
                        <m:sup>
                          <m:r>
                            <a:rPr lang="pl-PL" i="1">
                              <a:latin typeface="Cambria Math" panose="02040503050406030204" pitchFamily="18" charset="0"/>
                            </a:rPr>
                            <m:t>𝑁</m:t>
                          </m:r>
                        </m:sup>
                        <m:e>
                          <m:d>
                            <m:dPr>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𝐹</m:t>
                                  </m:r>
                                </m:e>
                                <m:sub>
                                  <m:r>
                                    <a:rPr lang="pl-PL" i="1">
                                      <a:latin typeface="Cambria Math" panose="02040503050406030204" pitchFamily="18" charset="0"/>
                                    </a:rPr>
                                    <m:t>𝑖</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𝐷</m:t>
                                  </m:r>
                                </m:e>
                                <m:sub>
                                  <m:r>
                                    <a:rPr lang="pl-PL" i="1">
                                      <a:latin typeface="Cambria Math" panose="02040503050406030204" pitchFamily="18" charset="0"/>
                                    </a:rPr>
                                    <m:t>𝑖</m:t>
                                  </m:r>
                                </m:sub>
                              </m:sSub>
                              <m:sSub>
                                <m:sSubPr>
                                  <m:ctrlPr>
                                    <a:rPr lang="pl-PL" i="1">
                                      <a:solidFill>
                                        <a:srgbClr val="836967"/>
                                      </a:solidFill>
                                      <a:latin typeface="Cambria Math" panose="02040503050406030204" pitchFamily="18" charset="0"/>
                                    </a:rPr>
                                  </m:ctrlPr>
                                </m:sSubPr>
                                <m:e>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𝜉</m:t>
                                      </m:r>
                                    </m:e>
                                  </m:acc>
                                </m:e>
                                <m:sub>
                                  <m:r>
                                    <a:rPr lang="pl-PL" i="1">
                                      <a:latin typeface="Cambria Math" panose="02040503050406030204" pitchFamily="18" charset="0"/>
                                    </a:rPr>
                                    <m:t>𝑖</m:t>
                                  </m:r>
                                </m:sub>
                              </m:sSub>
                            </m:e>
                          </m:d>
                        </m:e>
                      </m:nary>
                      <m:r>
                        <a:rPr lang="pl-PL" i="1">
                          <a:latin typeface="Cambria Math" panose="02040503050406030204" pitchFamily="18" charset="0"/>
                        </a:rPr>
                        <m:t>𝛿</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𝜉</m:t>
                          </m:r>
                        </m:e>
                        <m:sub>
                          <m:r>
                            <a:rPr lang="pl-PL" i="1">
                              <a:latin typeface="Cambria Math" panose="02040503050406030204" pitchFamily="18" charset="0"/>
                            </a:rPr>
                            <m:t>𝑖</m:t>
                          </m:r>
                        </m:sub>
                      </m:sSub>
                      <m:r>
                        <a:rPr lang="pl-PL" i="0">
                          <a:latin typeface="Cambria Math" panose="02040503050406030204" pitchFamily="18" charset="0"/>
                        </a:rPr>
                        <m:t>=</m:t>
                      </m:r>
                      <m:nary>
                        <m:naryPr>
                          <m:chr m:val="∑"/>
                          <m:limLoc m:val="undOvr"/>
                          <m:ctrlPr>
                            <a:rPr lang="pl-PL" i="1">
                              <a:latin typeface="Cambria Math" panose="02040503050406030204" pitchFamily="18" charset="0"/>
                            </a:rPr>
                          </m:ctrlPr>
                        </m:naryPr>
                        <m:sub>
                          <m:r>
                            <a:rPr lang="pl-PL" i="1">
                              <a:latin typeface="Cambria Math" panose="02040503050406030204" pitchFamily="18" charset="0"/>
                            </a:rPr>
                            <m:t>𝑘</m:t>
                          </m:r>
                        </m:sub>
                        <m:sup>
                          <m:r>
                            <a:rPr lang="pl-PL" i="1">
                              <a:latin typeface="Cambria Math" panose="02040503050406030204" pitchFamily="18" charset="0"/>
                            </a:rPr>
                            <m:t>𝑠</m:t>
                          </m:r>
                        </m:sup>
                        <m:e>
                          <m:d>
                            <m:dPr>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𝑃</m:t>
                                  </m:r>
                                </m:e>
                                <m:sub>
                                  <m:r>
                                    <a:rPr lang="pl-PL" i="1">
                                      <a:latin typeface="Cambria Math" panose="02040503050406030204" pitchFamily="18" charset="0"/>
                                    </a:rPr>
                                    <m:t>𝑘</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𝐷</m:t>
                                  </m:r>
                                </m:e>
                                <m:sub>
                                  <m:r>
                                    <a:rPr lang="pl-PL" i="1">
                                      <a:latin typeface="Cambria Math" panose="02040503050406030204" pitchFamily="18" charset="0"/>
                                    </a:rPr>
                                    <m:t>𝑘</m:t>
                                  </m:r>
                                </m:sub>
                              </m:sSub>
                              <m:sSub>
                                <m:sSubPr>
                                  <m:ctrlPr>
                                    <a:rPr lang="pl-PL" i="1">
                                      <a:solidFill>
                                        <a:srgbClr val="836967"/>
                                      </a:solidFill>
                                      <a:latin typeface="Cambria Math" panose="02040503050406030204" pitchFamily="18" charset="0"/>
                                    </a:rPr>
                                  </m:ctrlPr>
                                </m:sSubPr>
                                <m:e>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𝑞</m:t>
                                      </m:r>
                                    </m:e>
                                  </m:acc>
                                </m:e>
                                <m:sub>
                                  <m:r>
                                    <a:rPr lang="pl-PL" i="1">
                                      <a:latin typeface="Cambria Math" panose="02040503050406030204" pitchFamily="18" charset="0"/>
                                    </a:rPr>
                                    <m:t>𝑘</m:t>
                                  </m:r>
                                </m:sub>
                              </m:sSub>
                            </m:e>
                          </m:d>
                        </m:e>
                      </m:nary>
                      <m:r>
                        <a:rPr lang="pl-PL" i="1">
                          <a:latin typeface="Cambria Math" panose="02040503050406030204" pitchFamily="18" charset="0"/>
                        </a:rPr>
                        <m:t>𝛿</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𝑞</m:t>
                          </m:r>
                        </m:e>
                        <m:sub>
                          <m:r>
                            <a:rPr lang="pl-PL" i="1">
                              <a:latin typeface="Cambria Math" panose="02040503050406030204" pitchFamily="18" charset="0"/>
                            </a:rPr>
                            <m:t>𝑘</m:t>
                          </m:r>
                        </m:sub>
                      </m:sSub>
                    </m:oMath>
                  </m:oMathPara>
                </a14:m>
                <a:endParaRPr lang="pl-PL" dirty="0"/>
              </a:p>
            </p:txBody>
          </p:sp>
        </mc:Choice>
        <mc:Fallback xmlns="">
          <p:sp>
            <p:nvSpPr>
              <p:cNvPr id="5" name="pole tekstowe 4">
                <a:extLst>
                  <a:ext uri="{FF2B5EF4-FFF2-40B4-BE49-F238E27FC236}">
                    <a16:creationId xmlns:a16="http://schemas.microsoft.com/office/drawing/2014/main" id="{2535FAD6-F4E9-4515-970C-0C74553D3805}"/>
                  </a:ext>
                </a:extLst>
              </p:cNvPr>
              <p:cNvSpPr txBox="1">
                <a:spLocks noRot="1" noChangeAspect="1" noMove="1" noResize="1" noEditPoints="1" noAdjustHandles="1" noChangeArrowheads="1" noChangeShapeType="1" noTextEdit="1"/>
              </p:cNvSpPr>
              <p:nvPr/>
            </p:nvSpPr>
            <p:spPr>
              <a:xfrm>
                <a:off x="1589903" y="1809177"/>
                <a:ext cx="6096000" cy="871264"/>
              </a:xfrm>
              <a:prstGeom prst="rect">
                <a:avLst/>
              </a:prstGeom>
              <a:blipFill>
                <a:blip r:embed="rId3"/>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01F100E3-2C30-433E-A149-25C902C4F930}"/>
                  </a:ext>
                </a:extLst>
              </p:cNvPr>
              <p:cNvSpPr txBox="1"/>
              <p:nvPr/>
            </p:nvSpPr>
            <p:spPr>
              <a:xfrm>
                <a:off x="3538152" y="5288691"/>
                <a:ext cx="2199502" cy="8485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𝛿</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𝜉</m:t>
                          </m:r>
                        </m:e>
                        <m:sub>
                          <m:r>
                            <a:rPr lang="pl-PL" i="1">
                              <a:latin typeface="Cambria Math" panose="02040503050406030204" pitchFamily="18" charset="0"/>
                            </a:rPr>
                            <m:t>𝑖</m:t>
                          </m:r>
                        </m:sub>
                      </m:sSub>
                      <m:r>
                        <a:rPr lang="pl-PL" i="0">
                          <a:latin typeface="Cambria Math" panose="02040503050406030204" pitchFamily="18" charset="0"/>
                        </a:rPr>
                        <m:t>=</m:t>
                      </m:r>
                      <m:nary>
                        <m:naryPr>
                          <m:chr m:val="∑"/>
                          <m:limLoc m:val="undOvr"/>
                          <m:ctrlPr>
                            <a:rPr lang="pl-PL" i="1">
                              <a:latin typeface="Cambria Math" panose="02040503050406030204" pitchFamily="18" charset="0"/>
                            </a:rPr>
                          </m:ctrlPr>
                        </m:naryPr>
                        <m:sub>
                          <m:r>
                            <a:rPr lang="pl-PL" i="1">
                              <a:latin typeface="Cambria Math" panose="02040503050406030204" pitchFamily="18" charset="0"/>
                            </a:rPr>
                            <m:t>𝑘</m:t>
                          </m:r>
                          <m:r>
                            <a:rPr lang="pl-PL" i="0">
                              <a:latin typeface="Cambria Math" panose="02040503050406030204" pitchFamily="18" charset="0"/>
                            </a:rPr>
                            <m:t>=1</m:t>
                          </m:r>
                        </m:sub>
                        <m:sup>
                          <m:r>
                            <a:rPr lang="pl-PL" i="1">
                              <a:latin typeface="Cambria Math" panose="02040503050406030204" pitchFamily="18" charset="0"/>
                            </a:rPr>
                            <m:t>𝑠</m:t>
                          </m:r>
                        </m:sup>
                        <m:e>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𝜉</m:t>
                                  </m:r>
                                </m:e>
                                <m:sub>
                                  <m:r>
                                    <a:rPr lang="pl-PL" i="1">
                                      <a:latin typeface="Cambria Math" panose="02040503050406030204" pitchFamily="18" charset="0"/>
                                    </a:rPr>
                                    <m:t>𝑖</m:t>
                                  </m:r>
                                </m:sub>
                              </m:sSub>
                            </m:num>
                            <m:den>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𝑞</m:t>
                                  </m:r>
                                </m:e>
                                <m:sub>
                                  <m:r>
                                    <a:rPr lang="pl-PL" i="1">
                                      <a:latin typeface="Cambria Math" panose="02040503050406030204" pitchFamily="18" charset="0"/>
                                    </a:rPr>
                                    <m:t>𝑘</m:t>
                                  </m:r>
                                </m:sub>
                              </m:sSub>
                            </m:den>
                          </m:f>
                        </m:e>
                      </m:nary>
                      <m:r>
                        <a:rPr lang="pl-PL" i="1">
                          <a:latin typeface="Cambria Math" panose="02040503050406030204" pitchFamily="18" charset="0"/>
                        </a:rPr>
                        <m:t>𝛿</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𝑞</m:t>
                          </m:r>
                        </m:e>
                        <m:sub>
                          <m:r>
                            <a:rPr lang="pl-PL" i="1">
                              <a:latin typeface="Cambria Math" panose="02040503050406030204" pitchFamily="18" charset="0"/>
                            </a:rPr>
                            <m:t>𝑘</m:t>
                          </m:r>
                        </m:sub>
                      </m:sSub>
                    </m:oMath>
                  </m:oMathPara>
                </a14:m>
                <a:endParaRPr lang="pl-PL" dirty="0"/>
              </a:p>
            </p:txBody>
          </p:sp>
        </mc:Choice>
        <mc:Fallback xmlns="">
          <p:sp>
            <p:nvSpPr>
              <p:cNvPr id="7" name="pole tekstowe 6">
                <a:extLst>
                  <a:ext uri="{FF2B5EF4-FFF2-40B4-BE49-F238E27FC236}">
                    <a16:creationId xmlns:a16="http://schemas.microsoft.com/office/drawing/2014/main" id="{01F100E3-2C30-433E-A149-25C902C4F930}"/>
                  </a:ext>
                </a:extLst>
              </p:cNvPr>
              <p:cNvSpPr txBox="1">
                <a:spLocks noRot="1" noChangeAspect="1" noMove="1" noResize="1" noEditPoints="1" noAdjustHandles="1" noChangeArrowheads="1" noChangeShapeType="1" noTextEdit="1"/>
              </p:cNvSpPr>
              <p:nvPr/>
            </p:nvSpPr>
            <p:spPr>
              <a:xfrm>
                <a:off x="3538152" y="5288691"/>
                <a:ext cx="2199502" cy="848502"/>
              </a:xfrm>
              <a:prstGeom prst="rect">
                <a:avLst/>
              </a:prstGeom>
              <a:blipFill>
                <a:blip r:embed="rId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283785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FCDC72-5E1E-49F4-8B15-7D1ECCF3C86D}"/>
              </a:ext>
            </a:extLst>
          </p:cNvPr>
          <p:cNvSpPr>
            <a:spLocks noGrp="1"/>
          </p:cNvSpPr>
          <p:nvPr>
            <p:ph type="title"/>
          </p:nvPr>
        </p:nvSpPr>
        <p:spPr>
          <a:xfrm>
            <a:off x="1004391" y="190150"/>
            <a:ext cx="10364451" cy="971386"/>
          </a:xfrm>
        </p:spPr>
        <p:txBody>
          <a:bodyPr>
            <a:normAutofit/>
          </a:bodyPr>
          <a:lstStyle/>
          <a:p>
            <a:r>
              <a:rPr lang="pl-PL" sz="3200" dirty="0"/>
              <a:t>Metodyka postępowania przy tworzeniu równań ruchu według </a:t>
            </a:r>
            <a:r>
              <a:rPr lang="pl-PL" sz="3200" dirty="0" err="1"/>
              <a:t>lagrange’a</a:t>
            </a: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8E97CD92-F2F5-4A58-8529-1D6A43873A6C}"/>
                  </a:ext>
                </a:extLst>
              </p:cNvPr>
              <p:cNvSpPr>
                <a:spLocks noGrp="1"/>
              </p:cNvSpPr>
              <p:nvPr>
                <p:ph sz="quarter" idx="13"/>
              </p:nvPr>
            </p:nvSpPr>
            <p:spPr>
              <a:xfrm>
                <a:off x="642551" y="1449860"/>
                <a:ext cx="10726291" cy="4967416"/>
              </a:xfrm>
            </p:spPr>
            <p:txBody>
              <a:bodyPr/>
              <a:lstStyle/>
              <a:p>
                <a:r>
                  <a:rPr lang="pl-PL" dirty="0"/>
                  <a:t>Po dokonaniu przekształceń po obu stronach równania prac wirtualnych otrzymamy nawiasy mnożone przez przesunięcia wirtualne współrzędnych uogólnionych:</a:t>
                </a:r>
                <a:br>
                  <a:rPr lang="pl-PL" dirty="0"/>
                </a:br>
                <a:br>
                  <a:rPr lang="pl-PL" dirty="0"/>
                </a:br>
                <a:br>
                  <a:rPr lang="pl-PL" dirty="0"/>
                </a:br>
                <a:endParaRPr lang="pl-PL" dirty="0"/>
              </a:p>
              <a:p>
                <a:r>
                  <a:rPr lang="pl-PL" dirty="0"/>
                  <a:t>Ponieważ przesunięcia wirtualne </a:t>
                </a:r>
                <a14:m>
                  <m:oMath xmlns:m="http://schemas.openxmlformats.org/officeDocument/2006/math">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𝛿</m:t>
                    </m:r>
                    <m:sSub>
                      <m:sSubPr>
                        <m:ctrlPr>
                          <a:rPr lang="pl-PL"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lang="pl-PL" dirty="0"/>
                  <a:t>  są niezależne, to wyrażenia wewnątrz każdego nawiasu muszą być sobie odpowiednio równe, aby równanie było spełnione. I w ten sposób otrzymujemy prawe strony równań </a:t>
                </a:r>
                <a:r>
                  <a:rPr lang="pl-PL" dirty="0" err="1"/>
                  <a:t>lagrange’a</a:t>
                </a:r>
                <a:r>
                  <a:rPr lang="pl-PL" dirty="0"/>
                  <a:t>.</a:t>
                </a:r>
              </a:p>
              <a:p>
                <a:r>
                  <a:rPr lang="pl-PL" dirty="0"/>
                  <a:t>Na koniec należy dokonać weryfikacji równań, ze względu na eliminację ewentualnych pomyłek. Robi się to poprzez interpretację poszczególnych wyrażeń, a także sprawdzenia dla stanu ustalonego. </a:t>
                </a:r>
              </a:p>
            </p:txBody>
          </p:sp>
        </mc:Choice>
        <mc:Fallback xmlns="">
          <p:sp>
            <p:nvSpPr>
              <p:cNvPr id="3" name="Symbol zastępczy zawartości 2">
                <a:extLst>
                  <a:ext uri="{FF2B5EF4-FFF2-40B4-BE49-F238E27FC236}">
                    <a16:creationId xmlns:a16="http://schemas.microsoft.com/office/drawing/2014/main" id="{8E97CD92-F2F5-4A58-8529-1D6A43873A6C}"/>
                  </a:ext>
                </a:extLst>
              </p:cNvPr>
              <p:cNvSpPr>
                <a:spLocks noGrp="1" noRot="1" noChangeAspect="1" noMove="1" noResize="1" noEditPoints="1" noAdjustHandles="1" noChangeArrowheads="1" noChangeShapeType="1" noTextEdit="1"/>
              </p:cNvSpPr>
              <p:nvPr>
                <p:ph sz="quarter" idx="13"/>
              </p:nvPr>
            </p:nvSpPr>
            <p:spPr>
              <a:xfrm>
                <a:off x="642551" y="1449860"/>
                <a:ext cx="10726291" cy="4967416"/>
              </a:xfrm>
              <a:blipFill>
                <a:blip r:embed="rId2"/>
                <a:stretch>
                  <a:fillRect l="-511" r="-17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D6B12836-4C2E-4330-A201-FC05E1EF4694}"/>
                  </a:ext>
                </a:extLst>
              </p:cNvPr>
              <p:cNvSpPr txBox="1"/>
              <p:nvPr/>
            </p:nvSpPr>
            <p:spPr>
              <a:xfrm>
                <a:off x="2018270" y="2642638"/>
                <a:ext cx="7125730" cy="128727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𝛿</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𝛿</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𝑍</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𝛿</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𝑠</m:t>
                          </m:r>
                        </m:sup>
                        <m:e>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acc>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e>
                          </m:d>
                        </m:e>
                      </m:nary>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𝛿</m:t>
                      </m:r>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m:oMathPara>
                </a14:m>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pole tekstowe 4">
                <a:extLst>
                  <a:ext uri="{FF2B5EF4-FFF2-40B4-BE49-F238E27FC236}">
                    <a16:creationId xmlns:a16="http://schemas.microsoft.com/office/drawing/2014/main" id="{D6B12836-4C2E-4330-A201-FC05E1EF4694}"/>
                  </a:ext>
                </a:extLst>
              </p:cNvPr>
              <p:cNvSpPr txBox="1">
                <a:spLocks noRot="1" noChangeAspect="1" noMove="1" noResize="1" noEditPoints="1" noAdjustHandles="1" noChangeArrowheads="1" noChangeShapeType="1" noTextEdit="1"/>
              </p:cNvSpPr>
              <p:nvPr/>
            </p:nvSpPr>
            <p:spPr>
              <a:xfrm>
                <a:off x="2018270" y="2642638"/>
                <a:ext cx="7125730" cy="1287275"/>
              </a:xfrm>
              <a:prstGeom prst="rect">
                <a:avLst/>
              </a:prstGeom>
              <a:blipFill>
                <a:blip r:embed="rId3"/>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103645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E62014-C5D5-4080-801A-9903D9FAFAF2}"/>
              </a:ext>
            </a:extLst>
          </p:cNvPr>
          <p:cNvSpPr>
            <a:spLocks noGrp="1"/>
          </p:cNvSpPr>
          <p:nvPr>
            <p:ph type="ctrTitle"/>
          </p:nvPr>
        </p:nvSpPr>
        <p:spPr>
          <a:xfrm>
            <a:off x="747423" y="174929"/>
            <a:ext cx="10551380" cy="946205"/>
          </a:xfrm>
        </p:spPr>
        <p:txBody>
          <a:bodyPr>
            <a:normAutofit fontScale="90000"/>
          </a:bodyPr>
          <a:lstStyle/>
          <a:p>
            <a:r>
              <a:rPr lang="pl-PL" sz="3200" dirty="0"/>
              <a:t>Przykłady zastosowania równań </a:t>
            </a:r>
            <a:r>
              <a:rPr lang="pl-PL" sz="3200" dirty="0" err="1"/>
              <a:t>lagrange</a:t>
            </a:r>
            <a:r>
              <a:rPr lang="pl-PL" sz="3200" dirty="0"/>
              <a:t> do układu mechanicznego</a:t>
            </a:r>
          </a:p>
        </p:txBody>
      </p:sp>
      <p:sp>
        <p:nvSpPr>
          <p:cNvPr id="3" name="Podtytuł 2">
            <a:extLst>
              <a:ext uri="{FF2B5EF4-FFF2-40B4-BE49-F238E27FC236}">
                <a16:creationId xmlns:a16="http://schemas.microsoft.com/office/drawing/2014/main" id="{B9F30794-222A-46DC-9B36-475375518D42}"/>
              </a:ext>
            </a:extLst>
          </p:cNvPr>
          <p:cNvSpPr>
            <a:spLocks noGrp="1"/>
          </p:cNvSpPr>
          <p:nvPr>
            <p:ph type="subTitle" idx="1"/>
          </p:nvPr>
        </p:nvSpPr>
        <p:spPr>
          <a:xfrm>
            <a:off x="429371" y="1248355"/>
            <a:ext cx="10718358" cy="5295567"/>
          </a:xfrm>
        </p:spPr>
        <p:txBody>
          <a:bodyPr/>
          <a:lstStyle/>
          <a:p>
            <a:pPr algn="l"/>
            <a:r>
              <a:rPr lang="pl-PL" dirty="0">
                <a:solidFill>
                  <a:schemeClr val="tx1"/>
                </a:solidFill>
              </a:rPr>
              <a:t>Przykład 2.     Wahadło płaskie na elastycznym ramieniu (</a:t>
            </a:r>
            <a:r>
              <a:rPr lang="pl-PL" dirty="0" err="1">
                <a:solidFill>
                  <a:schemeClr val="tx1"/>
                </a:solidFill>
              </a:rPr>
              <a:t>elastic</a:t>
            </a:r>
            <a:r>
              <a:rPr lang="pl-PL" dirty="0">
                <a:solidFill>
                  <a:schemeClr val="tx1"/>
                </a:solidFill>
              </a:rPr>
              <a:t> </a:t>
            </a:r>
            <a:r>
              <a:rPr lang="pl-PL" dirty="0" err="1">
                <a:solidFill>
                  <a:schemeClr val="tx1"/>
                </a:solidFill>
              </a:rPr>
              <a:t>pendelum</a:t>
            </a:r>
            <a:r>
              <a:rPr lang="pl-PL" dirty="0">
                <a:solidFill>
                  <a:schemeClr val="tx1"/>
                </a:solidFill>
              </a:rPr>
              <a:t>)</a:t>
            </a:r>
          </a:p>
          <a:p>
            <a:pPr algn="l"/>
            <a:endParaRPr lang="pl-PL" dirty="0"/>
          </a:p>
        </p:txBody>
      </p:sp>
      <p:cxnSp>
        <p:nvCxnSpPr>
          <p:cNvPr id="5" name="Łącznik prosty ze strzałką 4">
            <a:extLst>
              <a:ext uri="{FF2B5EF4-FFF2-40B4-BE49-F238E27FC236}">
                <a16:creationId xmlns:a16="http://schemas.microsoft.com/office/drawing/2014/main" id="{64854748-18A9-4704-8556-797AFFEFB47F}"/>
              </a:ext>
            </a:extLst>
          </p:cNvPr>
          <p:cNvCxnSpPr/>
          <p:nvPr/>
        </p:nvCxnSpPr>
        <p:spPr>
          <a:xfrm>
            <a:off x="2329732" y="2194560"/>
            <a:ext cx="437321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a:extLst>
              <a:ext uri="{FF2B5EF4-FFF2-40B4-BE49-F238E27FC236}">
                <a16:creationId xmlns:a16="http://schemas.microsoft.com/office/drawing/2014/main" id="{940B248E-3006-4C7D-B205-63DB5245EB8C}"/>
              </a:ext>
            </a:extLst>
          </p:cNvPr>
          <p:cNvCxnSpPr>
            <a:cxnSpLocks/>
          </p:cNvCxnSpPr>
          <p:nvPr/>
        </p:nvCxnSpPr>
        <p:spPr>
          <a:xfrm>
            <a:off x="2496711" y="1995777"/>
            <a:ext cx="12487" cy="42221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wal 9">
            <a:extLst>
              <a:ext uri="{FF2B5EF4-FFF2-40B4-BE49-F238E27FC236}">
                <a16:creationId xmlns:a16="http://schemas.microsoft.com/office/drawing/2014/main" id="{93D1B9FD-99BD-459E-A255-30C34063CBC5}"/>
              </a:ext>
            </a:extLst>
          </p:cNvPr>
          <p:cNvSpPr/>
          <p:nvPr/>
        </p:nvSpPr>
        <p:spPr>
          <a:xfrm>
            <a:off x="2417199" y="2107096"/>
            <a:ext cx="159021" cy="17492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2" name="Łącznik prosty 11">
            <a:extLst>
              <a:ext uri="{FF2B5EF4-FFF2-40B4-BE49-F238E27FC236}">
                <a16:creationId xmlns:a16="http://schemas.microsoft.com/office/drawing/2014/main" id="{A33512C2-C41C-4EE1-985F-2FB62626BEAB}"/>
              </a:ext>
            </a:extLst>
          </p:cNvPr>
          <p:cNvCxnSpPr>
            <a:cxnSpLocks/>
            <a:stCxn id="10" idx="5"/>
          </p:cNvCxnSpPr>
          <p:nvPr/>
        </p:nvCxnSpPr>
        <p:spPr>
          <a:xfrm>
            <a:off x="2552932" y="2256406"/>
            <a:ext cx="2814198" cy="3478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16:creationId xmlns:a16="http://schemas.microsoft.com/office/drawing/2014/main" id="{3A720255-F917-4BE1-A4F5-EA928861A904}"/>
              </a:ext>
            </a:extLst>
          </p:cNvPr>
          <p:cNvCxnSpPr>
            <a:cxnSpLocks/>
          </p:cNvCxnSpPr>
          <p:nvPr/>
        </p:nvCxnSpPr>
        <p:spPr>
          <a:xfrm flipV="1">
            <a:off x="3289828" y="3103881"/>
            <a:ext cx="325278" cy="73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Łącznik prosty 54">
            <a:extLst>
              <a:ext uri="{FF2B5EF4-FFF2-40B4-BE49-F238E27FC236}">
                <a16:creationId xmlns:a16="http://schemas.microsoft.com/office/drawing/2014/main" id="{27276EFA-01F9-4F2C-A229-212D3D6656D9}"/>
              </a:ext>
            </a:extLst>
          </p:cNvPr>
          <p:cNvCxnSpPr>
            <a:cxnSpLocks/>
          </p:cNvCxnSpPr>
          <p:nvPr/>
        </p:nvCxnSpPr>
        <p:spPr>
          <a:xfrm flipV="1">
            <a:off x="3298505" y="3093057"/>
            <a:ext cx="318613" cy="363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Łącznik prosty 57">
            <a:extLst>
              <a:ext uri="{FF2B5EF4-FFF2-40B4-BE49-F238E27FC236}">
                <a16:creationId xmlns:a16="http://schemas.microsoft.com/office/drawing/2014/main" id="{D2DBE3AF-2700-4D39-8E65-381651697974}"/>
              </a:ext>
            </a:extLst>
          </p:cNvPr>
          <p:cNvCxnSpPr>
            <a:cxnSpLocks/>
          </p:cNvCxnSpPr>
          <p:nvPr/>
        </p:nvCxnSpPr>
        <p:spPr>
          <a:xfrm flipV="1">
            <a:off x="3314968" y="3385931"/>
            <a:ext cx="509444" cy="6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Łącznik prosty 58">
            <a:extLst>
              <a:ext uri="{FF2B5EF4-FFF2-40B4-BE49-F238E27FC236}">
                <a16:creationId xmlns:a16="http://schemas.microsoft.com/office/drawing/2014/main" id="{033FAE3A-034D-4632-97F0-958A0871B3B5}"/>
              </a:ext>
            </a:extLst>
          </p:cNvPr>
          <p:cNvCxnSpPr>
            <a:cxnSpLocks/>
          </p:cNvCxnSpPr>
          <p:nvPr/>
        </p:nvCxnSpPr>
        <p:spPr>
          <a:xfrm flipV="1">
            <a:off x="3509215" y="3678805"/>
            <a:ext cx="509444" cy="6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Łącznik prosty 59">
            <a:extLst>
              <a:ext uri="{FF2B5EF4-FFF2-40B4-BE49-F238E27FC236}">
                <a16:creationId xmlns:a16="http://schemas.microsoft.com/office/drawing/2014/main" id="{B07BE94A-69B6-490B-9D82-F11F64BD8474}"/>
              </a:ext>
            </a:extLst>
          </p:cNvPr>
          <p:cNvCxnSpPr>
            <a:cxnSpLocks/>
          </p:cNvCxnSpPr>
          <p:nvPr/>
        </p:nvCxnSpPr>
        <p:spPr>
          <a:xfrm flipV="1">
            <a:off x="3522262" y="3386374"/>
            <a:ext cx="318613" cy="363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Łącznik prosty 60">
            <a:extLst>
              <a:ext uri="{FF2B5EF4-FFF2-40B4-BE49-F238E27FC236}">
                <a16:creationId xmlns:a16="http://schemas.microsoft.com/office/drawing/2014/main" id="{8A841735-D918-4A27-B10C-7656B6CF6BE6}"/>
              </a:ext>
            </a:extLst>
          </p:cNvPr>
          <p:cNvCxnSpPr>
            <a:cxnSpLocks/>
          </p:cNvCxnSpPr>
          <p:nvPr/>
        </p:nvCxnSpPr>
        <p:spPr>
          <a:xfrm flipV="1">
            <a:off x="3700046" y="3678805"/>
            <a:ext cx="318613" cy="363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Łącznik prosty 61">
            <a:extLst>
              <a:ext uri="{FF2B5EF4-FFF2-40B4-BE49-F238E27FC236}">
                <a16:creationId xmlns:a16="http://schemas.microsoft.com/office/drawing/2014/main" id="{CDB68560-A9A3-4D02-B931-1D05C2761F2C}"/>
              </a:ext>
            </a:extLst>
          </p:cNvPr>
          <p:cNvCxnSpPr>
            <a:cxnSpLocks/>
          </p:cNvCxnSpPr>
          <p:nvPr/>
        </p:nvCxnSpPr>
        <p:spPr>
          <a:xfrm flipV="1">
            <a:off x="3890316" y="3980514"/>
            <a:ext cx="318613" cy="363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Łącznik prosty 62">
            <a:extLst>
              <a:ext uri="{FF2B5EF4-FFF2-40B4-BE49-F238E27FC236}">
                <a16:creationId xmlns:a16="http://schemas.microsoft.com/office/drawing/2014/main" id="{1E42BFE6-8499-4804-9284-94B7C0822204}"/>
              </a:ext>
            </a:extLst>
          </p:cNvPr>
          <p:cNvCxnSpPr>
            <a:cxnSpLocks/>
          </p:cNvCxnSpPr>
          <p:nvPr/>
        </p:nvCxnSpPr>
        <p:spPr>
          <a:xfrm flipV="1">
            <a:off x="3707157" y="3968146"/>
            <a:ext cx="509444" cy="6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Łącznik prosty 63">
            <a:extLst>
              <a:ext uri="{FF2B5EF4-FFF2-40B4-BE49-F238E27FC236}">
                <a16:creationId xmlns:a16="http://schemas.microsoft.com/office/drawing/2014/main" id="{BD851DA9-8650-4100-93FE-CF3DB0E888FC}"/>
              </a:ext>
            </a:extLst>
          </p:cNvPr>
          <p:cNvCxnSpPr>
            <a:cxnSpLocks/>
          </p:cNvCxnSpPr>
          <p:nvPr/>
        </p:nvCxnSpPr>
        <p:spPr>
          <a:xfrm flipV="1">
            <a:off x="3890316" y="4286197"/>
            <a:ext cx="509444" cy="6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Łącznik prosty 65">
            <a:extLst>
              <a:ext uri="{FF2B5EF4-FFF2-40B4-BE49-F238E27FC236}">
                <a16:creationId xmlns:a16="http://schemas.microsoft.com/office/drawing/2014/main" id="{B06AFF1E-5EC9-4582-AC71-8713D98459FD}"/>
              </a:ext>
            </a:extLst>
          </p:cNvPr>
          <p:cNvCxnSpPr>
            <a:cxnSpLocks/>
          </p:cNvCxnSpPr>
          <p:nvPr/>
        </p:nvCxnSpPr>
        <p:spPr>
          <a:xfrm flipV="1">
            <a:off x="4073475" y="4281564"/>
            <a:ext cx="318613" cy="363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Łącznik prosty 71">
            <a:extLst>
              <a:ext uri="{FF2B5EF4-FFF2-40B4-BE49-F238E27FC236}">
                <a16:creationId xmlns:a16="http://schemas.microsoft.com/office/drawing/2014/main" id="{E36057A2-1FE9-476C-9212-6F07C13735CC}"/>
              </a:ext>
            </a:extLst>
          </p:cNvPr>
          <p:cNvCxnSpPr>
            <a:cxnSpLocks/>
          </p:cNvCxnSpPr>
          <p:nvPr/>
        </p:nvCxnSpPr>
        <p:spPr>
          <a:xfrm flipV="1">
            <a:off x="4070142" y="4564049"/>
            <a:ext cx="311027" cy="60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Łącznik prosty 73">
            <a:extLst>
              <a:ext uri="{FF2B5EF4-FFF2-40B4-BE49-F238E27FC236}">
                <a16:creationId xmlns:a16="http://schemas.microsoft.com/office/drawing/2014/main" id="{26005A0C-FBBC-47AA-A482-1A0E23C324CB}"/>
              </a:ext>
            </a:extLst>
          </p:cNvPr>
          <p:cNvCxnSpPr>
            <a:stCxn id="10" idx="5"/>
          </p:cNvCxnSpPr>
          <p:nvPr/>
        </p:nvCxnSpPr>
        <p:spPr>
          <a:xfrm>
            <a:off x="2552932" y="2256406"/>
            <a:ext cx="736896" cy="9212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Łącznik prosty 76">
            <a:extLst>
              <a:ext uri="{FF2B5EF4-FFF2-40B4-BE49-F238E27FC236}">
                <a16:creationId xmlns:a16="http://schemas.microsoft.com/office/drawing/2014/main" id="{E105C603-A0C9-474B-A0E2-BC111CFF2EF9}"/>
              </a:ext>
            </a:extLst>
          </p:cNvPr>
          <p:cNvCxnSpPr/>
          <p:nvPr/>
        </p:nvCxnSpPr>
        <p:spPr>
          <a:xfrm>
            <a:off x="4381169" y="4555279"/>
            <a:ext cx="394877" cy="470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wal 78">
            <a:extLst>
              <a:ext uri="{FF2B5EF4-FFF2-40B4-BE49-F238E27FC236}">
                <a16:creationId xmlns:a16="http://schemas.microsoft.com/office/drawing/2014/main" id="{77734CBA-27B5-465E-9FBF-0B4ED3268299}"/>
              </a:ext>
            </a:extLst>
          </p:cNvPr>
          <p:cNvSpPr/>
          <p:nvPr/>
        </p:nvSpPr>
        <p:spPr>
          <a:xfrm rot="13399662">
            <a:off x="4652113" y="4911521"/>
            <a:ext cx="508884" cy="5102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Łuk 92">
            <a:extLst>
              <a:ext uri="{FF2B5EF4-FFF2-40B4-BE49-F238E27FC236}">
                <a16:creationId xmlns:a16="http://schemas.microsoft.com/office/drawing/2014/main" id="{C03D5A2B-7EBA-4457-BED8-A911B0ED9D81}"/>
              </a:ext>
            </a:extLst>
          </p:cNvPr>
          <p:cNvSpPr/>
          <p:nvPr/>
        </p:nvSpPr>
        <p:spPr>
          <a:xfrm rot="5400000">
            <a:off x="1762020" y="1782209"/>
            <a:ext cx="1445799" cy="1618494"/>
          </a:xfrm>
          <a:prstGeom prst="arc">
            <a:avLst>
              <a:gd name="adj1" fmla="val 1825073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95" name="Łącznik prosty ze strzałką 94">
            <a:extLst>
              <a:ext uri="{FF2B5EF4-FFF2-40B4-BE49-F238E27FC236}">
                <a16:creationId xmlns:a16="http://schemas.microsoft.com/office/drawing/2014/main" id="{79C4AC32-F65D-4E2F-BEFE-DEC3BD2240F3}"/>
              </a:ext>
            </a:extLst>
          </p:cNvPr>
          <p:cNvCxnSpPr>
            <a:cxnSpLocks/>
            <a:stCxn id="93" idx="0"/>
          </p:cNvCxnSpPr>
          <p:nvPr/>
        </p:nvCxnSpPr>
        <p:spPr>
          <a:xfrm flipV="1">
            <a:off x="3129158" y="3009450"/>
            <a:ext cx="28350" cy="19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Łącznik prosty 107">
            <a:extLst>
              <a:ext uri="{FF2B5EF4-FFF2-40B4-BE49-F238E27FC236}">
                <a16:creationId xmlns:a16="http://schemas.microsoft.com/office/drawing/2014/main" id="{2BC6703E-1E8C-4AC7-B847-8F0009295C65}"/>
              </a:ext>
            </a:extLst>
          </p:cNvPr>
          <p:cNvCxnSpPr>
            <a:cxnSpLocks/>
          </p:cNvCxnSpPr>
          <p:nvPr/>
        </p:nvCxnSpPr>
        <p:spPr>
          <a:xfrm flipV="1">
            <a:off x="2576220" y="1826812"/>
            <a:ext cx="405519" cy="312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Łącznik prosty 109">
            <a:extLst>
              <a:ext uri="{FF2B5EF4-FFF2-40B4-BE49-F238E27FC236}">
                <a16:creationId xmlns:a16="http://schemas.microsoft.com/office/drawing/2014/main" id="{ABF49C1F-09CB-4CE1-B966-B998EAA4890E}"/>
              </a:ext>
            </a:extLst>
          </p:cNvPr>
          <p:cNvCxnSpPr>
            <a:cxnSpLocks/>
          </p:cNvCxnSpPr>
          <p:nvPr/>
        </p:nvCxnSpPr>
        <p:spPr>
          <a:xfrm flipV="1">
            <a:off x="4937757" y="4816770"/>
            <a:ext cx="429373" cy="3419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id="{C966B4A1-FD77-4A0B-B82B-AC94352431DC}"/>
              </a:ext>
            </a:extLst>
          </p:cNvPr>
          <p:cNvCxnSpPr>
            <a:cxnSpLocks/>
          </p:cNvCxnSpPr>
          <p:nvPr/>
        </p:nvCxnSpPr>
        <p:spPr>
          <a:xfrm>
            <a:off x="2970372" y="1835844"/>
            <a:ext cx="2429125" cy="29899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Strzałka: w prawo 115">
            <a:extLst>
              <a:ext uri="{FF2B5EF4-FFF2-40B4-BE49-F238E27FC236}">
                <a16:creationId xmlns:a16="http://schemas.microsoft.com/office/drawing/2014/main" id="{CACCBF3A-8DFA-48F0-B9F3-179471DE5030}"/>
              </a:ext>
            </a:extLst>
          </p:cNvPr>
          <p:cNvSpPr/>
          <p:nvPr/>
        </p:nvSpPr>
        <p:spPr>
          <a:xfrm>
            <a:off x="3681568" y="5097351"/>
            <a:ext cx="954157" cy="184645"/>
          </a:xfrm>
          <a:prstGeom prst="rightArrow">
            <a:avLst>
              <a:gd name="adj1" fmla="val 36875"/>
              <a:gd name="adj2" fmla="val 10742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8" name="Strzałka: w prawo 117">
            <a:extLst>
              <a:ext uri="{FF2B5EF4-FFF2-40B4-BE49-F238E27FC236}">
                <a16:creationId xmlns:a16="http://schemas.microsoft.com/office/drawing/2014/main" id="{26FB0F7F-5532-4087-A19E-B4B5CA3B4487}"/>
              </a:ext>
            </a:extLst>
          </p:cNvPr>
          <p:cNvSpPr/>
          <p:nvPr/>
        </p:nvSpPr>
        <p:spPr>
          <a:xfrm rot="5400000">
            <a:off x="4429476" y="5813949"/>
            <a:ext cx="954157" cy="184645"/>
          </a:xfrm>
          <a:prstGeom prst="rightArrow">
            <a:avLst>
              <a:gd name="adj1" fmla="val 36875"/>
              <a:gd name="adj2" fmla="val 10742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0" name="pole tekstowe 119">
            <a:extLst>
              <a:ext uri="{FF2B5EF4-FFF2-40B4-BE49-F238E27FC236}">
                <a16:creationId xmlns:a16="http://schemas.microsoft.com/office/drawing/2014/main" id="{13325E16-72FE-4ECB-AB1E-02467CD4D2C7}"/>
              </a:ext>
            </a:extLst>
          </p:cNvPr>
          <p:cNvSpPr txBox="1"/>
          <p:nvPr/>
        </p:nvSpPr>
        <p:spPr>
          <a:xfrm>
            <a:off x="3081443" y="4860231"/>
            <a:ext cx="394877" cy="595932"/>
          </a:xfrm>
          <a:prstGeom prst="rect">
            <a:avLst/>
          </a:prstGeom>
          <a:noFill/>
        </p:spPr>
        <p:txBody>
          <a:bodyPr wrap="square">
            <a:spAutoFit/>
          </a:bodyPr>
          <a:lstStyle/>
          <a:p>
            <a:pPr>
              <a:lnSpc>
                <a:spcPct val="107000"/>
              </a:lnSpc>
              <a:spcAft>
                <a:spcPts val="800"/>
              </a:spcAft>
            </a:pPr>
            <a:r>
              <a:rPr lang="pl-PL" sz="3200" i="1" dirty="0">
                <a:effectLst/>
                <a:latin typeface="Calibri" panose="020F0502020204030204" pitchFamily="34" charset="0"/>
                <a:ea typeface="Calibri" panose="020F0502020204030204" pitchFamily="34" charset="0"/>
                <a:cs typeface="Times New Roman" panose="02020603050405020304" pitchFamily="18" charset="0"/>
              </a:rPr>
              <a:t>F</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2" name="pole tekstowe 121">
            <a:extLst>
              <a:ext uri="{FF2B5EF4-FFF2-40B4-BE49-F238E27FC236}">
                <a16:creationId xmlns:a16="http://schemas.microsoft.com/office/drawing/2014/main" id="{87D67FCA-D685-4784-8091-60FE2A17B320}"/>
              </a:ext>
            </a:extLst>
          </p:cNvPr>
          <p:cNvSpPr txBox="1"/>
          <p:nvPr/>
        </p:nvSpPr>
        <p:spPr>
          <a:xfrm>
            <a:off x="4906554" y="5844587"/>
            <a:ext cx="1502797" cy="532903"/>
          </a:xfrm>
          <a:prstGeom prst="rect">
            <a:avLst/>
          </a:prstGeom>
          <a:noFill/>
        </p:spPr>
        <p:txBody>
          <a:bodyPr wrap="square">
            <a:spAutoFit/>
          </a:bodyPr>
          <a:lstStyle/>
          <a:p>
            <a:pPr>
              <a:lnSpc>
                <a:spcPct val="107000"/>
              </a:lnSpc>
              <a:spcAft>
                <a:spcPts val="800"/>
              </a:spcAft>
            </a:pPr>
            <a:r>
              <a:rPr lang="pl-PL" sz="2800" i="1" dirty="0">
                <a:effectLst/>
                <a:latin typeface="Calibri" panose="020F0502020204030204" pitchFamily="34" charset="0"/>
                <a:ea typeface="Calibri" panose="020F0502020204030204" pitchFamily="34" charset="0"/>
                <a:cs typeface="Times New Roman" panose="02020603050405020304" pitchFamily="18" charset="0"/>
              </a:rPr>
              <a:t> Q = mg</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pole tekstowe 123">
            <a:extLst>
              <a:ext uri="{FF2B5EF4-FFF2-40B4-BE49-F238E27FC236}">
                <a16:creationId xmlns:a16="http://schemas.microsoft.com/office/drawing/2014/main" id="{97390ACA-78EA-4E57-8D6E-39F8C4D0AA45}"/>
              </a:ext>
            </a:extLst>
          </p:cNvPr>
          <p:cNvSpPr txBox="1"/>
          <p:nvPr/>
        </p:nvSpPr>
        <p:spPr>
          <a:xfrm>
            <a:off x="5342948" y="4978651"/>
            <a:ext cx="1458838" cy="461665"/>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a:effectLst/>
                <a:latin typeface="Calibri" panose="020F0502020204030204" pitchFamily="34" charset="0"/>
                <a:ea typeface="Calibri" panose="020F0502020204030204" pitchFamily="34" charset="0"/>
                <a:cs typeface="Times New Roman" panose="02020603050405020304" pitchFamily="18" charset="0"/>
              </a:rPr>
              <a:t>(</a:t>
            </a:r>
            <a:r>
              <a:rPr lang="pl-PL" sz="2400" i="1" dirty="0">
                <a:effectLst/>
                <a:latin typeface="Calibri" panose="020F0502020204030204" pitchFamily="34" charset="0"/>
                <a:ea typeface="Calibri" panose="020F0502020204030204" pitchFamily="34" charset="0"/>
                <a:cs typeface="Times New Roman" panose="02020603050405020304" pitchFamily="18" charset="0"/>
              </a:rPr>
              <a:t>x</a:t>
            </a:r>
            <a:r>
              <a:rPr lang="pl-PL" sz="2400" i="1"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i="1" dirty="0">
                <a:effectLst/>
                <a:latin typeface="Calibri" panose="020F0502020204030204" pitchFamily="34" charset="0"/>
                <a:ea typeface="Calibri" panose="020F0502020204030204" pitchFamily="34" charset="0"/>
                <a:cs typeface="Times New Roman" panose="02020603050405020304" pitchFamily="18" charset="0"/>
              </a:rPr>
              <a:t>,y</a:t>
            </a:r>
            <a:r>
              <a:rPr lang="pl-PL" sz="2400" dirty="0">
                <a:effectLst/>
                <a:latin typeface="Calibri" panose="020F0502020204030204" pitchFamily="34" charset="0"/>
                <a:ea typeface="Calibri" panose="020F0502020204030204" pitchFamily="34" charset="0"/>
                <a:cs typeface="Times New Roman" panose="02020603050405020304" pitchFamily="18" charset="0"/>
              </a:rPr>
              <a:t>)</a:t>
            </a:r>
            <a:endParaRPr lang="pl-PL" sz="2400" dirty="0"/>
          </a:p>
        </p:txBody>
      </p:sp>
      <p:sp>
        <p:nvSpPr>
          <p:cNvPr id="126" name="pole tekstowe 125">
            <a:extLst>
              <a:ext uri="{FF2B5EF4-FFF2-40B4-BE49-F238E27FC236}">
                <a16:creationId xmlns:a16="http://schemas.microsoft.com/office/drawing/2014/main" id="{3D425B78-BBCE-4F4E-B4E4-4BDFFFCF40DC}"/>
              </a:ext>
            </a:extLst>
          </p:cNvPr>
          <p:cNvSpPr txBox="1"/>
          <p:nvPr/>
        </p:nvSpPr>
        <p:spPr>
          <a:xfrm>
            <a:off x="4241849" y="3058189"/>
            <a:ext cx="567768" cy="461665"/>
          </a:xfrm>
          <a:prstGeom prst="rect">
            <a:avLst/>
          </a:prstGeom>
          <a:noFill/>
        </p:spPr>
        <p:txBody>
          <a:bodyPr wrap="square">
            <a:spAutoFit/>
          </a:bodyPr>
          <a:lstStyle/>
          <a:p>
            <a:r>
              <a:rPr lang="pl-PL" sz="2400" i="1" dirty="0">
                <a:effectLst/>
                <a:latin typeface="Calibri" panose="020F0502020204030204" pitchFamily="34" charset="0"/>
                <a:ea typeface="Calibri" panose="020F0502020204030204" pitchFamily="34" charset="0"/>
                <a:cs typeface="Times New Roman" panose="02020603050405020304" pitchFamily="18" charset="0"/>
              </a:rPr>
              <a:t>  l </a:t>
            </a:r>
            <a:endParaRPr lang="pl-PL" sz="2400" dirty="0"/>
          </a:p>
        </p:txBody>
      </p:sp>
      <p:sp>
        <p:nvSpPr>
          <p:cNvPr id="128" name="pole tekstowe 127">
            <a:extLst>
              <a:ext uri="{FF2B5EF4-FFF2-40B4-BE49-F238E27FC236}">
                <a16:creationId xmlns:a16="http://schemas.microsoft.com/office/drawing/2014/main" id="{C6267288-35AC-44AF-A12A-C5C4AD2CA80A}"/>
              </a:ext>
            </a:extLst>
          </p:cNvPr>
          <p:cNvSpPr txBox="1"/>
          <p:nvPr/>
        </p:nvSpPr>
        <p:spPr>
          <a:xfrm>
            <a:off x="2602422" y="2749730"/>
            <a:ext cx="409542" cy="461665"/>
          </a:xfrm>
          <a:prstGeom prst="rect">
            <a:avLst/>
          </a:prstGeom>
          <a:noFill/>
        </p:spPr>
        <p:txBody>
          <a:bodyPr wrap="square">
            <a:spAutoFit/>
          </a:bodyPr>
          <a:lstStyle/>
          <a:p>
            <a:r>
              <a:rPr lang="pl-PL" sz="2400" i="1" dirty="0">
                <a:effectLst/>
                <a:latin typeface="Calibri" panose="020F0502020204030204" pitchFamily="34" charset="0"/>
                <a:ea typeface="Calibri" panose="020F0502020204030204" pitchFamily="34" charset="0"/>
              </a:rPr>
              <a:t>φ</a:t>
            </a:r>
            <a:r>
              <a:rPr lang="pl-PL"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pl-PL" dirty="0"/>
          </a:p>
        </p:txBody>
      </p:sp>
      <p:sp>
        <p:nvSpPr>
          <p:cNvPr id="130" name="pole tekstowe 129">
            <a:extLst>
              <a:ext uri="{FF2B5EF4-FFF2-40B4-BE49-F238E27FC236}">
                <a16:creationId xmlns:a16="http://schemas.microsoft.com/office/drawing/2014/main" id="{091475FD-A7EC-413C-B0D8-C3A94C6B80CA}"/>
              </a:ext>
            </a:extLst>
          </p:cNvPr>
          <p:cNvSpPr txBox="1"/>
          <p:nvPr/>
        </p:nvSpPr>
        <p:spPr>
          <a:xfrm>
            <a:off x="2068055" y="5844587"/>
            <a:ext cx="428654" cy="461665"/>
          </a:xfrm>
          <a:prstGeom prst="rect">
            <a:avLst/>
          </a:prstGeom>
          <a:noFill/>
        </p:spPr>
        <p:txBody>
          <a:bodyPr wrap="square">
            <a:spAutoFit/>
          </a:bodyPr>
          <a:lstStyle/>
          <a:p>
            <a:r>
              <a:rPr lang="pl-PL" sz="1800" i="1" dirty="0">
                <a:effectLst/>
                <a:latin typeface="Calibri" panose="020F0502020204030204" pitchFamily="34" charset="0"/>
                <a:ea typeface="Calibri" panose="020F0502020204030204" pitchFamily="34" charset="0"/>
                <a:cs typeface="Times New Roman" panose="02020603050405020304" pitchFamily="18" charset="0"/>
              </a:rPr>
              <a:t> </a:t>
            </a:r>
            <a:r>
              <a:rPr lang="pl-PL" sz="2400" i="1" dirty="0">
                <a:effectLst/>
                <a:latin typeface="Calibri" panose="020F0502020204030204" pitchFamily="34" charset="0"/>
                <a:ea typeface="Calibri" panose="020F0502020204030204" pitchFamily="34" charset="0"/>
                <a:cs typeface="Times New Roman" panose="02020603050405020304" pitchFamily="18" charset="0"/>
              </a:rPr>
              <a:t>x</a:t>
            </a:r>
            <a:endParaRPr lang="pl-PL" sz="2400" dirty="0"/>
          </a:p>
        </p:txBody>
      </p:sp>
      <p:sp>
        <p:nvSpPr>
          <p:cNvPr id="132" name="pole tekstowe 131">
            <a:extLst>
              <a:ext uri="{FF2B5EF4-FFF2-40B4-BE49-F238E27FC236}">
                <a16:creationId xmlns:a16="http://schemas.microsoft.com/office/drawing/2014/main" id="{002B4FE9-F854-47DE-84BD-6DD5755E7D4D}"/>
              </a:ext>
            </a:extLst>
          </p:cNvPr>
          <p:cNvSpPr txBox="1"/>
          <p:nvPr/>
        </p:nvSpPr>
        <p:spPr>
          <a:xfrm>
            <a:off x="6653780" y="2107096"/>
            <a:ext cx="457476" cy="461665"/>
          </a:xfrm>
          <a:prstGeom prst="rect">
            <a:avLst/>
          </a:prstGeom>
          <a:noFill/>
        </p:spPr>
        <p:txBody>
          <a:bodyPr wrap="square">
            <a:spAutoFit/>
          </a:bodyPr>
          <a:lstStyle/>
          <a:p>
            <a:r>
              <a:rPr lang="pl-PL" sz="1800" i="1" dirty="0">
                <a:effectLst/>
                <a:latin typeface="Calibri" panose="020F0502020204030204" pitchFamily="34" charset="0"/>
                <a:ea typeface="Calibri" panose="020F0502020204030204" pitchFamily="34" charset="0"/>
                <a:cs typeface="Times New Roman" panose="02020603050405020304" pitchFamily="18" charset="0"/>
              </a:rPr>
              <a:t> </a:t>
            </a:r>
            <a:r>
              <a:rPr lang="pl-PL" sz="2400" i="1" dirty="0">
                <a:effectLst/>
                <a:latin typeface="Calibri" panose="020F0502020204030204" pitchFamily="34" charset="0"/>
                <a:ea typeface="Calibri" panose="020F0502020204030204" pitchFamily="34" charset="0"/>
                <a:cs typeface="Times New Roman" panose="02020603050405020304" pitchFamily="18" charset="0"/>
              </a:rPr>
              <a:t>y</a:t>
            </a:r>
            <a:endParaRPr lang="pl-PL" sz="2400" dirty="0"/>
          </a:p>
        </p:txBody>
      </p:sp>
    </p:spTree>
    <p:extLst>
      <p:ext uri="{BB962C8B-B14F-4D97-AF65-F5344CB8AC3E}">
        <p14:creationId xmlns:p14="http://schemas.microsoft.com/office/powerpoint/2010/main" val="244493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1BDE8A-7055-4574-82B4-740C3F83F724}"/>
              </a:ext>
            </a:extLst>
          </p:cNvPr>
          <p:cNvSpPr>
            <a:spLocks noGrp="1"/>
          </p:cNvSpPr>
          <p:nvPr>
            <p:ph type="title"/>
          </p:nvPr>
        </p:nvSpPr>
        <p:spPr>
          <a:xfrm>
            <a:off x="771276" y="238539"/>
            <a:ext cx="10364451" cy="1009816"/>
          </a:xfrm>
        </p:spPr>
        <p:txBody>
          <a:bodyPr>
            <a:noAutofit/>
          </a:bodyPr>
          <a:lstStyle/>
          <a:p>
            <a:br>
              <a:rPr lang="pl-PL" sz="2800" dirty="0">
                <a:solidFill>
                  <a:schemeClr val="tx1"/>
                </a:solidFill>
              </a:rPr>
            </a:br>
            <a:r>
              <a:rPr lang="pl-PL" sz="2800" dirty="0">
                <a:solidFill>
                  <a:schemeClr val="tx1"/>
                </a:solidFill>
              </a:rPr>
              <a:t>Przykład 1.     Wahadło płaskie na elastycznym ramieniu (</a:t>
            </a:r>
            <a:r>
              <a:rPr lang="pl-PL" sz="2800" dirty="0" err="1">
                <a:solidFill>
                  <a:schemeClr val="tx1"/>
                </a:solidFill>
              </a:rPr>
              <a:t>elastic</a:t>
            </a:r>
            <a:r>
              <a:rPr lang="pl-PL" sz="2800" dirty="0">
                <a:solidFill>
                  <a:schemeClr val="tx1"/>
                </a:solidFill>
              </a:rPr>
              <a:t> </a:t>
            </a:r>
            <a:r>
              <a:rPr lang="pl-PL" sz="2800" dirty="0" err="1">
                <a:solidFill>
                  <a:schemeClr val="tx1"/>
                </a:solidFill>
              </a:rPr>
              <a:t>pendelum</a:t>
            </a:r>
            <a:r>
              <a:rPr lang="pl-PL" sz="2800" dirty="0">
                <a:solidFill>
                  <a:schemeClr val="tx1"/>
                </a:solidFill>
              </a:rPr>
              <a:t>)</a:t>
            </a:r>
            <a:br>
              <a:rPr lang="pl-PL" sz="2800" dirty="0">
                <a:solidFill>
                  <a:schemeClr val="tx1"/>
                </a:solidFill>
              </a:rPr>
            </a:br>
            <a:endParaRPr lang="pl-PL" sz="28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19637B2-BA2A-43BE-9501-3104407FAE9B}"/>
                  </a:ext>
                </a:extLst>
              </p:cNvPr>
              <p:cNvSpPr>
                <a:spLocks noGrp="1"/>
              </p:cNvSpPr>
              <p:nvPr>
                <p:ph sz="quarter" idx="13"/>
              </p:nvPr>
            </p:nvSpPr>
            <p:spPr>
              <a:xfrm>
                <a:off x="192780" y="1542553"/>
                <a:ext cx="11521440" cy="5247861"/>
              </a:xfrm>
            </p:spPr>
            <p:txBody>
              <a:bodyPr>
                <a:normAutofit fontScale="92500" lnSpcReduction="20000"/>
              </a:bodyPr>
              <a:lstStyle/>
              <a:p>
                <a:r>
                  <a:rPr lang="pl-PL" dirty="0"/>
                  <a:t>Energia kinetyczna układu:</a:t>
                </a:r>
                <a:br>
                  <a:rPr lang="pl-PL" dirty="0"/>
                </a:br>
                <a:br>
                  <a:rPr lang="pl-PL" dirty="0"/>
                </a:br>
                <a:r>
                  <a:rPr lang="pl-PL" dirty="0"/>
                  <a:t>                                            &lt;&lt;&lt;&lt;&lt;</a:t>
                </a:r>
                <a:br>
                  <a:rPr lang="pl-PL" dirty="0"/>
                </a:br>
                <a:br>
                  <a:rPr lang="pl-PL" dirty="0"/>
                </a:br>
                <a:endParaRPr lang="pl-PL" dirty="0"/>
              </a:p>
              <a:p>
                <a:r>
                  <a:rPr lang="pl-PL" dirty="0"/>
                  <a:t>Energia potencjalna układu:</a:t>
                </a:r>
              </a:p>
              <a:p>
                <a:r>
                  <a:rPr lang="pl-PL" sz="2000" dirty="0">
                    <a:effectLst/>
                    <a:ea typeface="Calibri" panose="020F0502020204030204" pitchFamily="34" charset="0"/>
                    <a:cs typeface="Times New Roman" panose="02020603050405020304" pitchFamily="18" charset="0"/>
                  </a:rPr>
                  <a:t> </a:t>
                </a:r>
                <a14:m>
                  <m:oMath xmlns:m="http://schemas.openxmlformats.org/officeDocument/2006/math">
                    <m:r>
                      <a:rPr lang="pl-PL" sz="2000" i="1" smtClean="0">
                        <a:effectLst/>
                        <a:latin typeface="Cambria Math" panose="02040503050406030204" pitchFamily="18" charset="0"/>
                        <a:ea typeface="Calibri" panose="020F0502020204030204" pitchFamily="34" charset="0"/>
                        <a:cs typeface="Times New Roman" panose="02020603050405020304" pitchFamily="18" charset="0"/>
                      </a:rPr>
                      <m:t>𝑘</m:t>
                    </m:r>
                  </m:oMath>
                </a14:m>
                <a:r>
                  <a:rPr lang="pl-PL" dirty="0"/>
                  <a:t> – to jest współczynnik sztywności sprężyny [N/</a:t>
                </a:r>
                <a:r>
                  <a:rPr lang="pl-PL" cap="none" dirty="0"/>
                  <a:t>m</a:t>
                </a:r>
                <a:r>
                  <a:rPr lang="pl-PL" dirty="0"/>
                  <a:t>]</a:t>
                </a:r>
                <a:br>
                  <a:rPr lang="pl-PL" dirty="0"/>
                </a:br>
                <a:r>
                  <a:rPr lang="pl-PL" dirty="0"/>
                  <a:t> </a:t>
                </a:r>
                <a14:m>
                  <m:oMath xmlns:m="http://schemas.openxmlformats.org/officeDocument/2006/math">
                    <m:sSub>
                      <m:sSubPr>
                        <m:ctrlPr>
                          <a:rPr lang="pl-PL" i="1">
                            <a:latin typeface="Cambria Math" panose="02040503050406030204" pitchFamily="18" charset="0"/>
                            <a:ea typeface="Calibri" panose="020F0502020204030204" pitchFamily="34" charset="0"/>
                            <a:cs typeface="Times New Roman" panose="02020603050405020304" pitchFamily="18" charset="0"/>
                          </a:rPr>
                        </m:ctrlPr>
                      </m:sSubPr>
                      <m:e>
                        <m:r>
                          <a:rPr lang="pl-PL" i="1">
                            <a:latin typeface="Cambria Math" panose="02040503050406030204" pitchFamily="18" charset="0"/>
                            <a:ea typeface="Calibri" panose="020F0502020204030204" pitchFamily="34" charset="0"/>
                            <a:cs typeface="Times New Roman" panose="02020603050405020304" pitchFamily="18" charset="0"/>
                          </a:rPr>
                          <m:t>𝑙</m:t>
                        </m:r>
                      </m:e>
                      <m:sub>
                        <m:r>
                          <a:rPr lang="pl-PL" i="1">
                            <a:latin typeface="Cambria Math" panose="02040503050406030204" pitchFamily="18" charset="0"/>
                            <a:ea typeface="Calibri" panose="020F0502020204030204" pitchFamily="34" charset="0"/>
                            <a:cs typeface="Times New Roman" panose="02020603050405020304" pitchFamily="18" charset="0"/>
                          </a:rPr>
                          <m:t>0</m:t>
                        </m:r>
                      </m:sub>
                    </m:sSub>
                  </m:oMath>
                </a14:m>
                <a:r>
                  <a:rPr lang="pl-PL" dirty="0"/>
                  <a:t> - to jest długość swobodna sprężyny (stan nienaprężony)</a:t>
                </a:r>
                <a:br>
                  <a:rPr lang="pl-PL" dirty="0"/>
                </a:br>
                <a:r>
                  <a:rPr lang="pl-PL" dirty="0"/>
                  <a:t> H - to wysokość odniesienia dla  kulki  (dowolna, przy obliczeniu pochodnej i tak znika)</a:t>
                </a:r>
              </a:p>
              <a:p>
                <a:r>
                  <a:rPr lang="pl-PL" dirty="0"/>
                  <a:t>Układ ma dwa stopnie swobody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𝑠</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   </a:t>
                </a:r>
                <a:br>
                  <a:rPr lang="pl-PL" dirty="0">
                    <a:effectLst/>
                    <a:latin typeface="Calibri" panose="020F0502020204030204" pitchFamily="34" charset="0"/>
                    <a:ea typeface="Calibri" panose="020F0502020204030204" pitchFamily="34" charset="0"/>
                    <a:cs typeface="Times New Roman" panose="02020603050405020304" pitchFamily="18" charset="0"/>
                  </a:rPr>
                </a:br>
                <a:r>
                  <a:rPr lang="pl-PL" dirty="0">
                    <a:effectLst/>
                    <a:latin typeface="Calibri" panose="020F0502020204030204" pitchFamily="34" charset="0"/>
                    <a:ea typeface="Calibri" panose="020F0502020204030204" pitchFamily="34" charset="0"/>
                    <a:cs typeface="Times New Roman" panose="02020603050405020304" pitchFamily="18" charset="0"/>
                  </a:rPr>
                  <a:t>czyli:    </a:t>
                </a:r>
                <a14:m>
                  <m:oMath xmlns:m="http://schemas.openxmlformats.org/officeDocument/2006/math">
                    <m:r>
                      <a:rPr lang="en-US" b="1" i="1">
                        <a:latin typeface="Cambria Math" panose="02040503050406030204" pitchFamily="18" charset="0"/>
                      </a:rPr>
                      <m:t>𝒓</m:t>
                    </m:r>
                    <m:r>
                      <a:rPr lang="en-US" i="1">
                        <a:latin typeface="Cambria Math" panose="02040503050406030204" pitchFamily="18" charset="0"/>
                      </a:rPr>
                      <m:t>=</m:t>
                    </m:r>
                    <m:d>
                      <m:dPr>
                        <m:ctrlPr>
                          <a:rPr lang="pl-PL" i="1">
                            <a:latin typeface="Cambria Math" panose="02040503050406030204" pitchFamily="18" charset="0"/>
                          </a:rPr>
                        </m:ctrlPr>
                      </m:dPr>
                      <m:e>
                        <m:r>
                          <a:rPr lang="pl-PL" b="0" i="1" smtClean="0">
                            <a:latin typeface="Cambria Math" panose="02040503050406030204" pitchFamily="18" charset="0"/>
                          </a:rPr>
                          <m:t>𝑥</m:t>
                        </m:r>
                        <m:r>
                          <a:rPr lang="en-US" i="1">
                            <a:latin typeface="Cambria Math" panose="02040503050406030204" pitchFamily="18" charset="0"/>
                          </a:rPr>
                          <m:t>,</m:t>
                        </m:r>
                        <m:r>
                          <a:rPr lang="pl-PL" b="0" i="1" smtClean="0">
                            <a:latin typeface="Cambria Math" panose="02040503050406030204" pitchFamily="18" charset="0"/>
                          </a:rPr>
                          <m:t>𝑦</m:t>
                        </m:r>
                        <m:r>
                          <a:rPr lang="pl-PL" i="1" smtClean="0">
                            <a:latin typeface="Cambria Math" panose="02040503050406030204" pitchFamily="18" charset="0"/>
                          </a:rPr>
                          <m:t> </m:t>
                        </m:r>
                      </m:e>
                    </m:d>
                    <m:r>
                      <a:rPr lang="pl-PL" b="0" i="0" smtClean="0">
                        <a:latin typeface="Cambria Math" panose="02040503050406030204" pitchFamily="18" charset="0"/>
                      </a:rPr>
                      <m:t>=</m:t>
                    </m:r>
                    <m:d>
                      <m:dPr>
                        <m:ctrlPr>
                          <a:rPr lang="pl-PL" i="1">
                            <a:latin typeface="Cambria Math" panose="02040503050406030204" pitchFamily="18" charset="0"/>
                          </a:rPr>
                        </m:ctrlPr>
                      </m:dPr>
                      <m:e>
                        <m:sSub>
                          <m:sSubPr>
                            <m:ctrlPr>
                              <a:rPr lang="pl-PL" i="1" smtClean="0">
                                <a:latin typeface="Cambria Math" panose="02040503050406030204" pitchFamily="18" charset="0"/>
                              </a:rPr>
                            </m:ctrlPr>
                          </m:sSubPr>
                          <m:e>
                            <m:r>
                              <a:rPr lang="en-US" i="1">
                                <a:latin typeface="Cambria Math" panose="02040503050406030204" pitchFamily="18" charset="0"/>
                              </a:rPr>
                              <m:t>𝜉</m:t>
                            </m:r>
                          </m:e>
                          <m:sub>
                            <m:r>
                              <a:rPr lang="en-US" i="1" smtClean="0">
                                <a:latin typeface="Cambria Math" panose="02040503050406030204" pitchFamily="18" charset="0"/>
                              </a:rPr>
                              <m:t>1</m:t>
                            </m:r>
                          </m:sub>
                        </m:sSub>
                        <m:r>
                          <a:rPr lang="en-US" i="1">
                            <a:latin typeface="Cambria Math" panose="02040503050406030204" pitchFamily="18" charset="0"/>
                          </a:rPr>
                          <m:t>,</m:t>
                        </m:r>
                        <m:sSub>
                          <m:sSubPr>
                            <m:ctrlPr>
                              <a:rPr lang="pl-PL"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2</m:t>
                            </m:r>
                          </m:sub>
                        </m:sSub>
                        <m:r>
                          <a:rPr lang="pl-PL" i="1" smtClean="0">
                            <a:latin typeface="Cambria Math" panose="02040503050406030204" pitchFamily="18" charset="0"/>
                          </a:rPr>
                          <m:t> </m:t>
                        </m:r>
                      </m:e>
                    </m:d>
                  </m:oMath>
                </a14:m>
                <a:r>
                  <a:rPr lang="pl-PL" dirty="0"/>
                  <a:t>     we współrzędnych kartezjańskich</a:t>
                </a:r>
              </a:p>
              <a:p>
                <a:r>
                  <a:rPr lang="pl-PL" sz="1800" dirty="0">
                    <a:effectLst/>
                    <a:latin typeface="Calibri" panose="020F0502020204030204" pitchFamily="34" charset="0"/>
                    <a:ea typeface="Calibri" panose="020F0502020204030204" pitchFamily="34" charset="0"/>
                    <a:cs typeface="Times New Roman" panose="02020603050405020304" pitchFamily="18" charset="0"/>
                  </a:rPr>
                  <a:t>Jako współrzędne uogólnione wybieramy</a:t>
                </a:r>
                <a:r>
                  <a:rPr lang="pl-PL" sz="18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1800" b="1" i="1" smtClean="0">
                        <a:effectLst/>
                        <a:latin typeface="Cambria Math" panose="02040503050406030204" pitchFamily="18" charset="0"/>
                        <a:ea typeface="Times New Roman" panose="02020603050405020304" pitchFamily="18" charset="0"/>
                        <a:cs typeface="Times New Roman" panose="02020603050405020304" pitchFamily="18" charset="0"/>
                      </a:rPr>
                      <m:t>𝒒</m:t>
                    </m:r>
                    <m:r>
                      <a:rPr lang="en-US" sz="1800" b="1"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rPr>
                          <m:t>𝜑</m:t>
                        </m:r>
                      </m:e>
                    </m:d>
                  </m:oMath>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effectLst/>
                    <a:latin typeface="Calibri" panose="020F0502020204030204" pitchFamily="34" charset="0"/>
                    <a:ea typeface="Calibri" panose="020F0502020204030204" pitchFamily="34" charset="0"/>
                    <a:cs typeface="Times New Roman" panose="02020603050405020304" pitchFamily="18" charset="0"/>
                  </a:rPr>
                  <a:t>Wzory transformacyjne:   </a:t>
                </a:r>
              </a:p>
              <a:p>
                <a:r>
                  <a:rPr lang="pl-PL" sz="1800" dirty="0">
                    <a:effectLst/>
                    <a:latin typeface="Calibri" panose="020F0502020204030204" pitchFamily="34" charset="0"/>
                    <a:ea typeface="Calibri" panose="020F0502020204030204" pitchFamily="34" charset="0"/>
                    <a:cs typeface="Times New Roman" panose="02020603050405020304" pitchFamily="18" charset="0"/>
                  </a:rPr>
                  <a:t>Wzory transformacyjne prędkości: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019637B2-BA2A-43BE-9501-3104407FAE9B}"/>
                  </a:ext>
                </a:extLst>
              </p:cNvPr>
              <p:cNvSpPr>
                <a:spLocks noGrp="1" noRot="1" noChangeAspect="1" noMove="1" noResize="1" noEditPoints="1" noAdjustHandles="1" noChangeArrowheads="1" noChangeShapeType="1" noTextEdit="1"/>
              </p:cNvSpPr>
              <p:nvPr>
                <p:ph sz="quarter" idx="13"/>
              </p:nvPr>
            </p:nvSpPr>
            <p:spPr>
              <a:xfrm>
                <a:off x="192780" y="1542553"/>
                <a:ext cx="11521440" cy="5247861"/>
              </a:xfrm>
              <a:blipFill>
                <a:blip r:embed="rId2"/>
                <a:stretch>
                  <a:fillRect l="-423" t="-69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94AE3D4-666A-4EFE-AA27-177D096A6B82}"/>
                  </a:ext>
                </a:extLst>
              </p:cNvPr>
              <p:cNvSpPr txBox="1"/>
              <p:nvPr/>
            </p:nvSpPr>
            <p:spPr>
              <a:xfrm>
                <a:off x="944219" y="1993385"/>
                <a:ext cx="2613991"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000" i="1" smtClean="0">
                          <a:latin typeface="Cambria Math" panose="02040503050406030204" pitchFamily="18" charset="0"/>
                        </a:rPr>
                        <m:t>𝑇</m:t>
                      </m:r>
                      <m:r>
                        <a:rPr lang="pl-PL" sz="2000" i="0">
                          <a:latin typeface="Cambria Math" panose="02040503050406030204" pitchFamily="18" charset="0"/>
                        </a:rPr>
                        <m:t>=</m:t>
                      </m:r>
                      <m:f>
                        <m:fPr>
                          <m:ctrlPr>
                            <a:rPr lang="pl-PL" sz="2000" i="1">
                              <a:solidFill>
                                <a:srgbClr val="836967"/>
                              </a:solidFill>
                              <a:latin typeface="Cambria Math" panose="02040503050406030204" pitchFamily="18" charset="0"/>
                            </a:rPr>
                          </m:ctrlPr>
                        </m:fPr>
                        <m:num>
                          <m:r>
                            <a:rPr lang="pl-PL" sz="2000" i="0">
                              <a:latin typeface="Cambria Math" panose="02040503050406030204" pitchFamily="18" charset="0"/>
                            </a:rPr>
                            <m:t>1</m:t>
                          </m:r>
                        </m:num>
                        <m:den>
                          <m:r>
                            <a:rPr lang="pl-PL" sz="2000" i="0">
                              <a:latin typeface="Cambria Math" panose="02040503050406030204" pitchFamily="18" charset="0"/>
                            </a:rPr>
                            <m:t>2</m:t>
                          </m:r>
                        </m:den>
                      </m:f>
                      <m:r>
                        <a:rPr lang="pl-PL" sz="2000" i="1">
                          <a:latin typeface="Cambria Math" panose="02040503050406030204" pitchFamily="18" charset="0"/>
                        </a:rPr>
                        <m:t>𝑚</m:t>
                      </m:r>
                      <m:d>
                        <m:dPr>
                          <m:ctrlPr>
                            <a:rPr lang="pl-PL" sz="2000" i="1">
                              <a:solidFill>
                                <a:srgbClr val="836967"/>
                              </a:solidFill>
                              <a:latin typeface="Cambria Math" panose="02040503050406030204" pitchFamily="18" charset="0"/>
                            </a:rPr>
                          </m:ctrlPr>
                        </m:dPr>
                        <m:e>
                          <m:sSup>
                            <m:sSupPr>
                              <m:ctrlPr>
                                <a:rPr lang="pl-PL" sz="2000" i="1">
                                  <a:solidFill>
                                    <a:srgbClr val="836967"/>
                                  </a:solidFill>
                                  <a:latin typeface="Cambria Math" panose="02040503050406030204" pitchFamily="18" charset="0"/>
                                </a:rPr>
                              </m:ctrlPr>
                            </m:sSupPr>
                            <m:e>
                              <m:acc>
                                <m:accPr>
                                  <m:chr m:val="̇"/>
                                  <m:ctrlPr>
                                    <a:rPr lang="pl-PL" sz="2000" i="1">
                                      <a:solidFill>
                                        <a:srgbClr val="836967"/>
                                      </a:solidFill>
                                      <a:latin typeface="Cambria Math" panose="02040503050406030204" pitchFamily="18" charset="0"/>
                                    </a:rPr>
                                  </m:ctrlPr>
                                </m:accPr>
                                <m:e>
                                  <m:r>
                                    <a:rPr lang="pl-PL" sz="2000" i="1">
                                      <a:latin typeface="Cambria Math" panose="02040503050406030204" pitchFamily="18" charset="0"/>
                                    </a:rPr>
                                    <m:t>𝑥</m:t>
                                  </m:r>
                                </m:e>
                              </m:acc>
                            </m:e>
                            <m:sup>
                              <m:r>
                                <a:rPr lang="pl-PL" sz="2000" i="0">
                                  <a:latin typeface="Cambria Math" panose="02040503050406030204" pitchFamily="18" charset="0"/>
                                </a:rPr>
                                <m:t>2</m:t>
                              </m:r>
                            </m:sup>
                          </m:sSup>
                          <m:r>
                            <a:rPr lang="pl-PL" sz="2000" i="0">
                              <a:latin typeface="Cambria Math" panose="02040503050406030204" pitchFamily="18" charset="0"/>
                            </a:rPr>
                            <m:t>+</m:t>
                          </m:r>
                          <m:sSup>
                            <m:sSupPr>
                              <m:ctrlPr>
                                <a:rPr lang="pl-PL" sz="2000" i="1">
                                  <a:solidFill>
                                    <a:srgbClr val="836967"/>
                                  </a:solidFill>
                                  <a:latin typeface="Cambria Math" panose="02040503050406030204" pitchFamily="18" charset="0"/>
                                </a:rPr>
                              </m:ctrlPr>
                            </m:sSupPr>
                            <m:e>
                              <m:acc>
                                <m:accPr>
                                  <m:chr m:val="̇"/>
                                  <m:ctrlPr>
                                    <a:rPr lang="pl-PL" sz="2000" i="1">
                                      <a:solidFill>
                                        <a:srgbClr val="836967"/>
                                      </a:solidFill>
                                      <a:latin typeface="Cambria Math" panose="02040503050406030204" pitchFamily="18" charset="0"/>
                                    </a:rPr>
                                  </m:ctrlPr>
                                </m:accPr>
                                <m:e>
                                  <m:r>
                                    <a:rPr lang="pl-PL" sz="2000" i="1">
                                      <a:latin typeface="Cambria Math" panose="02040503050406030204" pitchFamily="18" charset="0"/>
                                    </a:rPr>
                                    <m:t>𝑦</m:t>
                                  </m:r>
                                </m:e>
                              </m:acc>
                            </m:e>
                            <m:sup>
                              <m:r>
                                <a:rPr lang="pl-PL" sz="2000" i="0">
                                  <a:latin typeface="Cambria Math" panose="02040503050406030204" pitchFamily="18" charset="0"/>
                                </a:rPr>
                                <m:t>2</m:t>
                              </m:r>
                            </m:sup>
                          </m:sSup>
                        </m:e>
                      </m:d>
                    </m:oMath>
                  </m:oMathPara>
                </a14:m>
                <a:endParaRPr lang="pl-PL" sz="2000" dirty="0"/>
              </a:p>
            </p:txBody>
          </p:sp>
        </mc:Choice>
        <mc:Fallback xmlns="">
          <p:sp>
            <p:nvSpPr>
              <p:cNvPr id="5" name="pole tekstowe 4">
                <a:extLst>
                  <a:ext uri="{FF2B5EF4-FFF2-40B4-BE49-F238E27FC236}">
                    <a16:creationId xmlns:a16="http://schemas.microsoft.com/office/drawing/2014/main" id="{694AE3D4-666A-4EFE-AA27-177D096A6B82}"/>
                  </a:ext>
                </a:extLst>
              </p:cNvPr>
              <p:cNvSpPr txBox="1">
                <a:spLocks noRot="1" noChangeAspect="1" noMove="1" noResize="1" noEditPoints="1" noAdjustHandles="1" noChangeArrowheads="1" noChangeShapeType="1" noTextEdit="1"/>
              </p:cNvSpPr>
              <p:nvPr/>
            </p:nvSpPr>
            <p:spPr>
              <a:xfrm>
                <a:off x="944219" y="1993385"/>
                <a:ext cx="2613991" cy="668516"/>
              </a:xfrm>
              <a:prstGeom prst="rect">
                <a:avLst/>
              </a:prstGeom>
              <a:blipFill>
                <a:blip r:embed="rId3"/>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id="{BC427A40-C269-4CDB-922B-EF99195D3ED8}"/>
                  </a:ext>
                </a:extLst>
              </p:cNvPr>
              <p:cNvSpPr txBox="1"/>
              <p:nvPr/>
            </p:nvSpPr>
            <p:spPr>
              <a:xfrm>
                <a:off x="4771477" y="5600600"/>
                <a:ext cx="1580321" cy="369332"/>
              </a:xfrm>
              <a:prstGeom prst="rect">
                <a:avLst/>
              </a:prstGeom>
              <a:noFill/>
            </p:spPr>
            <p:txBody>
              <a:bodyPr wrap="square">
                <a:spAutoFit/>
              </a:bodyPr>
              <a:lstStyle/>
              <a:p>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𝑙𝑠𝑖𝑛</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𝜑</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pl-PL" dirty="0"/>
              </a:p>
            </p:txBody>
          </p:sp>
        </mc:Choice>
        <mc:Fallback xmlns="">
          <p:sp>
            <p:nvSpPr>
              <p:cNvPr id="14" name="pole tekstowe 13">
                <a:extLst>
                  <a:ext uri="{FF2B5EF4-FFF2-40B4-BE49-F238E27FC236}">
                    <a16:creationId xmlns:a16="http://schemas.microsoft.com/office/drawing/2014/main" id="{BC427A40-C269-4CDB-922B-EF99195D3ED8}"/>
                  </a:ext>
                </a:extLst>
              </p:cNvPr>
              <p:cNvSpPr txBox="1">
                <a:spLocks noRot="1" noChangeAspect="1" noMove="1" noResize="1" noEditPoints="1" noAdjustHandles="1" noChangeArrowheads="1" noChangeShapeType="1" noTextEdit="1"/>
              </p:cNvSpPr>
              <p:nvPr/>
            </p:nvSpPr>
            <p:spPr>
              <a:xfrm>
                <a:off x="4771477" y="5600600"/>
                <a:ext cx="1580321" cy="369332"/>
              </a:xfrm>
              <a:prstGeom prst="rect">
                <a:avLst/>
              </a:prstGeom>
              <a:blipFill>
                <a:blip r:embed="rId4"/>
                <a:stretch>
                  <a:fillRect b="-1333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8" name="pole tekstowe 17">
                <a:extLst>
                  <a:ext uri="{FF2B5EF4-FFF2-40B4-BE49-F238E27FC236}">
                    <a16:creationId xmlns:a16="http://schemas.microsoft.com/office/drawing/2014/main" id="{72D0996B-75EF-4528-898F-7D3E4370BABB}"/>
                  </a:ext>
                </a:extLst>
              </p:cNvPr>
              <p:cNvSpPr txBox="1"/>
              <p:nvPr/>
            </p:nvSpPr>
            <p:spPr>
              <a:xfrm>
                <a:off x="4553115" y="2543391"/>
                <a:ext cx="4251959"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pl-PL" sz="1800" i="1" smtClean="0">
                          <a:effectLst/>
                          <a:latin typeface="Cambria Math" panose="02040503050406030204" pitchFamily="18" charset="0"/>
                          <a:ea typeface="Calibri" panose="020F0502020204030204" pitchFamily="34" charset="0"/>
                          <a:cs typeface="Times New Roman" panose="02020603050405020304" pitchFamily="18" charset="0"/>
                        </a:rPr>
                        <m:t>𝑈</m:t>
                      </m:r>
                      <m:r>
                        <a:rPr lang="pl-PL"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pl-PL"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pl-PL" sz="1800" i="1">
                          <a:effectLst/>
                          <a:latin typeface="Cambria Math" panose="02040503050406030204" pitchFamily="18" charset="0"/>
                          <a:ea typeface="Calibri" panose="020F0502020204030204" pitchFamily="34" charset="0"/>
                          <a:cs typeface="Times New Roman" panose="02020603050405020304" pitchFamily="18" charset="0"/>
                        </a:rPr>
                        <m:t>𝑘</m:t>
                      </m:r>
                      <m:sSup>
                        <m:sSup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effectLst/>
                                  <a:latin typeface="Cambria Math" panose="02040503050406030204" pitchFamily="18" charset="0"/>
                                  <a:ea typeface="Calibri" panose="020F0502020204030204" pitchFamily="34" charset="0"/>
                                  <a:cs typeface="Times New Roman" panose="02020603050405020304" pitchFamily="18" charset="0"/>
                                </a:rPr>
                                <m:t>𝑙</m:t>
                              </m:r>
                              <m:r>
                                <a:rPr lang="pl-PL"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pl-PL" sz="1800" i="1">
                                      <a:effectLst/>
                                      <a:latin typeface="Cambria Math" panose="02040503050406030204" pitchFamily="18" charset="0"/>
                                      <a:ea typeface="Calibri" panose="020F0502020204030204" pitchFamily="34" charset="0"/>
                                      <a:cs typeface="Times New Roman" panose="02020603050405020304" pitchFamily="18" charset="0"/>
                                    </a:rPr>
                                    <m:t>0</m:t>
                                  </m:r>
                                </m:sub>
                              </m:sSub>
                            </m:e>
                          </m:d>
                        </m:e>
                        <m:sup>
                          <m:r>
                            <a:rPr lang="pl-PL"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pl-PL" sz="1800" i="1">
                          <a:effectLst/>
                          <a:latin typeface="Cambria Math" panose="02040503050406030204" pitchFamily="18" charset="0"/>
                          <a:ea typeface="Calibri" panose="020F0502020204030204" pitchFamily="34" charset="0"/>
                          <a:cs typeface="Times New Roman" panose="02020603050405020304" pitchFamily="18" charset="0"/>
                        </a:rPr>
                        <m:t>+</m:t>
                      </m:r>
                      <m:r>
                        <a:rPr lang="pl-PL" sz="1800" i="1">
                          <a:effectLst/>
                          <a:latin typeface="Cambria Math" panose="02040503050406030204" pitchFamily="18" charset="0"/>
                          <a:ea typeface="Calibri" panose="020F0502020204030204" pitchFamily="34" charset="0"/>
                          <a:cs typeface="Times New Roman" panose="02020603050405020304" pitchFamily="18" charset="0"/>
                        </a:rPr>
                        <m:t>𝑚𝑔</m:t>
                      </m:r>
                      <m:d>
                        <m:dPr>
                          <m:ctrlPr>
                            <a:rPr lang="pl-PL"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effectLst/>
                              <a:latin typeface="Cambria Math" panose="02040503050406030204" pitchFamily="18" charset="0"/>
                              <a:ea typeface="Calibri" panose="020F0502020204030204" pitchFamily="34" charset="0"/>
                              <a:cs typeface="Times New Roman" panose="02020603050405020304" pitchFamily="18" charset="0"/>
                            </a:rPr>
                            <m:t>𝐻</m:t>
                          </m:r>
                          <m:r>
                            <a:rPr lang="pl-PL" sz="1800" i="1">
                              <a:effectLst/>
                              <a:latin typeface="Cambria Math" panose="02040503050406030204" pitchFamily="18" charset="0"/>
                              <a:ea typeface="Calibri" panose="020F0502020204030204" pitchFamily="34" charset="0"/>
                              <a:cs typeface="Times New Roman" panose="02020603050405020304" pitchFamily="18" charset="0"/>
                            </a:rPr>
                            <m:t>−</m:t>
                          </m:r>
                          <m:r>
                            <a:rPr lang="pl-PL" sz="1800" i="1">
                              <a:effectLst/>
                              <a:latin typeface="Cambria Math" panose="02040503050406030204" pitchFamily="18" charset="0"/>
                              <a:ea typeface="Calibri" panose="020F0502020204030204" pitchFamily="34" charset="0"/>
                              <a:cs typeface="Times New Roman" panose="02020603050405020304" pitchFamily="18" charset="0"/>
                            </a:rPr>
                            <m:t>𝑙</m:t>
                          </m:r>
                          <m:r>
                            <a:rPr lang="pl-PL" sz="18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pl-PL" sz="1800">
                              <a:effectLst/>
                              <a:latin typeface="Cambria Math" panose="02040503050406030204" pitchFamily="18" charset="0"/>
                              <a:ea typeface="Calibri" panose="020F0502020204030204" pitchFamily="34" charset="0"/>
                              <a:cs typeface="Times New Roman" panose="02020603050405020304" pitchFamily="18" charset="0"/>
                            </a:rPr>
                            <m:t>cos</m:t>
                          </m:r>
                          <m:r>
                            <a:rPr lang="pl-PL" sz="1800">
                              <a:effectLst/>
                              <a:latin typeface="Cambria Math" panose="02040503050406030204" pitchFamily="18" charset="0"/>
                              <a:ea typeface="Calibri" panose="020F0502020204030204" pitchFamily="34" charset="0"/>
                              <a:cs typeface="Times New Roman" panose="02020603050405020304" pitchFamily="18" charset="0"/>
                            </a:rPr>
                            <m:t>⁡</m:t>
                          </m:r>
                          <m:r>
                            <a:rPr lang="pl-PL" sz="1800" i="1">
                              <a:effectLst/>
                              <a:latin typeface="Cambria Math" panose="02040503050406030204" pitchFamily="18" charset="0"/>
                              <a:ea typeface="Calibri" panose="020F0502020204030204" pitchFamily="34" charset="0"/>
                              <a:cs typeface="Times New Roman" panose="02020603050405020304" pitchFamily="18" charset="0"/>
                            </a:rPr>
                            <m:t>(</m:t>
                          </m:r>
                          <m:r>
                            <a:rPr lang="pl-PL" sz="1800" i="1">
                              <a:effectLst/>
                              <a:latin typeface="Cambria Math" panose="02040503050406030204" pitchFamily="18" charset="0"/>
                              <a:ea typeface="Calibri" panose="020F0502020204030204" pitchFamily="34" charset="0"/>
                              <a:cs typeface="Times New Roman" panose="02020603050405020304" pitchFamily="18" charset="0"/>
                            </a:rPr>
                            <m:t>𝜑</m:t>
                          </m:r>
                          <m:r>
                            <a:rPr lang="pl-PL" sz="1800" i="1">
                              <a:effectLst/>
                              <a:latin typeface="Cambria Math" panose="02040503050406030204" pitchFamily="18" charset="0"/>
                              <a:ea typeface="Calibri" panose="020F0502020204030204" pitchFamily="34" charset="0"/>
                              <a:cs typeface="Times New Roman" panose="02020603050405020304" pitchFamily="18" charset="0"/>
                            </a:rPr>
                            <m:t>)</m:t>
                          </m:r>
                        </m:e>
                      </m:d>
                      <m:r>
                        <a:rPr lang="pl-PL" sz="18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pl-PL" dirty="0"/>
              </a:p>
            </p:txBody>
          </p:sp>
        </mc:Choice>
        <mc:Fallback xmlns="">
          <p:sp>
            <p:nvSpPr>
              <p:cNvPr id="18" name="pole tekstowe 17">
                <a:extLst>
                  <a:ext uri="{FF2B5EF4-FFF2-40B4-BE49-F238E27FC236}">
                    <a16:creationId xmlns:a16="http://schemas.microsoft.com/office/drawing/2014/main" id="{72D0996B-75EF-4528-898F-7D3E4370BABB}"/>
                  </a:ext>
                </a:extLst>
              </p:cNvPr>
              <p:cNvSpPr txBox="1">
                <a:spLocks noRot="1" noChangeAspect="1" noMove="1" noResize="1" noEditPoints="1" noAdjustHandles="1" noChangeArrowheads="1" noChangeShapeType="1" noTextEdit="1"/>
              </p:cNvSpPr>
              <p:nvPr/>
            </p:nvSpPr>
            <p:spPr>
              <a:xfrm>
                <a:off x="4553115" y="2543391"/>
                <a:ext cx="4251959" cy="610936"/>
              </a:xfrm>
              <a:prstGeom prst="rect">
                <a:avLst/>
              </a:prstGeom>
              <a:blipFill>
                <a:blip r:embed="rId5"/>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id="{D1340021-63D3-4771-82CD-AA1745B78945}"/>
                  </a:ext>
                </a:extLst>
              </p:cNvPr>
              <p:cNvSpPr txBox="1"/>
              <p:nvPr/>
            </p:nvSpPr>
            <p:spPr>
              <a:xfrm>
                <a:off x="3318674" y="5620719"/>
                <a:ext cx="1731396" cy="369332"/>
              </a:xfrm>
              <a:prstGeom prst="rect">
                <a:avLst/>
              </a:prstGeom>
              <a:noFill/>
            </p:spPr>
            <p:txBody>
              <a:bodyPr wrap="square">
                <a:spAutoFit/>
              </a:bodyPr>
              <a:lstStyle/>
              <a:p>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𝑙𝑐𝑜𝑠</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dirty="0"/>
              </a:p>
            </p:txBody>
          </p:sp>
        </mc:Choice>
        <mc:Fallback xmlns="">
          <p:sp>
            <p:nvSpPr>
              <p:cNvPr id="20" name="pole tekstowe 19">
                <a:extLst>
                  <a:ext uri="{FF2B5EF4-FFF2-40B4-BE49-F238E27FC236}">
                    <a16:creationId xmlns:a16="http://schemas.microsoft.com/office/drawing/2014/main" id="{D1340021-63D3-4771-82CD-AA1745B78945}"/>
                  </a:ext>
                </a:extLst>
              </p:cNvPr>
              <p:cNvSpPr txBox="1">
                <a:spLocks noRot="1" noChangeAspect="1" noMove="1" noResize="1" noEditPoints="1" noAdjustHandles="1" noChangeArrowheads="1" noChangeShapeType="1" noTextEdit="1"/>
              </p:cNvSpPr>
              <p:nvPr/>
            </p:nvSpPr>
            <p:spPr>
              <a:xfrm>
                <a:off x="3318674" y="5620719"/>
                <a:ext cx="1731396" cy="369332"/>
              </a:xfrm>
              <a:prstGeom prst="rect">
                <a:avLst/>
              </a:prstGeom>
              <a:blipFill>
                <a:blip r:embed="rId6"/>
                <a:stretch>
                  <a:fillRect b="-1311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7B823C75-EA52-438C-A0D2-6351085A2345}"/>
                  </a:ext>
                </a:extLst>
              </p:cNvPr>
              <p:cNvSpPr txBox="1"/>
              <p:nvPr/>
            </p:nvSpPr>
            <p:spPr>
              <a:xfrm>
                <a:off x="4709160" y="5967699"/>
                <a:ext cx="32182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pl-PL" i="1" smtClean="0">
                              <a:latin typeface="Cambria Math" panose="02040503050406030204" pitchFamily="18" charset="0"/>
                            </a:rPr>
                          </m:ctrlPr>
                        </m:funcPr>
                        <m:fName>
                          <m:r>
                            <m:rPr>
                              <m:sty m:val="p"/>
                            </m:rPr>
                            <a:rPr lang="pl-PL" i="0">
                              <a:latin typeface="Cambria Math" panose="02040503050406030204" pitchFamily="18" charset="0"/>
                            </a:rPr>
                            <m:t>cos</m:t>
                          </m:r>
                        </m:fName>
                        <m:e>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e>
                      </m:func>
                      <m:r>
                        <a:rPr lang="pl-PL" i="0">
                          <a:latin typeface="Cambria Math" panose="02040503050406030204" pitchFamily="18" charset="0"/>
                        </a:rPr>
                        <m:t>−</m:t>
                      </m:r>
                      <m:r>
                        <a:rPr lang="pl-PL" i="1">
                          <a:latin typeface="Cambria Math" panose="02040503050406030204" pitchFamily="18" charset="0"/>
                        </a:rPr>
                        <m:t>𝑙</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r>
                        <a:rPr lang="pl-PL" i="0">
                          <a:latin typeface="Cambria Math" panose="02040503050406030204" pitchFamily="18" charset="0"/>
                        </a:rPr>
                        <m:t> </m:t>
                      </m:r>
                      <m:r>
                        <a:rPr lang="pl-PL" i="1">
                          <a:latin typeface="Cambria Math" panose="02040503050406030204" pitchFamily="18" charset="0"/>
                        </a:rPr>
                        <m:t>𝑠𝑖𝑛</m:t>
                      </m:r>
                      <m:r>
                        <a:rPr lang="pl-PL" i="1">
                          <a:latin typeface="Cambria Math" panose="02040503050406030204" pitchFamily="18" charset="0"/>
                        </a:rPr>
                        <m:t>𝜑</m:t>
                      </m:r>
                    </m:oMath>
                  </m:oMathPara>
                </a14:m>
                <a:endParaRPr lang="pl-PL" dirty="0"/>
              </a:p>
            </p:txBody>
          </p:sp>
        </mc:Choice>
        <mc:Fallback xmlns="">
          <p:sp>
            <p:nvSpPr>
              <p:cNvPr id="11" name="pole tekstowe 10">
                <a:extLst>
                  <a:ext uri="{FF2B5EF4-FFF2-40B4-BE49-F238E27FC236}">
                    <a16:creationId xmlns:a16="http://schemas.microsoft.com/office/drawing/2014/main" id="{7B823C75-EA52-438C-A0D2-6351085A2345}"/>
                  </a:ext>
                </a:extLst>
              </p:cNvPr>
              <p:cNvSpPr txBox="1">
                <a:spLocks noRot="1" noChangeAspect="1" noMove="1" noResize="1" noEditPoints="1" noAdjustHandles="1" noChangeArrowheads="1" noChangeShapeType="1" noTextEdit="1"/>
              </p:cNvSpPr>
              <p:nvPr/>
            </p:nvSpPr>
            <p:spPr>
              <a:xfrm>
                <a:off x="4709160" y="5967699"/>
                <a:ext cx="3218290" cy="369332"/>
              </a:xfrm>
              <a:prstGeom prst="rect">
                <a:avLst/>
              </a:prstGeom>
              <a:blipFill>
                <a:blip r:embed="rId7"/>
                <a:stretch>
                  <a:fillRect b="-1147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5E890C2D-6371-4D76-ACE7-EB4AE8FAAAB4}"/>
                  </a:ext>
                </a:extLst>
              </p:cNvPr>
              <p:cNvSpPr txBox="1"/>
              <p:nvPr/>
            </p:nvSpPr>
            <p:spPr>
              <a:xfrm>
                <a:off x="4359301" y="5940537"/>
                <a:ext cx="1628029" cy="3853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pl-PL" i="1" smtClean="0">
                              <a:solidFill>
                                <a:srgbClr val="836967"/>
                              </a:solidFill>
                              <a:latin typeface="Cambria Math" panose="02040503050406030204" pitchFamily="18" charset="0"/>
                            </a:rPr>
                          </m:ctrlPr>
                        </m:accPr>
                        <m:e>
                          <m:r>
                            <a:rPr lang="pl-PL" i="1">
                              <a:latin typeface="Cambria Math" panose="02040503050406030204" pitchFamily="18" charset="0"/>
                            </a:rPr>
                            <m:t>𝑥</m:t>
                          </m:r>
                        </m:e>
                      </m:acc>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𝑙</m:t>
                          </m:r>
                        </m:e>
                      </m:acc>
                    </m:oMath>
                  </m:oMathPara>
                </a14:m>
                <a:endParaRPr lang="pl-PL" dirty="0"/>
              </a:p>
            </p:txBody>
          </p:sp>
        </mc:Choice>
        <mc:Fallback xmlns="">
          <p:sp>
            <p:nvSpPr>
              <p:cNvPr id="13" name="pole tekstowe 12">
                <a:extLst>
                  <a:ext uri="{FF2B5EF4-FFF2-40B4-BE49-F238E27FC236}">
                    <a16:creationId xmlns:a16="http://schemas.microsoft.com/office/drawing/2014/main" id="{5E890C2D-6371-4D76-ACE7-EB4AE8FAAAB4}"/>
                  </a:ext>
                </a:extLst>
              </p:cNvPr>
              <p:cNvSpPr txBox="1">
                <a:spLocks noRot="1" noChangeAspect="1" noMove="1" noResize="1" noEditPoints="1" noAdjustHandles="1" noChangeArrowheads="1" noChangeShapeType="1" noTextEdit="1"/>
              </p:cNvSpPr>
              <p:nvPr/>
            </p:nvSpPr>
            <p:spPr>
              <a:xfrm>
                <a:off x="4359301" y="5940537"/>
                <a:ext cx="1628029" cy="385362"/>
              </a:xfrm>
              <a:prstGeom prst="rect">
                <a:avLst/>
              </a:prstGeom>
              <a:blipFill>
                <a:blip r:embed="rId8"/>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E29DA13E-D2A2-4824-B99D-01033615E32E}"/>
                  </a:ext>
                </a:extLst>
              </p:cNvPr>
              <p:cNvSpPr txBox="1"/>
              <p:nvPr/>
            </p:nvSpPr>
            <p:spPr>
              <a:xfrm>
                <a:off x="8158495" y="5987839"/>
                <a:ext cx="240725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pl-PL" i="1" smtClean="0">
                              <a:latin typeface="Cambria Math" panose="02040503050406030204" pitchFamily="18" charset="0"/>
                            </a:rPr>
                          </m:ctrlPr>
                        </m:funcPr>
                        <m:fName>
                          <m:r>
                            <m:rPr>
                              <m:sty m:val="p"/>
                            </m:rPr>
                            <a:rPr lang="pl-PL" i="0">
                              <a:latin typeface="Cambria Math" panose="02040503050406030204" pitchFamily="18" charset="0"/>
                            </a:rPr>
                            <m:t>sin</m:t>
                          </m:r>
                        </m:fName>
                        <m:e>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e>
                      </m:func>
                      <m:r>
                        <a:rPr lang="pl-PL" i="0">
                          <a:latin typeface="Cambria Math" panose="02040503050406030204" pitchFamily="18" charset="0"/>
                        </a:rPr>
                        <m:t>+</m:t>
                      </m:r>
                      <m:r>
                        <a:rPr lang="pl-PL" i="1">
                          <a:latin typeface="Cambria Math" panose="02040503050406030204" pitchFamily="18" charset="0"/>
                        </a:rPr>
                        <m:t>𝑙</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r>
                        <a:rPr lang="pl-PL" i="0">
                          <a:latin typeface="Cambria Math" panose="02040503050406030204" pitchFamily="18" charset="0"/>
                        </a:rPr>
                        <m:t> </m:t>
                      </m:r>
                      <m:r>
                        <a:rPr lang="pl-PL" i="1">
                          <a:latin typeface="Cambria Math" panose="02040503050406030204" pitchFamily="18" charset="0"/>
                        </a:rPr>
                        <m:t>𝑐𝑜𝑠</m:t>
                      </m:r>
                      <m:r>
                        <a:rPr lang="pl-PL" i="1">
                          <a:latin typeface="Cambria Math" panose="02040503050406030204" pitchFamily="18" charset="0"/>
                        </a:rPr>
                        <m:t>𝜑</m:t>
                      </m:r>
                    </m:oMath>
                  </m:oMathPara>
                </a14:m>
                <a:endParaRPr lang="pl-PL" dirty="0"/>
              </a:p>
            </p:txBody>
          </p:sp>
        </mc:Choice>
        <mc:Fallback xmlns="">
          <p:sp>
            <p:nvSpPr>
              <p:cNvPr id="15" name="pole tekstowe 14">
                <a:extLst>
                  <a:ext uri="{FF2B5EF4-FFF2-40B4-BE49-F238E27FC236}">
                    <a16:creationId xmlns:a16="http://schemas.microsoft.com/office/drawing/2014/main" id="{E29DA13E-D2A2-4824-B99D-01033615E32E}"/>
                  </a:ext>
                </a:extLst>
              </p:cNvPr>
              <p:cNvSpPr txBox="1">
                <a:spLocks noRot="1" noChangeAspect="1" noMove="1" noResize="1" noEditPoints="1" noAdjustHandles="1" noChangeArrowheads="1" noChangeShapeType="1" noTextEdit="1"/>
              </p:cNvSpPr>
              <p:nvPr/>
            </p:nvSpPr>
            <p:spPr>
              <a:xfrm>
                <a:off x="8158495" y="5987839"/>
                <a:ext cx="2407256" cy="369332"/>
              </a:xfrm>
              <a:prstGeom prst="rect">
                <a:avLst/>
              </a:prstGeom>
              <a:blipFill>
                <a:blip r:embed="rId9"/>
                <a:stretch>
                  <a:fillRect b="-655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7DFA1C9C-3146-432A-9970-E57ECFBDC77B}"/>
                  </a:ext>
                </a:extLst>
              </p:cNvPr>
              <p:cNvSpPr txBox="1"/>
              <p:nvPr/>
            </p:nvSpPr>
            <p:spPr>
              <a:xfrm>
                <a:off x="7577633" y="5971809"/>
                <a:ext cx="1267240" cy="3853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pl-PL" i="1" smtClean="0">
                              <a:solidFill>
                                <a:srgbClr val="836967"/>
                              </a:solidFill>
                              <a:latin typeface="Cambria Math" panose="02040503050406030204" pitchFamily="18" charset="0"/>
                            </a:rPr>
                          </m:ctrlPr>
                        </m:accPr>
                        <m:e>
                          <m:r>
                            <a:rPr lang="pl-PL" i="1">
                              <a:latin typeface="Cambria Math" panose="02040503050406030204" pitchFamily="18" charset="0"/>
                            </a:rPr>
                            <m:t>𝑦</m:t>
                          </m:r>
                        </m:e>
                      </m:acc>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𝑙</m:t>
                          </m:r>
                        </m:e>
                      </m:acc>
                    </m:oMath>
                  </m:oMathPara>
                </a14:m>
                <a:endParaRPr lang="pl-PL" dirty="0"/>
              </a:p>
            </p:txBody>
          </p:sp>
        </mc:Choice>
        <mc:Fallback xmlns="">
          <p:sp>
            <p:nvSpPr>
              <p:cNvPr id="17" name="pole tekstowe 16">
                <a:extLst>
                  <a:ext uri="{FF2B5EF4-FFF2-40B4-BE49-F238E27FC236}">
                    <a16:creationId xmlns:a16="http://schemas.microsoft.com/office/drawing/2014/main" id="{7DFA1C9C-3146-432A-9970-E57ECFBDC77B}"/>
                  </a:ext>
                </a:extLst>
              </p:cNvPr>
              <p:cNvSpPr txBox="1">
                <a:spLocks noRot="1" noChangeAspect="1" noMove="1" noResize="1" noEditPoints="1" noAdjustHandles="1" noChangeArrowheads="1" noChangeShapeType="1" noTextEdit="1"/>
              </p:cNvSpPr>
              <p:nvPr/>
            </p:nvSpPr>
            <p:spPr>
              <a:xfrm>
                <a:off x="7577633" y="5971809"/>
                <a:ext cx="1267240" cy="385362"/>
              </a:xfrm>
              <a:prstGeom prst="rect">
                <a:avLst/>
              </a:prstGeom>
              <a:blipFill>
                <a:blip r:embed="rId10"/>
                <a:stretch>
                  <a:fillRect b="-634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D0CDEA96-477E-4CBD-A293-14E4B80A39E9}"/>
                  </a:ext>
                </a:extLst>
              </p:cNvPr>
              <p:cNvSpPr txBox="1"/>
              <p:nvPr/>
            </p:nvSpPr>
            <p:spPr>
              <a:xfrm>
                <a:off x="4387679" y="1986059"/>
                <a:ext cx="1930626" cy="557332"/>
              </a:xfrm>
              <a:prstGeom prst="rect">
                <a:avLst/>
              </a:prstGeom>
              <a:noFill/>
            </p:spPr>
            <p:txBody>
              <a:bodyPr wrap="square">
                <a:spAutoFit/>
              </a:bodyPr>
              <a:lstStyle/>
              <a:p>
                <a:pPr>
                  <a:lnSpc>
                    <a:spcPct val="107000"/>
                  </a:lnSpc>
                  <a:spcAft>
                    <a:spcPts val="800"/>
                  </a:spcAft>
                </a:pPr>
                <a14:m>
                  <m:oMath xmlns:m="http://schemas.openxmlformats.org/officeDocument/2006/math">
                    <m:r>
                      <a:rPr lang="pl-PL" sz="2000" i="1" smtClean="0">
                        <a:effectLst/>
                        <a:latin typeface="Cambria Math" panose="02040503050406030204" pitchFamily="18" charset="0"/>
                        <a:ea typeface="Calibri" panose="020F0502020204030204" pitchFamily="34" charset="0"/>
                        <a:cs typeface="Times New Roman" panose="02020603050405020304" pitchFamily="18" charset="0"/>
                      </a:rPr>
                      <m:t>{ </m:t>
                    </m:r>
                    <m:r>
                      <a:rPr lang="pl-PL" sz="2000" i="1" smtClean="0">
                        <a:effectLst/>
                        <a:latin typeface="Cambria Math" panose="02040503050406030204" pitchFamily="18" charset="0"/>
                        <a:ea typeface="Calibri" panose="020F0502020204030204" pitchFamily="34" charset="0"/>
                        <a:cs typeface="Times New Roman" panose="02020603050405020304" pitchFamily="18" charset="0"/>
                      </a:rPr>
                      <m:t>𝑇</m:t>
                    </m:r>
                    <m:r>
                      <a:rPr lang="pl-PL" sz="2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pl-PL" sz="2000" i="1">
                            <a:effectLst/>
                            <a:latin typeface="Cambria Math" panose="02040503050406030204" pitchFamily="18" charset="0"/>
                            <a:ea typeface="Calibri" panose="020F0502020204030204" pitchFamily="34" charset="0"/>
                            <a:cs typeface="Times New Roman" panose="02020603050405020304" pitchFamily="18" charset="0"/>
                          </a:rPr>
                          <m:t>2</m:t>
                        </m:r>
                      </m:den>
                    </m:f>
                    <m:r>
                      <a:rPr lang="pl-PL" sz="2000" i="1">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pl-PL"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000" i="1">
                            <a:effectLst/>
                            <a:latin typeface="Cambria Math" panose="02040503050406030204" pitchFamily="18" charset="0"/>
                            <a:ea typeface="Calibri" panose="020F0502020204030204" pitchFamily="34" charset="0"/>
                            <a:cs typeface="Times New Roman" panose="02020603050405020304" pitchFamily="18" charset="0"/>
                          </a:rPr>
                          <m:t>𝑣</m:t>
                        </m:r>
                      </m:e>
                      <m:sup>
                        <m:r>
                          <a:rPr lang="pl-P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pl-PL"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pl-PL"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pole tekstowe 15">
                <a:extLst>
                  <a:ext uri="{FF2B5EF4-FFF2-40B4-BE49-F238E27FC236}">
                    <a16:creationId xmlns:a16="http://schemas.microsoft.com/office/drawing/2014/main" id="{D0CDEA96-477E-4CBD-A293-14E4B80A39E9}"/>
                  </a:ext>
                </a:extLst>
              </p:cNvPr>
              <p:cNvSpPr txBox="1">
                <a:spLocks noRot="1" noChangeAspect="1" noMove="1" noResize="1" noEditPoints="1" noAdjustHandles="1" noChangeArrowheads="1" noChangeShapeType="1" noTextEdit="1"/>
              </p:cNvSpPr>
              <p:nvPr/>
            </p:nvSpPr>
            <p:spPr>
              <a:xfrm>
                <a:off x="4387679" y="1986059"/>
                <a:ext cx="1930626" cy="557332"/>
              </a:xfrm>
              <a:prstGeom prst="rect">
                <a:avLst/>
              </a:prstGeom>
              <a:blipFill>
                <a:blip r:embed="rId11"/>
                <a:stretch>
                  <a:fillRect l="-1582" b="-8791"/>
                </a:stretch>
              </a:blipFill>
            </p:spPr>
            <p:txBody>
              <a:bodyPr/>
              <a:lstStyle/>
              <a:p>
                <a:r>
                  <a:rPr lang="pl-PL">
                    <a:noFill/>
                  </a:rPr>
                  <a:t> </a:t>
                </a:r>
              </a:p>
            </p:txBody>
          </p:sp>
        </mc:Fallback>
      </mc:AlternateContent>
    </p:spTree>
    <p:extLst>
      <p:ext uri="{BB962C8B-B14F-4D97-AF65-F5344CB8AC3E}">
        <p14:creationId xmlns:p14="http://schemas.microsoft.com/office/powerpoint/2010/main" val="345942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D5C8D-7385-49AF-8981-377BF93436FB}"/>
              </a:ext>
            </a:extLst>
          </p:cNvPr>
          <p:cNvSpPr>
            <a:spLocks noGrp="1"/>
          </p:cNvSpPr>
          <p:nvPr>
            <p:ph type="title"/>
          </p:nvPr>
        </p:nvSpPr>
        <p:spPr>
          <a:xfrm>
            <a:off x="746173" y="483345"/>
            <a:ext cx="10364451" cy="669594"/>
          </a:xfrm>
        </p:spPr>
        <p:txBody>
          <a:bodyPr>
            <a:normAutofit fontScale="90000"/>
          </a:bodyPr>
          <a:lstStyle/>
          <a:p>
            <a:r>
              <a:rPr lang="pl-PL" sz="3200" dirty="0">
                <a:solidFill>
                  <a:schemeClr val="tx1"/>
                </a:solidFill>
              </a:rPr>
              <a:t>Wahadło płaskie na elastycznym ramieniu (2) </a:t>
            </a:r>
            <a:br>
              <a:rPr lang="pl-PL" sz="3200" dirty="0">
                <a:solidFill>
                  <a:schemeClr val="tx1"/>
                </a:solidFill>
              </a:rPr>
            </a:br>
            <a:r>
              <a:rPr lang="pl-PL" sz="3200" dirty="0">
                <a:solidFill>
                  <a:schemeClr val="tx1"/>
                </a:solidFill>
              </a:rPr>
              <a:t>(</a:t>
            </a:r>
            <a:r>
              <a:rPr lang="pl-PL" sz="3200" dirty="0" err="1">
                <a:solidFill>
                  <a:schemeClr val="tx1"/>
                </a:solidFill>
              </a:rPr>
              <a:t>elastic</a:t>
            </a:r>
            <a:r>
              <a:rPr lang="pl-PL" sz="3200" dirty="0">
                <a:solidFill>
                  <a:schemeClr val="tx1"/>
                </a:solidFill>
              </a:rPr>
              <a:t> </a:t>
            </a:r>
            <a:r>
              <a:rPr lang="pl-PL" sz="3200" dirty="0" err="1">
                <a:solidFill>
                  <a:schemeClr val="tx1"/>
                </a:solidFill>
              </a:rPr>
              <a:t>pendelum</a:t>
            </a:r>
            <a:r>
              <a:rPr lang="pl-PL" sz="3200" dirty="0">
                <a:solidFill>
                  <a:schemeClr val="tx1"/>
                </a:solidFill>
              </a:rPr>
              <a:t>)</a:t>
            </a:r>
            <a:br>
              <a:rPr lang="pl-PL" sz="3200" dirty="0">
                <a:solidFill>
                  <a:schemeClr val="tx1"/>
                </a:solidFill>
              </a:rPr>
            </a:b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9BF697F9-B6ED-4747-8846-0B7D0F6C27DB}"/>
                  </a:ext>
                </a:extLst>
              </p:cNvPr>
              <p:cNvSpPr>
                <a:spLocks noGrp="1"/>
              </p:cNvSpPr>
              <p:nvPr>
                <p:ph sz="quarter" idx="13"/>
              </p:nvPr>
            </p:nvSpPr>
            <p:spPr>
              <a:xfrm>
                <a:off x="556667" y="1224502"/>
                <a:ext cx="10743462" cy="5359178"/>
              </a:xfrm>
            </p:spPr>
            <p:txBody>
              <a:bodyPr/>
              <a:lstStyle/>
              <a:p>
                <a:r>
                  <a:rPr lang="pl-PL" dirty="0"/>
                  <a:t>Ponieważ pierwsza zmienna uogólniona jest:  </a:t>
                </a:r>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to pierwsze równanie ruchu ma postać ogólną:</a:t>
                </a:r>
                <a:br>
                  <a:rPr lang="pl-PL"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l-PL" sz="1800" dirty="0">
                    <a:latin typeface="Calibri" panose="020F0502020204030204" pitchFamily="34" charset="0"/>
                    <a:ea typeface="Times New Roman" panose="02020603050405020304" pitchFamily="18" charset="0"/>
                    <a:cs typeface="Times New Roman" panose="02020603050405020304" pitchFamily="18" charset="0"/>
                  </a:rPr>
                  <a:t>Po obliczeniu pochodnych cząstkowych otrzymujemy:</a:t>
                </a:r>
                <a:br>
                  <a:rPr lang="pl-PL" sz="1800" dirty="0">
                    <a:latin typeface="Calibri" panose="020F0502020204030204" pitchFamily="34" charset="0"/>
                    <a:ea typeface="Times New Roman" panose="02020603050405020304" pitchFamily="18" charset="0"/>
                    <a:cs typeface="Times New Roman" panose="02020603050405020304" pitchFamily="18" charset="0"/>
                  </a:rPr>
                </a:br>
                <a:br>
                  <a:rPr lang="pl-PL" sz="1800" dirty="0">
                    <a:latin typeface="Calibri" panose="020F0502020204030204" pitchFamily="34" charset="0"/>
                    <a:ea typeface="Times New Roman" panose="02020603050405020304" pitchFamily="18" charset="0"/>
                    <a:cs typeface="Times New Roman" panose="02020603050405020304" pitchFamily="18" charset="0"/>
                  </a:rPr>
                </a:br>
                <a:endParaRPr lang="pl-PL" sz="1800" dirty="0">
                  <a:latin typeface="Calibri" panose="020F0502020204030204" pitchFamily="34" charset="0"/>
                  <a:ea typeface="Times New Roman" panose="02020603050405020304" pitchFamily="18" charset="0"/>
                  <a:cs typeface="Times New Roman" panose="02020603050405020304" pitchFamily="18" charset="0"/>
                </a:endParaRPr>
              </a:p>
              <a:p>
                <a:r>
                  <a:rPr lang="pl-PL" sz="1800" dirty="0">
                    <a:effectLst/>
                    <a:latin typeface="Calibri" panose="020F0502020204030204" pitchFamily="34" charset="0"/>
                    <a:ea typeface="Times New Roman" panose="02020603050405020304" pitchFamily="18" charset="0"/>
                    <a:cs typeface="Times New Roman" panose="02020603050405020304" pitchFamily="18" charset="0"/>
                  </a:rPr>
                  <a:t>Dla drugiej współrzędnej uogólnionej    </a:t>
                </a:r>
                <a14:m>
                  <m:oMath xmlns:m="http://schemas.openxmlformats.org/officeDocument/2006/math">
                    <m:sSub>
                      <m:sSub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𝜑</m:t>
                    </m:r>
                  </m:oMath>
                </a14:m>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równania ruchu mamy:</a:t>
                </a:r>
                <a:br>
                  <a:rPr lang="pl-PL" sz="1800" dirty="0">
                    <a:effectLst/>
                    <a:latin typeface="Calibri" panose="020F0502020204030204" pitchFamily="34" charset="0"/>
                    <a:ea typeface="Times New Roman" panose="02020603050405020304" pitchFamily="18" charset="0"/>
                    <a:cs typeface="Times New Roman" panose="02020603050405020304" pitchFamily="18" charset="0"/>
                  </a:rPr>
                </a:br>
                <a:br>
                  <a:rPr lang="pl-PL" sz="1800" dirty="0">
                    <a:effectLst/>
                    <a:latin typeface="Calibri" panose="020F0502020204030204" pitchFamily="34" charset="0"/>
                    <a:ea typeface="Times New Roman" panose="02020603050405020304" pitchFamily="18" charset="0"/>
                    <a:cs typeface="Times New Roman" panose="02020603050405020304" pitchFamily="18" charset="0"/>
                  </a:rPr>
                </a:br>
                <a:br>
                  <a:rPr lang="pl-PL"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l-PL" sz="1800" dirty="0">
                    <a:latin typeface="Calibri" panose="020F0502020204030204" pitchFamily="34" charset="0"/>
                    <a:ea typeface="Times New Roman" panose="02020603050405020304" pitchFamily="18" charset="0"/>
                    <a:cs typeface="Times New Roman" panose="02020603050405020304" pitchFamily="18" charset="0"/>
                  </a:rPr>
                  <a:t>A po wykonaniu pochodnych cząstkowych:</a:t>
                </a:r>
              </a:p>
              <a:p>
                <a:r>
                  <a:rPr lang="pl-PL" sz="1800" dirty="0">
                    <a:effectLst/>
                    <a:latin typeface="Calibri" panose="020F0502020204030204" pitchFamily="34" charset="0"/>
                    <a:ea typeface="Times New Roman" panose="02020603050405020304" pitchFamily="18" charset="0"/>
                    <a:cs typeface="Times New Roman" panose="02020603050405020304" pitchFamily="18" charset="0"/>
                  </a:rPr>
                  <a:t>Kolejnym etapem obliczeń jest wyznaczenie sił zewnętrznych na podstawie pracy wirtualnej układu, wyrażonej na początku we współrzędnych opisu pierwotnego :</a:t>
                </a:r>
              </a:p>
            </p:txBody>
          </p:sp>
        </mc:Choice>
        <mc:Fallback xmlns="">
          <p:sp>
            <p:nvSpPr>
              <p:cNvPr id="3" name="Symbol zastępczy zawartości 2">
                <a:extLst>
                  <a:ext uri="{FF2B5EF4-FFF2-40B4-BE49-F238E27FC236}">
                    <a16:creationId xmlns:a16="http://schemas.microsoft.com/office/drawing/2014/main" id="{9BF697F9-B6ED-4747-8846-0B7D0F6C27DB}"/>
                  </a:ext>
                </a:extLst>
              </p:cNvPr>
              <p:cNvSpPr>
                <a:spLocks noGrp="1" noRot="1" noChangeAspect="1" noMove="1" noResize="1" noEditPoints="1" noAdjustHandles="1" noChangeArrowheads="1" noChangeShapeType="1" noTextEdit="1"/>
              </p:cNvSpPr>
              <p:nvPr>
                <p:ph sz="quarter" idx="13"/>
              </p:nvPr>
            </p:nvSpPr>
            <p:spPr>
              <a:xfrm>
                <a:off x="556667" y="1224502"/>
                <a:ext cx="10743462" cy="5359178"/>
              </a:xfrm>
              <a:blipFill>
                <a:blip r:embed="rId2"/>
                <a:stretch>
                  <a:fillRect l="-51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C33DE02E-5FB6-4EE3-9177-A7845C104125}"/>
                  </a:ext>
                </a:extLst>
              </p:cNvPr>
              <p:cNvSpPr txBox="1"/>
              <p:nvPr/>
            </p:nvSpPr>
            <p:spPr>
              <a:xfrm>
                <a:off x="3222267" y="1680474"/>
                <a:ext cx="2804822"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i="1" smtClean="0">
                              <a:solidFill>
                                <a:srgbClr val="836967"/>
                              </a:solidFill>
                              <a:latin typeface="Cambria Math" panose="02040503050406030204" pitchFamily="18" charset="0"/>
                            </a:rPr>
                          </m:ctrlPr>
                        </m:fPr>
                        <m:num>
                          <m:r>
                            <a:rPr lang="pl-PL" i="1">
                              <a:latin typeface="Cambria Math" panose="02040503050406030204" pitchFamily="18" charset="0"/>
                            </a:rPr>
                            <m:t>𝑑</m:t>
                          </m:r>
                        </m:num>
                        <m:den>
                          <m:r>
                            <a:rPr lang="pl-PL" i="1">
                              <a:latin typeface="Cambria Math" panose="02040503050406030204" pitchFamily="18" charset="0"/>
                            </a:rPr>
                            <m:t>𝑑𝑡</m:t>
                          </m:r>
                        </m:den>
                      </m:f>
                      <m:d>
                        <m:dPr>
                          <m:ctrlPr>
                            <a:rPr lang="pl-PL" i="1">
                              <a:solidFill>
                                <a:srgbClr val="836967"/>
                              </a:solidFill>
                              <a:latin typeface="Cambria Math" panose="02040503050406030204" pitchFamily="18" charset="0"/>
                            </a:rPr>
                          </m:ctrlPr>
                        </m:dPr>
                        <m:e>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m:t>
                              </m:r>
                              <m:r>
                                <a:rPr lang="pl-PL" i="1">
                                  <a:latin typeface="Cambria Math" panose="02040503050406030204" pitchFamily="18" charset="0"/>
                                </a:rPr>
                                <m:t>𝐿</m:t>
                              </m:r>
                            </m:num>
                            <m:den>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𝑙</m:t>
                                  </m:r>
                                </m:e>
                              </m:acc>
                            </m:den>
                          </m:f>
                        </m:e>
                      </m:d>
                      <m:r>
                        <a:rPr lang="pl-PL" i="0">
                          <a:latin typeface="Cambria Math" panose="02040503050406030204" pitchFamily="18" charset="0"/>
                        </a:rPr>
                        <m:t>−</m:t>
                      </m:r>
                      <m:d>
                        <m:dPr>
                          <m:ctrlPr>
                            <a:rPr lang="pl-PL" i="1">
                              <a:solidFill>
                                <a:srgbClr val="836967"/>
                              </a:solidFill>
                              <a:latin typeface="Cambria Math" panose="02040503050406030204" pitchFamily="18" charset="0"/>
                            </a:rPr>
                          </m:ctrlPr>
                        </m:dPr>
                        <m:e>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m:t>
                              </m:r>
                              <m:r>
                                <a:rPr lang="pl-PL" i="1">
                                  <a:latin typeface="Cambria Math" panose="02040503050406030204" pitchFamily="18" charset="0"/>
                                </a:rPr>
                                <m:t>𝐿</m:t>
                              </m:r>
                            </m:num>
                            <m:den>
                              <m:r>
                                <a:rPr lang="pl-PL" i="0">
                                  <a:latin typeface="Cambria Math" panose="02040503050406030204" pitchFamily="18" charset="0"/>
                                </a:rPr>
                                <m:t>𝜕</m:t>
                              </m:r>
                              <m:r>
                                <a:rPr lang="pl-PL" i="1">
                                  <a:latin typeface="Cambria Math" panose="02040503050406030204" pitchFamily="18" charset="0"/>
                                </a:rPr>
                                <m:t>𝑙</m:t>
                              </m:r>
                            </m:den>
                          </m:f>
                        </m:e>
                      </m:d>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𝑄</m:t>
                          </m:r>
                        </m:e>
                        <m:sub>
                          <m:r>
                            <a:rPr lang="pl-PL" i="1">
                              <a:latin typeface="Cambria Math" panose="02040503050406030204" pitchFamily="18" charset="0"/>
                            </a:rPr>
                            <m:t>𝑙</m:t>
                          </m:r>
                        </m:sub>
                      </m:sSub>
                    </m:oMath>
                  </m:oMathPara>
                </a14:m>
                <a:endParaRPr lang="pl-PL" dirty="0"/>
              </a:p>
            </p:txBody>
          </p:sp>
        </mc:Choice>
        <mc:Fallback xmlns="">
          <p:sp>
            <p:nvSpPr>
              <p:cNvPr id="5" name="pole tekstowe 4">
                <a:extLst>
                  <a:ext uri="{FF2B5EF4-FFF2-40B4-BE49-F238E27FC236}">
                    <a16:creationId xmlns:a16="http://schemas.microsoft.com/office/drawing/2014/main" id="{C33DE02E-5FB6-4EE3-9177-A7845C104125}"/>
                  </a:ext>
                </a:extLst>
              </p:cNvPr>
              <p:cNvSpPr txBox="1">
                <a:spLocks noRot="1" noChangeAspect="1" noMove="1" noResize="1" noEditPoints="1" noAdjustHandles="1" noChangeArrowheads="1" noChangeShapeType="1" noTextEdit="1"/>
              </p:cNvSpPr>
              <p:nvPr/>
            </p:nvSpPr>
            <p:spPr>
              <a:xfrm>
                <a:off x="3222267" y="1680474"/>
                <a:ext cx="2804822" cy="714683"/>
              </a:xfrm>
              <a:prstGeom prst="rect">
                <a:avLst/>
              </a:prstGeom>
              <a:blipFill>
                <a:blip r:embed="rId3"/>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4FD5EB80-0FB1-4300-B960-9CBF7F80E6FD}"/>
                  </a:ext>
                </a:extLst>
              </p:cNvPr>
              <p:cNvSpPr txBox="1"/>
              <p:nvPr/>
            </p:nvSpPr>
            <p:spPr>
              <a:xfrm>
                <a:off x="805070" y="2810754"/>
                <a:ext cx="5222019"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i="1" smtClean="0">
                              <a:solidFill>
                                <a:srgbClr val="836967"/>
                              </a:solidFill>
                              <a:latin typeface="Cambria Math" panose="02040503050406030204" pitchFamily="18" charset="0"/>
                            </a:rPr>
                          </m:ctrlPr>
                        </m:fPr>
                        <m:num>
                          <m:r>
                            <a:rPr lang="pl-PL" i="1">
                              <a:latin typeface="Cambria Math" panose="02040503050406030204" pitchFamily="18" charset="0"/>
                            </a:rPr>
                            <m:t>𝑑</m:t>
                          </m:r>
                        </m:num>
                        <m:den>
                          <m:r>
                            <a:rPr lang="pl-PL" i="1">
                              <a:latin typeface="Cambria Math" panose="02040503050406030204" pitchFamily="18" charset="0"/>
                            </a:rPr>
                            <m:t>𝑑𝑡</m:t>
                          </m:r>
                        </m:den>
                      </m:f>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𝑚</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𝑙</m:t>
                              </m:r>
                            </m:e>
                          </m:acc>
                        </m:e>
                      </m:d>
                      <m:r>
                        <a:rPr lang="pl-PL" i="0">
                          <a:latin typeface="Cambria Math" panose="02040503050406030204" pitchFamily="18" charset="0"/>
                        </a:rPr>
                        <m:t>−</m:t>
                      </m:r>
                      <m:r>
                        <a:rPr lang="pl-PL" i="1">
                          <a:latin typeface="Cambria Math" panose="02040503050406030204" pitchFamily="18" charset="0"/>
                        </a:rPr>
                        <m:t>𝑚𝑔𝑙</m:t>
                      </m:r>
                      <m:sSup>
                        <m:sSupPr>
                          <m:ctrlPr>
                            <a:rPr lang="pl-PL" i="1">
                              <a:solidFill>
                                <a:srgbClr val="836967"/>
                              </a:solidFill>
                              <a:latin typeface="Cambria Math" panose="02040503050406030204" pitchFamily="18" charset="0"/>
                            </a:rPr>
                          </m:ctrlPr>
                        </m:sSupPr>
                        <m:e>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e>
                        <m:sup>
                          <m:r>
                            <a:rPr lang="pl-PL" i="0">
                              <a:latin typeface="Cambria Math" panose="02040503050406030204" pitchFamily="18" charset="0"/>
                            </a:rPr>
                            <m:t>2</m:t>
                          </m:r>
                        </m:sup>
                      </m:sSup>
                      <m:r>
                        <a:rPr lang="pl-PL" i="0">
                          <a:latin typeface="Cambria Math" panose="02040503050406030204" pitchFamily="18" charset="0"/>
                        </a:rPr>
                        <m:t>+</m:t>
                      </m:r>
                      <m:r>
                        <a:rPr lang="pl-PL" i="1">
                          <a:latin typeface="Cambria Math" panose="02040503050406030204" pitchFamily="18" charset="0"/>
                        </a:rPr>
                        <m:t>𝑘</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𝑙</m:t>
                          </m:r>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𝑙</m:t>
                              </m:r>
                            </m:e>
                            <m:sub>
                              <m:r>
                                <a:rPr lang="pl-PL" i="0">
                                  <a:latin typeface="Cambria Math" panose="02040503050406030204" pitchFamily="18" charset="0"/>
                                </a:rPr>
                                <m:t>0</m:t>
                              </m:r>
                            </m:sub>
                          </m:sSub>
                        </m:e>
                      </m:d>
                      <m:r>
                        <a:rPr lang="pl-PL" i="0">
                          <a:latin typeface="Cambria Math" panose="02040503050406030204" pitchFamily="18" charset="0"/>
                        </a:rPr>
                        <m:t>−</m:t>
                      </m:r>
                      <m:r>
                        <a:rPr lang="pl-PL" i="1">
                          <a:latin typeface="Cambria Math" panose="02040503050406030204" pitchFamily="18" charset="0"/>
                        </a:rPr>
                        <m:t>𝑚𝑔</m:t>
                      </m:r>
                      <m:r>
                        <a:rPr lang="pl-PL" i="0">
                          <a:latin typeface="Cambria Math" panose="02040503050406030204" pitchFamily="18" charset="0"/>
                        </a:rPr>
                        <m:t> </m:t>
                      </m:r>
                      <m:r>
                        <a:rPr lang="pl-PL" i="1">
                          <a:latin typeface="Cambria Math" panose="02040503050406030204" pitchFamily="18" charset="0"/>
                        </a:rPr>
                        <m:t>𝑐𝑜𝑠</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𝑄</m:t>
                          </m:r>
                        </m:e>
                        <m:sub>
                          <m:r>
                            <a:rPr lang="pl-PL" i="1">
                              <a:latin typeface="Cambria Math" panose="02040503050406030204" pitchFamily="18" charset="0"/>
                            </a:rPr>
                            <m:t>𝑙</m:t>
                          </m:r>
                        </m:sub>
                      </m:sSub>
                    </m:oMath>
                  </m:oMathPara>
                </a14:m>
                <a:endParaRPr lang="pl-PL" dirty="0"/>
              </a:p>
            </p:txBody>
          </p:sp>
        </mc:Choice>
        <mc:Fallback xmlns="">
          <p:sp>
            <p:nvSpPr>
              <p:cNvPr id="7" name="pole tekstowe 6">
                <a:extLst>
                  <a:ext uri="{FF2B5EF4-FFF2-40B4-BE49-F238E27FC236}">
                    <a16:creationId xmlns:a16="http://schemas.microsoft.com/office/drawing/2014/main" id="{4FD5EB80-0FB1-4300-B960-9CBF7F80E6FD}"/>
                  </a:ext>
                </a:extLst>
              </p:cNvPr>
              <p:cNvSpPr txBox="1">
                <a:spLocks noRot="1" noChangeAspect="1" noMove="1" noResize="1" noEditPoints="1" noAdjustHandles="1" noChangeArrowheads="1" noChangeShapeType="1" noTextEdit="1"/>
              </p:cNvSpPr>
              <p:nvPr/>
            </p:nvSpPr>
            <p:spPr>
              <a:xfrm>
                <a:off x="805070" y="2810754"/>
                <a:ext cx="5222019" cy="618246"/>
              </a:xfrm>
              <a:prstGeom prst="rect">
                <a:avLst/>
              </a:prstGeom>
              <a:blipFill>
                <a:blip r:embed="rId4"/>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18B01F93-C509-4FCD-9AF8-64212756D9EA}"/>
                  </a:ext>
                </a:extLst>
              </p:cNvPr>
              <p:cNvSpPr txBox="1"/>
              <p:nvPr/>
            </p:nvSpPr>
            <p:spPr>
              <a:xfrm>
                <a:off x="3066221" y="3992514"/>
                <a:ext cx="3318676"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i="1" smtClean="0">
                              <a:solidFill>
                                <a:srgbClr val="836967"/>
                              </a:solidFill>
                              <a:latin typeface="Cambria Math" panose="02040503050406030204" pitchFamily="18" charset="0"/>
                            </a:rPr>
                          </m:ctrlPr>
                        </m:fPr>
                        <m:num>
                          <m:r>
                            <a:rPr lang="pl-PL" i="1">
                              <a:latin typeface="Cambria Math" panose="02040503050406030204" pitchFamily="18" charset="0"/>
                            </a:rPr>
                            <m:t>𝑑</m:t>
                          </m:r>
                        </m:num>
                        <m:den>
                          <m:r>
                            <a:rPr lang="pl-PL" i="1">
                              <a:latin typeface="Cambria Math" panose="02040503050406030204" pitchFamily="18" charset="0"/>
                            </a:rPr>
                            <m:t>𝑑𝑡</m:t>
                          </m:r>
                        </m:den>
                      </m:f>
                      <m:d>
                        <m:dPr>
                          <m:ctrlPr>
                            <a:rPr lang="pl-PL" i="1">
                              <a:solidFill>
                                <a:srgbClr val="836967"/>
                              </a:solidFill>
                              <a:latin typeface="Cambria Math" panose="02040503050406030204" pitchFamily="18" charset="0"/>
                            </a:rPr>
                          </m:ctrlPr>
                        </m:dPr>
                        <m:e>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m:t>
                              </m:r>
                              <m:r>
                                <a:rPr lang="pl-PL" i="1">
                                  <a:latin typeface="Cambria Math" panose="02040503050406030204" pitchFamily="18" charset="0"/>
                                </a:rPr>
                                <m:t>𝐿</m:t>
                              </m:r>
                            </m:num>
                            <m:den>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den>
                          </m:f>
                        </m:e>
                      </m:d>
                      <m:r>
                        <a:rPr lang="pl-PL" i="0">
                          <a:latin typeface="Cambria Math" panose="02040503050406030204" pitchFamily="18" charset="0"/>
                        </a:rPr>
                        <m:t>−</m:t>
                      </m:r>
                      <m:d>
                        <m:dPr>
                          <m:ctrlPr>
                            <a:rPr lang="pl-PL" i="1">
                              <a:solidFill>
                                <a:srgbClr val="836967"/>
                              </a:solidFill>
                              <a:latin typeface="Cambria Math" panose="02040503050406030204" pitchFamily="18" charset="0"/>
                            </a:rPr>
                          </m:ctrlPr>
                        </m:dPr>
                        <m:e>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m:t>
                              </m:r>
                              <m:r>
                                <a:rPr lang="pl-PL" i="1">
                                  <a:latin typeface="Cambria Math" panose="02040503050406030204" pitchFamily="18" charset="0"/>
                                </a:rPr>
                                <m:t>𝐿</m:t>
                              </m:r>
                            </m:num>
                            <m:den>
                              <m:r>
                                <a:rPr lang="pl-PL" i="0">
                                  <a:latin typeface="Cambria Math" panose="02040503050406030204" pitchFamily="18" charset="0"/>
                                </a:rPr>
                                <m:t>𝜕</m:t>
                              </m:r>
                              <m:r>
                                <a:rPr lang="pl-PL" i="1">
                                  <a:latin typeface="Cambria Math" panose="02040503050406030204" pitchFamily="18" charset="0"/>
                                </a:rPr>
                                <m:t>𝜑</m:t>
                              </m:r>
                            </m:den>
                          </m:f>
                        </m:e>
                      </m:d>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𝑄</m:t>
                          </m:r>
                        </m:e>
                        <m:sub>
                          <m:r>
                            <a:rPr lang="pl-PL" i="1">
                              <a:latin typeface="Cambria Math" panose="02040503050406030204" pitchFamily="18" charset="0"/>
                            </a:rPr>
                            <m:t>𝜑</m:t>
                          </m:r>
                        </m:sub>
                      </m:sSub>
                    </m:oMath>
                  </m:oMathPara>
                </a14:m>
                <a:endParaRPr lang="pl-PL" dirty="0"/>
              </a:p>
            </p:txBody>
          </p:sp>
        </mc:Choice>
        <mc:Fallback xmlns="">
          <p:sp>
            <p:nvSpPr>
              <p:cNvPr id="9" name="pole tekstowe 8">
                <a:extLst>
                  <a:ext uri="{FF2B5EF4-FFF2-40B4-BE49-F238E27FC236}">
                    <a16:creationId xmlns:a16="http://schemas.microsoft.com/office/drawing/2014/main" id="{18B01F93-C509-4FCD-9AF8-64212756D9EA}"/>
                  </a:ext>
                </a:extLst>
              </p:cNvPr>
              <p:cNvSpPr txBox="1">
                <a:spLocks noRot="1" noChangeAspect="1" noMove="1" noResize="1" noEditPoints="1" noAdjustHandles="1" noChangeArrowheads="1" noChangeShapeType="1" noTextEdit="1"/>
              </p:cNvSpPr>
              <p:nvPr/>
            </p:nvSpPr>
            <p:spPr>
              <a:xfrm>
                <a:off x="3066221" y="3992514"/>
                <a:ext cx="3318676" cy="714683"/>
              </a:xfrm>
              <a:prstGeom prst="rect">
                <a:avLst/>
              </a:prstGeom>
              <a:blipFill>
                <a:blip r:embed="rId5"/>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CD3FDDB-963C-42B5-8818-83AFE3A89984}"/>
                  </a:ext>
                </a:extLst>
              </p:cNvPr>
              <p:cNvSpPr txBox="1"/>
              <p:nvPr/>
            </p:nvSpPr>
            <p:spPr>
              <a:xfrm>
                <a:off x="5868063" y="4778760"/>
                <a:ext cx="3782833"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i="1" smtClean="0">
                              <a:solidFill>
                                <a:srgbClr val="836967"/>
                              </a:solidFill>
                              <a:latin typeface="Cambria Math" panose="02040503050406030204" pitchFamily="18" charset="0"/>
                            </a:rPr>
                          </m:ctrlPr>
                        </m:fPr>
                        <m:num>
                          <m:r>
                            <a:rPr lang="pl-PL" i="1">
                              <a:latin typeface="Cambria Math" panose="02040503050406030204" pitchFamily="18" charset="0"/>
                            </a:rPr>
                            <m:t>𝑑</m:t>
                          </m:r>
                        </m:num>
                        <m:den>
                          <m:r>
                            <a:rPr lang="pl-PL" i="1">
                              <a:latin typeface="Cambria Math" panose="02040503050406030204" pitchFamily="18" charset="0"/>
                            </a:rPr>
                            <m:t>𝑑𝑡</m:t>
                          </m:r>
                        </m:den>
                      </m:f>
                      <m:d>
                        <m:dPr>
                          <m:ctrlPr>
                            <a:rPr lang="pl-PL" i="1">
                              <a:solidFill>
                                <a:srgbClr val="836967"/>
                              </a:solidFill>
                              <a:latin typeface="Cambria Math" panose="02040503050406030204" pitchFamily="18" charset="0"/>
                            </a:rPr>
                          </m:ctrlPr>
                        </m:dPr>
                        <m:e>
                          <m:sSup>
                            <m:sSupPr>
                              <m:ctrlPr>
                                <a:rPr lang="pl-PL" i="1">
                                  <a:solidFill>
                                    <a:srgbClr val="836967"/>
                                  </a:solidFill>
                                  <a:latin typeface="Cambria Math" panose="02040503050406030204" pitchFamily="18" charset="0"/>
                                </a:rPr>
                              </m:ctrlPr>
                            </m:sSupPr>
                            <m:e>
                              <m:r>
                                <a:rPr lang="pl-PL" i="1">
                                  <a:latin typeface="Cambria Math" panose="02040503050406030204" pitchFamily="18" charset="0"/>
                                </a:rPr>
                                <m:t>𝑙</m:t>
                              </m:r>
                            </m:e>
                            <m:sup>
                              <m:r>
                                <a:rPr lang="pl-PL" i="0">
                                  <a:latin typeface="Cambria Math" panose="02040503050406030204" pitchFamily="18" charset="0"/>
                                </a:rPr>
                                <m:t>2</m:t>
                              </m:r>
                            </m:sup>
                          </m:sSup>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e>
                      </m:d>
                      <m:r>
                        <a:rPr lang="pl-PL" i="0">
                          <a:latin typeface="Cambria Math" panose="02040503050406030204" pitchFamily="18" charset="0"/>
                        </a:rPr>
                        <m:t>+</m:t>
                      </m:r>
                      <m:r>
                        <a:rPr lang="pl-PL" i="1">
                          <a:latin typeface="Cambria Math" panose="02040503050406030204" pitchFamily="18" charset="0"/>
                        </a:rPr>
                        <m:t>𝑚𝑔</m:t>
                      </m:r>
                      <m:r>
                        <a:rPr lang="pl-PL" i="0">
                          <a:latin typeface="Cambria Math" panose="02040503050406030204" pitchFamily="18" charset="0"/>
                        </a:rPr>
                        <m:t> </m:t>
                      </m:r>
                      <m:r>
                        <a:rPr lang="pl-PL" i="1">
                          <a:latin typeface="Cambria Math" panose="02040503050406030204" pitchFamily="18" charset="0"/>
                        </a:rPr>
                        <m:t>𝑠𝑖𝑛</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𝑄</m:t>
                          </m:r>
                        </m:e>
                        <m:sub>
                          <m:r>
                            <a:rPr lang="pl-PL" i="1">
                              <a:latin typeface="Cambria Math" panose="02040503050406030204" pitchFamily="18" charset="0"/>
                            </a:rPr>
                            <m:t>𝜑</m:t>
                          </m:r>
                        </m:sub>
                      </m:sSub>
                    </m:oMath>
                  </m:oMathPara>
                </a14:m>
                <a:endParaRPr lang="pl-PL" dirty="0"/>
              </a:p>
            </p:txBody>
          </p:sp>
        </mc:Choice>
        <mc:Fallback xmlns="">
          <p:sp>
            <p:nvSpPr>
              <p:cNvPr id="11" name="pole tekstowe 10">
                <a:extLst>
                  <a:ext uri="{FF2B5EF4-FFF2-40B4-BE49-F238E27FC236}">
                    <a16:creationId xmlns:a16="http://schemas.microsoft.com/office/drawing/2014/main" id="{FCD3FDDB-963C-42B5-8818-83AFE3A89984}"/>
                  </a:ext>
                </a:extLst>
              </p:cNvPr>
              <p:cNvSpPr txBox="1">
                <a:spLocks noRot="1" noChangeAspect="1" noMove="1" noResize="1" noEditPoints="1" noAdjustHandles="1" noChangeArrowheads="1" noChangeShapeType="1" noTextEdit="1"/>
              </p:cNvSpPr>
              <p:nvPr/>
            </p:nvSpPr>
            <p:spPr>
              <a:xfrm>
                <a:off x="5868063" y="4778760"/>
                <a:ext cx="3782833" cy="618246"/>
              </a:xfrm>
              <a:prstGeom prst="rect">
                <a:avLst/>
              </a:prstGeom>
              <a:blipFill>
                <a:blip r:embed="rId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FCAD7604-139F-47D3-B1DE-ACFDD1CFD9C7}"/>
                  </a:ext>
                </a:extLst>
              </p:cNvPr>
              <p:cNvSpPr txBox="1"/>
              <p:nvPr/>
            </p:nvSpPr>
            <p:spPr>
              <a:xfrm>
                <a:off x="3222267" y="6228200"/>
                <a:ext cx="3448878"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𝛿</m:t>
                      </m:r>
                      <m:r>
                        <a:rPr lang="pl-PL" i="1" smtClean="0">
                          <a:latin typeface="Cambria Math" panose="02040503050406030204" pitchFamily="18" charset="0"/>
                        </a:rPr>
                        <m:t>𝐴</m:t>
                      </m:r>
                      <m:r>
                        <a:rPr lang="pl-PL" i="0">
                          <a:latin typeface="Cambria Math" panose="02040503050406030204" pitchFamily="18" charset="0"/>
                        </a:rPr>
                        <m:t>=</m:t>
                      </m:r>
                      <m:r>
                        <a:rPr lang="pl-PL" i="1">
                          <a:latin typeface="Cambria Math" panose="02040503050406030204" pitchFamily="18" charset="0"/>
                        </a:rPr>
                        <m:t>𝐹</m:t>
                      </m:r>
                      <m:r>
                        <a:rPr lang="pl-PL" i="1">
                          <a:latin typeface="Cambria Math" panose="02040503050406030204" pitchFamily="18" charset="0"/>
                        </a:rPr>
                        <m:t>𝛿</m:t>
                      </m:r>
                      <m:r>
                        <a:rPr lang="pl-PL" i="1">
                          <a:latin typeface="Cambria Math" panose="02040503050406030204" pitchFamily="18" charset="0"/>
                        </a:rPr>
                        <m:t>𝑦</m:t>
                      </m:r>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𝑥</m:t>
                          </m:r>
                        </m:e>
                      </m:acc>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𝐷</m:t>
                          </m:r>
                        </m:e>
                        <m:sub>
                          <m:r>
                            <a:rPr lang="pl-PL" i="1">
                              <a:latin typeface="Cambria Math" panose="02040503050406030204" pitchFamily="18" charset="0"/>
                            </a:rPr>
                            <m:t>𝑥</m:t>
                          </m:r>
                        </m:sub>
                      </m:sSub>
                      <m:r>
                        <a:rPr lang="pl-PL" i="1">
                          <a:latin typeface="Cambria Math" panose="02040503050406030204" pitchFamily="18" charset="0"/>
                        </a:rPr>
                        <m:t>𝛿</m:t>
                      </m:r>
                      <m:r>
                        <a:rPr lang="pl-PL" i="1">
                          <a:latin typeface="Cambria Math" panose="02040503050406030204" pitchFamily="18" charset="0"/>
                        </a:rPr>
                        <m:t>𝑥</m:t>
                      </m:r>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𝑦</m:t>
                          </m:r>
                        </m:e>
                      </m:acc>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𝐷</m:t>
                          </m:r>
                        </m:e>
                        <m:sub>
                          <m:r>
                            <a:rPr lang="pl-PL" i="1">
                              <a:latin typeface="Cambria Math" panose="02040503050406030204" pitchFamily="18" charset="0"/>
                            </a:rPr>
                            <m:t>𝑦</m:t>
                          </m:r>
                        </m:sub>
                      </m:sSub>
                      <m:r>
                        <a:rPr lang="pl-PL" i="1">
                          <a:latin typeface="Cambria Math" panose="02040503050406030204" pitchFamily="18" charset="0"/>
                        </a:rPr>
                        <m:t>𝛿</m:t>
                      </m:r>
                      <m:r>
                        <a:rPr lang="pl-PL" i="1">
                          <a:latin typeface="Cambria Math" panose="02040503050406030204" pitchFamily="18" charset="0"/>
                        </a:rPr>
                        <m:t>𝑦</m:t>
                      </m:r>
                    </m:oMath>
                  </m:oMathPara>
                </a14:m>
                <a:endParaRPr lang="pl-PL" dirty="0"/>
              </a:p>
            </p:txBody>
          </p:sp>
        </mc:Choice>
        <mc:Fallback xmlns="">
          <p:sp>
            <p:nvSpPr>
              <p:cNvPr id="13" name="pole tekstowe 12">
                <a:extLst>
                  <a:ext uri="{FF2B5EF4-FFF2-40B4-BE49-F238E27FC236}">
                    <a16:creationId xmlns:a16="http://schemas.microsoft.com/office/drawing/2014/main" id="{FCAD7604-139F-47D3-B1DE-ACFDD1CFD9C7}"/>
                  </a:ext>
                </a:extLst>
              </p:cNvPr>
              <p:cNvSpPr txBox="1">
                <a:spLocks noRot="1" noChangeAspect="1" noMove="1" noResize="1" noEditPoints="1" noAdjustHandles="1" noChangeArrowheads="1" noChangeShapeType="1" noTextEdit="1"/>
              </p:cNvSpPr>
              <p:nvPr/>
            </p:nvSpPr>
            <p:spPr>
              <a:xfrm>
                <a:off x="3222267" y="6228200"/>
                <a:ext cx="3448878" cy="391261"/>
              </a:xfrm>
              <a:prstGeom prst="rect">
                <a:avLst/>
              </a:prstGeom>
              <a:blipFill>
                <a:blip r:embed="rId7"/>
                <a:stretch>
                  <a:fillRect b="-7813"/>
                </a:stretch>
              </a:blipFill>
            </p:spPr>
            <p:txBody>
              <a:bodyPr/>
              <a:lstStyle/>
              <a:p>
                <a:r>
                  <a:rPr lang="pl-PL">
                    <a:noFill/>
                  </a:rPr>
                  <a:t> </a:t>
                </a:r>
              </a:p>
            </p:txBody>
          </p:sp>
        </mc:Fallback>
      </mc:AlternateContent>
    </p:spTree>
    <p:extLst>
      <p:ext uri="{BB962C8B-B14F-4D97-AF65-F5344CB8AC3E}">
        <p14:creationId xmlns:p14="http://schemas.microsoft.com/office/powerpoint/2010/main" val="409848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C25256-CE98-4D0B-95AB-2FB589D188BC}"/>
              </a:ext>
            </a:extLst>
          </p:cNvPr>
          <p:cNvSpPr>
            <a:spLocks noGrp="1"/>
          </p:cNvSpPr>
          <p:nvPr>
            <p:ph type="title"/>
          </p:nvPr>
        </p:nvSpPr>
        <p:spPr>
          <a:xfrm>
            <a:off x="842213" y="364075"/>
            <a:ext cx="10364451" cy="828621"/>
          </a:xfrm>
        </p:spPr>
        <p:txBody>
          <a:bodyPr>
            <a:normAutofit fontScale="90000"/>
          </a:bodyPr>
          <a:lstStyle/>
          <a:p>
            <a:r>
              <a:rPr lang="pl-PL" sz="3200" dirty="0">
                <a:solidFill>
                  <a:schemeClr val="tx1"/>
                </a:solidFill>
              </a:rPr>
              <a:t>Wahadło płaskie na elastycznym ramieniu (3)</a:t>
            </a:r>
            <a:br>
              <a:rPr lang="pl-PL" sz="3200" dirty="0">
                <a:solidFill>
                  <a:schemeClr val="tx1"/>
                </a:solidFill>
              </a:rPr>
            </a:br>
            <a:r>
              <a:rPr lang="pl-PL" sz="3200" dirty="0">
                <a:solidFill>
                  <a:schemeClr val="tx1"/>
                </a:solidFill>
              </a:rPr>
              <a:t>(</a:t>
            </a:r>
            <a:r>
              <a:rPr lang="pl-PL" sz="3200" dirty="0" err="1">
                <a:solidFill>
                  <a:schemeClr val="tx1"/>
                </a:solidFill>
              </a:rPr>
              <a:t>elastic</a:t>
            </a:r>
            <a:r>
              <a:rPr lang="pl-PL" sz="3200" dirty="0">
                <a:solidFill>
                  <a:schemeClr val="tx1"/>
                </a:solidFill>
              </a:rPr>
              <a:t> </a:t>
            </a:r>
            <a:r>
              <a:rPr lang="pl-PL" sz="3200" dirty="0" err="1">
                <a:solidFill>
                  <a:schemeClr val="tx1"/>
                </a:solidFill>
              </a:rPr>
              <a:t>pendelum</a:t>
            </a:r>
            <a:r>
              <a:rPr lang="pl-PL" sz="3200" dirty="0">
                <a:solidFill>
                  <a:schemeClr val="tx1"/>
                </a:solidFill>
              </a:rPr>
              <a:t>)</a:t>
            </a:r>
            <a:br>
              <a:rPr lang="pl-PL" sz="3200" dirty="0">
                <a:solidFill>
                  <a:schemeClr val="tx1"/>
                </a:solidFill>
              </a:rPr>
            </a:br>
            <a:endParaRPr lang="pl-PL" sz="3200"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A0524EB0-7BB2-4A13-8DEE-7389E2F7C0E7}"/>
                  </a:ext>
                </a:extLst>
              </p:cNvPr>
              <p:cNvSpPr>
                <a:spLocks noGrp="1"/>
              </p:cNvSpPr>
              <p:nvPr>
                <p:ph sz="quarter" idx="13"/>
              </p:nvPr>
            </p:nvSpPr>
            <p:spPr>
              <a:xfrm>
                <a:off x="644055" y="1061775"/>
                <a:ext cx="10933043" cy="5696833"/>
              </a:xfrm>
            </p:spPr>
            <p:txBody>
              <a:bodyPr/>
              <a:lstStyle/>
              <a:p>
                <a:r>
                  <a:rPr lang="pl-PL" dirty="0"/>
                  <a:t>Przesunięcia wirtualne po transformacji: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𝛿</m:t>
                    </m:r>
                  </m:oMath>
                </a14:m>
                <a:r>
                  <a:rPr lang="pl-PL" dirty="0"/>
                  <a:t> – jest </a:t>
                </a:r>
                <a:r>
                  <a:rPr lang="pl-PL" dirty="0">
                    <a:solidFill>
                      <a:srgbClr val="FF0000"/>
                    </a:solidFill>
                  </a:rPr>
                  <a:t>wariacją i działa tak jak różniczka zupełna</a:t>
                </a:r>
                <a:r>
                  <a:rPr lang="pl-PL" dirty="0"/>
                  <a:t>, ale jest niezależna od czasu. stąd gdyby występowało wyrażenie zwierające czas </a:t>
                </a:r>
                <a:r>
                  <a:rPr lang="pl-PL" i="1" cap="none" dirty="0"/>
                  <a:t>t</a:t>
                </a:r>
                <a:r>
                  <a:rPr lang="pl-PL" dirty="0"/>
                  <a:t> w jawnej postaci to rezultat wariacji tego wyrażenia jest 0:</a:t>
                </a:r>
                <a:br>
                  <a:rPr lang="pl-PL" dirty="0"/>
                </a:br>
                <a:endParaRPr lang="pl-PL" dirty="0"/>
              </a:p>
              <a:p>
                <a:r>
                  <a:rPr lang="pl-PL" dirty="0"/>
                  <a:t>Po przekształceniach otrzymujemy pracę wirtualną na przesunięciach wirtualnych zgodnych z więzami:</a:t>
                </a:r>
                <a:br>
                  <a:rPr lang="pl-PL" dirty="0"/>
                </a:br>
                <a:endParaRPr lang="pl-PL" dirty="0"/>
              </a:p>
              <a:p>
                <a:r>
                  <a:rPr lang="pl-PL" dirty="0"/>
                  <a:t>Ponieważ przesunięcia wirtualne dla zmiennych uogólnionych mogą być dowolne, ponieważ są one (te przesunięcia) niezależne. to oznacza, że wnętrza nawiasów są równe siłom uogólnionym </a:t>
                </a:r>
                <a14:m>
                  <m:oMath xmlns:m="http://schemas.openxmlformats.org/officeDocument/2006/math">
                    <m:sSub>
                      <m:sSubPr>
                        <m:ctrlPr>
                          <a:rPr lang="pl-PL"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m:t>
                        </m:r>
                      </m:sub>
                    </m:sSub>
                  </m:oMath>
                </a14:m>
                <a:r>
                  <a:rPr lang="pl-PL" dirty="0"/>
                  <a:t> i </a:t>
                </a:r>
                <a14:m>
                  <m:oMath xmlns:m="http://schemas.openxmlformats.org/officeDocument/2006/math">
                    <m:sSub>
                      <m:sSubPr>
                        <m:ctrlPr>
                          <a:rPr lang="pl-PL"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𝜑</m:t>
                        </m:r>
                      </m:sub>
                    </m:sSub>
                  </m:oMath>
                </a14:m>
                <a:endParaRPr lang="pl-PL" dirty="0"/>
              </a:p>
              <a:p>
                <a:r>
                  <a:rPr lang="pl-PL" dirty="0"/>
                  <a:t>Otrzymujemy więc równania ruch układu:</a:t>
                </a:r>
              </a:p>
            </p:txBody>
          </p:sp>
        </mc:Choice>
        <mc:Fallback xmlns="">
          <p:sp>
            <p:nvSpPr>
              <p:cNvPr id="3" name="Symbol zastępczy zawartości 2">
                <a:extLst>
                  <a:ext uri="{FF2B5EF4-FFF2-40B4-BE49-F238E27FC236}">
                    <a16:creationId xmlns:a16="http://schemas.microsoft.com/office/drawing/2014/main" id="{A0524EB0-7BB2-4A13-8DEE-7389E2F7C0E7}"/>
                  </a:ext>
                </a:extLst>
              </p:cNvPr>
              <p:cNvSpPr>
                <a:spLocks noGrp="1" noRot="1" noChangeAspect="1" noMove="1" noResize="1" noEditPoints="1" noAdjustHandles="1" noChangeArrowheads="1" noChangeShapeType="1" noTextEdit="1"/>
              </p:cNvSpPr>
              <p:nvPr>
                <p:ph sz="quarter" idx="13"/>
              </p:nvPr>
            </p:nvSpPr>
            <p:spPr>
              <a:xfrm>
                <a:off x="644055" y="1061775"/>
                <a:ext cx="10933043" cy="5696833"/>
              </a:xfrm>
              <a:blipFill>
                <a:blip r:embed="rId2"/>
                <a:stretch>
                  <a:fillRect l="-502" r="-44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D8EBF612-0519-43DB-BB34-4CBE74A6B069}"/>
                  </a:ext>
                </a:extLst>
              </p:cNvPr>
              <p:cNvSpPr txBox="1"/>
              <p:nvPr/>
            </p:nvSpPr>
            <p:spPr>
              <a:xfrm>
                <a:off x="3276044" y="3308325"/>
                <a:ext cx="6094674" cy="6816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𝛿</m:t>
                      </m:r>
                      <m:r>
                        <a:rPr lang="pl-PL" i="1" smtClean="0">
                          <a:latin typeface="Cambria Math" panose="02040503050406030204" pitchFamily="18" charset="0"/>
                        </a:rPr>
                        <m:t>𝐴</m:t>
                      </m:r>
                      <m:r>
                        <a:rPr lang="pl-PL" i="0">
                          <a:latin typeface="Cambria Math" panose="02040503050406030204" pitchFamily="18" charset="0"/>
                        </a:rPr>
                        <m:t>=</m:t>
                      </m:r>
                      <m:limLow>
                        <m:limLowPr>
                          <m:ctrlPr>
                            <a:rPr lang="pl-PL" i="1">
                              <a:solidFill>
                                <a:srgbClr val="836967"/>
                              </a:solidFill>
                              <a:latin typeface="Cambria Math" panose="02040503050406030204" pitchFamily="18" charset="0"/>
                            </a:rPr>
                          </m:ctrlPr>
                        </m:limLowPr>
                        <m:e>
                          <m:groupChr>
                            <m:groupChrPr>
                              <m:chr m:val="⏟"/>
                              <m:ctrlPr>
                                <a:rPr lang="pl-PL" i="1">
                                  <a:solidFill>
                                    <a:srgbClr val="836967"/>
                                  </a:solidFill>
                                  <a:latin typeface="Cambria Math" panose="02040503050406030204" pitchFamily="18" charset="0"/>
                                </a:rPr>
                              </m:ctrlPr>
                            </m:groupChrPr>
                            <m:e>
                              <m:r>
                                <a:rPr lang="en-US" i="1">
                                  <a:latin typeface="Cambria Math" panose="02040503050406030204" pitchFamily="18" charset="0"/>
                                </a:rPr>
                                <m:t>(</m:t>
                              </m:r>
                              <m:r>
                                <a:rPr lang="en-US" i="1">
                                  <a:latin typeface="Cambria Math" panose="02040503050406030204" pitchFamily="18" charset="0"/>
                                </a:rPr>
                                <m:t>𝐹𝑠𝑖𝑛</m:t>
                              </m:r>
                              <m:r>
                                <a:rPr lang="en-US" i="1">
                                  <a:latin typeface="Cambria Math" panose="02040503050406030204" pitchFamily="18" charset="0"/>
                                </a:rPr>
                                <m:t>(</m:t>
                              </m:r>
                              <m:r>
                                <a:rPr lang="en-US" i="1">
                                  <a:latin typeface="Cambria Math" panose="02040503050406030204" pitchFamily="18" charset="0"/>
                                </a:rPr>
                                <m:t>𝜑</m:t>
                              </m:r>
                              <m:r>
                                <a:rPr lang="en-US" i="1">
                                  <a:latin typeface="Cambria Math" panose="02040503050406030204" pitchFamily="18" charset="0"/>
                                </a:rPr>
                                <m:t>)−</m:t>
                              </m:r>
                              <m:r>
                                <a:rPr lang="en-US" i="1">
                                  <a:latin typeface="Cambria Math" panose="02040503050406030204" pitchFamily="18" charset="0"/>
                                </a:rPr>
                                <m:t>𝐷</m:t>
                              </m:r>
                              <m:acc>
                                <m:accPr>
                                  <m:chr m:val="̇"/>
                                  <m:ctrlPr>
                                    <a:rPr lang="pl-PL" i="1">
                                      <a:latin typeface="Cambria Math" panose="02040503050406030204" pitchFamily="18" charset="0"/>
                                    </a:rPr>
                                  </m:ctrlPr>
                                </m:accPr>
                                <m:e>
                                  <m:r>
                                    <a:rPr lang="en-US" i="1">
                                      <a:latin typeface="Cambria Math" panose="02040503050406030204" pitchFamily="18" charset="0"/>
                                    </a:rPr>
                                    <m:t>𝑙</m:t>
                                  </m:r>
                                </m:e>
                              </m:acc>
                              <m:r>
                                <a:rPr lang="en-US" i="1">
                                  <a:latin typeface="Cambria Math" panose="02040503050406030204" pitchFamily="18" charset="0"/>
                                </a:rPr>
                                <m:t>)</m:t>
                              </m:r>
                            </m:e>
                          </m:groupChr>
                        </m:e>
                        <m:li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𝑄</m:t>
                              </m:r>
                            </m:e>
                            <m:sub>
                              <m:r>
                                <a:rPr lang="pl-PL" i="1">
                                  <a:latin typeface="Cambria Math" panose="02040503050406030204" pitchFamily="18" charset="0"/>
                                </a:rPr>
                                <m:t>𝑙</m:t>
                              </m:r>
                            </m:sub>
                          </m:sSub>
                        </m:lim>
                      </m:limLow>
                      <m:r>
                        <a:rPr lang="pl-PL" i="1">
                          <a:latin typeface="Cambria Math" panose="02040503050406030204" pitchFamily="18" charset="0"/>
                        </a:rPr>
                        <m:t>𝛿</m:t>
                      </m:r>
                      <m:r>
                        <a:rPr lang="pl-PL" i="1">
                          <a:latin typeface="Cambria Math" panose="02040503050406030204" pitchFamily="18" charset="0"/>
                        </a:rPr>
                        <m:t>𝑙</m:t>
                      </m:r>
                      <m:r>
                        <a:rPr lang="pl-PL" i="0">
                          <a:latin typeface="Cambria Math" panose="02040503050406030204" pitchFamily="18" charset="0"/>
                        </a:rPr>
                        <m:t>+</m:t>
                      </m:r>
                      <m:limLow>
                        <m:limLowPr>
                          <m:ctrlPr>
                            <a:rPr lang="pl-PL" i="1">
                              <a:solidFill>
                                <a:srgbClr val="836967"/>
                              </a:solidFill>
                              <a:latin typeface="Cambria Math" panose="02040503050406030204" pitchFamily="18" charset="0"/>
                            </a:rPr>
                          </m:ctrlPr>
                        </m:limLowPr>
                        <m:e>
                          <m:groupChr>
                            <m:groupChrPr>
                              <m:chr m:val="⏟"/>
                              <m:ctrlPr>
                                <a:rPr lang="pl-PL" i="1">
                                  <a:solidFill>
                                    <a:srgbClr val="836967"/>
                                  </a:solidFill>
                                  <a:latin typeface="Cambria Math" panose="02040503050406030204" pitchFamily="18" charset="0"/>
                                </a:rPr>
                              </m:ctrlPr>
                            </m:groupChrPr>
                            <m:e>
                              <m:r>
                                <a:rPr lang="en-US" i="1">
                                  <a:latin typeface="Cambria Math" panose="02040503050406030204" pitchFamily="18" charset="0"/>
                                </a:rPr>
                                <m:t>(</m:t>
                              </m:r>
                              <m:r>
                                <a:rPr lang="en-US" i="1">
                                  <a:latin typeface="Cambria Math" panose="02040503050406030204" pitchFamily="18" charset="0"/>
                                </a:rPr>
                                <m:t>𝐹𝑐𝑜𝑠</m:t>
                              </m:r>
                              <m:r>
                                <a:rPr lang="en-US" i="1">
                                  <a:latin typeface="Cambria Math" panose="02040503050406030204" pitchFamily="18" charset="0"/>
                                </a:rPr>
                                <m:t>(</m:t>
                              </m:r>
                              <m:r>
                                <a:rPr lang="en-US" i="1">
                                  <a:latin typeface="Cambria Math" panose="02040503050406030204" pitchFamily="18" charset="0"/>
                                </a:rPr>
                                <m:t>𝜑</m:t>
                              </m:r>
                              <m:r>
                                <a:rPr lang="en-US" i="1">
                                  <a:latin typeface="Cambria Math" panose="02040503050406030204" pitchFamily="18" charset="0"/>
                                </a:rPr>
                                <m:t>)−</m:t>
                              </m:r>
                              <m:r>
                                <a:rPr lang="en-US" i="1">
                                  <a:latin typeface="Cambria Math" panose="02040503050406030204" pitchFamily="18" charset="0"/>
                                </a:rPr>
                                <m:t>𝐷𝑙</m:t>
                              </m:r>
                              <m:acc>
                                <m:accPr>
                                  <m:chr m:val="̇"/>
                                  <m:ctrlPr>
                                    <a:rPr lang="pl-PL" i="1">
                                      <a:latin typeface="Cambria Math" panose="02040503050406030204" pitchFamily="18" charset="0"/>
                                    </a:rPr>
                                  </m:ctrlPr>
                                </m:accPr>
                                <m:e>
                                  <m:r>
                                    <a:rPr lang="en-US" i="1">
                                      <a:latin typeface="Cambria Math" panose="02040503050406030204" pitchFamily="18" charset="0"/>
                                    </a:rPr>
                                    <m:t>𝜑</m:t>
                                  </m:r>
                                </m:e>
                              </m:acc>
                              <m:r>
                                <a:rPr lang="en-US" i="1">
                                  <a:latin typeface="Cambria Math" panose="02040503050406030204" pitchFamily="18" charset="0"/>
                                </a:rPr>
                                <m:t>)</m:t>
                              </m:r>
                            </m:e>
                          </m:groupChr>
                        </m:e>
                        <m:li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𝑄</m:t>
                              </m:r>
                            </m:e>
                            <m:sub>
                              <m:r>
                                <a:rPr lang="pl-PL" i="1">
                                  <a:latin typeface="Cambria Math" panose="02040503050406030204" pitchFamily="18" charset="0"/>
                                </a:rPr>
                                <m:t>𝜑</m:t>
                              </m:r>
                            </m:sub>
                          </m:sSub>
                        </m:lim>
                      </m:limLow>
                      <m:r>
                        <a:rPr lang="pl-PL" i="1">
                          <a:latin typeface="Cambria Math" panose="02040503050406030204" pitchFamily="18" charset="0"/>
                        </a:rPr>
                        <m:t>𝛿𝜑</m:t>
                      </m:r>
                    </m:oMath>
                  </m:oMathPara>
                </a14:m>
                <a:endParaRPr lang="pl-PL" dirty="0"/>
              </a:p>
            </p:txBody>
          </p:sp>
        </mc:Choice>
        <mc:Fallback xmlns="">
          <p:sp>
            <p:nvSpPr>
              <p:cNvPr id="21" name="pole tekstowe 20">
                <a:extLst>
                  <a:ext uri="{FF2B5EF4-FFF2-40B4-BE49-F238E27FC236}">
                    <a16:creationId xmlns:a16="http://schemas.microsoft.com/office/drawing/2014/main" id="{D8EBF612-0519-43DB-BB34-4CBE74A6B069}"/>
                  </a:ext>
                </a:extLst>
              </p:cNvPr>
              <p:cNvSpPr txBox="1">
                <a:spLocks noRot="1" noChangeAspect="1" noMove="1" noResize="1" noEditPoints="1" noAdjustHandles="1" noChangeArrowheads="1" noChangeShapeType="1" noTextEdit="1"/>
              </p:cNvSpPr>
              <p:nvPr/>
            </p:nvSpPr>
            <p:spPr>
              <a:xfrm>
                <a:off x="3276044" y="3308325"/>
                <a:ext cx="6094674" cy="681661"/>
              </a:xfrm>
              <a:prstGeom prst="rect">
                <a:avLst/>
              </a:prstGeom>
              <a:blipFill>
                <a:blip r:embed="rId3"/>
                <a:stretch>
                  <a:fillRect b="-89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E84D0D0-21B1-468E-97AC-5E91861FE815}"/>
                  </a:ext>
                </a:extLst>
              </p:cNvPr>
              <p:cNvSpPr txBox="1"/>
              <p:nvPr/>
            </p:nvSpPr>
            <p:spPr>
              <a:xfrm>
                <a:off x="2022944" y="5531542"/>
                <a:ext cx="6094674" cy="3853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𝑚</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𝑙</m:t>
                          </m:r>
                        </m:e>
                      </m:acc>
                      <m:r>
                        <a:rPr lang="pl-PL" i="0">
                          <a:latin typeface="Cambria Math" panose="02040503050406030204" pitchFamily="18" charset="0"/>
                        </a:rPr>
                        <m:t>=</m:t>
                      </m:r>
                      <m:r>
                        <a:rPr lang="pl-PL" i="1">
                          <a:latin typeface="Cambria Math" panose="02040503050406030204" pitchFamily="18" charset="0"/>
                        </a:rPr>
                        <m:t>𝑚𝑙</m:t>
                      </m:r>
                      <m:sSup>
                        <m:sSupPr>
                          <m:ctrlPr>
                            <a:rPr lang="pl-PL" i="1">
                              <a:solidFill>
                                <a:srgbClr val="836967"/>
                              </a:solidFill>
                              <a:latin typeface="Cambria Math" panose="02040503050406030204" pitchFamily="18" charset="0"/>
                            </a:rPr>
                          </m:ctrlPr>
                        </m:sSupPr>
                        <m:e>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e>
                        <m:sup>
                          <m:r>
                            <a:rPr lang="pl-PL" i="0">
                              <a:latin typeface="Cambria Math" panose="02040503050406030204" pitchFamily="18" charset="0"/>
                            </a:rPr>
                            <m:t>2</m:t>
                          </m:r>
                        </m:sup>
                      </m:sSup>
                      <m:r>
                        <a:rPr lang="pl-PL" i="0">
                          <a:latin typeface="Cambria Math" panose="02040503050406030204" pitchFamily="18" charset="0"/>
                        </a:rPr>
                        <m:t>− </m:t>
                      </m:r>
                      <m:r>
                        <a:rPr lang="pl-PL" i="1">
                          <a:latin typeface="Cambria Math" panose="02040503050406030204" pitchFamily="18" charset="0"/>
                        </a:rPr>
                        <m:t>𝑘</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𝑙</m:t>
                          </m:r>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𝑙</m:t>
                              </m:r>
                            </m:e>
                            <m:sub>
                              <m:r>
                                <a:rPr lang="pl-PL" i="0">
                                  <a:latin typeface="Cambria Math" panose="02040503050406030204" pitchFamily="18" charset="0"/>
                                </a:rPr>
                                <m:t>0</m:t>
                              </m:r>
                            </m:sub>
                          </m:sSub>
                        </m:e>
                      </m:d>
                      <m:r>
                        <a:rPr lang="pl-PL" i="0">
                          <a:latin typeface="Cambria Math" panose="02040503050406030204" pitchFamily="18" charset="0"/>
                        </a:rPr>
                        <m:t>+</m:t>
                      </m:r>
                      <m:r>
                        <a:rPr lang="pl-PL" i="1">
                          <a:latin typeface="Cambria Math" panose="02040503050406030204" pitchFamily="18" charset="0"/>
                        </a:rPr>
                        <m:t>𝑚𝑔</m:t>
                      </m:r>
                      <m:r>
                        <a:rPr lang="pl-PL" i="0">
                          <a:latin typeface="Cambria Math" panose="02040503050406030204" pitchFamily="18" charset="0"/>
                        </a:rPr>
                        <m:t> </m:t>
                      </m:r>
                      <m:r>
                        <a:rPr lang="pl-PL" i="1">
                          <a:latin typeface="Cambria Math" panose="02040503050406030204" pitchFamily="18" charset="0"/>
                        </a:rPr>
                        <m:t>𝑐𝑜𝑠</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m:t>
                      </m:r>
                      <m:r>
                        <a:rPr lang="pl-PL" i="1">
                          <a:latin typeface="Cambria Math" panose="02040503050406030204" pitchFamily="18" charset="0"/>
                        </a:rPr>
                        <m:t>𝐹</m:t>
                      </m:r>
                      <m:r>
                        <a:rPr lang="pl-PL" i="0">
                          <a:latin typeface="Cambria Math" panose="02040503050406030204" pitchFamily="18" charset="0"/>
                        </a:rPr>
                        <m:t> </m:t>
                      </m:r>
                      <m:r>
                        <a:rPr lang="pl-PL" i="1">
                          <a:latin typeface="Cambria Math" panose="02040503050406030204" pitchFamily="18" charset="0"/>
                        </a:rPr>
                        <m:t>𝑠𝑖𝑛</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 </m:t>
                      </m:r>
                      <m:r>
                        <a:rPr lang="pl-PL" i="1">
                          <a:latin typeface="Cambria Math" panose="02040503050406030204" pitchFamily="18" charset="0"/>
                        </a:rPr>
                        <m:t>𝐷</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𝑙</m:t>
                          </m:r>
                        </m:e>
                      </m:acc>
                    </m:oMath>
                  </m:oMathPara>
                </a14:m>
                <a:endParaRPr lang="pl-PL" dirty="0"/>
              </a:p>
            </p:txBody>
          </p:sp>
        </mc:Choice>
        <mc:Fallback xmlns="">
          <p:sp>
            <p:nvSpPr>
              <p:cNvPr id="23" name="pole tekstowe 22">
                <a:extLst>
                  <a:ext uri="{FF2B5EF4-FFF2-40B4-BE49-F238E27FC236}">
                    <a16:creationId xmlns:a16="http://schemas.microsoft.com/office/drawing/2014/main" id="{EE84D0D0-21B1-468E-97AC-5E91861FE815}"/>
                  </a:ext>
                </a:extLst>
              </p:cNvPr>
              <p:cNvSpPr txBox="1">
                <a:spLocks noRot="1" noChangeAspect="1" noMove="1" noResize="1" noEditPoints="1" noAdjustHandles="1" noChangeArrowheads="1" noChangeShapeType="1" noTextEdit="1"/>
              </p:cNvSpPr>
              <p:nvPr/>
            </p:nvSpPr>
            <p:spPr>
              <a:xfrm>
                <a:off x="2022944" y="5531542"/>
                <a:ext cx="6094674" cy="385362"/>
              </a:xfrm>
              <a:prstGeom prst="rect">
                <a:avLst/>
              </a:prstGeom>
              <a:blipFill>
                <a:blip r:embed="rId6"/>
                <a:stretch>
                  <a:fillRect b="-625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98EFE219-521D-4647-ACAC-F2F038CF097C}"/>
                  </a:ext>
                </a:extLst>
              </p:cNvPr>
              <p:cNvSpPr txBox="1"/>
              <p:nvPr/>
            </p:nvSpPr>
            <p:spPr>
              <a:xfrm>
                <a:off x="1546528" y="5952394"/>
                <a:ext cx="6094674" cy="3853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pl-PL" i="1" smtClean="0">
                              <a:solidFill>
                                <a:srgbClr val="836967"/>
                              </a:solidFill>
                              <a:latin typeface="Cambria Math" panose="02040503050406030204" pitchFamily="18" charset="0"/>
                            </a:rPr>
                          </m:ctrlPr>
                        </m:sSupPr>
                        <m:e>
                          <m:r>
                            <a:rPr lang="pl-PL" i="1">
                              <a:latin typeface="Cambria Math" panose="02040503050406030204" pitchFamily="18" charset="0"/>
                            </a:rPr>
                            <m:t>𝑙</m:t>
                          </m:r>
                        </m:e>
                        <m:sup>
                          <m:r>
                            <a:rPr lang="pl-PL" i="0">
                              <a:latin typeface="Cambria Math" panose="02040503050406030204" pitchFamily="18" charset="0"/>
                            </a:rPr>
                            <m:t>2</m:t>
                          </m:r>
                        </m:sup>
                      </m:sSup>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r>
                        <a:rPr lang="pl-PL" i="0">
                          <a:latin typeface="Cambria Math" panose="02040503050406030204" pitchFamily="18" charset="0"/>
                        </a:rPr>
                        <m:t>=−2</m:t>
                      </m:r>
                      <m:r>
                        <a:rPr lang="pl-PL" i="1">
                          <a:latin typeface="Cambria Math" panose="02040503050406030204" pitchFamily="18" charset="0"/>
                        </a:rPr>
                        <m:t>𝑙</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𝑙</m:t>
                          </m:r>
                        </m:e>
                      </m:acc>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r>
                        <a:rPr lang="pl-PL" i="0">
                          <a:latin typeface="Cambria Math" panose="02040503050406030204" pitchFamily="18" charset="0"/>
                        </a:rPr>
                        <m:t>− </m:t>
                      </m:r>
                      <m:r>
                        <a:rPr lang="pl-PL" i="1">
                          <a:latin typeface="Cambria Math" panose="02040503050406030204" pitchFamily="18" charset="0"/>
                        </a:rPr>
                        <m:t>𝑚𝑔𝑙</m:t>
                      </m:r>
                      <m:r>
                        <a:rPr lang="pl-PL" i="0">
                          <a:latin typeface="Cambria Math" panose="02040503050406030204" pitchFamily="18" charset="0"/>
                        </a:rPr>
                        <m:t> </m:t>
                      </m:r>
                      <m:r>
                        <a:rPr lang="pl-PL" i="1">
                          <a:latin typeface="Cambria Math" panose="02040503050406030204" pitchFamily="18" charset="0"/>
                        </a:rPr>
                        <m:t>𝑠𝑖𝑛</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m:t>
                      </m:r>
                      <m:r>
                        <a:rPr lang="pl-PL" i="1">
                          <a:latin typeface="Cambria Math" panose="02040503050406030204" pitchFamily="18" charset="0"/>
                        </a:rPr>
                        <m:t>𝐹𝑙𝑐𝑜𝑠</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m:t>
                      </m:r>
                      <m:r>
                        <a:rPr lang="pl-PL" i="1">
                          <a:latin typeface="Cambria Math" panose="02040503050406030204" pitchFamily="18" charset="0"/>
                        </a:rPr>
                        <m:t>𝐷𝑙</m:t>
                      </m:r>
                      <m:acc>
                        <m:accPr>
                          <m:chr m:val="̇"/>
                          <m:ctrlPr>
                            <a:rPr lang="pl-PL" i="1">
                              <a:solidFill>
                                <a:srgbClr val="836967"/>
                              </a:solidFill>
                              <a:latin typeface="Cambria Math" panose="02040503050406030204" pitchFamily="18" charset="0"/>
                            </a:rPr>
                          </m:ctrlPr>
                        </m:accPr>
                        <m:e>
                          <m:r>
                            <a:rPr lang="pl-PL" i="1">
                              <a:latin typeface="Cambria Math" panose="02040503050406030204" pitchFamily="18" charset="0"/>
                            </a:rPr>
                            <m:t>𝜑</m:t>
                          </m:r>
                        </m:e>
                      </m:acc>
                    </m:oMath>
                  </m:oMathPara>
                </a14:m>
                <a:endParaRPr lang="pl-PL" dirty="0"/>
              </a:p>
            </p:txBody>
          </p:sp>
        </mc:Choice>
        <mc:Fallback xmlns="">
          <p:sp>
            <p:nvSpPr>
              <p:cNvPr id="25" name="pole tekstowe 24">
                <a:extLst>
                  <a:ext uri="{FF2B5EF4-FFF2-40B4-BE49-F238E27FC236}">
                    <a16:creationId xmlns:a16="http://schemas.microsoft.com/office/drawing/2014/main" id="{98EFE219-521D-4647-ACAC-F2F038CF097C}"/>
                  </a:ext>
                </a:extLst>
              </p:cNvPr>
              <p:cNvSpPr txBox="1">
                <a:spLocks noRot="1" noChangeAspect="1" noMove="1" noResize="1" noEditPoints="1" noAdjustHandles="1" noChangeArrowheads="1" noChangeShapeType="1" noTextEdit="1"/>
              </p:cNvSpPr>
              <p:nvPr/>
            </p:nvSpPr>
            <p:spPr>
              <a:xfrm>
                <a:off x="1546528" y="5952394"/>
                <a:ext cx="6094674" cy="385362"/>
              </a:xfrm>
              <a:prstGeom prst="rect">
                <a:avLst/>
              </a:prstGeom>
              <a:blipFill>
                <a:blip r:embed="rId7"/>
                <a:stretch>
                  <a:fillRect b="-125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AF7D3BA5-FF71-43DB-87AF-24C92C07AA40}"/>
                  </a:ext>
                </a:extLst>
              </p:cNvPr>
              <p:cNvSpPr txBox="1"/>
              <p:nvPr/>
            </p:nvSpPr>
            <p:spPr>
              <a:xfrm>
                <a:off x="1546528" y="2286219"/>
                <a:ext cx="27412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𝛿</m:t>
                      </m:r>
                      <m:r>
                        <a:rPr lang="pl-PL" i="1" smtClean="0">
                          <a:latin typeface="Cambria Math" panose="02040503050406030204" pitchFamily="18" charset="0"/>
                        </a:rPr>
                        <m:t>𝑙𝑐𝑜𝑠</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 </m:t>
                      </m:r>
                      <m:r>
                        <a:rPr lang="pl-PL" i="1">
                          <a:latin typeface="Cambria Math" panose="02040503050406030204" pitchFamily="18" charset="0"/>
                        </a:rPr>
                        <m:t>𝑙</m:t>
                      </m:r>
                      <m:r>
                        <a:rPr lang="pl-PL" i="0">
                          <a:latin typeface="Cambria Math" panose="02040503050406030204" pitchFamily="18" charset="0"/>
                        </a:rPr>
                        <m:t> </m:t>
                      </m:r>
                      <m:r>
                        <m:rPr>
                          <m:sty m:val="p"/>
                        </m:rPr>
                        <a:rPr lang="pl-PL" i="0">
                          <a:latin typeface="Cambria Math" panose="02040503050406030204" pitchFamily="18" charset="0"/>
                        </a:rPr>
                        <m:t>sin</m:t>
                      </m:r>
                      <m:r>
                        <a:rPr lang="pl-PL" b="0" i="1" smtClean="0">
                          <a:latin typeface="Cambria Math" panose="02040503050406030204" pitchFamily="18" charset="0"/>
                        </a:rPr>
                        <m:t>⁡(</m:t>
                      </m:r>
                      <m:r>
                        <a:rPr lang="pl-PL" i="1">
                          <a:latin typeface="Cambria Math" panose="02040503050406030204" pitchFamily="18" charset="0"/>
                        </a:rPr>
                        <m:t>𝜑</m:t>
                      </m:r>
                      <m:r>
                        <a:rPr lang="pl-PL" b="0" i="1" smtClean="0">
                          <a:latin typeface="Cambria Math" panose="02040503050406030204" pitchFamily="18" charset="0"/>
                        </a:rPr>
                        <m:t>)</m:t>
                      </m:r>
                      <m:r>
                        <a:rPr lang="pl-PL" i="1">
                          <a:latin typeface="Cambria Math" panose="02040503050406030204" pitchFamily="18" charset="0"/>
                        </a:rPr>
                        <m:t>𝛿𝜑</m:t>
                      </m:r>
                    </m:oMath>
                  </m:oMathPara>
                </a14:m>
                <a:endParaRPr lang="pl-PL" dirty="0"/>
              </a:p>
            </p:txBody>
          </p:sp>
        </mc:Choice>
        <mc:Fallback xmlns="">
          <p:sp>
            <p:nvSpPr>
              <p:cNvPr id="10" name="pole tekstowe 9">
                <a:extLst>
                  <a:ext uri="{FF2B5EF4-FFF2-40B4-BE49-F238E27FC236}">
                    <a16:creationId xmlns:a16="http://schemas.microsoft.com/office/drawing/2014/main" id="{AF7D3BA5-FF71-43DB-87AF-24C92C07AA40}"/>
                  </a:ext>
                </a:extLst>
              </p:cNvPr>
              <p:cNvSpPr txBox="1">
                <a:spLocks noRot="1" noChangeAspect="1" noMove="1" noResize="1" noEditPoints="1" noAdjustHandles="1" noChangeArrowheads="1" noChangeShapeType="1" noTextEdit="1"/>
              </p:cNvSpPr>
              <p:nvPr/>
            </p:nvSpPr>
            <p:spPr>
              <a:xfrm>
                <a:off x="1546528" y="2286219"/>
                <a:ext cx="2741214" cy="369332"/>
              </a:xfrm>
              <a:prstGeom prst="rect">
                <a:avLst/>
              </a:prstGeom>
              <a:blipFill>
                <a:blip r:embed="rId8"/>
                <a:stretch>
                  <a:fillRect b="-1311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id="{ABB8401F-4D57-43DC-B995-68D646CA2E86}"/>
                  </a:ext>
                </a:extLst>
              </p:cNvPr>
              <p:cNvSpPr txBox="1"/>
              <p:nvPr/>
            </p:nvSpPr>
            <p:spPr>
              <a:xfrm>
                <a:off x="1059045" y="2294355"/>
                <a:ext cx="8090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𝛿</m:t>
                      </m:r>
                      <m:r>
                        <a:rPr lang="pl-PL" i="1" smtClean="0">
                          <a:latin typeface="Cambria Math" panose="02040503050406030204" pitchFamily="18" charset="0"/>
                        </a:rPr>
                        <m:t>𝑥</m:t>
                      </m:r>
                      <m:r>
                        <a:rPr lang="pl-PL" b="0" i="1" smtClean="0">
                          <a:latin typeface="Cambria Math" panose="02040503050406030204" pitchFamily="18" charset="0"/>
                        </a:rPr>
                        <m:t>=</m:t>
                      </m:r>
                    </m:oMath>
                  </m:oMathPara>
                </a14:m>
                <a:endParaRPr lang="pl-PL" dirty="0"/>
              </a:p>
            </p:txBody>
          </p:sp>
        </mc:Choice>
        <mc:Fallback xmlns="">
          <p:sp>
            <p:nvSpPr>
              <p:cNvPr id="12" name="pole tekstowe 11">
                <a:extLst>
                  <a:ext uri="{FF2B5EF4-FFF2-40B4-BE49-F238E27FC236}">
                    <a16:creationId xmlns:a16="http://schemas.microsoft.com/office/drawing/2014/main" id="{ABB8401F-4D57-43DC-B995-68D646CA2E86}"/>
                  </a:ext>
                </a:extLst>
              </p:cNvPr>
              <p:cNvSpPr txBox="1">
                <a:spLocks noRot="1" noChangeAspect="1" noMove="1" noResize="1" noEditPoints="1" noAdjustHandles="1" noChangeArrowheads="1" noChangeShapeType="1" noTextEdit="1"/>
              </p:cNvSpPr>
              <p:nvPr/>
            </p:nvSpPr>
            <p:spPr>
              <a:xfrm>
                <a:off x="1059045" y="2294355"/>
                <a:ext cx="809045" cy="369332"/>
              </a:xfrm>
              <a:prstGeom prst="rect">
                <a:avLst/>
              </a:prstGeom>
              <a:blipFill>
                <a:blip r:embed="rId9"/>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id="{21154217-D20C-4B77-B400-B51E5AA1CAE2}"/>
                  </a:ext>
                </a:extLst>
              </p:cNvPr>
              <p:cNvSpPr txBox="1"/>
              <p:nvPr/>
            </p:nvSpPr>
            <p:spPr>
              <a:xfrm>
                <a:off x="5070281" y="2292663"/>
                <a:ext cx="359680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𝛿</m:t>
                      </m:r>
                      <m:r>
                        <a:rPr lang="pl-PL" i="1" smtClean="0">
                          <a:latin typeface="Cambria Math" panose="02040503050406030204" pitchFamily="18" charset="0"/>
                        </a:rPr>
                        <m:t>𝑙𝑠𝑖𝑛</m:t>
                      </m:r>
                      <m:d>
                        <m:dPr>
                          <m:ctrlPr>
                            <a:rPr lang="pl-PL" i="1">
                              <a:solidFill>
                                <a:srgbClr val="836967"/>
                              </a:solidFill>
                              <a:latin typeface="Cambria Math" panose="02040503050406030204" pitchFamily="18" charset="0"/>
                            </a:rPr>
                          </m:ctrlPr>
                        </m:dPr>
                        <m:e>
                          <m:r>
                            <a:rPr lang="pl-PL" i="1">
                              <a:latin typeface="Cambria Math" panose="02040503050406030204" pitchFamily="18" charset="0"/>
                            </a:rPr>
                            <m:t>𝜑</m:t>
                          </m:r>
                        </m:e>
                      </m:d>
                      <m:r>
                        <a:rPr lang="pl-PL" i="0">
                          <a:latin typeface="Cambria Math" panose="02040503050406030204" pitchFamily="18" charset="0"/>
                        </a:rPr>
                        <m:t>+ </m:t>
                      </m:r>
                      <m:r>
                        <a:rPr lang="pl-PL" i="1">
                          <a:latin typeface="Cambria Math" panose="02040503050406030204" pitchFamily="18" charset="0"/>
                        </a:rPr>
                        <m:t>𝑙</m:t>
                      </m:r>
                      <m:r>
                        <a:rPr lang="pl-PL" i="0">
                          <a:latin typeface="Cambria Math" panose="02040503050406030204" pitchFamily="18" charset="0"/>
                        </a:rPr>
                        <m:t> </m:t>
                      </m:r>
                      <m:r>
                        <m:rPr>
                          <m:sty m:val="p"/>
                        </m:rPr>
                        <a:rPr lang="pl-PL" i="0">
                          <a:latin typeface="Cambria Math" panose="02040503050406030204" pitchFamily="18" charset="0"/>
                        </a:rPr>
                        <m:t>cos</m:t>
                      </m:r>
                      <m:r>
                        <a:rPr lang="pl-PL" b="0" i="1" smtClean="0">
                          <a:latin typeface="Cambria Math" panose="02040503050406030204" pitchFamily="18" charset="0"/>
                        </a:rPr>
                        <m:t>⁡(</m:t>
                      </m:r>
                      <m:r>
                        <a:rPr lang="pl-PL" i="1">
                          <a:latin typeface="Cambria Math" panose="02040503050406030204" pitchFamily="18" charset="0"/>
                        </a:rPr>
                        <m:t>𝜑</m:t>
                      </m:r>
                      <m:r>
                        <a:rPr lang="pl-PL" b="0" i="1" smtClean="0">
                          <a:latin typeface="Cambria Math" panose="02040503050406030204" pitchFamily="18" charset="0"/>
                        </a:rPr>
                        <m:t>)</m:t>
                      </m:r>
                      <m:r>
                        <a:rPr lang="pl-PL" i="1">
                          <a:latin typeface="Cambria Math" panose="02040503050406030204" pitchFamily="18" charset="0"/>
                        </a:rPr>
                        <m:t>𝛿𝜑</m:t>
                      </m:r>
                    </m:oMath>
                  </m:oMathPara>
                </a14:m>
                <a:endParaRPr lang="pl-PL" dirty="0"/>
              </a:p>
            </p:txBody>
          </p:sp>
        </mc:Choice>
        <mc:Fallback xmlns="">
          <p:sp>
            <p:nvSpPr>
              <p:cNvPr id="14" name="pole tekstowe 13">
                <a:extLst>
                  <a:ext uri="{FF2B5EF4-FFF2-40B4-BE49-F238E27FC236}">
                    <a16:creationId xmlns:a16="http://schemas.microsoft.com/office/drawing/2014/main" id="{21154217-D20C-4B77-B400-B51E5AA1CAE2}"/>
                  </a:ext>
                </a:extLst>
              </p:cNvPr>
              <p:cNvSpPr txBox="1">
                <a:spLocks noRot="1" noChangeAspect="1" noMove="1" noResize="1" noEditPoints="1" noAdjustHandles="1" noChangeArrowheads="1" noChangeShapeType="1" noTextEdit="1"/>
              </p:cNvSpPr>
              <p:nvPr/>
            </p:nvSpPr>
            <p:spPr>
              <a:xfrm>
                <a:off x="5070281" y="2292663"/>
                <a:ext cx="3596801" cy="369332"/>
              </a:xfrm>
              <a:prstGeom prst="rect">
                <a:avLst/>
              </a:prstGeom>
              <a:blipFill>
                <a:blip r:embed="rId10"/>
                <a:stretch>
                  <a:fillRect b="-1311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2774CDE2-DE11-4962-88DC-EBA2EF4C197F}"/>
                  </a:ext>
                </a:extLst>
              </p:cNvPr>
              <p:cNvSpPr txBox="1"/>
              <p:nvPr/>
            </p:nvSpPr>
            <p:spPr>
              <a:xfrm>
                <a:off x="4969743" y="2295538"/>
                <a:ext cx="87305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𝛿</m:t>
                      </m:r>
                      <m:r>
                        <a:rPr lang="pl-PL" i="1" smtClean="0">
                          <a:latin typeface="Cambria Math" panose="02040503050406030204" pitchFamily="18" charset="0"/>
                        </a:rPr>
                        <m:t>𝑦</m:t>
                      </m:r>
                      <m:r>
                        <a:rPr lang="pl-PL" b="0" i="1" smtClean="0">
                          <a:latin typeface="Cambria Math" panose="02040503050406030204" pitchFamily="18" charset="0"/>
                        </a:rPr>
                        <m:t>=</m:t>
                      </m:r>
                    </m:oMath>
                  </m:oMathPara>
                </a14:m>
                <a:endParaRPr lang="pl-PL" dirty="0"/>
              </a:p>
            </p:txBody>
          </p:sp>
        </mc:Choice>
        <mc:Fallback xmlns="">
          <p:sp>
            <p:nvSpPr>
              <p:cNvPr id="16" name="pole tekstowe 15">
                <a:extLst>
                  <a:ext uri="{FF2B5EF4-FFF2-40B4-BE49-F238E27FC236}">
                    <a16:creationId xmlns:a16="http://schemas.microsoft.com/office/drawing/2014/main" id="{2774CDE2-DE11-4962-88DC-EBA2EF4C197F}"/>
                  </a:ext>
                </a:extLst>
              </p:cNvPr>
              <p:cNvSpPr txBox="1">
                <a:spLocks noRot="1" noChangeAspect="1" noMove="1" noResize="1" noEditPoints="1" noAdjustHandles="1" noChangeArrowheads="1" noChangeShapeType="1" noTextEdit="1"/>
              </p:cNvSpPr>
              <p:nvPr/>
            </p:nvSpPr>
            <p:spPr>
              <a:xfrm>
                <a:off x="4969743" y="2295538"/>
                <a:ext cx="873058" cy="369332"/>
              </a:xfrm>
              <a:prstGeom prst="rect">
                <a:avLst/>
              </a:prstGeom>
              <a:blipFill>
                <a:blip r:embed="rId11"/>
                <a:stretch>
                  <a:fillRect b="-13333"/>
                </a:stretch>
              </a:blipFill>
            </p:spPr>
            <p:txBody>
              <a:bodyPr/>
              <a:lstStyle/>
              <a:p>
                <a:r>
                  <a:rPr lang="pl-PL">
                    <a:noFill/>
                  </a:rPr>
                  <a:t> </a:t>
                </a:r>
              </a:p>
            </p:txBody>
          </p:sp>
        </mc:Fallback>
      </mc:AlternateContent>
    </p:spTree>
    <p:extLst>
      <p:ext uri="{BB962C8B-B14F-4D97-AF65-F5344CB8AC3E}">
        <p14:creationId xmlns:p14="http://schemas.microsoft.com/office/powerpoint/2010/main" val="3134697198"/>
      </p:ext>
    </p:extLst>
  </p:cSld>
  <p:clrMapOvr>
    <a:masterClrMapping/>
  </p:clrMapOvr>
</p:sld>
</file>

<file path=ppt/theme/theme1.xml><?xml version="1.0" encoding="utf-8"?>
<a:theme xmlns:a="http://schemas.openxmlformats.org/drawingml/2006/main" name="Krop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Kropla</Template>
  <TotalTime>1734</TotalTime>
  <Words>2049</Words>
  <Application>Microsoft Office PowerPoint</Application>
  <PresentationFormat>Panoramiczny</PresentationFormat>
  <Paragraphs>155</Paragraphs>
  <Slides>21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Calibri</vt:lpstr>
      <vt:lpstr>Cambria Math</vt:lpstr>
      <vt:lpstr>Tw Cen MT</vt:lpstr>
      <vt:lpstr>Kropla</vt:lpstr>
      <vt:lpstr>Metodyka postępowania przy tworzeniu równań ruchu według lagrange’a</vt:lpstr>
      <vt:lpstr>Metodyka postępowania przy tworzeniu równań ruchu według lagrange’a</vt:lpstr>
      <vt:lpstr>Metodyka postępowania przy tworzeniu równań ruchu według lagrange’a</vt:lpstr>
      <vt:lpstr>Metodyka postępowania przy tworzeniu równań ruchu według lagrange’a</vt:lpstr>
      <vt:lpstr>Metodyka postępowania przy tworzeniu równań ruchu według lagrange’a</vt:lpstr>
      <vt:lpstr>Przykłady zastosowania równań lagrange do układu mechanicznego</vt:lpstr>
      <vt:lpstr> Przykład 1.     Wahadło płaskie na elastycznym ramieniu (elastic pendelum) </vt:lpstr>
      <vt:lpstr>Wahadło płaskie na elastycznym ramieniu (2)  (elastic pendelum) </vt:lpstr>
      <vt:lpstr>Wahadło płaskie na elastycznym ramieniu (3) (elastic pendelum) </vt:lpstr>
      <vt:lpstr>Przygotowanie do symulacji komputerowej: postać normalna modelu ode</vt:lpstr>
      <vt:lpstr>Wahadło płaskie na elastycznym ramieniu (4) (elastic pendelum)</vt:lpstr>
      <vt:lpstr>Przykład 2.     Wahadło płaskie na elastycznym ramieniu (elastic pendelum) przykładowe rozwiązania kąta wychylania i prędkości kątowej (matlab) (1)</vt:lpstr>
      <vt:lpstr>Przykład 2.     Wahadło płaskie na elastycznym ramieniu (elastic pendelum) przykładowe rozwiązania kąta wychylania i prędkości kątowej (matlab) (2)</vt:lpstr>
      <vt:lpstr>Przykład 2.     Wahadło płaskie na elastycznym ramieniu (elastic pendelum) przykładowe rozwiązania kąta wychylania i prędkości kątowej (matlab) (3)</vt:lpstr>
      <vt:lpstr>Przykład 2.     Wahadło płaskie na elastycznym ramieniu (elastic pendelum) przykładowe rozwiązania kąta wychylania i prędkości kątowej (matlab) (4)</vt:lpstr>
      <vt:lpstr>Metoda Lagrange’a- Przykład 3 typu elektrycznego: sterowany mostek prostowniczy graetza</vt:lpstr>
      <vt:lpstr>Przykład 3 typu elektrycznego: sterowany mostek prostowniczy graetza (2)</vt:lpstr>
      <vt:lpstr>Przykład 3 typu lektrycznego: sterowany mostek prostowniczy graetza (3)</vt:lpstr>
      <vt:lpstr>Przykład 3 typu lektrycznego: sterowany mostek prostowniczy graetza (4)</vt:lpstr>
      <vt:lpstr>Przykład 3 typu elektrycznego: sterowany mostek prostowniczy graetza (5)</vt:lpstr>
      <vt:lpstr>Przykład 3 typu elektrycznego: sterowany mostek prostowniczy graetza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Przykłady zastosowania równań lagrange do układu mechanicznego</dc:title>
  <dc:creator>Piotr</dc:creator>
  <cp:lastModifiedBy>Piotr</cp:lastModifiedBy>
  <cp:revision>211</cp:revision>
  <dcterms:created xsi:type="dcterms:W3CDTF">2020-10-15T13:57:28Z</dcterms:created>
  <dcterms:modified xsi:type="dcterms:W3CDTF">2020-11-09T15:44:57Z</dcterms:modified>
</cp:coreProperties>
</file>