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86" r:id="rId2"/>
    <p:sldId id="302" r:id="rId3"/>
    <p:sldId id="303" r:id="rId4"/>
    <p:sldId id="304" r:id="rId5"/>
    <p:sldId id="305" r:id="rId6"/>
    <p:sldId id="306" r:id="rId7"/>
    <p:sldId id="307" r:id="rId8"/>
    <p:sldId id="308" r:id="rId9"/>
    <p:sldId id="309" r:id="rId10"/>
    <p:sldId id="310" r:id="rId11"/>
    <p:sldId id="311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18B40C"/>
    <a:srgbClr val="22384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/>
      <a:tcStyle>
        <a:tcBdr/>
        <a:fill>
          <a:solidFill>
            <a:srgbClr val="FCE9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91" autoAdjust="0"/>
    <p:restoredTop sz="94569" autoAdjust="0"/>
  </p:normalViewPr>
  <p:slideViewPr>
    <p:cSldViewPr>
      <p:cViewPr varScale="1">
        <p:scale>
          <a:sx n="33" d="100"/>
          <a:sy n="33" d="100"/>
        </p:scale>
        <p:origin x="-690" y="-72"/>
      </p:cViewPr>
      <p:guideLst>
        <p:guide orient="horz" pos="4320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3822" y="6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6A16CD-9CCD-4175-A052-E0FB87F25F5B}" type="datetimeFigureOut">
              <a:rPr lang="pl-PL" smtClean="0"/>
              <a:pPr/>
              <a:t>2021-04-06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C5B0D6-E18C-40B6-8CC5-6F602782C3E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3809124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 i pod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664370" y="4049688"/>
            <a:ext cx="23042560" cy="1800200"/>
          </a:xfrm>
        </p:spPr>
        <p:txBody>
          <a:bodyPr/>
          <a:lstStyle>
            <a:lvl1pPr>
              <a:defRPr lang="pl-PL" sz="11200" b="1" i="0" u="none" strike="noStrike" cap="none" spc="0" baseline="0" dirty="0" smtClean="0">
                <a:ln>
                  <a:noFill/>
                </a:ln>
                <a:solidFill>
                  <a:srgbClr val="2238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16" name="Podtytuł 2"/>
          <p:cNvSpPr>
            <a:spLocks noGrp="1"/>
          </p:cNvSpPr>
          <p:nvPr>
            <p:ph type="subTitle" idx="1"/>
          </p:nvPr>
        </p:nvSpPr>
        <p:spPr>
          <a:xfrm>
            <a:off x="653654" y="6137920"/>
            <a:ext cx="23042560" cy="1314450"/>
          </a:xfrm>
        </p:spPr>
        <p:txBody>
          <a:bodyPr/>
          <a:lstStyle>
            <a:lvl1pPr marL="0" indent="0" algn="ctr">
              <a:buNone/>
              <a:defRPr b="1">
                <a:solidFill>
                  <a:srgbClr val="22384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Kliknij, aby edytować styl wzorca podtytułu</a:t>
            </a:r>
            <a:endParaRPr lang="pl-PL" dirty="0"/>
          </a:p>
        </p:txBody>
      </p:sp>
      <p:cxnSp>
        <p:nvCxnSpPr>
          <p:cNvPr id="17" name="Łącznik prosty 16"/>
          <p:cNvCxnSpPr/>
          <p:nvPr userDrawn="1"/>
        </p:nvCxnSpPr>
        <p:spPr>
          <a:xfrm>
            <a:off x="653654" y="5993904"/>
            <a:ext cx="23053276" cy="0"/>
          </a:xfrm>
          <a:prstGeom prst="line">
            <a:avLst/>
          </a:prstGeom>
          <a:noFill/>
          <a:ln w="25400" cap="flat">
            <a:solidFill>
              <a:srgbClr val="22384F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9" name="Symbol zastępczy tekstu 3"/>
          <p:cNvSpPr>
            <a:spLocks noGrp="1"/>
          </p:cNvSpPr>
          <p:nvPr>
            <p:ph type="body" sz="half" idx="10"/>
          </p:nvPr>
        </p:nvSpPr>
        <p:spPr>
          <a:xfrm>
            <a:off x="18220530" y="7648994"/>
            <a:ext cx="5486400" cy="346447"/>
          </a:xfrm>
        </p:spPr>
        <p:txBody>
          <a:bodyPr/>
          <a:lstStyle>
            <a:lvl1pPr marL="0" indent="0" algn="r">
              <a:buNone/>
              <a:defRPr sz="1400">
                <a:solidFill>
                  <a:srgbClr val="22384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</p:spTree>
    <p:extLst>
      <p:ext uri="{BB962C8B-B14F-4D97-AF65-F5344CB8AC3E}">
        <p14:creationId xmlns="" xmlns:p14="http://schemas.microsoft.com/office/powerpoint/2010/main" val="165418329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pod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670720" y="2105472"/>
            <a:ext cx="23042560" cy="1800200"/>
          </a:xfrm>
        </p:spPr>
        <p:txBody>
          <a:bodyPr/>
          <a:lstStyle>
            <a:lvl1pPr>
              <a:defRPr b="1">
                <a:solidFill>
                  <a:srgbClr val="2238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7" name="Symbol zastępczy zawartości 2"/>
          <p:cNvSpPr>
            <a:spLocks noGrp="1"/>
          </p:cNvSpPr>
          <p:nvPr>
            <p:ph idx="1"/>
          </p:nvPr>
        </p:nvSpPr>
        <p:spPr>
          <a:xfrm>
            <a:off x="670720" y="4049688"/>
            <a:ext cx="23042560" cy="7632848"/>
          </a:xfrm>
        </p:spPr>
        <p:txBody>
          <a:bodyPr/>
          <a:lstStyle>
            <a:lvl1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199443328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670720" y="2321496"/>
            <a:ext cx="7488832" cy="1728192"/>
          </a:xfrm>
        </p:spPr>
        <p:txBody>
          <a:bodyPr anchor="b">
            <a:normAutofit/>
          </a:bodyPr>
          <a:lstStyle>
            <a:lvl1pPr algn="l">
              <a:defRPr sz="5000" b="1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8375576" y="2321496"/>
            <a:ext cx="15049672" cy="8928992"/>
          </a:xfrm>
        </p:spPr>
        <p:txBody>
          <a:bodyPr/>
          <a:lstStyle>
            <a:lvl1pPr>
              <a:defRPr sz="32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4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70720" y="4049688"/>
            <a:ext cx="7488832" cy="7200800"/>
          </a:xfrm>
        </p:spPr>
        <p:txBody>
          <a:bodyPr>
            <a:normAutofit/>
          </a:bodyPr>
          <a:lstStyle>
            <a:lvl1pPr marL="0" indent="0" algn="l">
              <a:buNone/>
              <a:defRPr sz="25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</p:spTree>
    <p:extLst>
      <p:ext uri="{BB962C8B-B14F-4D97-AF65-F5344CB8AC3E}">
        <p14:creationId xmlns="" xmlns:p14="http://schemas.microsoft.com/office/powerpoint/2010/main" val="244293315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Symbol zastępczy zawartości 2"/>
          <p:cNvSpPr>
            <a:spLocks noGrp="1"/>
          </p:cNvSpPr>
          <p:nvPr>
            <p:ph sz="half" idx="1"/>
          </p:nvPr>
        </p:nvSpPr>
        <p:spPr>
          <a:xfrm>
            <a:off x="598712" y="4049688"/>
            <a:ext cx="11813558" cy="7128792"/>
          </a:xfrm>
        </p:spPr>
        <p:txBody>
          <a:bodyPr/>
          <a:lstStyle>
            <a:lvl1pPr>
              <a:defRPr sz="28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4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8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840072" y="4049688"/>
            <a:ext cx="10716344" cy="7310586"/>
          </a:xfrm>
        </p:spPr>
        <p:txBody>
          <a:bodyPr/>
          <a:lstStyle>
            <a:lvl1pPr>
              <a:defRPr sz="28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4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670720" y="2105472"/>
            <a:ext cx="23042560" cy="1800200"/>
          </a:xfrm>
        </p:spPr>
        <p:txBody>
          <a:bodyPr/>
          <a:lstStyle>
            <a:lvl1pPr>
              <a:defRPr b="1">
                <a:solidFill>
                  <a:srgbClr val="2238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135484386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886744" y="2105472"/>
            <a:ext cx="22610512" cy="1721346"/>
          </a:xfrm>
        </p:spPr>
        <p:txBody>
          <a:bodyPr/>
          <a:lstStyle>
            <a:lvl1pPr>
              <a:defRPr b="1">
                <a:solidFill>
                  <a:srgbClr val="2238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10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86744" y="3977680"/>
            <a:ext cx="22610512" cy="7560840"/>
          </a:xfrm>
        </p:spPr>
        <p:txBody>
          <a:bodyPr vert="eaVert"/>
          <a:lstStyle>
            <a:lvl1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49354326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5" name="Tytuł pionowy 1"/>
          <p:cNvSpPr>
            <a:spLocks noGrp="1"/>
          </p:cNvSpPr>
          <p:nvPr>
            <p:ph type="title" orient="vert"/>
          </p:nvPr>
        </p:nvSpPr>
        <p:spPr>
          <a:xfrm>
            <a:off x="19248784" y="2170560"/>
            <a:ext cx="3137520" cy="9295952"/>
          </a:xfrm>
        </p:spPr>
        <p:txBody>
          <a:bodyPr vert="eaVert">
            <a:normAutofit/>
          </a:bodyPr>
          <a:lstStyle>
            <a:lvl1pPr>
              <a:defRPr sz="10000" b="1">
                <a:solidFill>
                  <a:srgbClr val="22384F"/>
                </a:solidFill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7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958752" y="2170560"/>
            <a:ext cx="18106800" cy="9295952"/>
          </a:xfrm>
        </p:spPr>
        <p:txBody>
          <a:bodyPr vert="eaVert"/>
          <a:lstStyle>
            <a:lvl1pPr>
              <a:defRPr>
                <a:solidFill>
                  <a:srgbClr val="22384F"/>
                </a:solidFill>
              </a:defRPr>
            </a:lvl1pPr>
            <a:lvl2pPr>
              <a:defRPr>
                <a:solidFill>
                  <a:srgbClr val="22384F"/>
                </a:solidFill>
              </a:defRPr>
            </a:lvl2pPr>
            <a:lvl3pPr>
              <a:defRPr>
                <a:solidFill>
                  <a:srgbClr val="22384F"/>
                </a:solidFill>
              </a:defRPr>
            </a:lvl3pPr>
            <a:lvl4pPr>
              <a:defRPr>
                <a:solidFill>
                  <a:srgbClr val="22384F"/>
                </a:solidFill>
              </a:defRPr>
            </a:lvl4pPr>
            <a:lvl5pPr>
              <a:defRPr>
                <a:solidFill>
                  <a:srgbClr val="22384F"/>
                </a:solidFill>
              </a:defRPr>
            </a:lvl5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427915635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itechnika Opolska | Opole University of Technology | www.po.opole.pl…"/>
          <p:cNvSpPr txBox="1"/>
          <p:nvPr/>
        </p:nvSpPr>
        <p:spPr>
          <a:xfrm>
            <a:off x="4230121" y="12378774"/>
            <a:ext cx="15530056" cy="9133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lnSpc>
                <a:spcPct val="120000"/>
              </a:lnSpc>
              <a:defRPr sz="2700" b="1" spc="67">
                <a:solidFill>
                  <a:srgbClr val="535353"/>
                </a:solidFill>
                <a:latin typeface="Myriad Pro"/>
                <a:ea typeface="Myriad Pro"/>
                <a:cs typeface="Myriad Pro"/>
                <a:sym typeface="Myriad Pro"/>
              </a:defRPr>
            </a:pPr>
            <a:r>
              <a:t>Politechnika Opolska | Opole University of Technology | www.po.opole.pl</a:t>
            </a:r>
          </a:p>
          <a:p>
            <a:pPr defTabSz="457200">
              <a:lnSpc>
                <a:spcPct val="120000"/>
              </a:lnSpc>
              <a:defRPr sz="2700" b="1" spc="67">
                <a:solidFill>
                  <a:srgbClr val="535353"/>
                </a:solidFill>
                <a:latin typeface="Myriad Pro"/>
                <a:ea typeface="Myriad Pro"/>
                <a:cs typeface="Myriad Pro"/>
                <a:sym typeface="Myriad Pro"/>
              </a:defRPr>
            </a:pPr>
            <a:r>
              <a:t>Wydział Ekonomii i Zarządzania | Faculty of Economics and Management | www.weiz.po.opole.pl</a:t>
            </a:r>
          </a:p>
        </p:txBody>
      </p:sp>
      <p:sp>
        <p:nvSpPr>
          <p:cNvPr id="3" name="Linia"/>
          <p:cNvSpPr/>
          <p:nvPr/>
        </p:nvSpPr>
        <p:spPr>
          <a:xfrm>
            <a:off x="2108442" y="11663229"/>
            <a:ext cx="20166809" cy="3"/>
          </a:xfrm>
          <a:prstGeom prst="line">
            <a:avLst/>
          </a:prstGeom>
          <a:ln w="12700">
            <a:solidFill>
              <a:srgbClr val="535353"/>
            </a:solidFill>
            <a:prstDash val="sysDot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4" name="poli.png" descr="poli.png"/>
          <p:cNvPicPr>
            <a:picLocks noChangeAspect="1"/>
          </p:cNvPicPr>
          <p:nvPr/>
        </p:nvPicPr>
        <p:blipFill>
          <a:blip r:embed="rId8" cstate="print">
            <a:extLst/>
          </a:blip>
          <a:stretch>
            <a:fillRect/>
          </a:stretch>
        </p:blipFill>
        <p:spPr>
          <a:xfrm>
            <a:off x="474145" y="95267"/>
            <a:ext cx="4913759" cy="1595923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23.png" descr="23.png"/>
          <p:cNvPicPr>
            <a:picLocks noChangeAspect="1"/>
          </p:cNvPicPr>
          <p:nvPr/>
        </p:nvPicPr>
        <p:blipFill>
          <a:blip r:embed="rId9" cstate="print">
            <a:extLst/>
          </a:blip>
          <a:stretch>
            <a:fillRect/>
          </a:stretch>
        </p:blipFill>
        <p:spPr>
          <a:xfrm>
            <a:off x="21519525" y="107287"/>
            <a:ext cx="2278280" cy="2111300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ekst tytułowy"/>
          <p:cNvSpPr txBox="1">
            <a:spLocks noGrp="1"/>
          </p:cNvSpPr>
          <p:nvPr>
            <p:ph type="title"/>
          </p:nvPr>
        </p:nvSpPr>
        <p:spPr>
          <a:xfrm>
            <a:off x="1828800" y="831850"/>
            <a:ext cx="20726400" cy="63690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Tekst tytułowy</a:t>
            </a:r>
          </a:p>
        </p:txBody>
      </p:sp>
      <p:sp>
        <p:nvSpPr>
          <p:cNvPr id="7" name="Treść - poziom 1…"/>
          <p:cNvSpPr txBox="1">
            <a:spLocks noGrp="1"/>
          </p:cNvSpPr>
          <p:nvPr>
            <p:ph type="body" idx="1"/>
          </p:nvPr>
        </p:nvSpPr>
        <p:spPr>
          <a:xfrm>
            <a:off x="3657600" y="7772400"/>
            <a:ext cx="17068800" cy="594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8" name="Numer slajdu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9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3" r:id="rId3"/>
    <p:sldLayoutId id="2147483654" r:id="rId4"/>
    <p:sldLayoutId id="2147483655" r:id="rId5"/>
    <p:sldLayoutId id="2147483656" r:id="rId6"/>
  </p:sldLayoutIdLst>
  <p:transition spd="med"/>
  <p:timing>
    <p:tnLst>
      <p:par>
        <p:cTn id="1" dur="indefinite" restart="never" nodeType="tmRoot"/>
      </p:par>
    </p:tnLst>
  </p:timing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5pPr>
      <a:lvl6pPr marL="3834419" marR="0" indent="-65942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6pPr>
      <a:lvl7pPr marL="4469419" marR="0" indent="-659419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7pPr>
      <a:lvl8pPr marL="5104419" marR="0" indent="-659419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8pPr>
      <a:lvl9pPr marL="5739419" marR="0" indent="-659419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0720" y="1745432"/>
            <a:ext cx="23042560" cy="1944216"/>
          </a:xfrm>
        </p:spPr>
        <p:txBody>
          <a:bodyPr>
            <a:noAutofit/>
          </a:bodyPr>
          <a:lstStyle/>
          <a:p>
            <a:r>
              <a:rPr lang="pl-PL" sz="6000" dirty="0" err="1" smtClean="0">
                <a:solidFill>
                  <a:srgbClr val="FF0000"/>
                </a:solidFill>
              </a:rPr>
              <a:t>The</a:t>
            </a:r>
            <a:r>
              <a:rPr lang="pl-PL" sz="6000" dirty="0" smtClean="0">
                <a:solidFill>
                  <a:srgbClr val="FF0000"/>
                </a:solidFill>
              </a:rPr>
              <a:t> </a:t>
            </a:r>
            <a:r>
              <a:rPr lang="pl-PL" sz="6000" dirty="0" err="1" smtClean="0">
                <a:solidFill>
                  <a:srgbClr val="FF0000"/>
                </a:solidFill>
              </a:rPr>
              <a:t>Virtues</a:t>
            </a:r>
            <a:r>
              <a:rPr lang="pl-PL" sz="6000" dirty="0" smtClean="0">
                <a:solidFill>
                  <a:srgbClr val="FF0000"/>
                </a:solidFill>
              </a:rPr>
              <a:t> of </a:t>
            </a:r>
            <a:r>
              <a:rPr lang="pl-PL" sz="6000" dirty="0" err="1" smtClean="0">
                <a:solidFill>
                  <a:srgbClr val="FF0000"/>
                </a:solidFill>
              </a:rPr>
              <a:t>Administration</a:t>
            </a:r>
            <a:r>
              <a:rPr lang="pl-PL" sz="6000" dirty="0" smtClean="0">
                <a:solidFill>
                  <a:srgbClr val="FF0000"/>
                </a:solidFill>
              </a:rPr>
              <a:t>: </a:t>
            </a:r>
            <a:r>
              <a:rPr lang="pl-PL" sz="6000" dirty="0" smtClean="0">
                <a:solidFill>
                  <a:srgbClr val="FF0000"/>
                </a:solidFill>
              </a:rPr>
              <a:t/>
            </a:r>
            <a:br>
              <a:rPr lang="pl-PL" sz="6000" dirty="0" smtClean="0">
                <a:solidFill>
                  <a:srgbClr val="FF0000"/>
                </a:solidFill>
              </a:rPr>
            </a:br>
            <a:r>
              <a:rPr lang="pl-PL" sz="6000" dirty="0" err="1" smtClean="0">
                <a:solidFill>
                  <a:srgbClr val="FF0000"/>
                </a:solidFill>
              </a:rPr>
              <a:t>Values</a:t>
            </a:r>
            <a:r>
              <a:rPr lang="pl-PL" sz="6000" dirty="0" smtClean="0">
                <a:solidFill>
                  <a:srgbClr val="FF0000"/>
                </a:solidFill>
              </a:rPr>
              <a:t> </a:t>
            </a:r>
            <a:r>
              <a:rPr lang="pl-PL" sz="6000" dirty="0" smtClean="0">
                <a:solidFill>
                  <a:srgbClr val="FF0000"/>
                </a:solidFill>
              </a:rPr>
              <a:t>and </a:t>
            </a:r>
            <a:r>
              <a:rPr lang="pl-PL" sz="6000" dirty="0" err="1" smtClean="0">
                <a:solidFill>
                  <a:srgbClr val="FF0000"/>
                </a:solidFill>
              </a:rPr>
              <a:t>the</a:t>
            </a:r>
            <a:r>
              <a:rPr lang="pl-PL" sz="6000" dirty="0" smtClean="0">
                <a:solidFill>
                  <a:srgbClr val="FF0000"/>
                </a:solidFill>
              </a:rPr>
              <a:t> </a:t>
            </a:r>
            <a:r>
              <a:rPr lang="pl-PL" sz="6000" dirty="0" err="1" smtClean="0">
                <a:solidFill>
                  <a:srgbClr val="FF0000"/>
                </a:solidFill>
              </a:rPr>
              <a:t>Practice</a:t>
            </a:r>
            <a:r>
              <a:rPr lang="pl-PL" sz="6000" dirty="0" smtClean="0">
                <a:solidFill>
                  <a:srgbClr val="FF0000"/>
                </a:solidFill>
              </a:rPr>
              <a:t> of Public </a:t>
            </a:r>
            <a:r>
              <a:rPr lang="pl-PL" sz="6000" dirty="0" smtClean="0">
                <a:solidFill>
                  <a:srgbClr val="FF0000"/>
                </a:solidFill>
              </a:rPr>
              <a:t>Service</a:t>
            </a:r>
            <a:endParaRPr lang="pl-PL" sz="60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822848" y="6137920"/>
            <a:ext cx="20666296" cy="5544616"/>
          </a:xfrm>
        </p:spPr>
        <p:txBody>
          <a:bodyPr/>
          <a:lstStyle/>
          <a:p>
            <a:pPr algn="l"/>
            <a:r>
              <a:rPr lang="pl-PL" dirty="0" smtClean="0"/>
              <a:t>Public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defined</a:t>
            </a:r>
            <a:r>
              <a:rPr lang="pl-PL" dirty="0" smtClean="0"/>
              <a:t> as </a:t>
            </a:r>
            <a:r>
              <a:rPr lang="pl-PL" dirty="0" err="1" smtClean="0"/>
              <a:t>those</a:t>
            </a:r>
            <a:r>
              <a:rPr lang="pl-PL" dirty="0" smtClean="0"/>
              <a:t>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provide</a:t>
            </a:r>
            <a:r>
              <a:rPr lang="pl-PL" dirty="0" smtClean="0"/>
              <a:t> </a:t>
            </a:r>
            <a:r>
              <a:rPr lang="pl-PL" dirty="0" err="1" smtClean="0"/>
              <a:t>normative</a:t>
            </a:r>
            <a:r>
              <a:rPr lang="pl-PL" dirty="0" smtClean="0"/>
              <a:t> consensus </a:t>
            </a:r>
            <a:r>
              <a:rPr lang="pl-PL" dirty="0" err="1" smtClean="0"/>
              <a:t>about</a:t>
            </a:r>
            <a:r>
              <a:rPr lang="pl-PL" dirty="0" smtClean="0"/>
              <a:t>: </a:t>
            </a:r>
            <a:endParaRPr lang="pl-PL" dirty="0" smtClean="0"/>
          </a:p>
          <a:p>
            <a:pPr marL="914400" indent="-914400" algn="l"/>
            <a:r>
              <a:rPr lang="pl-PL" dirty="0" smtClean="0">
                <a:solidFill>
                  <a:schemeClr val="accent6">
                    <a:lumMod val="75000"/>
                  </a:schemeClr>
                </a:solidFill>
              </a:rPr>
              <a:t>1-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rights</a:t>
            </a:r>
            <a:r>
              <a:rPr lang="pl-PL" dirty="0" smtClean="0"/>
              <a:t>, </a:t>
            </a:r>
            <a:r>
              <a:rPr lang="pl-PL" dirty="0" err="1" smtClean="0"/>
              <a:t>benefits</a:t>
            </a:r>
            <a:r>
              <a:rPr lang="pl-PL" dirty="0" smtClean="0"/>
              <a:t>, and </a:t>
            </a:r>
            <a:r>
              <a:rPr lang="pl-PL" dirty="0" err="1" smtClean="0"/>
              <a:t>prerogatives</a:t>
            </a:r>
            <a:r>
              <a:rPr lang="pl-PL" dirty="0" smtClean="0"/>
              <a:t> to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citizens</a:t>
            </a:r>
            <a:r>
              <a:rPr lang="pl-PL" dirty="0" smtClean="0"/>
              <a:t> </a:t>
            </a:r>
            <a:r>
              <a:rPr lang="pl-PL" dirty="0" err="1" smtClean="0"/>
              <a:t>should</a:t>
            </a:r>
            <a:r>
              <a:rPr lang="pl-PL" dirty="0" smtClean="0"/>
              <a:t> (and </a:t>
            </a:r>
            <a:r>
              <a:rPr lang="pl-PL" dirty="0" err="1" smtClean="0"/>
              <a:t>should</a:t>
            </a:r>
            <a:r>
              <a:rPr lang="pl-PL" dirty="0" smtClean="0"/>
              <a:t> not) be </a:t>
            </a:r>
            <a:r>
              <a:rPr lang="pl-PL" dirty="0" err="1" smtClean="0"/>
              <a:t>entitled</a:t>
            </a:r>
            <a:r>
              <a:rPr lang="pl-PL" dirty="0" smtClean="0"/>
              <a:t>; </a:t>
            </a:r>
          </a:p>
          <a:p>
            <a:pPr marL="914400" indent="-914400" algn="l"/>
            <a:r>
              <a:rPr lang="pl-PL" dirty="0" smtClean="0">
                <a:solidFill>
                  <a:schemeClr val="accent6">
                    <a:lumMod val="75000"/>
                  </a:schemeClr>
                </a:solidFill>
              </a:rPr>
              <a:t>2-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obligations</a:t>
            </a:r>
            <a:r>
              <a:rPr lang="pl-PL" dirty="0" smtClean="0"/>
              <a:t> of </a:t>
            </a:r>
            <a:r>
              <a:rPr lang="pl-PL" dirty="0" err="1" smtClean="0"/>
              <a:t>citizens</a:t>
            </a:r>
            <a:r>
              <a:rPr lang="pl-PL" dirty="0" smtClean="0"/>
              <a:t> to </a:t>
            </a:r>
            <a:r>
              <a:rPr lang="pl-PL" dirty="0" err="1" smtClean="0"/>
              <a:t>society</a:t>
            </a:r>
            <a:r>
              <a:rPr lang="pl-PL" dirty="0" smtClean="0"/>
              <a:t>, </a:t>
            </a:r>
            <a:r>
              <a:rPr lang="pl-PL" dirty="0" err="1" smtClean="0"/>
              <a:t>the</a:t>
            </a:r>
            <a:r>
              <a:rPr lang="pl-PL" dirty="0" smtClean="0"/>
              <a:t> state, and one </a:t>
            </a:r>
            <a:r>
              <a:rPr lang="pl-PL" dirty="0" err="1" smtClean="0"/>
              <a:t>another</a:t>
            </a:r>
            <a:r>
              <a:rPr lang="pl-PL" dirty="0" smtClean="0"/>
              <a:t>; and </a:t>
            </a:r>
            <a:endParaRPr lang="pl-PL" dirty="0" smtClean="0"/>
          </a:p>
          <a:p>
            <a:pPr marL="914400" indent="-914400" algn="l"/>
            <a:r>
              <a:rPr lang="pl-PL" dirty="0" smtClean="0">
                <a:solidFill>
                  <a:schemeClr val="accent6">
                    <a:lumMod val="75000"/>
                  </a:schemeClr>
                </a:solidFill>
              </a:rPr>
              <a:t>3-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principles</a:t>
            </a:r>
            <a:r>
              <a:rPr lang="pl-PL" dirty="0" smtClean="0"/>
              <a:t> upon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governments</a:t>
            </a:r>
            <a:r>
              <a:rPr lang="pl-PL" dirty="0" smtClean="0"/>
              <a:t> and </a:t>
            </a:r>
            <a:r>
              <a:rPr lang="pl-PL" dirty="0" err="1" smtClean="0"/>
              <a:t>policies</a:t>
            </a:r>
            <a:r>
              <a:rPr lang="pl-PL" dirty="0" smtClean="0"/>
              <a:t> </a:t>
            </a:r>
            <a:r>
              <a:rPr lang="pl-PL" dirty="0" err="1" smtClean="0"/>
              <a:t>must</a:t>
            </a:r>
            <a:r>
              <a:rPr lang="pl-PL" dirty="0" smtClean="0"/>
              <a:t> be </a:t>
            </a:r>
            <a:r>
              <a:rPr lang="pl-PL" dirty="0" err="1" smtClean="0"/>
              <a:t>based</a:t>
            </a:r>
            <a:r>
              <a:rPr lang="pl-PL" dirty="0" smtClean="0"/>
              <a:t>. </a:t>
            </a:r>
            <a:endParaRPr lang="pl-PL" dirty="0"/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3407024" y="4031540"/>
            <a:ext cx="1728192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defTabSz="914400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0" lang="pl-PL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Anthony D. Molina,</a:t>
            </a:r>
            <a:r>
              <a:rPr kumimoji="0" lang="pl-PL" sz="32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pl-PL" sz="3200" dirty="0" smtClean="0"/>
              <a:t>Cleveland </a:t>
            </a:r>
            <a:r>
              <a:rPr lang="pl-PL" sz="3200" dirty="0" smtClean="0"/>
              <a:t>State </a:t>
            </a:r>
            <a:r>
              <a:rPr lang="pl-PL" sz="3200" dirty="0" err="1" smtClean="0"/>
              <a:t>University</a:t>
            </a:r>
            <a:endParaRPr lang="pl-PL" sz="3200" dirty="0" smtClean="0"/>
          </a:p>
          <a:p>
            <a:pPr lvl="0" algn="l" defTabSz="914400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3200" dirty="0" smtClean="0"/>
              <a:t>Article</a:t>
            </a:r>
            <a:r>
              <a:rPr lang="en-US" sz="3200" dirty="0" smtClean="0"/>
              <a:t>  in  Administrative Theory &amp; Praxis · March 2015</a:t>
            </a:r>
            <a:r>
              <a:rPr lang="pl-PL" sz="3200" dirty="0" smtClean="0"/>
              <a:t> –</a:t>
            </a:r>
            <a:endParaRPr lang="pl-PL" sz="3200" dirty="0" smtClean="0"/>
          </a:p>
          <a:p>
            <a:pPr lvl="0" algn="l" defTabSz="914400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0" lang="pl-PL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C:\Users\cenabiz008\Pictures\VirtuesofAdministration-Molina2015-1.pdf i jeszcze 1 strona — Profil 1 — Microsoft​ Edge 2021-02-09 20_36_10.png"/>
          <p:cNvPicPr>
            <a:picLocks noGrp="1"/>
          </p:cNvPicPr>
          <p:nvPr>
            <p:ph idx="1"/>
          </p:nvPr>
        </p:nvPicPr>
        <p:blipFill>
          <a:blip r:embed="rId2" cstate="print"/>
          <a:srcRect l="27980" r="26441"/>
          <a:stretch>
            <a:fillRect/>
          </a:stretch>
        </p:blipFill>
        <p:spPr bwMode="auto">
          <a:xfrm>
            <a:off x="0" y="0"/>
            <a:ext cx="24384000" cy="12330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367464" y="377280"/>
            <a:ext cx="11449272" cy="720080"/>
          </a:xfrm>
        </p:spPr>
        <p:txBody>
          <a:bodyPr>
            <a:normAutofit fontScale="90000"/>
          </a:bodyPr>
          <a:lstStyle/>
          <a:p>
            <a:r>
              <a:rPr lang="en-US" sz="4800" b="0" dirty="0" smtClean="0">
                <a:solidFill>
                  <a:schemeClr val="accent5"/>
                </a:solidFill>
              </a:rPr>
              <a:t>Model of public service practice</a:t>
            </a:r>
            <a:endParaRPr lang="pl-PL" sz="4800" b="0" dirty="0">
              <a:solidFill>
                <a:schemeClr val="accent5"/>
              </a:solidFill>
            </a:endParaRPr>
          </a:p>
        </p:txBody>
      </p:sp>
      <p:pic>
        <p:nvPicPr>
          <p:cNvPr id="4" name="Symbol zastępczy zawartości 3" descr="C:\Users\cenabiz008\Videos\Captures\VirtuesofAdministration-Molina2015-1.pdf i jeszcze 1 strona — Profil 1 — Microsoft​ Edge 2021-02-09 20_46_06 (2)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6704" y="1385392"/>
            <a:ext cx="23857296" cy="10441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110880" y="4481736"/>
            <a:ext cx="20234248" cy="7200800"/>
          </a:xfrm>
        </p:spPr>
        <p:txBody>
          <a:bodyPr>
            <a:normAutofit/>
          </a:bodyPr>
          <a:lstStyle/>
          <a:p>
            <a:pPr algn="l"/>
            <a:r>
              <a:rPr lang="pl-PL" dirty="0" smtClean="0"/>
              <a:t>Public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have</a:t>
            </a:r>
            <a:r>
              <a:rPr lang="pl-PL" dirty="0" smtClean="0"/>
              <a:t> </a:t>
            </a:r>
            <a:r>
              <a:rPr lang="pl-PL" dirty="0" err="1" smtClean="0"/>
              <a:t>been</a:t>
            </a:r>
            <a:r>
              <a:rPr lang="pl-PL" dirty="0" smtClean="0"/>
              <a:t> central to public </a:t>
            </a:r>
            <a:r>
              <a:rPr lang="pl-PL" dirty="0" err="1" smtClean="0"/>
              <a:t>administration</a:t>
            </a:r>
            <a:r>
              <a:rPr lang="pl-PL" dirty="0" smtClean="0"/>
              <a:t> </a:t>
            </a:r>
            <a:r>
              <a:rPr lang="pl-PL" dirty="0" err="1" smtClean="0"/>
              <a:t>over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years</a:t>
            </a:r>
            <a:r>
              <a:rPr lang="pl-PL" dirty="0" smtClean="0"/>
              <a:t> and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key</a:t>
            </a:r>
            <a:r>
              <a:rPr lang="pl-PL" dirty="0" smtClean="0"/>
              <a:t> public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equity, </a:t>
            </a:r>
            <a:r>
              <a:rPr lang="pl-PL" dirty="0" err="1" smtClean="0"/>
              <a:t>impartiality</a:t>
            </a:r>
            <a:r>
              <a:rPr lang="pl-PL" dirty="0" smtClean="0"/>
              <a:t>, </a:t>
            </a:r>
            <a:r>
              <a:rPr lang="pl-PL" dirty="0" err="1" smtClean="0"/>
              <a:t>justice</a:t>
            </a:r>
            <a:r>
              <a:rPr lang="pl-PL" dirty="0" smtClean="0"/>
              <a:t>, </a:t>
            </a:r>
            <a:r>
              <a:rPr lang="pl-PL" dirty="0" err="1" smtClean="0"/>
              <a:t>honesty</a:t>
            </a:r>
            <a:r>
              <a:rPr lang="pl-PL" dirty="0" smtClean="0"/>
              <a:t>, </a:t>
            </a:r>
            <a:r>
              <a:rPr lang="pl-PL" dirty="0" err="1" smtClean="0"/>
              <a:t>fairness</a:t>
            </a:r>
            <a:r>
              <a:rPr lang="pl-PL" dirty="0" smtClean="0"/>
              <a:t>, </a:t>
            </a:r>
            <a:r>
              <a:rPr lang="pl-PL" dirty="0" err="1" smtClean="0"/>
              <a:t>probity</a:t>
            </a:r>
            <a:r>
              <a:rPr lang="pl-PL" dirty="0" smtClean="0"/>
              <a:t>, </a:t>
            </a:r>
            <a:r>
              <a:rPr lang="pl-PL" dirty="0" err="1" smtClean="0"/>
              <a:t>continuity</a:t>
            </a:r>
            <a:r>
              <a:rPr lang="pl-PL" dirty="0" smtClean="0"/>
              <a:t>, </a:t>
            </a:r>
            <a:r>
              <a:rPr lang="pl-PL" dirty="0" err="1" smtClean="0"/>
              <a:t>secrecy</a:t>
            </a:r>
            <a:r>
              <a:rPr lang="pl-PL" dirty="0" smtClean="0"/>
              <a:t>, </a:t>
            </a:r>
            <a:r>
              <a:rPr lang="pl-PL" dirty="0" err="1" smtClean="0"/>
              <a:t>accountability</a:t>
            </a:r>
            <a:r>
              <a:rPr lang="pl-PL" dirty="0" smtClean="0"/>
              <a:t>, </a:t>
            </a:r>
            <a:r>
              <a:rPr lang="pl-PL" dirty="0" err="1" smtClean="0"/>
              <a:t>transparency</a:t>
            </a:r>
            <a:r>
              <a:rPr lang="pl-PL" dirty="0" smtClean="0"/>
              <a:t>, </a:t>
            </a:r>
            <a:r>
              <a:rPr lang="pl-PL" dirty="0" err="1" smtClean="0"/>
              <a:t>responsiveness</a:t>
            </a:r>
            <a:r>
              <a:rPr lang="pl-PL" dirty="0" smtClean="0"/>
              <a:t>, and so on. </a:t>
            </a:r>
            <a:r>
              <a:rPr lang="pl-PL" dirty="0" err="1" smtClean="0"/>
              <a:t>However</a:t>
            </a:r>
            <a:r>
              <a:rPr lang="pl-PL" dirty="0" smtClean="0"/>
              <a:t>,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significance</a:t>
            </a:r>
            <a:r>
              <a:rPr lang="pl-PL" dirty="0" smtClean="0"/>
              <a:t> of public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said</a:t>
            </a:r>
            <a:r>
              <a:rPr lang="pl-PL" dirty="0" smtClean="0"/>
              <a:t> to </a:t>
            </a:r>
            <a:r>
              <a:rPr lang="pl-PL" dirty="0" err="1" smtClean="0"/>
              <a:t>have</a:t>
            </a:r>
            <a:r>
              <a:rPr lang="pl-PL" dirty="0" smtClean="0"/>
              <a:t> </a:t>
            </a:r>
            <a:r>
              <a:rPr lang="pl-PL" dirty="0" err="1" smtClean="0"/>
              <a:t>declined</a:t>
            </a:r>
            <a:r>
              <a:rPr lang="pl-PL" dirty="0" smtClean="0"/>
              <a:t> in </a:t>
            </a:r>
            <a:r>
              <a:rPr lang="pl-PL" dirty="0" err="1" smtClean="0"/>
              <a:t>recent</a:t>
            </a:r>
            <a:r>
              <a:rPr lang="pl-PL" dirty="0" smtClean="0"/>
              <a:t> </a:t>
            </a:r>
            <a:r>
              <a:rPr lang="pl-PL" dirty="0" err="1" smtClean="0"/>
              <a:t>years</a:t>
            </a:r>
            <a:r>
              <a:rPr lang="pl-PL" dirty="0" smtClean="0"/>
              <a:t>. </a:t>
            </a:r>
            <a:r>
              <a:rPr lang="pl-PL" dirty="0" err="1" smtClean="0"/>
              <a:t>Some</a:t>
            </a:r>
            <a:r>
              <a:rPr lang="pl-PL" dirty="0" smtClean="0"/>
              <a:t> </a:t>
            </a:r>
            <a:r>
              <a:rPr lang="pl-PL" dirty="0" err="1" smtClean="0"/>
              <a:t>scholars</a:t>
            </a:r>
            <a:r>
              <a:rPr lang="pl-PL" dirty="0" smtClean="0"/>
              <a:t> </a:t>
            </a:r>
            <a:r>
              <a:rPr lang="pl-PL" dirty="0" err="1" smtClean="0"/>
              <a:t>warn</a:t>
            </a:r>
            <a:r>
              <a:rPr lang="pl-PL" dirty="0" smtClean="0"/>
              <a:t> </a:t>
            </a:r>
            <a:r>
              <a:rPr lang="pl-PL" dirty="0" err="1" smtClean="0"/>
              <a:t>us</a:t>
            </a:r>
            <a:r>
              <a:rPr lang="pl-PL" dirty="0" smtClean="0"/>
              <a:t> </a:t>
            </a:r>
            <a:r>
              <a:rPr lang="pl-PL" dirty="0" err="1" smtClean="0"/>
              <a:t>about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emerging</a:t>
            </a:r>
            <a:r>
              <a:rPr lang="pl-PL" dirty="0" smtClean="0"/>
              <a:t> problem of ‘</a:t>
            </a:r>
            <a:r>
              <a:rPr lang="pl-PL" i="1" dirty="0" err="1" smtClean="0"/>
              <a:t>public-value</a:t>
            </a:r>
            <a:r>
              <a:rPr lang="pl-PL" i="1" dirty="0" smtClean="0"/>
              <a:t> </a:t>
            </a:r>
            <a:r>
              <a:rPr lang="pl-PL" i="1" dirty="0" err="1" smtClean="0"/>
              <a:t>failure</a:t>
            </a:r>
            <a:r>
              <a:rPr lang="pl-PL" dirty="0" smtClean="0"/>
              <a:t>’ </a:t>
            </a:r>
            <a:r>
              <a:rPr lang="pl-PL" dirty="0" err="1" smtClean="0"/>
              <a:t>because</a:t>
            </a:r>
            <a:r>
              <a:rPr lang="pl-PL" dirty="0" smtClean="0"/>
              <a:t> </a:t>
            </a:r>
            <a:r>
              <a:rPr lang="pl-PL" dirty="0" err="1" smtClean="0"/>
              <a:t>public-value</a:t>
            </a:r>
            <a:r>
              <a:rPr lang="pl-PL" dirty="0" smtClean="0"/>
              <a:t> </a:t>
            </a:r>
            <a:r>
              <a:rPr lang="pl-PL" dirty="0" err="1" smtClean="0"/>
              <a:t>failure</a:t>
            </a:r>
            <a:r>
              <a:rPr lang="pl-PL" dirty="0" smtClean="0"/>
              <a:t> </a:t>
            </a:r>
            <a:r>
              <a:rPr lang="pl-PL" dirty="0" err="1" smtClean="0"/>
              <a:t>occurs</a:t>
            </a:r>
            <a:r>
              <a:rPr lang="pl-PL" dirty="0" smtClean="0"/>
              <a:t> </a:t>
            </a:r>
            <a:r>
              <a:rPr lang="pl-PL" dirty="0" err="1" smtClean="0"/>
              <a:t>when</a:t>
            </a:r>
            <a:r>
              <a:rPr lang="pl-PL" dirty="0" smtClean="0"/>
              <a:t>: </a:t>
            </a:r>
            <a:endParaRPr lang="pl-PL" dirty="0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26704" y="1673424"/>
            <a:ext cx="23042560" cy="1368152"/>
          </a:xfrm>
        </p:spPr>
        <p:txBody>
          <a:bodyPr>
            <a:normAutofit/>
          </a:bodyPr>
          <a:lstStyle/>
          <a:p>
            <a:r>
              <a:rPr lang="pl-PL" sz="6600" i="1" dirty="0" err="1" smtClean="0">
                <a:solidFill>
                  <a:srgbClr val="FF0000"/>
                </a:solidFill>
              </a:rPr>
              <a:t>Public-value</a:t>
            </a:r>
            <a:r>
              <a:rPr lang="pl-PL" sz="6600" i="1" dirty="0" smtClean="0">
                <a:solidFill>
                  <a:srgbClr val="FF0000"/>
                </a:solidFill>
              </a:rPr>
              <a:t> </a:t>
            </a:r>
            <a:r>
              <a:rPr lang="pl-PL" sz="6600" i="1" dirty="0" err="1" smtClean="0">
                <a:solidFill>
                  <a:srgbClr val="FF0000"/>
                </a:solidFill>
              </a:rPr>
              <a:t>failure</a:t>
            </a:r>
            <a:endParaRPr lang="pl-PL" sz="66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318792" y="3473624"/>
            <a:ext cx="21602400" cy="8208912"/>
          </a:xfrm>
        </p:spPr>
        <p:txBody>
          <a:bodyPr>
            <a:normAutofit/>
          </a:bodyPr>
          <a:lstStyle/>
          <a:p>
            <a:pPr marL="914400" indent="-914400" algn="l"/>
            <a:r>
              <a:rPr lang="pl-PL" dirty="0" smtClean="0">
                <a:solidFill>
                  <a:schemeClr val="accent6">
                    <a:lumMod val="75000"/>
                  </a:schemeClr>
                </a:solidFill>
              </a:rPr>
              <a:t>(1)</a:t>
            </a:r>
            <a:r>
              <a:rPr lang="pl-PL" dirty="0" smtClean="0"/>
              <a:t> </a:t>
            </a:r>
            <a:r>
              <a:rPr lang="pl-PL" dirty="0" err="1" smtClean="0"/>
              <a:t>mechanisms</a:t>
            </a:r>
            <a:r>
              <a:rPr lang="pl-PL" dirty="0" smtClean="0"/>
              <a:t> </a:t>
            </a:r>
            <a:r>
              <a:rPr lang="pl-PL" dirty="0" smtClean="0"/>
              <a:t>for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articulation</a:t>
            </a:r>
            <a:r>
              <a:rPr lang="pl-PL" dirty="0" smtClean="0"/>
              <a:t> and </a:t>
            </a:r>
            <a:r>
              <a:rPr lang="pl-PL" dirty="0" err="1" smtClean="0"/>
              <a:t>aggregation</a:t>
            </a:r>
            <a:r>
              <a:rPr lang="pl-PL" dirty="0" smtClean="0"/>
              <a:t> of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have</a:t>
            </a:r>
            <a:r>
              <a:rPr lang="pl-PL" dirty="0" smtClean="0"/>
              <a:t> </a:t>
            </a:r>
            <a:r>
              <a:rPr lang="pl-PL" dirty="0" err="1" smtClean="0"/>
              <a:t>broken</a:t>
            </a:r>
            <a:r>
              <a:rPr lang="pl-PL" dirty="0" smtClean="0"/>
              <a:t> down; </a:t>
            </a:r>
            <a:endParaRPr lang="pl-PL" dirty="0" smtClean="0"/>
          </a:p>
          <a:p>
            <a:pPr marL="914400" indent="-914400" algn="l"/>
            <a:r>
              <a:rPr lang="pl-PL" dirty="0" smtClean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pl-PL" dirty="0" smtClean="0">
                <a:solidFill>
                  <a:schemeClr val="accent6">
                    <a:lumMod val="75000"/>
                  </a:schemeClr>
                </a:solidFill>
              </a:rPr>
              <a:t>2)</a:t>
            </a:r>
            <a:r>
              <a:rPr lang="pl-PL" dirty="0" smtClean="0"/>
              <a:t> ‘</a:t>
            </a:r>
            <a:r>
              <a:rPr lang="pl-PL" dirty="0" err="1" smtClean="0"/>
              <a:t>imperfect</a:t>
            </a:r>
            <a:r>
              <a:rPr lang="pl-PL" dirty="0" smtClean="0"/>
              <a:t> </a:t>
            </a:r>
            <a:r>
              <a:rPr lang="pl-PL" dirty="0" err="1" smtClean="0"/>
              <a:t>monopolies</a:t>
            </a:r>
            <a:r>
              <a:rPr lang="pl-PL" dirty="0" smtClean="0"/>
              <a:t>’ </a:t>
            </a:r>
            <a:r>
              <a:rPr lang="pl-PL" dirty="0" err="1" smtClean="0"/>
              <a:t>occur</a:t>
            </a:r>
            <a:r>
              <a:rPr lang="pl-PL" dirty="0" smtClean="0"/>
              <a:t>; </a:t>
            </a:r>
            <a:endParaRPr lang="pl-PL" dirty="0" smtClean="0"/>
          </a:p>
          <a:p>
            <a:pPr marL="914400" indent="-914400" algn="l"/>
            <a:r>
              <a:rPr lang="pl-PL" dirty="0" smtClean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pl-PL" dirty="0" smtClean="0">
                <a:solidFill>
                  <a:schemeClr val="accent6">
                    <a:lumMod val="75000"/>
                  </a:schemeClr>
                </a:solidFill>
              </a:rPr>
              <a:t>3)</a:t>
            </a:r>
            <a:r>
              <a:rPr lang="pl-PL" dirty="0" smtClean="0"/>
              <a:t> benefit </a:t>
            </a:r>
            <a:r>
              <a:rPr lang="pl-PL" dirty="0" err="1" smtClean="0"/>
              <a:t>hoarding</a:t>
            </a:r>
            <a:r>
              <a:rPr lang="pl-PL" dirty="0" smtClean="0"/>
              <a:t> </a:t>
            </a:r>
            <a:r>
              <a:rPr lang="pl-PL" dirty="0" err="1" smtClean="0"/>
              <a:t>occurs</a:t>
            </a:r>
            <a:r>
              <a:rPr lang="pl-PL" dirty="0" smtClean="0"/>
              <a:t>; </a:t>
            </a:r>
            <a:endParaRPr lang="pl-PL" dirty="0" smtClean="0"/>
          </a:p>
          <a:p>
            <a:pPr marL="914400" indent="-914400" algn="l"/>
            <a:r>
              <a:rPr lang="pl-PL" dirty="0" smtClean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pl-PL" dirty="0" smtClean="0">
                <a:solidFill>
                  <a:schemeClr val="accent6">
                    <a:lumMod val="75000"/>
                  </a:schemeClr>
                </a:solidFill>
              </a:rPr>
              <a:t>4)</a:t>
            </a:r>
            <a:r>
              <a:rPr lang="pl-PL" dirty="0" smtClean="0"/>
              <a:t> </a:t>
            </a:r>
            <a:r>
              <a:rPr lang="pl-PL" dirty="0" err="1" smtClean="0"/>
              <a:t>there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a </a:t>
            </a:r>
            <a:r>
              <a:rPr lang="pl-PL" dirty="0" err="1" smtClean="0"/>
              <a:t>scarcity</a:t>
            </a:r>
            <a:r>
              <a:rPr lang="pl-PL" dirty="0" smtClean="0"/>
              <a:t> of </a:t>
            </a:r>
            <a:r>
              <a:rPr lang="pl-PL" dirty="0" err="1" smtClean="0"/>
              <a:t>providers</a:t>
            </a:r>
            <a:r>
              <a:rPr lang="pl-PL" dirty="0" smtClean="0"/>
              <a:t> of public </a:t>
            </a:r>
            <a:r>
              <a:rPr lang="pl-PL" dirty="0" err="1" smtClean="0"/>
              <a:t>value</a:t>
            </a:r>
            <a:r>
              <a:rPr lang="pl-PL" dirty="0" smtClean="0"/>
              <a:t>; </a:t>
            </a:r>
            <a:endParaRPr lang="pl-PL" dirty="0" smtClean="0"/>
          </a:p>
          <a:p>
            <a:pPr marL="914400" indent="-914400" algn="l"/>
            <a:r>
              <a:rPr lang="pl-PL" dirty="0" smtClean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pl-PL" dirty="0" smtClean="0">
                <a:solidFill>
                  <a:schemeClr val="accent6">
                    <a:lumMod val="75000"/>
                  </a:schemeClr>
                </a:solidFill>
              </a:rPr>
              <a:t>5)</a:t>
            </a:r>
            <a:r>
              <a:rPr lang="pl-PL" dirty="0" smtClean="0"/>
              <a:t> a </a:t>
            </a:r>
            <a:r>
              <a:rPr lang="pl-PL" dirty="0" err="1" smtClean="0"/>
              <a:t>short</a:t>
            </a:r>
            <a:r>
              <a:rPr lang="pl-PL" dirty="0" smtClean="0"/>
              <a:t> time </a:t>
            </a:r>
            <a:r>
              <a:rPr lang="pl-PL" dirty="0" err="1" smtClean="0"/>
              <a:t>horizon</a:t>
            </a:r>
            <a:r>
              <a:rPr lang="pl-PL" dirty="0" smtClean="0"/>
              <a:t> </a:t>
            </a:r>
            <a:r>
              <a:rPr lang="pl-PL" dirty="0" err="1" smtClean="0"/>
              <a:t>threatens</a:t>
            </a:r>
            <a:r>
              <a:rPr lang="pl-PL" dirty="0" smtClean="0"/>
              <a:t> public </a:t>
            </a:r>
            <a:r>
              <a:rPr lang="pl-PL" dirty="0" err="1" smtClean="0"/>
              <a:t>value</a:t>
            </a:r>
            <a:r>
              <a:rPr lang="pl-PL" dirty="0" smtClean="0"/>
              <a:t>; </a:t>
            </a:r>
            <a:endParaRPr lang="pl-PL" dirty="0" smtClean="0"/>
          </a:p>
          <a:p>
            <a:pPr marL="914400" indent="-914400" algn="l"/>
            <a:r>
              <a:rPr lang="pl-PL" dirty="0" smtClean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pl-PL" dirty="0" smtClean="0">
                <a:solidFill>
                  <a:schemeClr val="accent6">
                    <a:lumMod val="75000"/>
                  </a:schemeClr>
                </a:solidFill>
              </a:rPr>
              <a:t>6)</a:t>
            </a:r>
            <a:r>
              <a:rPr lang="pl-PL" dirty="0" smtClean="0"/>
              <a:t> a </a:t>
            </a:r>
            <a:r>
              <a:rPr lang="pl-PL" dirty="0" err="1" smtClean="0"/>
              <a:t>focus</a:t>
            </a:r>
            <a:r>
              <a:rPr lang="pl-PL" dirty="0" smtClean="0"/>
              <a:t> on </a:t>
            </a:r>
            <a:r>
              <a:rPr lang="pl-PL" dirty="0" err="1" smtClean="0"/>
              <a:t>substitutability</a:t>
            </a:r>
            <a:r>
              <a:rPr lang="pl-PL" dirty="0" smtClean="0"/>
              <a:t> of </a:t>
            </a:r>
            <a:r>
              <a:rPr lang="pl-PL" dirty="0" err="1" smtClean="0"/>
              <a:t>assets</a:t>
            </a:r>
            <a:r>
              <a:rPr lang="pl-PL" dirty="0" smtClean="0"/>
              <a:t> </a:t>
            </a:r>
            <a:r>
              <a:rPr lang="pl-PL" dirty="0" err="1" smtClean="0"/>
              <a:t>threatens</a:t>
            </a:r>
            <a:r>
              <a:rPr lang="pl-PL" dirty="0" smtClean="0"/>
              <a:t> </a:t>
            </a:r>
            <a:r>
              <a:rPr lang="pl-PL" dirty="0" err="1" smtClean="0"/>
              <a:t>conservation</a:t>
            </a:r>
            <a:r>
              <a:rPr lang="pl-PL" dirty="0" smtClean="0"/>
              <a:t> of public resources; and </a:t>
            </a:r>
            <a:endParaRPr lang="pl-PL" dirty="0" smtClean="0"/>
          </a:p>
          <a:p>
            <a:pPr marL="914400" indent="-914400" algn="l"/>
            <a:r>
              <a:rPr lang="pl-PL" dirty="0" smtClean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pl-PL" dirty="0" smtClean="0">
                <a:solidFill>
                  <a:schemeClr val="accent6">
                    <a:lumMod val="75000"/>
                  </a:schemeClr>
                </a:solidFill>
              </a:rPr>
              <a:t>7)</a:t>
            </a:r>
            <a:r>
              <a:rPr lang="pl-PL" dirty="0" smtClean="0"/>
              <a:t> market </a:t>
            </a:r>
            <a:r>
              <a:rPr lang="pl-PL" dirty="0" err="1" smtClean="0"/>
              <a:t>transactions</a:t>
            </a:r>
            <a:r>
              <a:rPr lang="pl-PL" dirty="0" smtClean="0"/>
              <a:t> </a:t>
            </a:r>
            <a:r>
              <a:rPr lang="pl-PL" dirty="0" err="1" smtClean="0"/>
              <a:t>threaten</a:t>
            </a:r>
            <a:r>
              <a:rPr lang="pl-PL" dirty="0" smtClean="0"/>
              <a:t> </a:t>
            </a:r>
            <a:r>
              <a:rPr lang="pl-PL" dirty="0" err="1" smtClean="0"/>
              <a:t>fundamental</a:t>
            </a:r>
            <a:r>
              <a:rPr lang="pl-PL" dirty="0" smtClean="0"/>
              <a:t> </a:t>
            </a:r>
            <a:r>
              <a:rPr lang="pl-PL" dirty="0" err="1" smtClean="0"/>
              <a:t>human</a:t>
            </a:r>
            <a:r>
              <a:rPr lang="pl-PL" dirty="0" smtClean="0"/>
              <a:t> </a:t>
            </a:r>
            <a:r>
              <a:rPr lang="pl-PL" dirty="0" err="1" smtClean="0"/>
              <a:t>subsistence</a:t>
            </a:r>
            <a:r>
              <a:rPr lang="pl-PL" dirty="0" smtClean="0"/>
              <a:t>. </a:t>
            </a:r>
          </a:p>
          <a:p>
            <a:pPr algn="l"/>
            <a:endParaRPr lang="pl-PL" i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038872" y="3401616"/>
            <a:ext cx="20306256" cy="8280920"/>
          </a:xfrm>
        </p:spPr>
        <p:txBody>
          <a:bodyPr/>
          <a:lstStyle/>
          <a:p>
            <a:pPr marL="914400" indent="-914400" algn="l">
              <a:buAutoNum type="arabicParenBoth"/>
            </a:pPr>
            <a:r>
              <a:rPr lang="pl-PL" i="1" dirty="0" smtClean="0"/>
              <a:t>mechanizmy </a:t>
            </a:r>
            <a:r>
              <a:rPr lang="pl-PL" i="1" dirty="0" smtClean="0"/>
              <a:t>artykulacji i agregacji wartości uległy awarii; </a:t>
            </a:r>
            <a:endParaRPr lang="pl-PL" i="1" dirty="0" smtClean="0"/>
          </a:p>
          <a:p>
            <a:pPr marL="914400" indent="-914400" algn="l"/>
            <a:r>
              <a:rPr lang="pl-PL" i="1" dirty="0" smtClean="0"/>
              <a:t>(</a:t>
            </a:r>
            <a:r>
              <a:rPr lang="pl-PL" i="1" dirty="0" smtClean="0"/>
              <a:t>2) występują „niedoskonałe monopole”; </a:t>
            </a:r>
            <a:endParaRPr lang="pl-PL" i="1" dirty="0" smtClean="0"/>
          </a:p>
          <a:p>
            <a:pPr marL="914400" indent="-914400" algn="l"/>
            <a:r>
              <a:rPr lang="pl-PL" i="1" dirty="0" smtClean="0"/>
              <a:t>(</a:t>
            </a:r>
            <a:r>
              <a:rPr lang="pl-PL" i="1" dirty="0" smtClean="0"/>
              <a:t>3) zachodzi gromadzenie świadczeń; </a:t>
            </a:r>
            <a:endParaRPr lang="pl-PL" i="1" dirty="0" smtClean="0"/>
          </a:p>
          <a:p>
            <a:pPr marL="914400" indent="-914400" algn="l"/>
            <a:r>
              <a:rPr lang="pl-PL" i="1" dirty="0" smtClean="0"/>
              <a:t>(</a:t>
            </a:r>
            <a:r>
              <a:rPr lang="pl-PL" i="1" dirty="0" smtClean="0"/>
              <a:t>4) występuje niedobór dostawców wartości publicznej; </a:t>
            </a:r>
            <a:endParaRPr lang="pl-PL" i="1" dirty="0" smtClean="0"/>
          </a:p>
          <a:p>
            <a:pPr marL="914400" indent="-914400" algn="l"/>
            <a:r>
              <a:rPr lang="pl-PL" i="1" dirty="0" smtClean="0"/>
              <a:t>(</a:t>
            </a:r>
            <a:r>
              <a:rPr lang="pl-PL" i="1" dirty="0" smtClean="0"/>
              <a:t>5) krótki horyzont czasowy zagraża wartości publicznej; </a:t>
            </a:r>
            <a:endParaRPr lang="pl-PL" i="1" dirty="0" smtClean="0"/>
          </a:p>
          <a:p>
            <a:pPr marL="914400" indent="-914400" algn="l"/>
            <a:r>
              <a:rPr lang="pl-PL" i="1" dirty="0" smtClean="0"/>
              <a:t>(</a:t>
            </a:r>
            <a:r>
              <a:rPr lang="pl-PL" i="1" dirty="0" smtClean="0"/>
              <a:t>6) koncentracja na substytucyjności aktywów zagraża ochronie zasobów publicznych; oraz </a:t>
            </a:r>
            <a:endParaRPr lang="pl-PL" i="1" dirty="0" smtClean="0"/>
          </a:p>
          <a:p>
            <a:pPr marL="914400" indent="-914400" algn="l"/>
            <a:r>
              <a:rPr lang="pl-PL" i="1" dirty="0" smtClean="0"/>
              <a:t>(</a:t>
            </a:r>
            <a:r>
              <a:rPr lang="pl-PL" i="1" dirty="0" smtClean="0"/>
              <a:t>7) transakcje rynkowe zagrażają fundamentalnej egzystencji ludzi.</a:t>
            </a:r>
            <a:endParaRPr lang="pl-PL" i="1" dirty="0"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18792" y="1889448"/>
            <a:ext cx="21530392" cy="1368152"/>
          </a:xfrm>
        </p:spPr>
        <p:txBody>
          <a:bodyPr>
            <a:normAutofit/>
          </a:bodyPr>
          <a:lstStyle/>
          <a:p>
            <a:r>
              <a:rPr lang="pl-PL" sz="60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The</a:t>
            </a:r>
            <a:r>
              <a:rPr lang="pl-PL" sz="6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pl-PL" sz="60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Virtues</a:t>
            </a:r>
            <a:r>
              <a:rPr lang="pl-PL" sz="6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of </a:t>
            </a:r>
            <a:r>
              <a:rPr lang="pl-PL" sz="60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Administration</a:t>
            </a:r>
            <a:endParaRPr lang="pl-PL" sz="60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038872" y="4049688"/>
            <a:ext cx="20306256" cy="7632848"/>
          </a:xfrm>
        </p:spPr>
        <p:txBody>
          <a:bodyPr/>
          <a:lstStyle/>
          <a:p>
            <a:pPr algn="l"/>
            <a:endParaRPr lang="pl-PL" dirty="0" smtClean="0"/>
          </a:p>
          <a:p>
            <a:pPr algn="l"/>
            <a:r>
              <a:rPr lang="pl-PL" dirty="0" err="1" smtClean="0"/>
              <a:t>Virtues</a:t>
            </a:r>
            <a:r>
              <a:rPr lang="pl-PL" dirty="0" smtClean="0"/>
              <a:t> </a:t>
            </a:r>
            <a:r>
              <a:rPr lang="pl-PL" dirty="0" err="1" smtClean="0"/>
              <a:t>may</a:t>
            </a:r>
            <a:r>
              <a:rPr lang="pl-PL" dirty="0" smtClean="0"/>
              <a:t> be </a:t>
            </a:r>
            <a:r>
              <a:rPr lang="pl-PL" dirty="0" err="1" smtClean="0"/>
              <a:t>thought</a:t>
            </a:r>
            <a:r>
              <a:rPr lang="pl-PL" dirty="0" smtClean="0"/>
              <a:t> of as </a:t>
            </a:r>
            <a:r>
              <a:rPr lang="pl-PL" dirty="0" err="1" smtClean="0"/>
              <a:t>qualities</a:t>
            </a:r>
            <a:r>
              <a:rPr lang="pl-PL" dirty="0" smtClean="0"/>
              <a:t>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prompt</a:t>
            </a:r>
            <a:r>
              <a:rPr lang="pl-PL" dirty="0" smtClean="0"/>
              <a:t> individuals to </a:t>
            </a:r>
            <a:r>
              <a:rPr lang="pl-PL" dirty="0" err="1" smtClean="0"/>
              <a:t>act</a:t>
            </a:r>
            <a:r>
              <a:rPr lang="pl-PL" dirty="0" smtClean="0"/>
              <a:t> in </a:t>
            </a:r>
            <a:r>
              <a:rPr lang="pl-PL" dirty="0" err="1" smtClean="0"/>
              <a:t>ways</a:t>
            </a:r>
            <a:r>
              <a:rPr lang="pl-PL" dirty="0" smtClean="0"/>
              <a:t>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appropriate</a:t>
            </a:r>
            <a:r>
              <a:rPr lang="pl-PL" dirty="0" smtClean="0"/>
              <a:t> </a:t>
            </a:r>
            <a:r>
              <a:rPr lang="pl-PL" dirty="0" err="1" smtClean="0"/>
              <a:t>within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context</a:t>
            </a:r>
            <a:r>
              <a:rPr lang="pl-PL" dirty="0" smtClean="0"/>
              <a:t> of </a:t>
            </a:r>
            <a:r>
              <a:rPr lang="pl-PL" dirty="0" err="1" smtClean="0"/>
              <a:t>particular</a:t>
            </a:r>
            <a:r>
              <a:rPr lang="pl-PL" dirty="0" smtClean="0"/>
              <a:t> </a:t>
            </a:r>
            <a:r>
              <a:rPr lang="pl-PL" dirty="0" err="1" smtClean="0"/>
              <a:t>situations</a:t>
            </a:r>
            <a:r>
              <a:rPr lang="pl-PL" dirty="0" smtClean="0"/>
              <a:t>. </a:t>
            </a:r>
            <a:r>
              <a:rPr lang="pl-PL" dirty="0" err="1" smtClean="0"/>
              <a:t>Importantly</a:t>
            </a:r>
            <a:r>
              <a:rPr lang="pl-PL" dirty="0" smtClean="0"/>
              <a:t>, </a:t>
            </a:r>
            <a:r>
              <a:rPr lang="pl-PL" dirty="0" err="1" smtClean="0"/>
              <a:t>this</a:t>
            </a:r>
            <a:r>
              <a:rPr lang="pl-PL" dirty="0" smtClean="0"/>
              <a:t> </a:t>
            </a:r>
            <a:r>
              <a:rPr lang="pl-PL" dirty="0" err="1" smtClean="0"/>
              <a:t>virtuous</a:t>
            </a:r>
            <a:r>
              <a:rPr lang="pl-PL" dirty="0" smtClean="0"/>
              <a:t> </a:t>
            </a:r>
            <a:r>
              <a:rPr lang="pl-PL" dirty="0" err="1" smtClean="0"/>
              <a:t>intermediate</a:t>
            </a:r>
            <a:r>
              <a:rPr lang="pl-PL" dirty="0" smtClean="0"/>
              <a:t> state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always</a:t>
            </a:r>
            <a:r>
              <a:rPr lang="pl-PL" dirty="0" smtClean="0"/>
              <a:t> </a:t>
            </a:r>
            <a:r>
              <a:rPr lang="pl-PL" dirty="0" err="1" smtClean="0"/>
              <a:t>situated</a:t>
            </a:r>
            <a:r>
              <a:rPr lang="pl-PL" dirty="0" smtClean="0"/>
              <a:t> </a:t>
            </a:r>
            <a:r>
              <a:rPr lang="pl-PL" dirty="0" err="1" smtClean="0"/>
              <a:t>within</a:t>
            </a:r>
            <a:r>
              <a:rPr lang="pl-PL" dirty="0" smtClean="0"/>
              <a:t> a </a:t>
            </a:r>
            <a:r>
              <a:rPr lang="pl-PL" dirty="0" err="1" smtClean="0"/>
              <a:t>particular</a:t>
            </a:r>
            <a:r>
              <a:rPr lang="pl-PL" dirty="0" smtClean="0"/>
              <a:t> </a:t>
            </a:r>
            <a:r>
              <a:rPr lang="pl-PL" dirty="0" err="1" smtClean="0"/>
              <a:t>context</a:t>
            </a:r>
            <a:r>
              <a:rPr lang="pl-PL" dirty="0" smtClean="0"/>
              <a:t>, and will </a:t>
            </a:r>
            <a:r>
              <a:rPr lang="pl-PL" dirty="0" err="1" smtClean="0"/>
              <a:t>therefore</a:t>
            </a:r>
            <a:r>
              <a:rPr lang="pl-PL" dirty="0" smtClean="0"/>
              <a:t> manifest </a:t>
            </a:r>
            <a:r>
              <a:rPr lang="pl-PL" dirty="0" err="1" smtClean="0"/>
              <a:t>itself</a:t>
            </a:r>
            <a:r>
              <a:rPr lang="pl-PL" dirty="0" smtClean="0"/>
              <a:t> </a:t>
            </a:r>
            <a:r>
              <a:rPr lang="pl-PL" dirty="0" err="1" smtClean="0"/>
              <a:t>differently</a:t>
            </a:r>
            <a:r>
              <a:rPr lang="pl-PL" dirty="0" smtClean="0"/>
              <a:t> </a:t>
            </a:r>
            <a:r>
              <a:rPr lang="pl-PL" dirty="0" err="1" smtClean="0"/>
              <a:t>depending</a:t>
            </a:r>
            <a:r>
              <a:rPr lang="pl-PL" dirty="0" smtClean="0"/>
              <a:t> upon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details</a:t>
            </a:r>
            <a:r>
              <a:rPr lang="pl-PL" dirty="0" smtClean="0"/>
              <a:t> of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situation</a:t>
            </a:r>
            <a:r>
              <a:rPr lang="pl-PL" dirty="0" smtClean="0"/>
              <a:t>.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manner</a:t>
            </a:r>
            <a:r>
              <a:rPr lang="pl-PL" dirty="0" smtClean="0"/>
              <a:t> in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used</a:t>
            </a:r>
            <a:r>
              <a:rPr lang="pl-PL" dirty="0" smtClean="0"/>
              <a:t> humor </a:t>
            </a:r>
            <a:r>
              <a:rPr lang="pl-PL" dirty="0" err="1" smtClean="0"/>
              <a:t>during</a:t>
            </a:r>
            <a:r>
              <a:rPr lang="pl-PL" dirty="0" smtClean="0"/>
              <a:t> a </a:t>
            </a:r>
            <a:r>
              <a:rPr lang="pl-PL" dirty="0" err="1" smtClean="0"/>
              <a:t>job</a:t>
            </a:r>
            <a:r>
              <a:rPr lang="pl-PL" dirty="0" smtClean="0"/>
              <a:t> interview, for </a:t>
            </a:r>
            <a:r>
              <a:rPr lang="pl-PL" dirty="0" err="1" smtClean="0"/>
              <a:t>example</a:t>
            </a:r>
            <a:r>
              <a:rPr lang="pl-PL" dirty="0" smtClean="0"/>
              <a:t>, will </a:t>
            </a:r>
            <a:r>
              <a:rPr lang="pl-PL" dirty="0" err="1" smtClean="0"/>
              <a:t>differ</a:t>
            </a:r>
            <a:r>
              <a:rPr lang="pl-PL" dirty="0" smtClean="0"/>
              <a:t> </a:t>
            </a:r>
            <a:r>
              <a:rPr lang="pl-PL" dirty="0" err="1" smtClean="0"/>
              <a:t>from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manner</a:t>
            </a:r>
            <a:r>
              <a:rPr lang="pl-PL" dirty="0" smtClean="0"/>
              <a:t> in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used</a:t>
            </a:r>
            <a:r>
              <a:rPr lang="pl-PL" dirty="0" smtClean="0"/>
              <a:t> humor </a:t>
            </a:r>
            <a:r>
              <a:rPr lang="pl-PL" dirty="0" err="1" smtClean="0"/>
              <a:t>with</a:t>
            </a:r>
            <a:r>
              <a:rPr lang="pl-PL" dirty="0" smtClean="0"/>
              <a:t> </a:t>
            </a:r>
            <a:r>
              <a:rPr lang="pl-PL" dirty="0" err="1" smtClean="0"/>
              <a:t>children</a:t>
            </a:r>
            <a:r>
              <a:rPr lang="pl-PL" dirty="0" smtClean="0"/>
              <a:t> </a:t>
            </a:r>
            <a:r>
              <a:rPr lang="pl-PL" dirty="0" err="1" smtClean="0"/>
              <a:t>or</a:t>
            </a:r>
            <a:r>
              <a:rPr lang="pl-PL" dirty="0" smtClean="0"/>
              <a:t> </a:t>
            </a:r>
            <a:r>
              <a:rPr lang="pl-PL" dirty="0" err="1" smtClean="0"/>
              <a:t>with</a:t>
            </a:r>
            <a:r>
              <a:rPr lang="pl-PL" dirty="0" smtClean="0"/>
              <a:t> </a:t>
            </a:r>
            <a:r>
              <a:rPr lang="pl-PL" dirty="0" err="1" smtClean="0"/>
              <a:t>friends</a:t>
            </a:r>
            <a:r>
              <a:rPr lang="pl-PL" dirty="0" smtClean="0"/>
              <a:t>. </a:t>
            </a:r>
            <a:endParaRPr lang="pl-PL" dirty="0"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endParaRPr lang="pl-PL" i="1" dirty="0" smtClean="0"/>
          </a:p>
          <a:p>
            <a:pPr algn="l"/>
            <a:r>
              <a:rPr lang="pl-PL" i="1" dirty="0" err="1" smtClean="0"/>
              <a:t>It</a:t>
            </a:r>
            <a:r>
              <a:rPr lang="pl-PL" i="1" dirty="0" smtClean="0"/>
              <a:t> </a:t>
            </a:r>
            <a:r>
              <a:rPr lang="pl-PL" i="1" dirty="0" err="1" smtClean="0"/>
              <a:t>consists</a:t>
            </a:r>
            <a:r>
              <a:rPr lang="pl-PL" i="1" dirty="0" smtClean="0"/>
              <a:t> in developing an </a:t>
            </a:r>
            <a:r>
              <a:rPr lang="pl-PL" i="1" dirty="0" err="1" smtClean="0"/>
              <a:t>appropriate</a:t>
            </a:r>
            <a:r>
              <a:rPr lang="pl-PL" i="1" dirty="0" smtClean="0"/>
              <a:t> </a:t>
            </a:r>
            <a:r>
              <a:rPr lang="pl-PL" i="1" dirty="0" err="1" smtClean="0"/>
              <a:t>feeling</a:t>
            </a:r>
            <a:r>
              <a:rPr lang="pl-PL" i="1" dirty="0" smtClean="0"/>
              <a:t>, </a:t>
            </a:r>
            <a:r>
              <a:rPr lang="pl-PL" i="1" dirty="0" err="1" smtClean="0"/>
              <a:t>or</a:t>
            </a:r>
            <a:r>
              <a:rPr lang="pl-PL" i="1" dirty="0" smtClean="0"/>
              <a:t> </a:t>
            </a:r>
            <a:r>
              <a:rPr lang="pl-PL" i="1" dirty="0" err="1" smtClean="0"/>
              <a:t>intuitive</a:t>
            </a:r>
            <a:r>
              <a:rPr lang="pl-PL" i="1" dirty="0" smtClean="0"/>
              <a:t> </a:t>
            </a:r>
            <a:r>
              <a:rPr lang="pl-PL" i="1" dirty="0" err="1" smtClean="0"/>
              <a:t>sense</a:t>
            </a:r>
            <a:r>
              <a:rPr lang="pl-PL" i="1" dirty="0" smtClean="0"/>
              <a:t>, for </a:t>
            </a:r>
            <a:r>
              <a:rPr lang="pl-PL" i="1" dirty="0" err="1" smtClean="0"/>
              <a:t>taking</a:t>
            </a:r>
            <a:r>
              <a:rPr lang="pl-PL" i="1" dirty="0" smtClean="0"/>
              <a:t> </a:t>
            </a:r>
            <a:r>
              <a:rPr lang="pl-PL" i="1" dirty="0" err="1" smtClean="0"/>
              <a:t>the</a:t>
            </a:r>
            <a:r>
              <a:rPr lang="pl-PL" i="1" dirty="0" smtClean="0"/>
              <a:t> </a:t>
            </a:r>
            <a:r>
              <a:rPr lang="pl-PL" i="1" dirty="0" err="1" smtClean="0"/>
              <a:t>right</a:t>
            </a:r>
            <a:r>
              <a:rPr lang="pl-PL" i="1" dirty="0" smtClean="0"/>
              <a:t> action </a:t>
            </a:r>
            <a:r>
              <a:rPr lang="pl-PL" i="1" dirty="0" err="1" smtClean="0"/>
              <a:t>“a</a:t>
            </a:r>
            <a:r>
              <a:rPr lang="pl-PL" i="1" dirty="0" smtClean="0"/>
              <a:t>t </a:t>
            </a:r>
            <a:r>
              <a:rPr lang="pl-PL" i="1" dirty="0" err="1" smtClean="0"/>
              <a:t>the</a:t>
            </a:r>
            <a:r>
              <a:rPr lang="pl-PL" i="1" dirty="0" smtClean="0"/>
              <a:t> </a:t>
            </a:r>
            <a:r>
              <a:rPr lang="pl-PL" i="1" dirty="0" err="1" smtClean="0"/>
              <a:t>right</a:t>
            </a:r>
            <a:r>
              <a:rPr lang="pl-PL" i="1" dirty="0" smtClean="0"/>
              <a:t> time, </a:t>
            </a:r>
            <a:r>
              <a:rPr lang="pl-PL" i="1" dirty="0" err="1" smtClean="0"/>
              <a:t>about</a:t>
            </a:r>
            <a:r>
              <a:rPr lang="pl-PL" i="1" dirty="0" smtClean="0"/>
              <a:t> </a:t>
            </a:r>
            <a:r>
              <a:rPr lang="pl-PL" i="1" dirty="0" err="1" smtClean="0"/>
              <a:t>the</a:t>
            </a:r>
            <a:r>
              <a:rPr lang="pl-PL" i="1" dirty="0" smtClean="0"/>
              <a:t> </a:t>
            </a:r>
            <a:r>
              <a:rPr lang="pl-PL" i="1" dirty="0" err="1" smtClean="0"/>
              <a:t>right</a:t>
            </a:r>
            <a:r>
              <a:rPr lang="pl-PL" i="1" dirty="0" smtClean="0"/>
              <a:t> </a:t>
            </a:r>
            <a:r>
              <a:rPr lang="pl-PL" i="1" dirty="0" err="1" smtClean="0"/>
              <a:t>things</a:t>
            </a:r>
            <a:r>
              <a:rPr lang="pl-PL" i="1" dirty="0" smtClean="0"/>
              <a:t>, </a:t>
            </a:r>
            <a:r>
              <a:rPr lang="pl-PL" i="1" dirty="0" err="1" smtClean="0"/>
              <a:t>toward</a:t>
            </a:r>
            <a:r>
              <a:rPr lang="pl-PL" i="1" dirty="0" smtClean="0"/>
              <a:t> </a:t>
            </a:r>
            <a:r>
              <a:rPr lang="pl-PL" i="1" dirty="0" err="1" smtClean="0"/>
              <a:t>the</a:t>
            </a:r>
            <a:r>
              <a:rPr lang="pl-PL" i="1" dirty="0" smtClean="0"/>
              <a:t> </a:t>
            </a:r>
            <a:r>
              <a:rPr lang="pl-PL" i="1" dirty="0" err="1" smtClean="0"/>
              <a:t>right</a:t>
            </a:r>
            <a:r>
              <a:rPr lang="pl-PL" i="1" dirty="0" smtClean="0"/>
              <a:t> </a:t>
            </a:r>
            <a:r>
              <a:rPr lang="pl-PL" i="1" dirty="0" err="1" smtClean="0"/>
              <a:t>people</a:t>
            </a:r>
            <a:r>
              <a:rPr lang="pl-PL" i="1" dirty="0" smtClean="0"/>
              <a:t>, for </a:t>
            </a:r>
            <a:r>
              <a:rPr lang="pl-PL" i="1" dirty="0" err="1" smtClean="0"/>
              <a:t>the</a:t>
            </a:r>
            <a:r>
              <a:rPr lang="pl-PL" i="1" dirty="0" smtClean="0"/>
              <a:t> </a:t>
            </a:r>
            <a:r>
              <a:rPr lang="pl-PL" i="1" dirty="0" err="1" smtClean="0"/>
              <a:t>right</a:t>
            </a:r>
            <a:r>
              <a:rPr lang="pl-PL" i="1" dirty="0" smtClean="0"/>
              <a:t> </a:t>
            </a:r>
            <a:r>
              <a:rPr lang="pl-PL" i="1" dirty="0" err="1" smtClean="0"/>
              <a:t>end</a:t>
            </a:r>
            <a:r>
              <a:rPr lang="pl-PL" i="1" dirty="0" smtClean="0"/>
              <a:t>, and in </a:t>
            </a:r>
            <a:r>
              <a:rPr lang="pl-PL" i="1" dirty="0" err="1" smtClean="0"/>
              <a:t>the</a:t>
            </a:r>
            <a:r>
              <a:rPr lang="pl-PL" i="1" dirty="0" smtClean="0"/>
              <a:t> </a:t>
            </a:r>
            <a:r>
              <a:rPr lang="pl-PL" i="1" dirty="0" err="1" smtClean="0"/>
              <a:t>right</a:t>
            </a:r>
            <a:r>
              <a:rPr lang="pl-PL" i="1" dirty="0" smtClean="0"/>
              <a:t> </a:t>
            </a:r>
            <a:r>
              <a:rPr lang="pl-PL" i="1" dirty="0" err="1" smtClean="0"/>
              <a:t>way</a:t>
            </a:r>
            <a:r>
              <a:rPr lang="pl-PL" i="1" dirty="0" smtClean="0"/>
              <a:t>”</a:t>
            </a:r>
            <a:r>
              <a:rPr lang="pl-PL" dirty="0" smtClean="0"/>
              <a:t>. </a:t>
            </a:r>
          </a:p>
          <a:p>
            <a:pPr algn="l"/>
            <a:endParaRPr lang="pl-PL" dirty="0" smtClean="0"/>
          </a:p>
          <a:p>
            <a:pPr algn="l"/>
            <a:r>
              <a:rPr lang="pl-PL" i="1" dirty="0" smtClean="0">
                <a:solidFill>
                  <a:schemeClr val="accent6">
                    <a:lumMod val="75000"/>
                  </a:schemeClr>
                </a:solidFill>
              </a:rPr>
              <a:t>Polega ona na rozwijaniu odpowiedniego poczucia, czyli intuicji, do podejmowania właściwych działań </a:t>
            </a:r>
            <a:r>
              <a:rPr lang="pl-PL" i="1" dirty="0" smtClean="0">
                <a:solidFill>
                  <a:srgbClr val="18B40C"/>
                </a:solidFill>
              </a:rPr>
              <a:t>“</a:t>
            </a:r>
            <a:r>
              <a:rPr lang="pl-PL" i="1" dirty="0" smtClean="0"/>
              <a:t> </a:t>
            </a:r>
            <a:r>
              <a:rPr lang="pl-PL" i="1" dirty="0" smtClean="0">
                <a:solidFill>
                  <a:schemeClr val="accent6">
                    <a:lumMod val="75000"/>
                  </a:schemeClr>
                </a:solidFill>
              </a:rPr>
              <a:t>we </a:t>
            </a:r>
            <a:r>
              <a:rPr lang="pl-PL" i="1" dirty="0" smtClean="0">
                <a:solidFill>
                  <a:schemeClr val="accent6">
                    <a:lumMod val="75000"/>
                  </a:schemeClr>
                </a:solidFill>
              </a:rPr>
              <a:t>właściwym czasie, w sprawie właściwych rzeczy, wobec właściwych ludzi, we właściwym celu i we właściwy sposób</a:t>
            </a:r>
            <a:r>
              <a:rPr lang="pl-PL" i="1" dirty="0" smtClean="0">
                <a:solidFill>
                  <a:srgbClr val="18B40C"/>
                </a:solidFill>
              </a:rPr>
              <a:t>”</a:t>
            </a:r>
            <a:r>
              <a:rPr lang="pl-PL" i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endParaRPr lang="pl-PL" dirty="0"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038872" y="2393504"/>
            <a:ext cx="20234248" cy="9289032"/>
          </a:xfrm>
        </p:spPr>
        <p:txBody>
          <a:bodyPr/>
          <a:lstStyle/>
          <a:p>
            <a:pPr algn="l"/>
            <a:r>
              <a:rPr lang="pl-PL" dirty="0" smtClean="0"/>
              <a:t>We </a:t>
            </a:r>
            <a:r>
              <a:rPr lang="pl-PL" dirty="0" err="1" smtClean="0"/>
              <a:t>acquire</a:t>
            </a:r>
            <a:r>
              <a:rPr lang="pl-PL" dirty="0" smtClean="0"/>
              <a:t> </a:t>
            </a:r>
            <a:r>
              <a:rPr lang="pl-PL" dirty="0" err="1" smtClean="0"/>
              <a:t>virtues</a:t>
            </a:r>
            <a:r>
              <a:rPr lang="pl-PL" dirty="0" smtClean="0"/>
              <a:t> </a:t>
            </a:r>
            <a:r>
              <a:rPr lang="pl-PL" dirty="0" err="1" smtClean="0"/>
              <a:t>through</a:t>
            </a:r>
            <a:r>
              <a:rPr lang="pl-PL" dirty="0" smtClean="0"/>
              <a:t> </a:t>
            </a:r>
            <a:r>
              <a:rPr lang="pl-PL" dirty="0" err="1" smtClean="0"/>
              <a:t>education</a:t>
            </a:r>
            <a:r>
              <a:rPr lang="pl-PL" dirty="0" smtClean="0"/>
              <a:t>, habit, and by </a:t>
            </a:r>
            <a:r>
              <a:rPr lang="pl-PL" dirty="0" err="1" smtClean="0"/>
              <a:t>observing</a:t>
            </a:r>
            <a:r>
              <a:rPr lang="pl-PL" dirty="0" smtClean="0"/>
              <a:t> and </a:t>
            </a:r>
            <a:r>
              <a:rPr lang="pl-PL" dirty="0" err="1" smtClean="0"/>
              <a:t>modeling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ethical</a:t>
            </a:r>
            <a:r>
              <a:rPr lang="pl-PL" dirty="0" smtClean="0"/>
              <a:t> behavior of </a:t>
            </a:r>
            <a:r>
              <a:rPr lang="pl-PL" dirty="0" err="1" smtClean="0"/>
              <a:t>others</a:t>
            </a:r>
            <a:r>
              <a:rPr lang="pl-PL" dirty="0" smtClean="0"/>
              <a:t>. </a:t>
            </a:r>
            <a:r>
              <a:rPr lang="pl-PL" dirty="0" err="1" smtClean="0"/>
              <a:t>Thus</a:t>
            </a:r>
            <a:r>
              <a:rPr lang="pl-PL" dirty="0" smtClean="0"/>
              <a:t>, we </a:t>
            </a:r>
            <a:r>
              <a:rPr lang="pl-PL" dirty="0" err="1" smtClean="0"/>
              <a:t>become</a:t>
            </a:r>
            <a:r>
              <a:rPr lang="pl-PL" dirty="0" smtClean="0"/>
              <a:t> </a:t>
            </a:r>
            <a:r>
              <a:rPr lang="pl-PL" dirty="0" err="1" smtClean="0"/>
              <a:t>just</a:t>
            </a:r>
            <a:r>
              <a:rPr lang="pl-PL" dirty="0" smtClean="0"/>
              <a:t> by </a:t>
            </a:r>
            <a:r>
              <a:rPr lang="pl-PL" dirty="0" err="1" smtClean="0"/>
              <a:t>doing</a:t>
            </a:r>
            <a:r>
              <a:rPr lang="pl-PL" dirty="0" smtClean="0"/>
              <a:t> </a:t>
            </a:r>
            <a:r>
              <a:rPr lang="pl-PL" dirty="0" err="1" smtClean="0"/>
              <a:t>just</a:t>
            </a:r>
            <a:r>
              <a:rPr lang="pl-PL" dirty="0" smtClean="0"/>
              <a:t> </a:t>
            </a:r>
            <a:r>
              <a:rPr lang="pl-PL" dirty="0" err="1" smtClean="0"/>
              <a:t>actions</a:t>
            </a:r>
            <a:r>
              <a:rPr lang="pl-PL" dirty="0" smtClean="0"/>
              <a:t>, </a:t>
            </a:r>
            <a:r>
              <a:rPr lang="pl-PL" dirty="0" err="1" smtClean="0"/>
              <a:t>temperate</a:t>
            </a:r>
            <a:r>
              <a:rPr lang="pl-PL" dirty="0" smtClean="0"/>
              <a:t> </a:t>
            </a:r>
            <a:r>
              <a:rPr lang="pl-PL" sz="3200" i="1" dirty="0" smtClean="0"/>
              <a:t>(</a:t>
            </a:r>
            <a:r>
              <a:rPr lang="pl-PL" sz="3200" i="1" dirty="0" smtClean="0"/>
              <a:t>umiarkowany)</a:t>
            </a:r>
            <a:r>
              <a:rPr lang="pl-PL" dirty="0" smtClean="0"/>
              <a:t> </a:t>
            </a:r>
            <a:r>
              <a:rPr lang="pl-PL" dirty="0" smtClean="0"/>
              <a:t>by </a:t>
            </a:r>
            <a:r>
              <a:rPr lang="pl-PL" dirty="0" err="1" smtClean="0"/>
              <a:t>doing</a:t>
            </a:r>
            <a:r>
              <a:rPr lang="pl-PL" dirty="0" smtClean="0"/>
              <a:t> </a:t>
            </a:r>
            <a:r>
              <a:rPr lang="pl-PL" dirty="0" err="1" smtClean="0"/>
              <a:t>temperate</a:t>
            </a:r>
            <a:r>
              <a:rPr lang="pl-PL" dirty="0" smtClean="0"/>
              <a:t> </a:t>
            </a:r>
            <a:r>
              <a:rPr lang="pl-PL" dirty="0" err="1" smtClean="0"/>
              <a:t>actions</a:t>
            </a:r>
            <a:r>
              <a:rPr lang="pl-PL" dirty="0" smtClean="0"/>
              <a:t>, </a:t>
            </a:r>
            <a:r>
              <a:rPr lang="pl-PL" dirty="0" err="1" smtClean="0"/>
              <a:t>brave</a:t>
            </a:r>
            <a:r>
              <a:rPr lang="pl-PL" dirty="0" smtClean="0"/>
              <a:t> by </a:t>
            </a:r>
            <a:r>
              <a:rPr lang="pl-PL" dirty="0" err="1" smtClean="0"/>
              <a:t>brave</a:t>
            </a:r>
            <a:r>
              <a:rPr lang="pl-PL" dirty="0" smtClean="0"/>
              <a:t> </a:t>
            </a:r>
            <a:r>
              <a:rPr lang="pl-PL" dirty="0" err="1" smtClean="0"/>
              <a:t>actions</a:t>
            </a:r>
            <a:r>
              <a:rPr lang="pl-PL" dirty="0" smtClean="0"/>
              <a:t>.</a:t>
            </a:r>
          </a:p>
          <a:p>
            <a:pPr algn="l"/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main</a:t>
            </a:r>
            <a:r>
              <a:rPr lang="pl-PL" dirty="0" smtClean="0"/>
              <a:t> point </a:t>
            </a:r>
            <a:r>
              <a:rPr lang="pl-PL" dirty="0" err="1" smtClean="0"/>
              <a:t>here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manner</a:t>
            </a:r>
            <a:r>
              <a:rPr lang="pl-PL" dirty="0" smtClean="0"/>
              <a:t> in </a:t>
            </a:r>
            <a:r>
              <a:rPr lang="pl-PL" dirty="0" err="1" smtClean="0"/>
              <a:t>which</a:t>
            </a:r>
            <a:r>
              <a:rPr lang="pl-PL" dirty="0" smtClean="0"/>
              <a:t> we </a:t>
            </a:r>
            <a:r>
              <a:rPr lang="pl-PL" dirty="0" err="1" smtClean="0"/>
              <a:t>acquire</a:t>
            </a:r>
            <a:r>
              <a:rPr lang="pl-PL" dirty="0" smtClean="0"/>
              <a:t> </a:t>
            </a:r>
            <a:r>
              <a:rPr lang="pl-PL" dirty="0" err="1" smtClean="0"/>
              <a:t>virtues</a:t>
            </a:r>
            <a:r>
              <a:rPr lang="pl-PL" dirty="0" smtClean="0"/>
              <a:t>, and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contextual</a:t>
            </a:r>
            <a:r>
              <a:rPr lang="pl-PL" dirty="0" smtClean="0"/>
              <a:t> </a:t>
            </a:r>
            <a:r>
              <a:rPr lang="pl-PL" dirty="0" err="1" smtClean="0"/>
              <a:t>nature</a:t>
            </a:r>
            <a:r>
              <a:rPr lang="pl-PL" dirty="0" smtClean="0"/>
              <a:t> in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they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exercised</a:t>
            </a:r>
            <a:r>
              <a:rPr lang="pl-PL" dirty="0" smtClean="0"/>
              <a:t>, </a:t>
            </a:r>
            <a:r>
              <a:rPr lang="pl-PL" dirty="0" err="1" smtClean="0"/>
              <a:t>makes</a:t>
            </a:r>
            <a:r>
              <a:rPr lang="pl-PL" dirty="0" smtClean="0"/>
              <a:t> </a:t>
            </a:r>
            <a:r>
              <a:rPr lang="pl-PL" dirty="0" err="1" smtClean="0"/>
              <a:t>virtue</a:t>
            </a:r>
            <a:r>
              <a:rPr lang="pl-PL" dirty="0" smtClean="0"/>
              <a:t> </a:t>
            </a:r>
            <a:r>
              <a:rPr lang="pl-PL" dirty="0" err="1" smtClean="0"/>
              <a:t>ethics</a:t>
            </a:r>
            <a:r>
              <a:rPr lang="pl-PL" dirty="0" smtClean="0"/>
              <a:t> a </a:t>
            </a:r>
            <a:r>
              <a:rPr lang="pl-PL" dirty="0" err="1" smtClean="0"/>
              <a:t>particularly</a:t>
            </a:r>
            <a:r>
              <a:rPr lang="pl-PL" dirty="0" smtClean="0"/>
              <a:t> </a:t>
            </a:r>
            <a:r>
              <a:rPr lang="pl-PL" dirty="0" err="1" smtClean="0"/>
              <a:t>helpful</a:t>
            </a:r>
            <a:r>
              <a:rPr lang="pl-PL" dirty="0" smtClean="0"/>
              <a:t> </a:t>
            </a:r>
            <a:r>
              <a:rPr lang="pl-PL" dirty="0" err="1" smtClean="0"/>
              <a:t>way</a:t>
            </a:r>
            <a:r>
              <a:rPr lang="pl-PL" dirty="0" smtClean="0"/>
              <a:t> of </a:t>
            </a:r>
            <a:r>
              <a:rPr lang="pl-PL" dirty="0" err="1" smtClean="0"/>
              <a:t>thinking</a:t>
            </a:r>
            <a:r>
              <a:rPr lang="pl-PL" dirty="0" smtClean="0"/>
              <a:t> </a:t>
            </a:r>
            <a:r>
              <a:rPr lang="pl-PL" dirty="0" err="1" smtClean="0"/>
              <a:t>about</a:t>
            </a:r>
            <a:r>
              <a:rPr lang="pl-PL" dirty="0" smtClean="0"/>
              <a:t> public service </a:t>
            </a:r>
            <a:r>
              <a:rPr lang="pl-PL" dirty="0" err="1" smtClean="0"/>
              <a:t>values</a:t>
            </a:r>
            <a:r>
              <a:rPr lang="pl-PL" dirty="0" smtClean="0"/>
              <a:t>. </a:t>
            </a:r>
            <a:endParaRPr lang="pl-PL" dirty="0" smtClean="0"/>
          </a:p>
          <a:p>
            <a:pPr algn="l"/>
            <a:r>
              <a:rPr lang="pl-PL" i="1" dirty="0" smtClean="0">
                <a:solidFill>
                  <a:schemeClr val="accent6">
                    <a:lumMod val="75000"/>
                  </a:schemeClr>
                </a:solidFill>
              </a:rPr>
              <a:t>A </a:t>
            </a:r>
            <a:r>
              <a:rPr lang="pl-PL" i="1" dirty="0" err="1" smtClean="0">
                <a:solidFill>
                  <a:schemeClr val="accent6">
                    <a:lumMod val="75000"/>
                  </a:schemeClr>
                </a:solidFill>
              </a:rPr>
              <a:t>virtue</a:t>
            </a:r>
            <a:r>
              <a:rPr lang="pl-PL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i="1" dirty="0" err="1" smtClean="0">
                <a:solidFill>
                  <a:schemeClr val="accent6">
                    <a:lumMod val="75000"/>
                  </a:schemeClr>
                </a:solidFill>
              </a:rPr>
              <a:t>is</a:t>
            </a:r>
            <a:r>
              <a:rPr lang="pl-PL" i="1" dirty="0" smtClean="0">
                <a:solidFill>
                  <a:schemeClr val="accent6">
                    <a:lumMod val="75000"/>
                  </a:schemeClr>
                </a:solidFill>
              </a:rPr>
              <a:t> a </a:t>
            </a:r>
            <a:r>
              <a:rPr lang="pl-PL" i="1" dirty="0" err="1" smtClean="0">
                <a:solidFill>
                  <a:schemeClr val="accent6">
                    <a:lumMod val="75000"/>
                  </a:schemeClr>
                </a:solidFill>
              </a:rPr>
              <a:t>disposition</a:t>
            </a:r>
            <a:r>
              <a:rPr lang="pl-PL" i="1" dirty="0" smtClean="0">
                <a:solidFill>
                  <a:schemeClr val="accent6">
                    <a:lumMod val="75000"/>
                  </a:schemeClr>
                </a:solidFill>
              </a:rPr>
              <a:t> to </a:t>
            </a:r>
            <a:r>
              <a:rPr lang="pl-PL" i="1" dirty="0" err="1" smtClean="0">
                <a:solidFill>
                  <a:schemeClr val="accent6">
                    <a:lumMod val="75000"/>
                  </a:schemeClr>
                </a:solidFill>
              </a:rPr>
              <a:t>act</a:t>
            </a:r>
            <a:r>
              <a:rPr lang="pl-PL" i="1" dirty="0" smtClean="0">
                <a:solidFill>
                  <a:schemeClr val="accent6">
                    <a:lumMod val="75000"/>
                  </a:schemeClr>
                </a:solidFill>
              </a:rPr>
              <a:t> in a </a:t>
            </a:r>
            <a:r>
              <a:rPr lang="pl-PL" i="1" dirty="0" err="1" smtClean="0">
                <a:solidFill>
                  <a:schemeClr val="accent6">
                    <a:lumMod val="75000"/>
                  </a:schemeClr>
                </a:solidFill>
              </a:rPr>
              <a:t>particular</a:t>
            </a:r>
            <a:r>
              <a:rPr lang="pl-PL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i="1" dirty="0" err="1" smtClean="0">
                <a:solidFill>
                  <a:schemeClr val="accent6">
                    <a:lumMod val="75000"/>
                  </a:schemeClr>
                </a:solidFill>
              </a:rPr>
              <a:t>way</a:t>
            </a:r>
            <a:r>
              <a:rPr lang="pl-PL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i="1" dirty="0" err="1" smtClean="0">
                <a:solidFill>
                  <a:schemeClr val="accent6">
                    <a:lumMod val="75000"/>
                  </a:schemeClr>
                </a:solidFill>
              </a:rPr>
              <a:t>that</a:t>
            </a:r>
            <a:r>
              <a:rPr lang="pl-PL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i="1" dirty="0" err="1" smtClean="0">
                <a:solidFill>
                  <a:schemeClr val="accent6">
                    <a:lumMod val="75000"/>
                  </a:schemeClr>
                </a:solidFill>
              </a:rPr>
              <a:t>becomes</a:t>
            </a:r>
            <a:r>
              <a:rPr lang="pl-PL" i="1" dirty="0" smtClean="0">
                <a:solidFill>
                  <a:schemeClr val="accent6">
                    <a:lumMod val="75000"/>
                  </a:schemeClr>
                </a:solidFill>
              </a:rPr>
              <a:t> manifest in </a:t>
            </a:r>
            <a:r>
              <a:rPr lang="pl-PL" i="1" dirty="0" err="1" smtClean="0">
                <a:solidFill>
                  <a:schemeClr val="accent6">
                    <a:lumMod val="75000"/>
                  </a:schemeClr>
                </a:solidFill>
              </a:rPr>
              <a:t>the</a:t>
            </a:r>
            <a:r>
              <a:rPr lang="pl-PL" i="1" dirty="0" smtClean="0">
                <a:solidFill>
                  <a:schemeClr val="accent6">
                    <a:lumMod val="75000"/>
                  </a:schemeClr>
                </a:solidFill>
              </a:rPr>
              <a:t> form of </a:t>
            </a:r>
            <a:r>
              <a:rPr lang="pl-PL" i="1" dirty="0" err="1" smtClean="0">
                <a:solidFill>
                  <a:schemeClr val="accent6">
                    <a:lumMod val="75000"/>
                  </a:schemeClr>
                </a:solidFill>
              </a:rPr>
              <a:t>attitudes</a:t>
            </a:r>
            <a:r>
              <a:rPr lang="pl-PL" i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pl-PL" i="1" dirty="0" err="1" smtClean="0">
                <a:solidFill>
                  <a:schemeClr val="accent6">
                    <a:lumMod val="75000"/>
                  </a:schemeClr>
                </a:solidFill>
              </a:rPr>
              <a:t>skills</a:t>
            </a:r>
            <a:r>
              <a:rPr lang="pl-PL" i="1" dirty="0" smtClean="0">
                <a:solidFill>
                  <a:schemeClr val="accent6">
                    <a:lumMod val="75000"/>
                  </a:schemeClr>
                </a:solidFill>
              </a:rPr>
              <a:t>, and </a:t>
            </a:r>
            <a:r>
              <a:rPr lang="pl-PL" i="1" dirty="0" err="1" smtClean="0">
                <a:solidFill>
                  <a:schemeClr val="accent6">
                    <a:lumMod val="75000"/>
                  </a:schemeClr>
                </a:solidFill>
              </a:rPr>
              <a:t>behaviors</a:t>
            </a:r>
            <a:r>
              <a:rPr lang="pl-PL" dirty="0" smtClean="0">
                <a:solidFill>
                  <a:schemeClr val="accent6">
                    <a:lumMod val="75000"/>
                  </a:schemeClr>
                </a:solidFill>
              </a:rPr>
              <a:t>. </a:t>
            </a:r>
            <a:r>
              <a:rPr lang="pl-PL" dirty="0" err="1" smtClean="0"/>
              <a:t>Courage</a:t>
            </a:r>
            <a:r>
              <a:rPr lang="pl-PL" dirty="0" smtClean="0"/>
              <a:t>, for </a:t>
            </a:r>
            <a:r>
              <a:rPr lang="pl-PL" dirty="0" err="1" smtClean="0"/>
              <a:t>example</a:t>
            </a:r>
            <a:r>
              <a:rPr lang="pl-PL" dirty="0" smtClean="0"/>
              <a:t>, </a:t>
            </a:r>
            <a:r>
              <a:rPr lang="pl-PL" dirty="0" err="1" smtClean="0"/>
              <a:t>consists</a:t>
            </a:r>
            <a:r>
              <a:rPr lang="pl-PL" dirty="0" smtClean="0"/>
              <a:t> in a </a:t>
            </a:r>
            <a:r>
              <a:rPr lang="pl-PL" dirty="0" err="1" smtClean="0"/>
              <a:t>disposition</a:t>
            </a:r>
            <a:r>
              <a:rPr lang="pl-PL" dirty="0" smtClean="0"/>
              <a:t> to </a:t>
            </a:r>
            <a:r>
              <a:rPr lang="pl-PL" dirty="0" err="1" smtClean="0"/>
              <a:t>courage</a:t>
            </a:r>
            <a:r>
              <a:rPr lang="pl-PL" dirty="0" smtClean="0"/>
              <a:t>, but </a:t>
            </a:r>
            <a:r>
              <a:rPr lang="pl-PL" dirty="0" err="1" smtClean="0"/>
              <a:t>also</a:t>
            </a:r>
            <a:r>
              <a:rPr lang="pl-PL" dirty="0" smtClean="0"/>
              <a:t> in </a:t>
            </a:r>
            <a:r>
              <a:rPr lang="pl-PL" dirty="0" err="1" smtClean="0"/>
              <a:t>acting</a:t>
            </a:r>
            <a:r>
              <a:rPr lang="pl-PL" dirty="0" smtClean="0"/>
              <a:t> </a:t>
            </a:r>
            <a:r>
              <a:rPr lang="pl-PL" dirty="0" err="1" smtClean="0"/>
              <a:t>courageously</a:t>
            </a:r>
            <a:r>
              <a:rPr lang="pl-PL" dirty="0" smtClean="0"/>
              <a:t>.</a:t>
            </a:r>
            <a:endParaRPr lang="pl-PL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038872" y="4049688"/>
            <a:ext cx="20306256" cy="7632848"/>
          </a:xfrm>
        </p:spPr>
        <p:txBody>
          <a:bodyPr/>
          <a:lstStyle/>
          <a:p>
            <a:pPr algn="l"/>
            <a:r>
              <a:rPr lang="pl-PL" dirty="0" err="1" smtClean="0"/>
              <a:t>Like</a:t>
            </a:r>
            <a:r>
              <a:rPr lang="pl-PL" dirty="0" smtClean="0"/>
              <a:t> </a:t>
            </a:r>
            <a:r>
              <a:rPr lang="pl-PL" dirty="0" err="1" smtClean="0"/>
              <a:t>virtues</a:t>
            </a:r>
            <a:r>
              <a:rPr lang="pl-PL" dirty="0" smtClean="0"/>
              <a:t>, public service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acquired</a:t>
            </a:r>
            <a:r>
              <a:rPr lang="pl-PL" dirty="0" smtClean="0"/>
              <a:t> </a:t>
            </a:r>
            <a:r>
              <a:rPr lang="pl-PL" dirty="0" err="1" smtClean="0"/>
              <a:t>over</a:t>
            </a:r>
            <a:r>
              <a:rPr lang="pl-PL" dirty="0" smtClean="0"/>
              <a:t> time </a:t>
            </a:r>
            <a:r>
              <a:rPr lang="pl-PL" dirty="0" err="1" smtClean="0"/>
              <a:t>through</a:t>
            </a:r>
            <a:r>
              <a:rPr lang="pl-PL" dirty="0" smtClean="0"/>
              <a:t> </a:t>
            </a:r>
            <a:r>
              <a:rPr lang="pl-PL" dirty="0" err="1" smtClean="0"/>
              <a:t>education</a:t>
            </a:r>
            <a:r>
              <a:rPr lang="pl-PL" dirty="0" smtClean="0"/>
              <a:t>, </a:t>
            </a:r>
            <a:r>
              <a:rPr lang="pl-PL" dirty="0" err="1" smtClean="0"/>
              <a:t>modeling</a:t>
            </a:r>
            <a:r>
              <a:rPr lang="pl-PL" dirty="0" smtClean="0"/>
              <a:t>, and habit, and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useful</a:t>
            </a:r>
            <a:r>
              <a:rPr lang="pl-PL" dirty="0" smtClean="0"/>
              <a:t> for </a:t>
            </a:r>
            <a:r>
              <a:rPr lang="pl-PL" dirty="0" err="1" smtClean="0"/>
              <a:t>achieving</a:t>
            </a:r>
            <a:r>
              <a:rPr lang="pl-PL" dirty="0" smtClean="0"/>
              <a:t> </a:t>
            </a:r>
            <a:r>
              <a:rPr lang="pl-PL" dirty="0" err="1" smtClean="0"/>
              <a:t>some</a:t>
            </a:r>
            <a:r>
              <a:rPr lang="pl-PL" dirty="0" smtClean="0"/>
              <a:t> </a:t>
            </a:r>
            <a:r>
              <a:rPr lang="pl-PL" dirty="0" err="1" smtClean="0"/>
              <a:t>end</a:t>
            </a:r>
            <a:r>
              <a:rPr lang="pl-PL" dirty="0" smtClean="0"/>
              <a:t>, </a:t>
            </a:r>
            <a:r>
              <a:rPr lang="pl-PL" dirty="0" err="1" smtClean="0"/>
              <a:t>or</a:t>
            </a:r>
            <a:r>
              <a:rPr lang="pl-PL" dirty="0" smtClean="0"/>
              <a:t> set of </a:t>
            </a:r>
            <a:r>
              <a:rPr lang="pl-PL" dirty="0" err="1" smtClean="0"/>
              <a:t>ends</a:t>
            </a:r>
            <a:r>
              <a:rPr lang="pl-PL" dirty="0" smtClean="0"/>
              <a:t>.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contextual</a:t>
            </a:r>
            <a:r>
              <a:rPr lang="pl-PL" dirty="0" smtClean="0"/>
              <a:t> </a:t>
            </a:r>
            <a:r>
              <a:rPr lang="pl-PL" dirty="0" err="1" smtClean="0"/>
              <a:t>grounding</a:t>
            </a:r>
            <a:r>
              <a:rPr lang="pl-PL" dirty="0" smtClean="0"/>
              <a:t> for </a:t>
            </a:r>
            <a:r>
              <a:rPr lang="pl-PL" dirty="0" err="1" smtClean="0"/>
              <a:t>these</a:t>
            </a:r>
            <a:r>
              <a:rPr lang="pl-PL" dirty="0" smtClean="0"/>
              <a:t> </a:t>
            </a:r>
            <a:r>
              <a:rPr lang="pl-PL" dirty="0" err="1" smtClean="0"/>
              <a:t>attitudes</a:t>
            </a:r>
            <a:r>
              <a:rPr lang="pl-PL" dirty="0" smtClean="0"/>
              <a:t>, </a:t>
            </a:r>
            <a:r>
              <a:rPr lang="pl-PL" dirty="0" err="1" smtClean="0"/>
              <a:t>skills</a:t>
            </a:r>
            <a:r>
              <a:rPr lang="pl-PL" dirty="0" smtClean="0"/>
              <a:t>, and </a:t>
            </a:r>
            <a:r>
              <a:rPr lang="pl-PL" dirty="0" err="1" smtClean="0"/>
              <a:t>behaviors</a:t>
            </a:r>
            <a:r>
              <a:rPr lang="pl-PL" dirty="0" smtClean="0"/>
              <a:t> 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i="1" dirty="0" smtClean="0">
                <a:solidFill>
                  <a:schemeClr val="accent6">
                    <a:lumMod val="75000"/>
                  </a:schemeClr>
                </a:solidFill>
              </a:rPr>
              <a:t>“</a:t>
            </a:r>
            <a:r>
              <a:rPr lang="pl-PL" i="1" dirty="0" err="1" smtClean="0">
                <a:solidFill>
                  <a:schemeClr val="accent6">
                    <a:lumMod val="75000"/>
                  </a:schemeClr>
                </a:solidFill>
              </a:rPr>
              <a:t>practice</a:t>
            </a:r>
            <a:r>
              <a:rPr lang="pl-PL" i="1" dirty="0" smtClean="0">
                <a:solidFill>
                  <a:schemeClr val="accent6">
                    <a:lumMod val="75000"/>
                  </a:schemeClr>
                </a:solidFill>
              </a:rPr>
              <a:t>”</a:t>
            </a:r>
            <a:r>
              <a:rPr lang="pl-PL" dirty="0" smtClean="0"/>
              <a:t>. </a:t>
            </a:r>
            <a:endParaRPr lang="pl-PL" dirty="0" smtClean="0"/>
          </a:p>
          <a:p>
            <a:pPr algn="l"/>
            <a:r>
              <a:rPr lang="pl-PL" dirty="0" smtClean="0"/>
              <a:t>A </a:t>
            </a:r>
            <a:r>
              <a:rPr lang="pl-PL" dirty="0" err="1" smtClean="0"/>
              <a:t>practice</a:t>
            </a:r>
            <a:r>
              <a:rPr lang="pl-PL" dirty="0" smtClean="0"/>
              <a:t>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means</a:t>
            </a:r>
            <a:r>
              <a:rPr lang="pl-PL" dirty="0" smtClean="0"/>
              <a:t> </a:t>
            </a:r>
            <a:r>
              <a:rPr lang="pl-PL" dirty="0" err="1" smtClean="0"/>
              <a:t>any</a:t>
            </a:r>
            <a:r>
              <a:rPr lang="pl-PL" dirty="0" smtClean="0"/>
              <a:t> </a:t>
            </a:r>
            <a:r>
              <a:rPr lang="pl-PL" dirty="0" err="1" smtClean="0"/>
              <a:t>coherent</a:t>
            </a:r>
            <a:r>
              <a:rPr lang="pl-PL" dirty="0" smtClean="0"/>
              <a:t> and </a:t>
            </a:r>
            <a:r>
              <a:rPr lang="pl-PL" dirty="0" err="1" smtClean="0"/>
              <a:t>complex</a:t>
            </a:r>
            <a:r>
              <a:rPr lang="pl-PL" dirty="0" smtClean="0"/>
              <a:t> form of </a:t>
            </a:r>
            <a:r>
              <a:rPr lang="pl-PL" dirty="0" err="1" smtClean="0"/>
              <a:t>socially</a:t>
            </a:r>
            <a:r>
              <a:rPr lang="pl-PL" dirty="0" smtClean="0"/>
              <a:t> </a:t>
            </a:r>
            <a:r>
              <a:rPr lang="pl-PL" dirty="0" err="1" smtClean="0"/>
              <a:t>established</a:t>
            </a:r>
            <a:r>
              <a:rPr lang="pl-PL" dirty="0" smtClean="0"/>
              <a:t> </a:t>
            </a:r>
            <a:r>
              <a:rPr lang="pl-PL" dirty="0" err="1" smtClean="0"/>
              <a:t>cooperative</a:t>
            </a:r>
            <a:r>
              <a:rPr lang="pl-PL" dirty="0" smtClean="0"/>
              <a:t> </a:t>
            </a:r>
            <a:r>
              <a:rPr lang="pl-PL" dirty="0" err="1" smtClean="0"/>
              <a:t>human</a:t>
            </a:r>
            <a:r>
              <a:rPr lang="pl-PL" dirty="0" smtClean="0"/>
              <a:t> </a:t>
            </a:r>
            <a:r>
              <a:rPr lang="pl-PL" dirty="0" err="1" smtClean="0"/>
              <a:t>activity</a:t>
            </a:r>
            <a:r>
              <a:rPr lang="pl-PL" dirty="0" smtClean="0"/>
              <a:t> </a:t>
            </a:r>
            <a:r>
              <a:rPr lang="pl-PL" dirty="0" err="1" smtClean="0"/>
              <a:t>through</a:t>
            </a:r>
            <a:r>
              <a:rPr lang="pl-PL" dirty="0" smtClean="0"/>
              <a:t> </a:t>
            </a:r>
            <a:r>
              <a:rPr lang="pl-PL" dirty="0" err="1" smtClean="0"/>
              <a:t>which</a:t>
            </a:r>
            <a:r>
              <a:rPr lang="pl-PL" dirty="0" smtClean="0"/>
              <a:t> goods </a:t>
            </a:r>
            <a:r>
              <a:rPr lang="pl-PL" dirty="0" err="1" smtClean="0"/>
              <a:t>internal</a:t>
            </a:r>
            <a:r>
              <a:rPr lang="pl-PL" dirty="0" smtClean="0"/>
              <a:t> (public </a:t>
            </a:r>
            <a:r>
              <a:rPr lang="pl-PL" dirty="0" err="1" smtClean="0"/>
              <a:t>interest</a:t>
            </a:r>
            <a:r>
              <a:rPr lang="pl-PL" dirty="0" smtClean="0"/>
              <a:t>)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realized</a:t>
            </a:r>
            <a:r>
              <a:rPr lang="pl-PL" dirty="0" smtClean="0"/>
              <a:t> </a:t>
            </a:r>
            <a:r>
              <a:rPr lang="pl-PL" dirty="0" err="1" smtClean="0"/>
              <a:t>achieveing</a:t>
            </a:r>
            <a:r>
              <a:rPr lang="pl-PL" dirty="0" smtClean="0"/>
              <a:t> a </a:t>
            </a:r>
            <a:r>
              <a:rPr lang="pl-PL" dirty="0" err="1" smtClean="0"/>
              <a:t>standards</a:t>
            </a:r>
            <a:r>
              <a:rPr lang="pl-PL" dirty="0" smtClean="0"/>
              <a:t> of </a:t>
            </a:r>
            <a:r>
              <a:rPr lang="pl-PL" dirty="0" err="1" smtClean="0"/>
              <a:t>excellence</a:t>
            </a:r>
            <a:r>
              <a:rPr lang="pl-PL" dirty="0" smtClean="0"/>
              <a:t>.</a:t>
            </a:r>
            <a:endParaRPr lang="pl-PL" dirty="0"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318792" y="4049688"/>
            <a:ext cx="21674408" cy="7632848"/>
          </a:xfrm>
        </p:spPr>
        <p:txBody>
          <a:bodyPr/>
          <a:lstStyle/>
          <a:p>
            <a:pPr algn="l"/>
            <a:r>
              <a:rPr lang="pl-PL" dirty="0" smtClean="0"/>
              <a:t>Public </a:t>
            </a:r>
            <a:r>
              <a:rPr lang="pl-PL" dirty="0" err="1" smtClean="0"/>
              <a:t>administration</a:t>
            </a:r>
            <a:r>
              <a:rPr lang="pl-PL" dirty="0" smtClean="0"/>
              <a:t> </a:t>
            </a:r>
            <a:r>
              <a:rPr lang="pl-PL" dirty="0" err="1" smtClean="0"/>
              <a:t>may</a:t>
            </a:r>
            <a:r>
              <a:rPr lang="pl-PL" dirty="0" smtClean="0"/>
              <a:t> </a:t>
            </a:r>
            <a:r>
              <a:rPr lang="pl-PL" dirty="0" err="1" smtClean="0"/>
              <a:t>also</a:t>
            </a:r>
            <a:r>
              <a:rPr lang="pl-PL" dirty="0" smtClean="0"/>
              <a:t> be </a:t>
            </a:r>
            <a:r>
              <a:rPr lang="pl-PL" dirty="0" err="1" smtClean="0"/>
              <a:t>conceptualized</a:t>
            </a:r>
            <a:r>
              <a:rPr lang="pl-PL" dirty="0" smtClean="0"/>
              <a:t> as a </a:t>
            </a:r>
            <a:r>
              <a:rPr lang="pl-PL" dirty="0" err="1" smtClean="0"/>
              <a:t>practice</a:t>
            </a:r>
            <a:r>
              <a:rPr lang="pl-PL" dirty="0" smtClean="0"/>
              <a:t>, and was  </a:t>
            </a:r>
            <a:r>
              <a:rPr lang="pl-PL" dirty="0" err="1" smtClean="0"/>
              <a:t>described</a:t>
            </a:r>
            <a:r>
              <a:rPr lang="pl-PL" dirty="0" smtClean="0"/>
              <a:t> as a “</a:t>
            </a:r>
            <a:r>
              <a:rPr lang="pl-PL" dirty="0" err="1" smtClean="0"/>
              <a:t>socially</a:t>
            </a:r>
            <a:r>
              <a:rPr lang="pl-PL" dirty="0" smtClean="0"/>
              <a:t> </a:t>
            </a:r>
            <a:r>
              <a:rPr lang="pl-PL" dirty="0" err="1" smtClean="0"/>
              <a:t>embedded</a:t>
            </a:r>
            <a:r>
              <a:rPr lang="pl-PL" dirty="0" smtClean="0"/>
              <a:t> </a:t>
            </a:r>
            <a:r>
              <a:rPr lang="pl-PL" dirty="0" err="1" smtClean="0"/>
              <a:t>process</a:t>
            </a:r>
            <a:r>
              <a:rPr lang="pl-PL" dirty="0" smtClean="0"/>
              <a:t> of </a:t>
            </a:r>
            <a:r>
              <a:rPr lang="pl-PL" dirty="0" err="1" smtClean="0"/>
              <a:t>collective</a:t>
            </a:r>
            <a:r>
              <a:rPr lang="pl-PL" dirty="0" smtClean="0"/>
              <a:t> </a:t>
            </a:r>
            <a:r>
              <a:rPr lang="pl-PL" dirty="0" err="1" smtClean="0"/>
              <a:t>relationships</a:t>
            </a:r>
            <a:r>
              <a:rPr lang="pl-PL" dirty="0" smtClean="0"/>
              <a:t>, </a:t>
            </a:r>
            <a:r>
              <a:rPr lang="pl-PL" dirty="0" err="1" smtClean="0"/>
              <a:t>dialogue</a:t>
            </a:r>
            <a:r>
              <a:rPr lang="pl-PL" dirty="0" smtClean="0"/>
              <a:t>, and action in </a:t>
            </a:r>
            <a:r>
              <a:rPr lang="pl-PL" dirty="0" err="1" smtClean="0"/>
              <a:t>pursuit</a:t>
            </a:r>
            <a:r>
              <a:rPr lang="pl-PL" dirty="0" smtClean="0"/>
              <a:t> of </a:t>
            </a:r>
            <a:r>
              <a:rPr lang="pl-PL" dirty="0" err="1" smtClean="0"/>
              <a:t>human</a:t>
            </a:r>
            <a:r>
              <a:rPr lang="pl-PL" dirty="0" smtClean="0"/>
              <a:t> </a:t>
            </a:r>
            <a:r>
              <a:rPr lang="pl-PL" dirty="0" err="1" smtClean="0"/>
              <a:t>flourishing</a:t>
            </a:r>
            <a:r>
              <a:rPr lang="pl-PL" dirty="0" smtClean="0"/>
              <a:t> for </a:t>
            </a:r>
            <a:r>
              <a:rPr lang="pl-PL" dirty="0" err="1" smtClean="0"/>
              <a:t>all</a:t>
            </a:r>
            <a:r>
              <a:rPr lang="pl-PL" dirty="0" smtClean="0"/>
              <a:t>”. </a:t>
            </a:r>
          </a:p>
          <a:p>
            <a:pPr algn="l"/>
            <a:r>
              <a:rPr lang="pl-PL" dirty="0" err="1" smtClean="0"/>
              <a:t>Such</a:t>
            </a:r>
            <a:r>
              <a:rPr lang="pl-PL" dirty="0" smtClean="0"/>
              <a:t> </a:t>
            </a:r>
            <a:r>
              <a:rPr lang="pl-PL" dirty="0" smtClean="0"/>
              <a:t>a </a:t>
            </a:r>
            <a:r>
              <a:rPr lang="pl-PL" dirty="0" err="1" smtClean="0"/>
              <a:t>conceptualization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useful</a:t>
            </a:r>
            <a:r>
              <a:rPr lang="pl-PL" dirty="0" smtClean="0"/>
              <a:t> </a:t>
            </a:r>
            <a:r>
              <a:rPr lang="pl-PL" dirty="0" err="1" smtClean="0"/>
              <a:t>because</a:t>
            </a:r>
            <a:r>
              <a:rPr lang="pl-PL" dirty="0" smtClean="0"/>
              <a:t>, </a:t>
            </a:r>
            <a:r>
              <a:rPr lang="pl-PL" dirty="0" err="1" smtClean="0"/>
              <a:t>rather</a:t>
            </a:r>
            <a:r>
              <a:rPr lang="pl-PL" dirty="0" smtClean="0"/>
              <a:t> </a:t>
            </a:r>
            <a:r>
              <a:rPr lang="pl-PL" dirty="0" err="1" smtClean="0"/>
              <a:t>than</a:t>
            </a:r>
            <a:r>
              <a:rPr lang="pl-PL" dirty="0" smtClean="0"/>
              <a:t> </a:t>
            </a:r>
            <a:r>
              <a:rPr lang="pl-PL" dirty="0" err="1" smtClean="0"/>
              <a:t>narrowly</a:t>
            </a:r>
            <a:r>
              <a:rPr lang="pl-PL" dirty="0" smtClean="0"/>
              <a:t> </a:t>
            </a:r>
            <a:r>
              <a:rPr lang="pl-PL" dirty="0" err="1" smtClean="0"/>
              <a:t>focusing</a:t>
            </a:r>
            <a:r>
              <a:rPr lang="pl-PL" dirty="0" smtClean="0"/>
              <a:t> on </a:t>
            </a:r>
            <a:r>
              <a:rPr lang="pl-PL" dirty="0" err="1" smtClean="0"/>
              <a:t>governmental</a:t>
            </a:r>
            <a:r>
              <a:rPr lang="pl-PL" dirty="0" smtClean="0"/>
              <a:t> </a:t>
            </a:r>
            <a:r>
              <a:rPr lang="pl-PL" dirty="0" err="1" smtClean="0"/>
              <a:t>structures</a:t>
            </a:r>
            <a:r>
              <a:rPr lang="pl-PL" dirty="0" smtClean="0"/>
              <a:t>, </a:t>
            </a:r>
            <a:r>
              <a:rPr lang="pl-PL" dirty="0" err="1" smtClean="0"/>
              <a:t>institutions</a:t>
            </a:r>
            <a:r>
              <a:rPr lang="pl-PL" dirty="0" smtClean="0"/>
              <a:t>, </a:t>
            </a:r>
            <a:r>
              <a:rPr lang="pl-PL" dirty="0" err="1" smtClean="0"/>
              <a:t>or</a:t>
            </a:r>
            <a:r>
              <a:rPr lang="pl-PL" dirty="0" smtClean="0"/>
              <a:t> </a:t>
            </a:r>
            <a:r>
              <a:rPr lang="pl-PL" dirty="0" err="1" smtClean="0"/>
              <a:t>individual</a:t>
            </a:r>
            <a:r>
              <a:rPr lang="pl-PL" dirty="0" smtClean="0"/>
              <a:t> </a:t>
            </a:r>
            <a:r>
              <a:rPr lang="pl-PL" dirty="0" err="1" smtClean="0"/>
              <a:t>actors</a:t>
            </a:r>
            <a:r>
              <a:rPr lang="pl-PL" dirty="0" smtClean="0"/>
              <a:t>, </a:t>
            </a:r>
            <a:r>
              <a:rPr lang="pl-PL" dirty="0" err="1" smtClean="0"/>
              <a:t>it</a:t>
            </a:r>
            <a:r>
              <a:rPr lang="pl-PL" dirty="0" smtClean="0"/>
              <a:t> </a:t>
            </a:r>
            <a:r>
              <a:rPr lang="pl-PL" dirty="0" err="1" smtClean="0"/>
              <a:t>draws</a:t>
            </a:r>
            <a:r>
              <a:rPr lang="pl-PL" dirty="0" smtClean="0"/>
              <a:t> </a:t>
            </a:r>
            <a:r>
              <a:rPr lang="pl-PL" dirty="0" err="1" smtClean="0"/>
              <a:t>our</a:t>
            </a:r>
            <a:r>
              <a:rPr lang="pl-PL" dirty="0" smtClean="0"/>
              <a:t> </a:t>
            </a:r>
            <a:r>
              <a:rPr lang="pl-PL" dirty="0" err="1" smtClean="0"/>
              <a:t>attention</a:t>
            </a:r>
            <a:r>
              <a:rPr lang="pl-PL" dirty="0" smtClean="0"/>
              <a:t> to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broader</a:t>
            </a:r>
            <a:r>
              <a:rPr lang="pl-PL" dirty="0" smtClean="0"/>
              <a:t> </a:t>
            </a:r>
            <a:r>
              <a:rPr lang="pl-PL" dirty="0" err="1" smtClean="0"/>
              <a:t>social</a:t>
            </a:r>
            <a:r>
              <a:rPr lang="pl-PL" dirty="0" smtClean="0"/>
              <a:t> and </a:t>
            </a:r>
            <a:r>
              <a:rPr lang="pl-PL" dirty="0" err="1" smtClean="0"/>
              <a:t>cooperative</a:t>
            </a:r>
            <a:r>
              <a:rPr lang="pl-PL" dirty="0" smtClean="0"/>
              <a:t> </a:t>
            </a:r>
            <a:r>
              <a:rPr lang="pl-PL" dirty="0" err="1" smtClean="0"/>
              <a:t>aspects</a:t>
            </a:r>
            <a:r>
              <a:rPr lang="pl-PL" dirty="0" smtClean="0"/>
              <a:t> of public </a:t>
            </a:r>
            <a:r>
              <a:rPr lang="pl-PL" dirty="0" err="1" smtClean="0"/>
              <a:t>administration</a:t>
            </a:r>
            <a:r>
              <a:rPr lang="pl-PL" dirty="0" smtClean="0"/>
              <a:t> </a:t>
            </a:r>
            <a:r>
              <a:rPr lang="pl-PL" dirty="0" err="1" smtClean="0"/>
              <a:t>practice</a:t>
            </a:r>
            <a:r>
              <a:rPr lang="pl-PL" dirty="0" smtClean="0"/>
              <a:t>, as </a:t>
            </a:r>
            <a:r>
              <a:rPr lang="pl-PL" dirty="0" err="1" smtClean="0"/>
              <a:t>well</a:t>
            </a:r>
            <a:r>
              <a:rPr lang="pl-PL" dirty="0" smtClean="0"/>
              <a:t> as </a:t>
            </a:r>
            <a:r>
              <a:rPr lang="pl-PL" dirty="0" err="1" smtClean="0"/>
              <a:t>the</a:t>
            </a:r>
            <a:r>
              <a:rPr lang="pl-PL" dirty="0" smtClean="0"/>
              <a:t> goods and </a:t>
            </a:r>
            <a:r>
              <a:rPr lang="pl-PL" dirty="0" err="1" smtClean="0"/>
              <a:t>ends</a:t>
            </a:r>
            <a:r>
              <a:rPr lang="pl-PL" dirty="0" smtClean="0"/>
              <a:t> to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they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directed</a:t>
            </a:r>
            <a:r>
              <a:rPr lang="pl-PL" dirty="0" smtClean="0"/>
              <a:t>. </a:t>
            </a:r>
          </a:p>
          <a:p>
            <a:endParaRPr lang="pl-PL" dirty="0"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</TotalTime>
  <Words>760</Words>
  <Application>Microsoft Office PowerPoint</Application>
  <PresentationFormat>Niestandardowy</PresentationFormat>
  <Paragraphs>39</Paragraphs>
  <Slides>11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2" baseType="lpstr">
      <vt:lpstr>White</vt:lpstr>
      <vt:lpstr>The Virtues of Administration:  Values and the Practice of Public Service</vt:lpstr>
      <vt:lpstr>Slajd 2</vt:lpstr>
      <vt:lpstr>Public-value failure</vt:lpstr>
      <vt:lpstr>Slajd 4</vt:lpstr>
      <vt:lpstr>The Virtues of Administration</vt:lpstr>
      <vt:lpstr>Slajd 6</vt:lpstr>
      <vt:lpstr>Slajd 7</vt:lpstr>
      <vt:lpstr>Slajd 8</vt:lpstr>
      <vt:lpstr>Slajd 9</vt:lpstr>
      <vt:lpstr>Slajd 10</vt:lpstr>
      <vt:lpstr>Model of public service practice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Brydzia</dc:creator>
  <cp:lastModifiedBy>cenabiz008</cp:lastModifiedBy>
  <cp:revision>48</cp:revision>
  <dcterms:modified xsi:type="dcterms:W3CDTF">2021-04-06T15:45:53Z</dcterms:modified>
</cp:coreProperties>
</file>