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286"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1pPr>
    <a:lvl2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2pPr>
    <a:lvl3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3pPr>
    <a:lvl4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4pPr>
    <a:lvl5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5pPr>
    <a:lvl6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6pPr>
    <a:lvl7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7pPr>
    <a:lvl8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8pPr>
    <a:lvl9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9pPr>
  </p:defaultTextStyle>
  <p:extLst>
    <p:ext uri="{EFAFB233-063F-42B5-8137-9DF3F51BA10A}">
      <p15:sldGuideLst xmlns:p15="http://schemas.microsoft.com/office/powerpoint/2012/main" xmlns="">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8B40C"/>
    <a:srgbClr val="22384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91" autoAdjust="0"/>
    <p:restoredTop sz="94569" autoAdjust="0"/>
  </p:normalViewPr>
  <p:slideViewPr>
    <p:cSldViewPr>
      <p:cViewPr varScale="1">
        <p:scale>
          <a:sx n="33" d="100"/>
          <a:sy n="33" d="100"/>
        </p:scale>
        <p:origin x="-690" y="-78"/>
      </p:cViewPr>
      <p:guideLst>
        <p:guide orient="horz" pos="4320"/>
        <p:guide pos="76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6A16CD-9CCD-4175-A052-E0FB87F25F5B}" type="datetimeFigureOut">
              <a:rPr lang="pl-PL" smtClean="0"/>
              <a:pPr/>
              <a:t>2021-02-22</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C5B0D6-E18C-40B6-8CC5-6F602782C3EA}" type="slidenum">
              <a:rPr lang="pl-PL" smtClean="0"/>
              <a:pPr/>
              <a:t>‹#›</a:t>
            </a:fld>
            <a:endParaRPr lang="pl-PL"/>
          </a:p>
        </p:txBody>
      </p:sp>
    </p:spTree>
    <p:extLst>
      <p:ext uri="{BB962C8B-B14F-4D97-AF65-F5344CB8AC3E}">
        <p14:creationId xmlns:p14="http://schemas.microsoft.com/office/powerpoint/2010/main" xmlns="" val="2380912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hape 21"/>
          <p:cNvSpPr>
            <a:spLocks noGrp="1" noRot="1" noChangeAspect="1"/>
          </p:cNvSpPr>
          <p:nvPr>
            <p:ph type="sldImg"/>
          </p:nvPr>
        </p:nvSpPr>
        <p:spPr>
          <a:xfrm>
            <a:off x="1143000" y="685800"/>
            <a:ext cx="4572000" cy="3429000"/>
          </a:xfrm>
          <a:prstGeom prst="rect">
            <a:avLst/>
          </a:prstGeom>
        </p:spPr>
        <p:txBody>
          <a:bodyPr/>
          <a:lstStyle/>
          <a:p>
            <a:endParaRPr/>
          </a:p>
        </p:txBody>
      </p:sp>
      <p:sp>
        <p:nvSpPr>
          <p:cNvPr id="22" name="Shape 2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64370" y="4049688"/>
            <a:ext cx="23042560" cy="1800200"/>
          </a:xfrm>
        </p:spPr>
        <p:txBody>
          <a:bodyPr/>
          <a:lstStyle>
            <a:lvl1pPr>
              <a:defRPr lang="pl-PL" sz="11200" b="1" i="0" u="none" strike="noStrike" cap="none" spc="0" baseline="0" dirty="0" smtClean="0">
                <a:ln>
                  <a:noFill/>
                </a:ln>
                <a:solidFill>
                  <a:srgbClr val="22384F"/>
                </a:solidFill>
                <a:effectLst>
                  <a:outerShdw blurRad="38100" dist="38100" dir="2700000" algn="tl">
                    <a:srgbClr val="000000">
                      <a:alpha val="43137"/>
                    </a:srgbClr>
                  </a:outerShdw>
                </a:effectLst>
                <a:uFillTx/>
                <a:latin typeface="Helvetica Neue Medium"/>
                <a:ea typeface="Helvetica Neue Medium"/>
                <a:cs typeface="Helvetica Neue Medium"/>
                <a:sym typeface="Helvetica Neue Medium"/>
              </a:defRPr>
            </a:lvl1pPr>
          </a:lstStyle>
          <a:p>
            <a:r>
              <a:rPr lang="pl-PL" dirty="0" smtClean="0"/>
              <a:t>Kliknij, aby edytować styl</a:t>
            </a:r>
            <a:endParaRPr lang="pl-PL" dirty="0"/>
          </a:p>
        </p:txBody>
      </p:sp>
      <p:sp>
        <p:nvSpPr>
          <p:cNvPr id="16" name="Podtytuł 2"/>
          <p:cNvSpPr>
            <a:spLocks noGrp="1"/>
          </p:cNvSpPr>
          <p:nvPr>
            <p:ph type="subTitle" idx="1"/>
          </p:nvPr>
        </p:nvSpPr>
        <p:spPr>
          <a:xfrm>
            <a:off x="653654" y="6137920"/>
            <a:ext cx="23042560" cy="1314450"/>
          </a:xfrm>
        </p:spPr>
        <p:txBody>
          <a:bodyPr/>
          <a:lstStyle>
            <a:lvl1pPr marL="0" indent="0" algn="ctr">
              <a:buNone/>
              <a:defRPr b="1">
                <a:solidFill>
                  <a:srgbClr val="22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smtClean="0"/>
              <a:t>Kliknij, aby edytować styl wzorca podtytułu</a:t>
            </a:r>
            <a:endParaRPr lang="pl-PL" dirty="0"/>
          </a:p>
        </p:txBody>
      </p:sp>
      <p:cxnSp>
        <p:nvCxnSpPr>
          <p:cNvPr id="17" name="Łącznik prosty 16"/>
          <p:cNvCxnSpPr/>
          <p:nvPr userDrawn="1"/>
        </p:nvCxnSpPr>
        <p:spPr>
          <a:xfrm>
            <a:off x="653654" y="5993904"/>
            <a:ext cx="23053276" cy="0"/>
          </a:xfrm>
          <a:prstGeom prst="line">
            <a:avLst/>
          </a:prstGeom>
          <a:noFill/>
          <a:ln w="25400" cap="flat">
            <a:solidFill>
              <a:srgbClr val="22384F"/>
            </a:solidFill>
            <a:prstDash val="solid"/>
            <a:round/>
          </a:ln>
          <a:effectLst/>
          <a:sp3d/>
        </p:spPr>
        <p:style>
          <a:lnRef idx="0">
            <a:scrgbClr r="0" g="0" b="0"/>
          </a:lnRef>
          <a:fillRef idx="0">
            <a:scrgbClr r="0" g="0" b="0"/>
          </a:fillRef>
          <a:effectRef idx="0">
            <a:scrgbClr r="0" g="0" b="0"/>
          </a:effectRef>
          <a:fontRef idx="none"/>
        </p:style>
      </p:cxnSp>
      <p:sp>
        <p:nvSpPr>
          <p:cNvPr id="19" name="Symbol zastępczy tekstu 3"/>
          <p:cNvSpPr>
            <a:spLocks noGrp="1"/>
          </p:cNvSpPr>
          <p:nvPr>
            <p:ph type="body" sz="half" idx="10"/>
          </p:nvPr>
        </p:nvSpPr>
        <p:spPr>
          <a:xfrm>
            <a:off x="18220530" y="7648994"/>
            <a:ext cx="5486400" cy="346447"/>
          </a:xfrm>
        </p:spPr>
        <p:txBody>
          <a:bodyPr/>
          <a:lstStyle>
            <a:lvl1pPr marL="0" indent="0" algn="r">
              <a:buNone/>
              <a:defRPr sz="1400">
                <a:solidFill>
                  <a:srgbClr val="22384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1654183295"/>
      </p:ext>
    </p:extLst>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7" name="Symbol zastępczy zawartości 2"/>
          <p:cNvSpPr>
            <a:spLocks noGrp="1"/>
          </p:cNvSpPr>
          <p:nvPr>
            <p:ph idx="1"/>
          </p:nvPr>
        </p:nvSpPr>
        <p:spPr>
          <a:xfrm>
            <a:off x="670720" y="4049688"/>
            <a:ext cx="23042560" cy="7632848"/>
          </a:xfrm>
        </p:spPr>
        <p:txBody>
          <a:bodyPr/>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1994433280"/>
      </p:ext>
    </p:extLst>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4" name="Tytuł 1"/>
          <p:cNvSpPr>
            <a:spLocks noGrp="1"/>
          </p:cNvSpPr>
          <p:nvPr>
            <p:ph type="title"/>
          </p:nvPr>
        </p:nvSpPr>
        <p:spPr>
          <a:xfrm>
            <a:off x="670720" y="2321496"/>
            <a:ext cx="7488832" cy="1728192"/>
          </a:xfrm>
        </p:spPr>
        <p:txBody>
          <a:bodyPr anchor="b">
            <a:normAutofit/>
          </a:bodyPr>
          <a:lstStyle>
            <a:lvl1pPr algn="l">
              <a:defRPr sz="5000" b="1">
                <a:solidFill>
                  <a:srgbClr val="22384F"/>
                </a:solidFill>
                <a:latin typeface="Calibri" panose="020F0502020204030204" pitchFamily="34" charset="0"/>
                <a:cs typeface="Calibri" panose="020F0502020204030204" pitchFamily="34" charset="0"/>
              </a:defRPr>
            </a:lvl1pPr>
          </a:lstStyle>
          <a:p>
            <a:r>
              <a:rPr lang="pl-PL" dirty="0" smtClean="0"/>
              <a:t>Kliknij, aby edytować styl</a:t>
            </a:r>
            <a:endParaRPr lang="pl-PL" dirty="0"/>
          </a:p>
        </p:txBody>
      </p:sp>
      <p:sp>
        <p:nvSpPr>
          <p:cNvPr id="5" name="Symbol zastępczy zawartości 2"/>
          <p:cNvSpPr>
            <a:spLocks noGrp="1"/>
          </p:cNvSpPr>
          <p:nvPr>
            <p:ph idx="1"/>
          </p:nvPr>
        </p:nvSpPr>
        <p:spPr>
          <a:xfrm>
            <a:off x="8375576" y="2321496"/>
            <a:ext cx="15049672" cy="8928992"/>
          </a:xfrm>
        </p:spPr>
        <p:txBody>
          <a:bodyPr/>
          <a:lstStyle>
            <a:lvl1pPr>
              <a:defRPr sz="3200">
                <a:solidFill>
                  <a:srgbClr val="22384F"/>
                </a:solidFill>
                <a:latin typeface="Calibri" panose="020F0502020204030204" pitchFamily="34" charset="0"/>
                <a:cs typeface="Calibri" panose="020F0502020204030204" pitchFamily="34" charset="0"/>
              </a:defRPr>
            </a:lvl1pPr>
            <a:lvl2pPr>
              <a:defRPr sz="2800">
                <a:solidFill>
                  <a:srgbClr val="22384F"/>
                </a:solidFill>
                <a:latin typeface="Calibri" panose="020F0502020204030204" pitchFamily="34" charset="0"/>
                <a:cs typeface="Calibri" panose="020F0502020204030204" pitchFamily="34" charset="0"/>
              </a:defRPr>
            </a:lvl2pPr>
            <a:lvl3pPr>
              <a:defRPr sz="2400">
                <a:solidFill>
                  <a:srgbClr val="22384F"/>
                </a:solidFill>
                <a:latin typeface="Calibri" panose="020F0502020204030204" pitchFamily="34" charset="0"/>
                <a:cs typeface="Calibri" panose="020F0502020204030204" pitchFamily="34" charset="0"/>
              </a:defRPr>
            </a:lvl3pPr>
            <a:lvl4pPr>
              <a:defRPr sz="2000">
                <a:solidFill>
                  <a:srgbClr val="22384F"/>
                </a:solidFill>
                <a:latin typeface="Calibri" panose="020F0502020204030204" pitchFamily="34" charset="0"/>
                <a:cs typeface="Calibri" panose="020F0502020204030204" pitchFamily="34" charset="0"/>
              </a:defRPr>
            </a:lvl4pPr>
            <a:lvl5pPr>
              <a:defRPr sz="2000">
                <a:solidFill>
                  <a:srgbClr val="22384F"/>
                </a:solidFill>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Symbol zastępczy tekstu 3"/>
          <p:cNvSpPr>
            <a:spLocks noGrp="1"/>
          </p:cNvSpPr>
          <p:nvPr>
            <p:ph type="body" sz="half" idx="2"/>
          </p:nvPr>
        </p:nvSpPr>
        <p:spPr>
          <a:xfrm>
            <a:off x="670720" y="4049688"/>
            <a:ext cx="7488832" cy="7200800"/>
          </a:xfrm>
        </p:spPr>
        <p:txBody>
          <a:bodyPr>
            <a:normAutofit/>
          </a:bodyPr>
          <a:lstStyle>
            <a:lvl1pPr marL="0" indent="0" algn="l">
              <a:buNone/>
              <a:defRPr sz="2500">
                <a:solidFill>
                  <a:srgbClr val="22384F"/>
                </a:solidFill>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2442933156"/>
      </p:ext>
    </p:extLst>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7" name="Symbol zastępczy zawartości 2"/>
          <p:cNvSpPr>
            <a:spLocks noGrp="1"/>
          </p:cNvSpPr>
          <p:nvPr>
            <p:ph sz="half" idx="1"/>
          </p:nvPr>
        </p:nvSpPr>
        <p:spPr>
          <a:xfrm>
            <a:off x="598712" y="4049688"/>
            <a:ext cx="11813558" cy="7128792"/>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Symbol zastępczy zawartości 3"/>
          <p:cNvSpPr>
            <a:spLocks noGrp="1"/>
          </p:cNvSpPr>
          <p:nvPr>
            <p:ph sz="half" idx="2"/>
          </p:nvPr>
        </p:nvSpPr>
        <p:spPr>
          <a:xfrm>
            <a:off x="12840072" y="4049688"/>
            <a:ext cx="10716344" cy="7310586"/>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9"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Tree>
    <p:extLst>
      <p:ext uri="{BB962C8B-B14F-4D97-AF65-F5344CB8AC3E}">
        <p14:creationId xmlns:p14="http://schemas.microsoft.com/office/powerpoint/2010/main" xmlns="" val="1354843863"/>
      </p:ext>
    </p:extLst>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6" name="Tytuł 1"/>
          <p:cNvSpPr>
            <a:spLocks noGrp="1"/>
          </p:cNvSpPr>
          <p:nvPr>
            <p:ph type="title"/>
          </p:nvPr>
        </p:nvSpPr>
        <p:spPr>
          <a:xfrm>
            <a:off x="886744" y="2105472"/>
            <a:ext cx="22610512" cy="1721346"/>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10" name="Symbol zastępczy tytułu pionowego 2"/>
          <p:cNvSpPr>
            <a:spLocks noGrp="1"/>
          </p:cNvSpPr>
          <p:nvPr>
            <p:ph type="body" orient="vert" idx="1"/>
          </p:nvPr>
        </p:nvSpPr>
        <p:spPr>
          <a:xfrm>
            <a:off x="886744" y="3977680"/>
            <a:ext cx="22610512" cy="7560840"/>
          </a:xfrm>
        </p:spPr>
        <p:txBody>
          <a:bodyPr vert="eaVert"/>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93543266"/>
      </p:ext>
    </p:extLst>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5" name="Tytuł pionowy 1"/>
          <p:cNvSpPr>
            <a:spLocks noGrp="1"/>
          </p:cNvSpPr>
          <p:nvPr>
            <p:ph type="title" orient="vert"/>
          </p:nvPr>
        </p:nvSpPr>
        <p:spPr>
          <a:xfrm>
            <a:off x="19248784" y="2170560"/>
            <a:ext cx="3137520" cy="9295952"/>
          </a:xfrm>
        </p:spPr>
        <p:txBody>
          <a:bodyPr vert="eaVert">
            <a:normAutofit/>
          </a:bodyPr>
          <a:lstStyle>
            <a:lvl1pPr>
              <a:defRPr sz="10000" b="1">
                <a:solidFill>
                  <a:srgbClr val="22384F"/>
                </a:solidFill>
              </a:defRPr>
            </a:lvl1pPr>
          </a:lstStyle>
          <a:p>
            <a:r>
              <a:rPr lang="pl-PL" dirty="0" smtClean="0"/>
              <a:t>Kliknij, aby edytować styl</a:t>
            </a:r>
            <a:endParaRPr lang="pl-PL" dirty="0"/>
          </a:p>
        </p:txBody>
      </p:sp>
      <p:sp>
        <p:nvSpPr>
          <p:cNvPr id="7" name="Symbol zastępczy tytułu pionowego 2"/>
          <p:cNvSpPr>
            <a:spLocks noGrp="1"/>
          </p:cNvSpPr>
          <p:nvPr>
            <p:ph type="body" orient="vert" idx="1"/>
          </p:nvPr>
        </p:nvSpPr>
        <p:spPr>
          <a:xfrm>
            <a:off x="958752" y="2170560"/>
            <a:ext cx="18106800" cy="9295952"/>
          </a:xfrm>
        </p:spPr>
        <p:txBody>
          <a:bodyPr vert="eaVert"/>
          <a:lstStyle>
            <a:lvl1pPr>
              <a:defRPr>
                <a:solidFill>
                  <a:srgbClr val="22384F"/>
                </a:solidFill>
              </a:defRPr>
            </a:lvl1pPr>
            <a:lvl2pPr>
              <a:defRPr>
                <a:solidFill>
                  <a:srgbClr val="22384F"/>
                </a:solidFill>
              </a:defRPr>
            </a:lvl2pPr>
            <a:lvl3pPr>
              <a:defRPr>
                <a:solidFill>
                  <a:srgbClr val="22384F"/>
                </a:solidFill>
              </a:defRPr>
            </a:lvl3pPr>
            <a:lvl4pPr>
              <a:defRPr>
                <a:solidFill>
                  <a:srgbClr val="22384F"/>
                </a:solidFill>
              </a:defRPr>
            </a:lvl4pPr>
            <a:lvl5pPr>
              <a:defRPr>
                <a:solidFill>
                  <a:srgbClr val="22384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279156353"/>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olitechnika Opolska | Opole University of Technology | www.po.opole.pl…"/>
          <p:cNvSpPr txBox="1"/>
          <p:nvPr/>
        </p:nvSpPr>
        <p:spPr>
          <a:xfrm>
            <a:off x="4230121" y="12378774"/>
            <a:ext cx="15530056" cy="913385"/>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defTabSz="457200">
              <a:lnSpc>
                <a:spcPct val="120000"/>
              </a:lnSpc>
              <a:defRPr sz="2700" b="1" spc="67">
                <a:solidFill>
                  <a:srgbClr val="535353"/>
                </a:solidFill>
                <a:latin typeface="Myriad Pro"/>
                <a:ea typeface="Myriad Pro"/>
                <a:cs typeface="Myriad Pro"/>
                <a:sym typeface="Myriad Pro"/>
              </a:defRPr>
            </a:pPr>
            <a:r>
              <a:t>Politechnika Opolska | Opole University of Technology | www.po.opole.pl</a:t>
            </a:r>
          </a:p>
          <a:p>
            <a:pPr defTabSz="457200">
              <a:lnSpc>
                <a:spcPct val="120000"/>
              </a:lnSpc>
              <a:defRPr sz="2700" b="1" spc="67">
                <a:solidFill>
                  <a:srgbClr val="535353"/>
                </a:solidFill>
                <a:latin typeface="Myriad Pro"/>
                <a:ea typeface="Myriad Pro"/>
                <a:cs typeface="Myriad Pro"/>
                <a:sym typeface="Myriad Pro"/>
              </a:defRPr>
            </a:pPr>
            <a:r>
              <a:t>Wydział Ekonomii i Zarządzania | Faculty of Economics and Management | www.weiz.po.opole.pl</a:t>
            </a:r>
          </a:p>
        </p:txBody>
      </p:sp>
      <p:sp>
        <p:nvSpPr>
          <p:cNvPr id="3" name="Linia"/>
          <p:cNvSpPr/>
          <p:nvPr/>
        </p:nvSpPr>
        <p:spPr>
          <a:xfrm>
            <a:off x="2108442" y="11663229"/>
            <a:ext cx="20166809" cy="3"/>
          </a:xfrm>
          <a:prstGeom prst="line">
            <a:avLst/>
          </a:prstGeom>
          <a:ln w="12700">
            <a:solidFill>
              <a:srgbClr val="535353"/>
            </a:solidFill>
            <a:prstDash val="sysDot"/>
            <a:miter lim="400000"/>
          </a:ln>
        </p:spPr>
        <p:txBody>
          <a:bodyPr lIns="45718" tIns="45718" rIns="45718" bIns="45718"/>
          <a:lstStyle/>
          <a:p>
            <a:endParaRPr/>
          </a:p>
        </p:txBody>
      </p:sp>
      <p:pic>
        <p:nvPicPr>
          <p:cNvPr id="4" name="poli.png" descr="poli.png"/>
          <p:cNvPicPr>
            <a:picLocks noChangeAspect="1"/>
          </p:cNvPicPr>
          <p:nvPr/>
        </p:nvPicPr>
        <p:blipFill>
          <a:blip r:embed="rId8" cstate="print">
            <a:extLst/>
          </a:blip>
          <a:stretch>
            <a:fillRect/>
          </a:stretch>
        </p:blipFill>
        <p:spPr>
          <a:xfrm>
            <a:off x="474145" y="95267"/>
            <a:ext cx="4913759" cy="1595923"/>
          </a:xfrm>
          <a:prstGeom prst="rect">
            <a:avLst/>
          </a:prstGeom>
          <a:ln w="12700">
            <a:miter lim="400000"/>
          </a:ln>
        </p:spPr>
      </p:pic>
      <p:pic>
        <p:nvPicPr>
          <p:cNvPr id="5" name="23.png" descr="23.png"/>
          <p:cNvPicPr>
            <a:picLocks noChangeAspect="1"/>
          </p:cNvPicPr>
          <p:nvPr/>
        </p:nvPicPr>
        <p:blipFill>
          <a:blip r:embed="rId9" cstate="print">
            <a:extLst/>
          </a:blip>
          <a:stretch>
            <a:fillRect/>
          </a:stretch>
        </p:blipFill>
        <p:spPr>
          <a:xfrm>
            <a:off x="21519525" y="107287"/>
            <a:ext cx="2278280" cy="2111300"/>
          </a:xfrm>
          <a:prstGeom prst="rect">
            <a:avLst/>
          </a:prstGeom>
          <a:ln w="12700">
            <a:miter lim="400000"/>
          </a:ln>
        </p:spPr>
      </p:pic>
      <p:sp>
        <p:nvSpPr>
          <p:cNvPr id="6" name="Tekst tytułowy"/>
          <p:cNvSpPr txBox="1">
            <a:spLocks noGrp="1"/>
          </p:cNvSpPr>
          <p:nvPr>
            <p:ph type="title"/>
          </p:nvPr>
        </p:nvSpPr>
        <p:spPr>
          <a:xfrm>
            <a:off x="1828800" y="831850"/>
            <a:ext cx="20726400" cy="63690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normAutofit/>
          </a:bodyPr>
          <a:lstStyle/>
          <a:p>
            <a:r>
              <a:t>Tekst tytułowy</a:t>
            </a:r>
          </a:p>
        </p:txBody>
      </p:sp>
      <p:sp>
        <p:nvSpPr>
          <p:cNvPr id="7" name="Treść - poziom 1…"/>
          <p:cNvSpPr txBox="1">
            <a:spLocks noGrp="1"/>
          </p:cNvSpPr>
          <p:nvPr>
            <p:ph type="body" idx="1"/>
          </p:nvPr>
        </p:nvSpPr>
        <p:spPr>
          <a:xfrm>
            <a:off x="3657600" y="7772400"/>
            <a:ext cx="17068800" cy="5943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Treść - poziom 1</a:t>
            </a:r>
          </a:p>
          <a:p>
            <a:pPr lvl="1"/>
            <a:r>
              <a:t>Treść - poziom 2</a:t>
            </a:r>
          </a:p>
          <a:p>
            <a:pPr lvl="2"/>
            <a:r>
              <a:t>Treść - poziom 3</a:t>
            </a:r>
          </a:p>
          <a:p>
            <a:pPr lvl="3"/>
            <a:r>
              <a:t>Treść - poziom 4</a:t>
            </a:r>
          </a:p>
          <a:p>
            <a:pPr lvl="4"/>
            <a:r>
              <a:t>Treść - poziom 5</a:t>
            </a:r>
          </a:p>
        </p:txBody>
      </p:sp>
      <p:sp>
        <p:nvSpPr>
          <p:cNvPr id="8" name="Numer slajdu"/>
          <p:cNvSpPr txBox="1">
            <a:spLocks noGrp="1"/>
          </p:cNvSpPr>
          <p:nvPr>
            <p:ph type="sldNum" sz="quarter" idx="2"/>
          </p:nvPr>
        </p:nvSpPr>
        <p:spPr>
          <a:xfrm>
            <a:off x="11959031" y="13081000"/>
            <a:ext cx="453239" cy="461059"/>
          </a:xfrm>
          <a:prstGeom prst="rect">
            <a:avLst/>
          </a:prstGeom>
          <a:ln w="12700">
            <a:miter lim="400000"/>
          </a:ln>
        </p:spPr>
        <p:txBody>
          <a:bodyPr wrap="none" lIns="50800" tIns="50800" rIns="50800" bIns="50800">
            <a:spAutoFit/>
          </a:bodyPr>
          <a:lstStyle>
            <a:lvl1pPr>
              <a:defRPr sz="240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Lst>
  <p:transition spd="med"/>
  <p:timing>
    <p:tnLst>
      <p:par>
        <p:cTn id="1" dur="indefinite" restart="never" nodeType="tmRoot"/>
      </p:par>
    </p:tnLst>
  </p:timing>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1pPr>
      <a:lvl2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2pPr>
      <a:lvl3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3pPr>
      <a:lvl4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4pPr>
      <a:lvl5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5pPr>
      <a:lvl6pPr marL="3834419" marR="0" indent="-659420"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6pPr>
      <a:lvl7pPr marL="446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7pPr>
      <a:lvl8pPr marL="5104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8pPr>
      <a:lvl9pPr marL="573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6000" dirty="0" err="1" smtClean="0">
                <a:solidFill>
                  <a:srgbClr val="FF0000"/>
                </a:solidFill>
              </a:rPr>
              <a:t>The</a:t>
            </a:r>
            <a:r>
              <a:rPr lang="pl-PL" sz="6000" dirty="0" smtClean="0">
                <a:solidFill>
                  <a:srgbClr val="FF0000"/>
                </a:solidFill>
              </a:rPr>
              <a:t> </a:t>
            </a:r>
            <a:r>
              <a:rPr lang="pl-PL" sz="6000" dirty="0" err="1" smtClean="0">
                <a:solidFill>
                  <a:srgbClr val="FF0000"/>
                </a:solidFill>
              </a:rPr>
              <a:t>contribution</a:t>
            </a:r>
            <a:r>
              <a:rPr lang="pl-PL" sz="6000" dirty="0" smtClean="0">
                <a:solidFill>
                  <a:srgbClr val="FF0000"/>
                </a:solidFill>
              </a:rPr>
              <a:t> of </a:t>
            </a:r>
            <a:r>
              <a:rPr lang="pl-PL" sz="6000" dirty="0" err="1" smtClean="0">
                <a:solidFill>
                  <a:srgbClr val="FF0000"/>
                </a:solidFill>
              </a:rPr>
              <a:t>civic</a:t>
            </a:r>
            <a:r>
              <a:rPr lang="pl-PL" sz="6000" dirty="0" smtClean="0">
                <a:solidFill>
                  <a:srgbClr val="FF0000"/>
                </a:solidFill>
              </a:rPr>
              <a:t> </a:t>
            </a:r>
            <a:r>
              <a:rPr lang="pl-PL" sz="6000" dirty="0" err="1" smtClean="0">
                <a:solidFill>
                  <a:srgbClr val="FF0000"/>
                </a:solidFill>
              </a:rPr>
              <a:t>virtues</a:t>
            </a:r>
            <a:r>
              <a:rPr lang="pl-PL" sz="6000" dirty="0" smtClean="0">
                <a:solidFill>
                  <a:srgbClr val="FF0000"/>
                </a:solidFill>
              </a:rPr>
              <a:t> </a:t>
            </a:r>
            <a:br>
              <a:rPr lang="pl-PL" sz="6000" dirty="0" smtClean="0">
                <a:solidFill>
                  <a:srgbClr val="FF0000"/>
                </a:solidFill>
              </a:rPr>
            </a:br>
            <a:r>
              <a:rPr lang="pl-PL" sz="6000" dirty="0" smtClean="0">
                <a:solidFill>
                  <a:srgbClr val="FF0000"/>
                </a:solidFill>
              </a:rPr>
              <a:t>to </a:t>
            </a:r>
            <a:r>
              <a:rPr lang="pl-PL" sz="6000" dirty="0" err="1" smtClean="0">
                <a:solidFill>
                  <a:srgbClr val="FF0000"/>
                </a:solidFill>
              </a:rPr>
              <a:t>contemporary</a:t>
            </a:r>
            <a:r>
              <a:rPr lang="pl-PL" sz="6000" dirty="0" smtClean="0">
                <a:solidFill>
                  <a:srgbClr val="FF0000"/>
                </a:solidFill>
              </a:rPr>
              <a:t> public </a:t>
            </a:r>
            <a:r>
              <a:rPr lang="pl-PL" sz="6000" dirty="0" err="1" smtClean="0">
                <a:solidFill>
                  <a:srgbClr val="FF0000"/>
                </a:solidFill>
              </a:rPr>
              <a:t>administration</a:t>
            </a:r>
            <a:endParaRPr lang="pl-PL" sz="6000" dirty="0">
              <a:solidFill>
                <a:srgbClr val="FF0000"/>
              </a:solidFill>
            </a:endParaRPr>
          </a:p>
        </p:txBody>
      </p:sp>
      <p:sp>
        <p:nvSpPr>
          <p:cNvPr id="3" name="Symbol zastępczy zawartości 2"/>
          <p:cNvSpPr>
            <a:spLocks noGrp="1"/>
          </p:cNvSpPr>
          <p:nvPr>
            <p:ph idx="1"/>
          </p:nvPr>
        </p:nvSpPr>
        <p:spPr>
          <a:xfrm>
            <a:off x="1966864" y="4337720"/>
            <a:ext cx="20378264" cy="7344816"/>
          </a:xfrm>
        </p:spPr>
        <p:txBody>
          <a:bodyPr/>
          <a:lstStyle/>
          <a:p>
            <a:pPr algn="l"/>
            <a:r>
              <a:rPr lang="pl-PL" dirty="0" err="1" smtClean="0"/>
              <a:t>Civic</a:t>
            </a:r>
            <a:r>
              <a:rPr lang="pl-PL" dirty="0" smtClean="0"/>
              <a:t> </a:t>
            </a:r>
            <a:r>
              <a:rPr lang="pl-PL" dirty="0" err="1" smtClean="0"/>
              <a:t>virtues</a:t>
            </a:r>
            <a:r>
              <a:rPr lang="pl-PL" dirty="0" smtClean="0"/>
              <a:t> </a:t>
            </a:r>
            <a:r>
              <a:rPr lang="pl-PL" dirty="0" err="1" smtClean="0"/>
              <a:t>are</a:t>
            </a:r>
            <a:r>
              <a:rPr lang="pl-PL" dirty="0" smtClean="0"/>
              <a:t> </a:t>
            </a:r>
            <a:r>
              <a:rPr lang="pl-PL" dirty="0" err="1" smtClean="0"/>
              <a:t>the</a:t>
            </a:r>
            <a:r>
              <a:rPr lang="pl-PL" dirty="0" smtClean="0"/>
              <a:t> </a:t>
            </a:r>
            <a:r>
              <a:rPr lang="pl-PL" dirty="0" err="1" smtClean="0"/>
              <a:t>ethical</a:t>
            </a:r>
            <a:r>
              <a:rPr lang="pl-PL" dirty="0" smtClean="0"/>
              <a:t> </a:t>
            </a:r>
            <a:r>
              <a:rPr lang="pl-PL" dirty="0" err="1" smtClean="0"/>
              <a:t>principles</a:t>
            </a:r>
            <a:r>
              <a:rPr lang="pl-PL" dirty="0" smtClean="0"/>
              <a:t> and </a:t>
            </a:r>
            <a:r>
              <a:rPr lang="pl-PL" dirty="0" err="1" smtClean="0"/>
              <a:t>values</a:t>
            </a:r>
            <a:r>
              <a:rPr lang="pl-PL" dirty="0" smtClean="0"/>
              <a:t> </a:t>
            </a:r>
            <a:r>
              <a:rPr lang="pl-PL" dirty="0" err="1" smtClean="0"/>
              <a:t>that</a:t>
            </a:r>
            <a:r>
              <a:rPr lang="pl-PL" dirty="0" smtClean="0"/>
              <a:t> </a:t>
            </a:r>
            <a:r>
              <a:rPr lang="pl-PL" dirty="0" err="1" smtClean="0"/>
              <a:t>should</a:t>
            </a:r>
            <a:r>
              <a:rPr lang="pl-PL" dirty="0" smtClean="0"/>
              <a:t> </a:t>
            </a:r>
            <a:r>
              <a:rPr lang="pl-PL" dirty="0" err="1" smtClean="0"/>
              <a:t>guide</a:t>
            </a:r>
            <a:r>
              <a:rPr lang="pl-PL" dirty="0" smtClean="0"/>
              <a:t> public action in general and </a:t>
            </a:r>
            <a:r>
              <a:rPr lang="pl-PL" dirty="0" err="1" smtClean="0"/>
              <a:t>the</a:t>
            </a:r>
            <a:r>
              <a:rPr lang="pl-PL" dirty="0" smtClean="0"/>
              <a:t> </a:t>
            </a:r>
            <a:r>
              <a:rPr lang="pl-PL" dirty="0" err="1" smtClean="0"/>
              <a:t>collective</a:t>
            </a:r>
            <a:r>
              <a:rPr lang="pl-PL" dirty="0" smtClean="0"/>
              <a:t> and </a:t>
            </a:r>
            <a:r>
              <a:rPr lang="pl-PL" dirty="0" err="1" smtClean="0"/>
              <a:t>individual</a:t>
            </a:r>
            <a:r>
              <a:rPr lang="pl-PL" dirty="0" smtClean="0"/>
              <a:t> behavior of </a:t>
            </a:r>
            <a:r>
              <a:rPr lang="pl-PL" dirty="0" err="1" smtClean="0"/>
              <a:t>its</a:t>
            </a:r>
            <a:r>
              <a:rPr lang="pl-PL" dirty="0" smtClean="0"/>
              <a:t> </a:t>
            </a:r>
            <a:r>
              <a:rPr lang="pl-PL" dirty="0" err="1" smtClean="0"/>
              <a:t>agents</a:t>
            </a:r>
            <a:r>
              <a:rPr lang="pl-PL" dirty="0" smtClean="0"/>
              <a:t> in </a:t>
            </a:r>
            <a:r>
              <a:rPr lang="pl-PL" dirty="0" err="1" smtClean="0"/>
              <a:t>particular</a:t>
            </a:r>
            <a:r>
              <a:rPr lang="pl-PL" dirty="0" smtClean="0"/>
              <a:t>. Beyond national and </a:t>
            </a:r>
            <a:r>
              <a:rPr lang="pl-PL" dirty="0" err="1" smtClean="0"/>
              <a:t>cultural</a:t>
            </a:r>
            <a:r>
              <a:rPr lang="pl-PL" dirty="0" smtClean="0"/>
              <a:t> </a:t>
            </a:r>
            <a:r>
              <a:rPr lang="pl-PL" dirty="0" err="1" smtClean="0"/>
              <a:t>particularities</a:t>
            </a:r>
            <a:r>
              <a:rPr lang="pl-PL" dirty="0" smtClean="0"/>
              <a:t>, </a:t>
            </a:r>
            <a:r>
              <a:rPr lang="pl-PL" dirty="0" err="1" smtClean="0"/>
              <a:t>they</a:t>
            </a:r>
            <a:r>
              <a:rPr lang="pl-PL" dirty="0" smtClean="0"/>
              <a:t> </a:t>
            </a:r>
            <a:r>
              <a:rPr lang="pl-PL" dirty="0" err="1" smtClean="0"/>
              <a:t>have</a:t>
            </a:r>
            <a:r>
              <a:rPr lang="pl-PL" dirty="0" smtClean="0"/>
              <a:t> a </a:t>
            </a:r>
            <a:r>
              <a:rPr lang="pl-PL" dirty="0" err="1" smtClean="0"/>
              <a:t>universal</a:t>
            </a:r>
            <a:r>
              <a:rPr lang="pl-PL" dirty="0" smtClean="0"/>
              <a:t> </a:t>
            </a:r>
            <a:r>
              <a:rPr lang="pl-PL" dirty="0" err="1" smtClean="0"/>
              <a:t>scope</a:t>
            </a:r>
            <a:r>
              <a:rPr lang="pl-PL" dirty="0" smtClean="0"/>
              <a:t>, and </a:t>
            </a:r>
            <a:r>
              <a:rPr lang="pl-PL" dirty="0" err="1" smtClean="0"/>
              <a:t>this</a:t>
            </a:r>
            <a:r>
              <a:rPr lang="pl-PL" dirty="0" smtClean="0"/>
              <a:t> </a:t>
            </a:r>
            <a:r>
              <a:rPr lang="pl-PL" dirty="0" err="1" smtClean="0"/>
              <a:t>is</a:t>
            </a:r>
            <a:r>
              <a:rPr lang="pl-PL" dirty="0" smtClean="0"/>
              <a:t> </a:t>
            </a:r>
            <a:r>
              <a:rPr lang="pl-PL" dirty="0" err="1" smtClean="0"/>
              <a:t>what</a:t>
            </a:r>
            <a:r>
              <a:rPr lang="pl-PL" dirty="0" smtClean="0"/>
              <a:t> </a:t>
            </a:r>
            <a:r>
              <a:rPr lang="pl-PL" dirty="0" err="1" smtClean="0"/>
              <a:t>makes</a:t>
            </a:r>
            <a:r>
              <a:rPr lang="pl-PL" dirty="0" smtClean="0"/>
              <a:t> </a:t>
            </a:r>
            <a:r>
              <a:rPr lang="pl-PL" dirty="0" err="1" smtClean="0"/>
              <a:t>them</a:t>
            </a:r>
            <a:r>
              <a:rPr lang="pl-PL" dirty="0" smtClean="0"/>
              <a:t> </a:t>
            </a:r>
            <a:r>
              <a:rPr lang="pl-PL" dirty="0" err="1" smtClean="0"/>
              <a:t>particularly</a:t>
            </a:r>
            <a:r>
              <a:rPr lang="pl-PL" dirty="0" smtClean="0"/>
              <a:t> </a:t>
            </a:r>
            <a:r>
              <a:rPr lang="pl-PL" dirty="0" err="1" smtClean="0"/>
              <a:t>relevant</a:t>
            </a:r>
            <a:r>
              <a:rPr lang="pl-PL" dirty="0" smtClean="0"/>
              <a:t> and </a:t>
            </a:r>
            <a:r>
              <a:rPr lang="pl-PL" dirty="0" err="1" smtClean="0"/>
              <a:t>useful</a:t>
            </a:r>
            <a:r>
              <a:rPr lang="pl-PL" dirty="0" smtClean="0"/>
              <a:t> for </a:t>
            </a:r>
            <a:r>
              <a:rPr lang="pl-PL" dirty="0" err="1" smtClean="0"/>
              <a:t>contemporary</a:t>
            </a:r>
            <a:r>
              <a:rPr lang="pl-PL" dirty="0" smtClean="0"/>
              <a:t> public </a:t>
            </a:r>
            <a:r>
              <a:rPr lang="pl-PL" dirty="0" err="1" smtClean="0"/>
              <a:t>administration</a:t>
            </a:r>
            <a:r>
              <a:rPr lang="pl-PL" dirty="0" smtClean="0"/>
              <a:t>.</a:t>
            </a:r>
          </a:p>
          <a:p>
            <a:endParaRPr lang="pl-PL"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529408"/>
            <a:ext cx="23042560" cy="1872208"/>
          </a:xfrm>
        </p:spPr>
        <p:txBody>
          <a:bodyPr>
            <a:normAutofit/>
          </a:bodyPr>
          <a:lstStyle/>
          <a:p>
            <a:r>
              <a:rPr lang="pl-PL" sz="6600" dirty="0" err="1" smtClean="0">
                <a:solidFill>
                  <a:srgbClr val="FF0000"/>
                </a:solidFill>
              </a:rPr>
              <a:t>Civic</a:t>
            </a:r>
            <a:r>
              <a:rPr lang="pl-PL" sz="6600" dirty="0" smtClean="0">
                <a:solidFill>
                  <a:srgbClr val="FF0000"/>
                </a:solidFill>
              </a:rPr>
              <a:t> </a:t>
            </a:r>
            <a:r>
              <a:rPr lang="pl-PL" sz="6600" dirty="0" err="1" smtClean="0">
                <a:solidFill>
                  <a:srgbClr val="FF0000"/>
                </a:solidFill>
              </a:rPr>
              <a:t>virtues</a:t>
            </a:r>
            <a:r>
              <a:rPr lang="pl-PL" sz="6600" dirty="0" smtClean="0">
                <a:solidFill>
                  <a:srgbClr val="FF0000"/>
                </a:solidFill>
              </a:rPr>
              <a:t> and </a:t>
            </a:r>
            <a:r>
              <a:rPr lang="pl-PL" sz="6600" dirty="0" err="1" smtClean="0">
                <a:solidFill>
                  <a:srgbClr val="FF0000"/>
                </a:solidFill>
              </a:rPr>
              <a:t>training</a:t>
            </a:r>
            <a:r>
              <a:rPr lang="pl-PL" sz="6600" dirty="0" smtClean="0">
                <a:solidFill>
                  <a:srgbClr val="FF0000"/>
                </a:solidFill>
              </a:rPr>
              <a:t> </a:t>
            </a:r>
            <a:r>
              <a:rPr lang="pl-PL" sz="6600" dirty="0" smtClean="0">
                <a:solidFill>
                  <a:srgbClr val="FF0000"/>
                </a:solidFill>
              </a:rPr>
              <a:t/>
            </a:r>
            <a:br>
              <a:rPr lang="pl-PL" sz="6600" dirty="0" smtClean="0">
                <a:solidFill>
                  <a:srgbClr val="FF0000"/>
                </a:solidFill>
              </a:rPr>
            </a:br>
            <a:r>
              <a:rPr lang="pl-PL" sz="4000" dirty="0" smtClean="0">
                <a:solidFill>
                  <a:srgbClr val="00B050"/>
                </a:solidFill>
              </a:rPr>
              <a:t>[</a:t>
            </a:r>
            <a:r>
              <a:rPr lang="pl-PL" sz="4000" dirty="0" smtClean="0">
                <a:solidFill>
                  <a:srgbClr val="92D050"/>
                </a:solidFill>
              </a:rPr>
              <a:t>Cnoty </a:t>
            </a:r>
            <a:r>
              <a:rPr lang="pl-PL" sz="4000" dirty="0" smtClean="0">
                <a:solidFill>
                  <a:srgbClr val="92D050"/>
                </a:solidFill>
              </a:rPr>
              <a:t>obywatelskie i </a:t>
            </a:r>
            <a:r>
              <a:rPr lang="pl-PL" sz="4000" dirty="0" smtClean="0">
                <a:solidFill>
                  <a:srgbClr val="92D050"/>
                </a:solidFill>
              </a:rPr>
              <a:t>szkolenie]</a:t>
            </a:r>
            <a:endParaRPr lang="pl-PL" sz="4000" dirty="0">
              <a:solidFill>
                <a:srgbClr val="92D050"/>
              </a:solidFill>
            </a:endParaRPr>
          </a:p>
        </p:txBody>
      </p:sp>
      <p:sp>
        <p:nvSpPr>
          <p:cNvPr id="3" name="Symbol zastępczy zawartości 2"/>
          <p:cNvSpPr>
            <a:spLocks noGrp="1"/>
          </p:cNvSpPr>
          <p:nvPr>
            <p:ph idx="1"/>
          </p:nvPr>
        </p:nvSpPr>
        <p:spPr>
          <a:xfrm>
            <a:off x="2110880" y="3761656"/>
            <a:ext cx="20234248" cy="7920880"/>
          </a:xfrm>
        </p:spPr>
        <p:txBody>
          <a:bodyPr>
            <a:normAutofit fontScale="92500"/>
          </a:bodyPr>
          <a:lstStyle/>
          <a:p>
            <a:pPr algn="l"/>
            <a:r>
              <a:rPr lang="pl-PL" dirty="0" smtClean="0"/>
              <a:t>One of </a:t>
            </a:r>
            <a:r>
              <a:rPr lang="pl-PL" dirty="0" err="1" smtClean="0"/>
              <a:t>the</a:t>
            </a:r>
            <a:r>
              <a:rPr lang="pl-PL" dirty="0" smtClean="0"/>
              <a:t> </a:t>
            </a:r>
            <a:r>
              <a:rPr lang="pl-PL" dirty="0" err="1" smtClean="0"/>
              <a:t>fundamental</a:t>
            </a:r>
            <a:r>
              <a:rPr lang="pl-PL" dirty="0" smtClean="0"/>
              <a:t> </a:t>
            </a:r>
            <a:r>
              <a:rPr lang="pl-PL" dirty="0" err="1" smtClean="0"/>
              <a:t>questions</a:t>
            </a:r>
            <a:r>
              <a:rPr lang="pl-PL" dirty="0" smtClean="0"/>
              <a:t> </a:t>
            </a:r>
            <a:r>
              <a:rPr lang="pl-PL" dirty="0" err="1" smtClean="0"/>
              <a:t>today</a:t>
            </a:r>
            <a:r>
              <a:rPr lang="pl-PL" dirty="0" smtClean="0"/>
              <a:t> </a:t>
            </a:r>
            <a:r>
              <a:rPr lang="pl-PL" dirty="0" err="1" smtClean="0"/>
              <a:t>is</a:t>
            </a:r>
            <a:r>
              <a:rPr lang="pl-PL" dirty="0" smtClean="0"/>
              <a:t> </a:t>
            </a:r>
            <a:r>
              <a:rPr lang="pl-PL" dirty="0" err="1" smtClean="0"/>
              <a:t>how</a:t>
            </a:r>
            <a:r>
              <a:rPr lang="pl-PL" dirty="0" smtClean="0"/>
              <a:t> to </a:t>
            </a:r>
            <a:r>
              <a:rPr lang="pl-PL" dirty="0" err="1" smtClean="0"/>
              <a:t>introduce</a:t>
            </a:r>
            <a:r>
              <a:rPr lang="pl-PL" dirty="0" smtClean="0"/>
              <a:t> </a:t>
            </a:r>
            <a:r>
              <a:rPr lang="pl-PL" dirty="0" err="1" smtClean="0"/>
              <a:t>ethics</a:t>
            </a:r>
            <a:r>
              <a:rPr lang="pl-PL" dirty="0" smtClean="0"/>
              <a:t> and </a:t>
            </a:r>
            <a:r>
              <a:rPr lang="pl-PL" dirty="0" err="1" smtClean="0"/>
              <a:t>civic</a:t>
            </a:r>
            <a:r>
              <a:rPr lang="pl-PL" dirty="0" smtClean="0"/>
              <a:t> </a:t>
            </a:r>
            <a:r>
              <a:rPr lang="pl-PL" dirty="0" err="1" smtClean="0"/>
              <a:t>values</a:t>
            </a:r>
            <a:r>
              <a:rPr lang="pl-PL" dirty="0" smtClean="0"/>
              <a:t> </a:t>
            </a:r>
            <a:r>
              <a:rPr lang="pl-PL" dirty="0" err="1" smtClean="0"/>
              <a:t>into</a:t>
            </a:r>
            <a:r>
              <a:rPr lang="pl-PL" dirty="0" smtClean="0"/>
              <a:t> public management. </a:t>
            </a:r>
            <a:r>
              <a:rPr lang="pl-PL" dirty="0" err="1" smtClean="0"/>
              <a:t>The</a:t>
            </a:r>
            <a:r>
              <a:rPr lang="pl-PL" dirty="0" smtClean="0"/>
              <a:t> </a:t>
            </a:r>
            <a:r>
              <a:rPr lang="pl-PL" dirty="0" err="1" smtClean="0"/>
              <a:t>best</a:t>
            </a:r>
            <a:r>
              <a:rPr lang="pl-PL" dirty="0" smtClean="0"/>
              <a:t> </a:t>
            </a:r>
            <a:r>
              <a:rPr lang="pl-PL" dirty="0" err="1" smtClean="0"/>
              <a:t>way</a:t>
            </a:r>
            <a:r>
              <a:rPr lang="pl-PL" dirty="0" smtClean="0"/>
              <a:t> to </a:t>
            </a:r>
            <a:r>
              <a:rPr lang="pl-PL" dirty="0" err="1" smtClean="0"/>
              <a:t>cultivate</a:t>
            </a:r>
            <a:r>
              <a:rPr lang="pl-PL" dirty="0" smtClean="0"/>
              <a:t> </a:t>
            </a:r>
            <a:r>
              <a:rPr lang="pl-PL" dirty="0" err="1" smtClean="0"/>
              <a:t>civic</a:t>
            </a:r>
            <a:r>
              <a:rPr lang="pl-PL" dirty="0" smtClean="0"/>
              <a:t> </a:t>
            </a:r>
            <a:r>
              <a:rPr lang="pl-PL" dirty="0" err="1" smtClean="0"/>
              <a:t>virtues</a:t>
            </a:r>
            <a:r>
              <a:rPr lang="pl-PL" dirty="0" smtClean="0"/>
              <a:t> </a:t>
            </a:r>
            <a:r>
              <a:rPr lang="pl-PL" dirty="0" err="1" smtClean="0"/>
              <a:t>is</a:t>
            </a:r>
            <a:r>
              <a:rPr lang="pl-PL" dirty="0" smtClean="0"/>
              <a:t> to </a:t>
            </a:r>
            <a:r>
              <a:rPr lang="pl-PL" dirty="0" err="1" smtClean="0"/>
              <a:t>ensure</a:t>
            </a:r>
            <a:r>
              <a:rPr lang="pl-PL" dirty="0" smtClean="0"/>
              <a:t> </a:t>
            </a:r>
            <a:r>
              <a:rPr lang="pl-PL" dirty="0" err="1" smtClean="0"/>
              <a:t>their</a:t>
            </a:r>
            <a:r>
              <a:rPr lang="pl-PL" dirty="0" smtClean="0"/>
              <a:t> </a:t>
            </a:r>
            <a:r>
              <a:rPr lang="pl-PL" dirty="0" err="1" smtClean="0"/>
              <a:t>transmission</a:t>
            </a:r>
            <a:r>
              <a:rPr lang="pl-PL" dirty="0" smtClean="0"/>
              <a:t> and </a:t>
            </a:r>
            <a:r>
              <a:rPr lang="pl-PL" dirty="0" err="1" smtClean="0"/>
              <a:t>dissemination</a:t>
            </a:r>
            <a:r>
              <a:rPr lang="pl-PL" dirty="0" smtClean="0"/>
              <a:t> </a:t>
            </a:r>
            <a:r>
              <a:rPr lang="pl-PL" dirty="0" err="1" smtClean="0"/>
              <a:t>among</a:t>
            </a:r>
            <a:r>
              <a:rPr lang="pl-PL" dirty="0" smtClean="0"/>
              <a:t> </a:t>
            </a:r>
            <a:r>
              <a:rPr lang="pl-PL" dirty="0" err="1" smtClean="0"/>
              <a:t>those</a:t>
            </a:r>
            <a:r>
              <a:rPr lang="pl-PL" dirty="0" smtClean="0"/>
              <a:t> </a:t>
            </a:r>
            <a:r>
              <a:rPr lang="pl-PL" dirty="0" err="1" smtClean="0"/>
              <a:t>who</a:t>
            </a:r>
            <a:r>
              <a:rPr lang="pl-PL" dirty="0" smtClean="0"/>
              <a:t> will </a:t>
            </a:r>
            <a:r>
              <a:rPr lang="pl-PL" dirty="0" err="1" smtClean="0"/>
              <a:t>need</a:t>
            </a:r>
            <a:r>
              <a:rPr lang="pl-PL" dirty="0" smtClean="0"/>
              <a:t> </a:t>
            </a:r>
            <a:r>
              <a:rPr lang="pl-PL" dirty="0" err="1" smtClean="0"/>
              <a:t>them</a:t>
            </a:r>
            <a:r>
              <a:rPr lang="pl-PL" dirty="0" smtClean="0"/>
              <a:t> </a:t>
            </a:r>
            <a:r>
              <a:rPr lang="pl-PL" dirty="0" err="1" smtClean="0"/>
              <a:t>directly</a:t>
            </a:r>
            <a:r>
              <a:rPr lang="pl-PL" dirty="0" smtClean="0"/>
              <a:t> to </a:t>
            </a:r>
            <a:r>
              <a:rPr lang="pl-PL" dirty="0" err="1" smtClean="0"/>
              <a:t>exercise</a:t>
            </a:r>
            <a:r>
              <a:rPr lang="pl-PL" dirty="0" smtClean="0"/>
              <a:t> </a:t>
            </a:r>
            <a:r>
              <a:rPr lang="pl-PL" dirty="0" err="1" smtClean="0"/>
              <a:t>their</a:t>
            </a:r>
            <a:r>
              <a:rPr lang="pl-PL" dirty="0" smtClean="0"/>
              <a:t> </a:t>
            </a:r>
            <a:r>
              <a:rPr lang="pl-PL" dirty="0" err="1" smtClean="0"/>
              <a:t>functions</a:t>
            </a:r>
            <a:r>
              <a:rPr lang="pl-PL" dirty="0" smtClean="0"/>
              <a:t>. In </a:t>
            </a:r>
            <a:r>
              <a:rPr lang="pl-PL" dirty="0" err="1" smtClean="0"/>
              <a:t>this</a:t>
            </a:r>
            <a:r>
              <a:rPr lang="pl-PL" dirty="0" smtClean="0"/>
              <a:t> </a:t>
            </a:r>
            <a:r>
              <a:rPr lang="pl-PL" dirty="0" err="1" smtClean="0"/>
              <a:t>regard</a:t>
            </a:r>
            <a:r>
              <a:rPr lang="pl-PL" dirty="0" smtClean="0"/>
              <a:t>, </a:t>
            </a:r>
            <a:r>
              <a:rPr lang="pl-PL" dirty="0" err="1" smtClean="0"/>
              <a:t>the</a:t>
            </a:r>
            <a:r>
              <a:rPr lang="pl-PL" dirty="0" smtClean="0"/>
              <a:t> </a:t>
            </a:r>
            <a:r>
              <a:rPr lang="pl-PL" dirty="0" err="1" smtClean="0"/>
              <a:t>training</a:t>
            </a:r>
            <a:r>
              <a:rPr lang="pl-PL" dirty="0" smtClean="0"/>
              <a:t> of </a:t>
            </a:r>
            <a:r>
              <a:rPr lang="pl-PL" dirty="0" err="1" smtClean="0"/>
              <a:t>future</a:t>
            </a:r>
            <a:r>
              <a:rPr lang="pl-PL" dirty="0" smtClean="0"/>
              <a:t> public service </a:t>
            </a:r>
            <a:r>
              <a:rPr lang="pl-PL" dirty="0" err="1" smtClean="0"/>
              <a:t>employees</a:t>
            </a:r>
            <a:r>
              <a:rPr lang="pl-PL" dirty="0" smtClean="0"/>
              <a:t>, </a:t>
            </a:r>
            <a:r>
              <a:rPr lang="pl-PL" dirty="0" err="1" smtClean="0"/>
              <a:t>whether</a:t>
            </a:r>
            <a:r>
              <a:rPr lang="pl-PL" dirty="0" smtClean="0"/>
              <a:t> </a:t>
            </a:r>
            <a:r>
              <a:rPr lang="pl-PL" dirty="0" err="1" smtClean="0"/>
              <a:t>given</a:t>
            </a:r>
            <a:r>
              <a:rPr lang="pl-PL" dirty="0" smtClean="0"/>
              <a:t> in </a:t>
            </a:r>
            <a:r>
              <a:rPr lang="pl-PL" dirty="0" err="1" smtClean="0"/>
              <a:t>application</a:t>
            </a:r>
            <a:r>
              <a:rPr lang="pl-PL" dirty="0" smtClean="0"/>
              <a:t> </a:t>
            </a:r>
            <a:r>
              <a:rPr lang="pl-PL" dirty="0" err="1" smtClean="0"/>
              <a:t>schools</a:t>
            </a:r>
            <a:r>
              <a:rPr lang="pl-PL" dirty="0" smtClean="0"/>
              <a:t> </a:t>
            </a:r>
            <a:r>
              <a:rPr lang="pl-PL" dirty="0" err="1" smtClean="0"/>
              <a:t>or</a:t>
            </a:r>
            <a:r>
              <a:rPr lang="pl-PL" dirty="0" smtClean="0"/>
              <a:t> </a:t>
            </a:r>
            <a:r>
              <a:rPr lang="pl-PL" dirty="0" err="1" smtClean="0"/>
              <a:t>provided</a:t>
            </a:r>
            <a:r>
              <a:rPr lang="pl-PL" dirty="0" smtClean="0"/>
              <a:t> by </a:t>
            </a:r>
            <a:r>
              <a:rPr lang="pl-PL" dirty="0" err="1" smtClean="0"/>
              <a:t>universities</a:t>
            </a:r>
            <a:r>
              <a:rPr lang="pl-PL" dirty="0" smtClean="0"/>
              <a:t>, </a:t>
            </a:r>
            <a:r>
              <a:rPr lang="pl-PL" dirty="0" err="1" smtClean="0"/>
              <a:t>is</a:t>
            </a:r>
            <a:r>
              <a:rPr lang="pl-PL" dirty="0" smtClean="0"/>
              <a:t> a step </a:t>
            </a:r>
            <a:r>
              <a:rPr lang="pl-PL" dirty="0" err="1" smtClean="0"/>
              <a:t>that</a:t>
            </a:r>
            <a:r>
              <a:rPr lang="pl-PL" dirty="0" smtClean="0"/>
              <a:t> </a:t>
            </a:r>
            <a:r>
              <a:rPr lang="pl-PL" dirty="0" err="1" smtClean="0"/>
              <a:t>is</a:t>
            </a:r>
            <a:r>
              <a:rPr lang="pl-PL" dirty="0" smtClean="0"/>
              <a:t> </a:t>
            </a:r>
            <a:r>
              <a:rPr lang="pl-PL" dirty="0" err="1" smtClean="0"/>
              <a:t>essential</a:t>
            </a:r>
            <a:r>
              <a:rPr lang="pl-PL" dirty="0" smtClean="0"/>
              <a:t>. </a:t>
            </a:r>
            <a:r>
              <a:rPr lang="pl-PL" dirty="0" err="1" smtClean="0"/>
              <a:t>This</a:t>
            </a:r>
            <a:r>
              <a:rPr lang="pl-PL" dirty="0" smtClean="0"/>
              <a:t> </a:t>
            </a:r>
            <a:r>
              <a:rPr lang="pl-PL" dirty="0" err="1" smtClean="0"/>
              <a:t>teaching</a:t>
            </a:r>
            <a:r>
              <a:rPr lang="pl-PL" dirty="0" smtClean="0"/>
              <a:t>, </a:t>
            </a:r>
            <a:r>
              <a:rPr lang="pl-PL" dirty="0" err="1" smtClean="0"/>
              <a:t>rather</a:t>
            </a:r>
            <a:r>
              <a:rPr lang="pl-PL" dirty="0" smtClean="0"/>
              <a:t> </a:t>
            </a:r>
            <a:r>
              <a:rPr lang="pl-PL" dirty="0" err="1" smtClean="0"/>
              <a:t>than</a:t>
            </a:r>
            <a:r>
              <a:rPr lang="pl-PL" dirty="0" smtClean="0"/>
              <a:t> </a:t>
            </a:r>
            <a:r>
              <a:rPr lang="pl-PL" dirty="0" err="1" smtClean="0"/>
              <a:t>being</a:t>
            </a:r>
            <a:r>
              <a:rPr lang="pl-PL" dirty="0" smtClean="0"/>
              <a:t> </a:t>
            </a:r>
            <a:r>
              <a:rPr lang="pl-PL" dirty="0" err="1" smtClean="0"/>
              <a:t>given</a:t>
            </a:r>
            <a:r>
              <a:rPr lang="pl-PL" dirty="0" smtClean="0"/>
              <a:t> by </a:t>
            </a:r>
            <a:r>
              <a:rPr lang="pl-PL" dirty="0" err="1" smtClean="0"/>
              <a:t>theoretical</a:t>
            </a:r>
            <a:r>
              <a:rPr lang="pl-PL" dirty="0" smtClean="0"/>
              <a:t> </a:t>
            </a:r>
            <a:r>
              <a:rPr lang="pl-PL" dirty="0" err="1" smtClean="0"/>
              <a:t>presentations</a:t>
            </a:r>
            <a:r>
              <a:rPr lang="pl-PL" dirty="0" smtClean="0"/>
              <a:t>, </a:t>
            </a:r>
            <a:r>
              <a:rPr lang="pl-PL" dirty="0" err="1" smtClean="0"/>
              <a:t>should</a:t>
            </a:r>
            <a:r>
              <a:rPr lang="pl-PL" dirty="0" smtClean="0"/>
              <a:t> be </a:t>
            </a:r>
            <a:r>
              <a:rPr lang="pl-PL" dirty="0" err="1" smtClean="0"/>
              <a:t>based</a:t>
            </a:r>
            <a:r>
              <a:rPr lang="pl-PL" dirty="0" smtClean="0"/>
              <a:t> on </a:t>
            </a:r>
            <a:r>
              <a:rPr lang="pl-PL" dirty="0" err="1" smtClean="0"/>
              <a:t>practical</a:t>
            </a:r>
            <a:r>
              <a:rPr lang="pl-PL" dirty="0" smtClean="0"/>
              <a:t> </a:t>
            </a:r>
            <a:r>
              <a:rPr lang="pl-PL" dirty="0" err="1" smtClean="0"/>
              <a:t>cases</a:t>
            </a:r>
            <a:r>
              <a:rPr lang="pl-PL" dirty="0" smtClean="0"/>
              <a:t> </a:t>
            </a:r>
            <a:r>
              <a:rPr lang="pl-PL" dirty="0" err="1" smtClean="0"/>
              <a:t>showing</a:t>
            </a:r>
            <a:r>
              <a:rPr lang="pl-PL" dirty="0" smtClean="0"/>
              <a:t> </a:t>
            </a:r>
            <a:r>
              <a:rPr lang="pl-PL" dirty="0" err="1" smtClean="0"/>
              <a:t>both</a:t>
            </a:r>
            <a:r>
              <a:rPr lang="pl-PL" dirty="0" smtClean="0"/>
              <a:t> </a:t>
            </a:r>
            <a:r>
              <a:rPr lang="pl-PL" dirty="0" err="1" smtClean="0"/>
              <a:t>the</a:t>
            </a:r>
            <a:r>
              <a:rPr lang="pl-PL" dirty="0" smtClean="0"/>
              <a:t> </a:t>
            </a:r>
            <a:r>
              <a:rPr lang="pl-PL" dirty="0" err="1" smtClean="0"/>
              <a:t>concrete</a:t>
            </a:r>
            <a:r>
              <a:rPr lang="pl-PL" dirty="0" smtClean="0"/>
              <a:t> </a:t>
            </a:r>
            <a:r>
              <a:rPr lang="pl-PL" dirty="0" err="1" smtClean="0"/>
              <a:t>interest</a:t>
            </a:r>
            <a:r>
              <a:rPr lang="pl-PL" dirty="0" smtClean="0"/>
              <a:t> of </a:t>
            </a:r>
            <a:r>
              <a:rPr lang="pl-PL" dirty="0" err="1" smtClean="0"/>
              <a:t>the</a:t>
            </a:r>
            <a:r>
              <a:rPr lang="pl-PL" dirty="0" smtClean="0"/>
              <a:t> </a:t>
            </a:r>
            <a:r>
              <a:rPr lang="pl-PL" dirty="0" err="1" smtClean="0"/>
              <a:t>values</a:t>
            </a:r>
            <a:r>
              <a:rPr lang="pl-PL" dirty="0" smtClean="0"/>
              <a:t> in </a:t>
            </a:r>
            <a:r>
              <a:rPr lang="pl-PL" dirty="0" err="1" smtClean="0"/>
              <a:t>question</a:t>
            </a:r>
            <a:r>
              <a:rPr lang="pl-PL" dirty="0" smtClean="0"/>
              <a:t> in </a:t>
            </a:r>
            <a:r>
              <a:rPr lang="pl-PL" dirty="0" err="1" smtClean="0"/>
              <a:t>the</a:t>
            </a:r>
            <a:r>
              <a:rPr lang="pl-PL" dirty="0" smtClean="0"/>
              <a:t> </a:t>
            </a:r>
            <a:r>
              <a:rPr lang="pl-PL" dirty="0" err="1" smtClean="0"/>
              <a:t>daily</a:t>
            </a:r>
            <a:r>
              <a:rPr lang="pl-PL" dirty="0" smtClean="0"/>
              <a:t> </a:t>
            </a:r>
            <a:r>
              <a:rPr lang="pl-PL" dirty="0" err="1" smtClean="0"/>
              <a:t>running</a:t>
            </a:r>
            <a:r>
              <a:rPr lang="pl-PL" dirty="0" smtClean="0"/>
              <a:t> of </a:t>
            </a:r>
            <a:r>
              <a:rPr lang="pl-PL" dirty="0" err="1" smtClean="0"/>
              <a:t>the</a:t>
            </a:r>
            <a:r>
              <a:rPr lang="pl-PL" dirty="0" smtClean="0"/>
              <a:t> public service as </a:t>
            </a:r>
            <a:r>
              <a:rPr lang="pl-PL" dirty="0" err="1" smtClean="0"/>
              <a:t>well</a:t>
            </a:r>
            <a:r>
              <a:rPr lang="pl-PL" dirty="0" smtClean="0"/>
              <a:t> as </a:t>
            </a:r>
            <a:r>
              <a:rPr lang="pl-PL" dirty="0" err="1" smtClean="0"/>
              <a:t>the</a:t>
            </a:r>
            <a:r>
              <a:rPr lang="pl-PL" dirty="0" smtClean="0"/>
              <a:t> </a:t>
            </a:r>
            <a:r>
              <a:rPr lang="pl-PL" dirty="0" err="1" smtClean="0"/>
              <a:t>means</a:t>
            </a:r>
            <a:r>
              <a:rPr lang="pl-PL" dirty="0" smtClean="0"/>
              <a:t> of </a:t>
            </a:r>
            <a:r>
              <a:rPr lang="pl-PL" dirty="0" err="1" smtClean="0"/>
              <a:t>solving</a:t>
            </a:r>
            <a:r>
              <a:rPr lang="pl-PL" dirty="0" smtClean="0"/>
              <a:t> </a:t>
            </a:r>
            <a:r>
              <a:rPr lang="pl-PL" dirty="0" err="1" smtClean="0"/>
              <a:t>problems</a:t>
            </a:r>
            <a:r>
              <a:rPr lang="pl-PL" dirty="0" smtClean="0"/>
              <a:t> and </a:t>
            </a:r>
            <a:r>
              <a:rPr lang="pl-PL" dirty="0" err="1" smtClean="0"/>
              <a:t>possible</a:t>
            </a:r>
            <a:r>
              <a:rPr lang="pl-PL" dirty="0" smtClean="0"/>
              <a:t> </a:t>
            </a:r>
            <a:r>
              <a:rPr lang="pl-PL" dirty="0" err="1" smtClean="0"/>
              <a:t>conflicts</a:t>
            </a:r>
            <a:r>
              <a:rPr lang="pl-PL" dirty="0" smtClean="0"/>
              <a:t> of </a:t>
            </a:r>
            <a:r>
              <a:rPr lang="pl-PL" dirty="0" err="1" smtClean="0"/>
              <a:t>values</a:t>
            </a:r>
            <a:r>
              <a:rPr lang="pl-PL" dirty="0" smtClean="0"/>
              <a:t>. </a:t>
            </a:r>
            <a:endParaRPr lang="pl-PL"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329608"/>
            <a:ext cx="23042560" cy="8352928"/>
          </a:xfrm>
        </p:spPr>
        <p:txBody>
          <a:bodyPr/>
          <a:lstStyle/>
          <a:p>
            <a:pPr algn="l"/>
            <a:r>
              <a:rPr lang="en-US" b="1" dirty="0" smtClean="0">
                <a:solidFill>
                  <a:srgbClr val="FF0000"/>
                </a:solidFill>
              </a:rPr>
              <a:t>As part of the training</a:t>
            </a:r>
            <a:r>
              <a:rPr lang="en-US" dirty="0" smtClean="0"/>
              <a:t> offered by different institutions (ENA in France), ethical, moral and deontological dimensions are included, each of its components having a particular function. The importance of civic virtues for the proper functioning of the administration is put into perspective in the training given in an approach combining several complementary aspects and aimed at developing an ethical culture in students. the qualities mentioned above must first of all pre-exist before being developed, and put into practice, the selection criteria for future civil servants are inseparable from the content of the training itself.</a:t>
            </a:r>
            <a:endParaRPr lang="pl-PL"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3401616"/>
            <a:ext cx="20234248" cy="8280920"/>
          </a:xfrm>
        </p:spPr>
        <p:txBody>
          <a:bodyPr/>
          <a:lstStyle/>
          <a:p>
            <a:pPr algn="l"/>
            <a:r>
              <a:rPr lang="pl-PL" dirty="0" err="1" smtClean="0"/>
              <a:t>The</a:t>
            </a:r>
            <a:r>
              <a:rPr lang="pl-PL" dirty="0" smtClean="0"/>
              <a:t> </a:t>
            </a:r>
            <a:r>
              <a:rPr lang="pl-PL" dirty="0" err="1" smtClean="0"/>
              <a:t>second</a:t>
            </a:r>
            <a:r>
              <a:rPr lang="pl-PL" dirty="0" smtClean="0"/>
              <a:t> </a:t>
            </a:r>
            <a:r>
              <a:rPr lang="pl-PL" dirty="0" err="1" smtClean="0"/>
              <a:t>aspect</a:t>
            </a:r>
            <a:r>
              <a:rPr lang="pl-PL" dirty="0" smtClean="0"/>
              <a:t> of </a:t>
            </a:r>
            <a:r>
              <a:rPr lang="pl-PL" dirty="0" err="1" smtClean="0"/>
              <a:t>the</a:t>
            </a:r>
            <a:r>
              <a:rPr lang="pl-PL" dirty="0" smtClean="0"/>
              <a:t> </a:t>
            </a:r>
            <a:r>
              <a:rPr lang="pl-PL" dirty="0" err="1" smtClean="0"/>
              <a:t>integration</a:t>
            </a:r>
            <a:r>
              <a:rPr lang="pl-PL" dirty="0" smtClean="0"/>
              <a:t> of an </a:t>
            </a:r>
            <a:r>
              <a:rPr lang="pl-PL" dirty="0" err="1" smtClean="0"/>
              <a:t>ethical</a:t>
            </a:r>
            <a:r>
              <a:rPr lang="pl-PL" dirty="0" smtClean="0"/>
              <a:t> </a:t>
            </a:r>
            <a:r>
              <a:rPr lang="pl-PL" dirty="0" err="1" smtClean="0"/>
              <a:t>dimension</a:t>
            </a:r>
            <a:r>
              <a:rPr lang="pl-PL" dirty="0" smtClean="0"/>
              <a:t> in </a:t>
            </a:r>
            <a:r>
              <a:rPr lang="pl-PL" dirty="0" err="1" smtClean="0"/>
              <a:t>the</a:t>
            </a:r>
            <a:r>
              <a:rPr lang="pl-PL" dirty="0" smtClean="0"/>
              <a:t> </a:t>
            </a:r>
            <a:r>
              <a:rPr lang="pl-PL" dirty="0" err="1" smtClean="0"/>
              <a:t>initial</a:t>
            </a:r>
            <a:r>
              <a:rPr lang="pl-PL" dirty="0" smtClean="0"/>
              <a:t> </a:t>
            </a:r>
            <a:r>
              <a:rPr lang="pl-PL" dirty="0" err="1" smtClean="0"/>
              <a:t>training</a:t>
            </a:r>
            <a:r>
              <a:rPr lang="pl-PL" dirty="0" smtClean="0"/>
              <a:t> of </a:t>
            </a:r>
            <a:r>
              <a:rPr lang="pl-PL" dirty="0" err="1" smtClean="0"/>
              <a:t>students</a:t>
            </a:r>
            <a:r>
              <a:rPr lang="pl-PL" dirty="0" smtClean="0"/>
              <a:t> </a:t>
            </a:r>
            <a:r>
              <a:rPr lang="pl-PL" dirty="0" err="1" smtClean="0"/>
              <a:t>must</a:t>
            </a:r>
            <a:r>
              <a:rPr lang="pl-PL" dirty="0" smtClean="0"/>
              <a:t> </a:t>
            </a:r>
            <a:r>
              <a:rPr lang="pl-PL" dirty="0" err="1" smtClean="0"/>
              <a:t>take</a:t>
            </a:r>
            <a:r>
              <a:rPr lang="pl-PL" dirty="0" smtClean="0"/>
              <a:t> </a:t>
            </a:r>
            <a:r>
              <a:rPr lang="pl-PL" dirty="0" err="1" smtClean="0"/>
              <a:t>the</a:t>
            </a:r>
            <a:r>
              <a:rPr lang="pl-PL" dirty="0" smtClean="0"/>
              <a:t> form of </a:t>
            </a:r>
            <a:r>
              <a:rPr lang="pl-PL" dirty="0" err="1" smtClean="0"/>
              <a:t>lessons</a:t>
            </a:r>
            <a:r>
              <a:rPr lang="pl-PL" dirty="0" smtClean="0"/>
              <a:t> </a:t>
            </a:r>
            <a:r>
              <a:rPr lang="pl-PL" dirty="0" err="1" smtClean="0"/>
              <a:t>offered</a:t>
            </a:r>
            <a:r>
              <a:rPr lang="pl-PL" dirty="0" smtClean="0"/>
              <a:t> </a:t>
            </a:r>
            <a:r>
              <a:rPr lang="pl-PL" dirty="0" err="1" smtClean="0"/>
              <a:t>during</a:t>
            </a:r>
            <a:r>
              <a:rPr lang="pl-PL" dirty="0" smtClean="0"/>
              <a:t> </a:t>
            </a:r>
            <a:r>
              <a:rPr lang="pl-PL" dirty="0" err="1" smtClean="0"/>
              <a:t>schooling</a:t>
            </a:r>
            <a:r>
              <a:rPr lang="pl-PL" dirty="0" smtClean="0"/>
              <a:t> and </a:t>
            </a:r>
            <a:r>
              <a:rPr lang="pl-PL" dirty="0" err="1" smtClean="0"/>
              <a:t>relating</a:t>
            </a:r>
            <a:r>
              <a:rPr lang="pl-PL" dirty="0" smtClean="0"/>
              <a:t> to </a:t>
            </a:r>
            <a:r>
              <a:rPr lang="pl-PL" dirty="0" err="1" smtClean="0"/>
              <a:t>the</a:t>
            </a:r>
            <a:r>
              <a:rPr lang="pl-PL" dirty="0" smtClean="0"/>
              <a:t> </a:t>
            </a:r>
            <a:r>
              <a:rPr lang="pl-PL" dirty="0" err="1" smtClean="0"/>
              <a:t>duties</a:t>
            </a:r>
            <a:r>
              <a:rPr lang="pl-PL" dirty="0" smtClean="0"/>
              <a:t> and </a:t>
            </a:r>
            <a:r>
              <a:rPr lang="pl-PL" dirty="0" err="1" smtClean="0"/>
              <a:t>obligations</a:t>
            </a:r>
            <a:r>
              <a:rPr lang="pl-PL" dirty="0" smtClean="0"/>
              <a:t> of </a:t>
            </a:r>
            <a:r>
              <a:rPr lang="pl-PL" dirty="0" err="1" smtClean="0"/>
              <a:t>civil</a:t>
            </a:r>
            <a:r>
              <a:rPr lang="pl-PL" dirty="0" smtClean="0"/>
              <a:t> </a:t>
            </a:r>
            <a:r>
              <a:rPr lang="pl-PL" dirty="0" err="1" smtClean="0"/>
              <a:t>servants</a:t>
            </a:r>
            <a:r>
              <a:rPr lang="pl-PL" dirty="0" smtClean="0"/>
              <a:t>. </a:t>
            </a:r>
            <a:r>
              <a:rPr lang="pl-PL" dirty="0" err="1" smtClean="0"/>
              <a:t>Like</a:t>
            </a:r>
            <a:r>
              <a:rPr lang="pl-PL" dirty="0" smtClean="0"/>
              <a:t> </a:t>
            </a:r>
            <a:r>
              <a:rPr lang="pl-PL" dirty="0" err="1" smtClean="0"/>
              <a:t>other</a:t>
            </a:r>
            <a:r>
              <a:rPr lang="pl-PL" dirty="0" smtClean="0"/>
              <a:t> </a:t>
            </a:r>
            <a:r>
              <a:rPr lang="pl-PL" dirty="0" err="1" smtClean="0"/>
              <a:t>courses</a:t>
            </a:r>
            <a:r>
              <a:rPr lang="pl-PL" dirty="0" smtClean="0"/>
              <a:t>, much of </a:t>
            </a:r>
            <a:r>
              <a:rPr lang="pl-PL" dirty="0" err="1" smtClean="0"/>
              <a:t>this</a:t>
            </a:r>
            <a:r>
              <a:rPr lang="pl-PL" dirty="0" smtClean="0"/>
              <a:t> </a:t>
            </a:r>
            <a:r>
              <a:rPr lang="pl-PL" dirty="0" err="1" smtClean="0"/>
              <a:t>education</a:t>
            </a:r>
            <a:r>
              <a:rPr lang="pl-PL" dirty="0" smtClean="0"/>
              <a:t> </a:t>
            </a:r>
            <a:r>
              <a:rPr lang="pl-PL" dirty="0" err="1" smtClean="0"/>
              <a:t>should</a:t>
            </a:r>
            <a:r>
              <a:rPr lang="pl-PL" dirty="0" smtClean="0"/>
              <a:t> be </a:t>
            </a:r>
            <a:r>
              <a:rPr lang="pl-PL" dirty="0" err="1" smtClean="0"/>
              <a:t>provided</a:t>
            </a:r>
            <a:r>
              <a:rPr lang="pl-PL" dirty="0" smtClean="0"/>
              <a:t> by </a:t>
            </a:r>
            <a:r>
              <a:rPr lang="pl-PL" dirty="0" err="1" smtClean="0"/>
              <a:t>practitioners</a:t>
            </a:r>
            <a:r>
              <a:rPr lang="pl-PL" dirty="0" smtClean="0"/>
              <a:t>, </a:t>
            </a:r>
            <a:r>
              <a:rPr lang="pl-PL" dirty="0" err="1" smtClean="0"/>
              <a:t>usually</a:t>
            </a:r>
            <a:r>
              <a:rPr lang="pl-PL" dirty="0" smtClean="0"/>
              <a:t> senior </a:t>
            </a:r>
            <a:r>
              <a:rPr lang="pl-PL" dirty="0" err="1" smtClean="0"/>
              <a:t>civil</a:t>
            </a:r>
            <a:r>
              <a:rPr lang="pl-PL" dirty="0" smtClean="0"/>
              <a:t> </a:t>
            </a:r>
            <a:r>
              <a:rPr lang="pl-PL" dirty="0" err="1" smtClean="0"/>
              <a:t>servants</a:t>
            </a:r>
            <a:r>
              <a:rPr lang="pl-PL" dirty="0" smtClean="0"/>
              <a:t> </a:t>
            </a:r>
            <a:r>
              <a:rPr lang="pl-PL" dirty="0" err="1" smtClean="0"/>
              <a:t>who</a:t>
            </a:r>
            <a:r>
              <a:rPr lang="pl-PL" dirty="0" smtClean="0"/>
              <a:t> </a:t>
            </a:r>
            <a:r>
              <a:rPr lang="pl-PL" dirty="0" err="1" smtClean="0"/>
              <a:t>themselves</a:t>
            </a:r>
            <a:r>
              <a:rPr lang="pl-PL" dirty="0" smtClean="0"/>
              <a:t> </a:t>
            </a:r>
            <a:r>
              <a:rPr lang="pl-PL" dirty="0" err="1" smtClean="0"/>
              <a:t>have</a:t>
            </a:r>
            <a:r>
              <a:rPr lang="pl-PL" dirty="0" smtClean="0"/>
              <a:t> </a:t>
            </a:r>
            <a:r>
              <a:rPr lang="pl-PL" dirty="0" err="1" smtClean="0"/>
              <a:t>experience</a:t>
            </a:r>
            <a:r>
              <a:rPr lang="pl-PL" dirty="0" smtClean="0"/>
              <a:t> in </a:t>
            </a:r>
            <a:r>
              <a:rPr lang="pl-PL" dirty="0" err="1" smtClean="0"/>
              <a:t>the</a:t>
            </a:r>
            <a:r>
              <a:rPr lang="pl-PL" dirty="0" smtClean="0"/>
              <a:t> </a:t>
            </a:r>
            <a:r>
              <a:rPr lang="pl-PL" dirty="0" err="1" smtClean="0"/>
              <a:t>civil</a:t>
            </a:r>
            <a:r>
              <a:rPr lang="pl-PL" dirty="0" smtClean="0"/>
              <a:t> service and </a:t>
            </a:r>
            <a:r>
              <a:rPr lang="pl-PL" dirty="0" err="1" smtClean="0"/>
              <a:t>therefore</a:t>
            </a:r>
            <a:r>
              <a:rPr lang="pl-PL" dirty="0" smtClean="0"/>
              <a:t> </a:t>
            </a:r>
            <a:r>
              <a:rPr lang="pl-PL" dirty="0" err="1" smtClean="0"/>
              <a:t>have</a:t>
            </a:r>
            <a:r>
              <a:rPr lang="pl-PL" dirty="0" smtClean="0"/>
              <a:t> </a:t>
            </a:r>
            <a:r>
              <a:rPr lang="pl-PL" dirty="0" err="1" smtClean="0"/>
              <a:t>ethical</a:t>
            </a:r>
            <a:r>
              <a:rPr lang="pl-PL" dirty="0" smtClean="0"/>
              <a:t> </a:t>
            </a:r>
            <a:r>
              <a:rPr lang="pl-PL" dirty="0" err="1" smtClean="0"/>
              <a:t>challenges</a:t>
            </a:r>
            <a:r>
              <a:rPr lang="pl-PL" dirty="0" smtClean="0"/>
              <a:t> </a:t>
            </a:r>
            <a:r>
              <a:rPr lang="pl-PL" dirty="0" err="1" smtClean="0"/>
              <a:t>that</a:t>
            </a:r>
            <a:r>
              <a:rPr lang="pl-PL" dirty="0" smtClean="0"/>
              <a:t> </a:t>
            </a:r>
            <a:r>
              <a:rPr lang="pl-PL" dirty="0" err="1" smtClean="0"/>
              <a:t>may</a:t>
            </a:r>
            <a:r>
              <a:rPr lang="pl-PL" dirty="0" smtClean="0"/>
              <a:t> </a:t>
            </a:r>
            <a:r>
              <a:rPr lang="pl-PL" dirty="0" err="1" smtClean="0"/>
              <a:t>arise</a:t>
            </a:r>
            <a:r>
              <a:rPr lang="pl-PL" dirty="0" smtClean="0"/>
              <a:t>. </a:t>
            </a:r>
            <a:r>
              <a:rPr lang="pl-PL" dirty="0" err="1" smtClean="0"/>
              <a:t>Thus</a:t>
            </a:r>
            <a:r>
              <a:rPr lang="pl-PL" dirty="0" smtClean="0"/>
              <a:t>, </a:t>
            </a:r>
            <a:r>
              <a:rPr lang="pl-PL" dirty="0" err="1" smtClean="0"/>
              <a:t>ethical</a:t>
            </a:r>
            <a:r>
              <a:rPr lang="pl-PL" dirty="0" smtClean="0"/>
              <a:t> and </a:t>
            </a:r>
            <a:r>
              <a:rPr lang="pl-PL" dirty="0" err="1" smtClean="0"/>
              <a:t>deontological</a:t>
            </a:r>
            <a:r>
              <a:rPr lang="pl-PL" dirty="0" smtClean="0"/>
              <a:t> </a:t>
            </a:r>
            <a:r>
              <a:rPr lang="pl-PL" dirty="0" err="1" smtClean="0"/>
              <a:t>questions</a:t>
            </a:r>
            <a:r>
              <a:rPr lang="pl-PL" dirty="0" smtClean="0"/>
              <a:t> </a:t>
            </a:r>
            <a:r>
              <a:rPr lang="pl-PL" dirty="0" err="1" smtClean="0"/>
              <a:t>are</a:t>
            </a:r>
            <a:r>
              <a:rPr lang="pl-PL" dirty="0" smtClean="0"/>
              <a:t> </a:t>
            </a:r>
            <a:r>
              <a:rPr lang="pl-PL" dirty="0" err="1" smtClean="0"/>
              <a:t>regularly</a:t>
            </a:r>
            <a:r>
              <a:rPr lang="pl-PL" dirty="0" smtClean="0"/>
              <a:t> </a:t>
            </a:r>
            <a:r>
              <a:rPr lang="pl-PL" dirty="0" err="1" smtClean="0"/>
              <a:t>contextualized</a:t>
            </a:r>
            <a:r>
              <a:rPr lang="pl-PL" dirty="0" smtClean="0"/>
              <a:t> and </a:t>
            </a:r>
            <a:r>
              <a:rPr lang="pl-PL" dirty="0" err="1" smtClean="0"/>
              <a:t>raised</a:t>
            </a:r>
            <a:r>
              <a:rPr lang="pl-PL" dirty="0" smtClean="0"/>
              <a:t> in </a:t>
            </a:r>
            <a:r>
              <a:rPr lang="pl-PL" dirty="0" err="1" smtClean="0"/>
              <a:t>relation</a:t>
            </a:r>
            <a:r>
              <a:rPr lang="pl-PL" dirty="0" smtClean="0"/>
              <a:t> to </a:t>
            </a:r>
            <a:r>
              <a:rPr lang="pl-PL" dirty="0" err="1" smtClean="0"/>
              <a:t>concrete</a:t>
            </a:r>
            <a:r>
              <a:rPr lang="pl-PL" dirty="0" smtClean="0"/>
              <a:t> </a:t>
            </a:r>
            <a:r>
              <a:rPr lang="pl-PL" dirty="0" err="1" smtClean="0"/>
              <a:t>situations</a:t>
            </a:r>
            <a:r>
              <a:rPr lang="pl-PL" dirty="0" smtClean="0"/>
              <a:t>, </a:t>
            </a:r>
            <a:r>
              <a:rPr lang="pl-PL" dirty="0" err="1" smtClean="0"/>
              <a:t>throughout</a:t>
            </a:r>
            <a:r>
              <a:rPr lang="pl-PL" dirty="0" smtClean="0"/>
              <a:t> </a:t>
            </a:r>
            <a:r>
              <a:rPr lang="pl-PL" dirty="0" err="1" smtClean="0"/>
              <a:t>schooling</a:t>
            </a:r>
            <a:r>
              <a:rPr lang="pl-PL" dirty="0" smtClean="0"/>
              <a:t>. </a:t>
            </a:r>
          </a:p>
          <a:p>
            <a:endParaRPr lang="pl-PL"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673424"/>
            <a:ext cx="23042560" cy="1800200"/>
          </a:xfrm>
        </p:spPr>
        <p:txBody>
          <a:bodyPr>
            <a:noAutofit/>
          </a:bodyPr>
          <a:lstStyle/>
          <a:p>
            <a:r>
              <a:rPr lang="pl-PL" sz="6600" dirty="0" err="1" smtClean="0">
                <a:solidFill>
                  <a:srgbClr val="FF0000"/>
                </a:solidFill>
              </a:rPr>
              <a:t>Coupling</a:t>
            </a:r>
            <a:r>
              <a:rPr lang="pl-PL" sz="6600" dirty="0" smtClean="0">
                <a:solidFill>
                  <a:srgbClr val="FF0000"/>
                </a:solidFill>
              </a:rPr>
              <a:t> </a:t>
            </a:r>
            <a:r>
              <a:rPr lang="pl-PL" sz="6600" dirty="0" err="1" smtClean="0">
                <a:solidFill>
                  <a:srgbClr val="FF0000"/>
                </a:solidFill>
              </a:rPr>
              <a:t>the</a:t>
            </a:r>
            <a:r>
              <a:rPr lang="pl-PL" sz="6600" dirty="0" smtClean="0">
                <a:solidFill>
                  <a:srgbClr val="FF0000"/>
                </a:solidFill>
              </a:rPr>
              <a:t> </a:t>
            </a:r>
            <a:r>
              <a:rPr lang="pl-PL" sz="6600" dirty="0" err="1" smtClean="0">
                <a:solidFill>
                  <a:srgbClr val="FF0000"/>
                </a:solidFill>
              </a:rPr>
              <a:t>solemn</a:t>
            </a:r>
            <a:r>
              <a:rPr lang="pl-PL" sz="6600" dirty="0" smtClean="0">
                <a:solidFill>
                  <a:srgbClr val="FF0000"/>
                </a:solidFill>
              </a:rPr>
              <a:t> </a:t>
            </a:r>
            <a:r>
              <a:rPr lang="pl-PL" sz="6600" dirty="0" err="1" smtClean="0">
                <a:solidFill>
                  <a:srgbClr val="FF0000"/>
                </a:solidFill>
              </a:rPr>
              <a:t>reminder</a:t>
            </a:r>
            <a:r>
              <a:rPr lang="pl-PL" sz="6600" dirty="0" smtClean="0">
                <a:solidFill>
                  <a:srgbClr val="FF0000"/>
                </a:solidFill>
              </a:rPr>
              <a:t> of </a:t>
            </a:r>
            <a:r>
              <a:rPr lang="pl-PL" sz="6600" dirty="0" err="1" smtClean="0">
                <a:solidFill>
                  <a:srgbClr val="FF0000"/>
                </a:solidFill>
              </a:rPr>
              <a:t>duties</a:t>
            </a:r>
            <a:r>
              <a:rPr lang="pl-PL" sz="6600" dirty="0" smtClean="0">
                <a:solidFill>
                  <a:srgbClr val="FF0000"/>
                </a:solidFill>
              </a:rPr>
              <a:t> </a:t>
            </a:r>
            <a:r>
              <a:rPr lang="pl-PL" sz="6600" dirty="0" smtClean="0">
                <a:solidFill>
                  <a:srgbClr val="FF0000"/>
                </a:solidFill>
              </a:rPr>
              <a:t/>
            </a:r>
            <a:br>
              <a:rPr lang="pl-PL" sz="6600" dirty="0" smtClean="0">
                <a:solidFill>
                  <a:srgbClr val="FF0000"/>
                </a:solidFill>
              </a:rPr>
            </a:br>
            <a:r>
              <a:rPr lang="pl-PL" sz="6600" dirty="0" smtClean="0">
                <a:solidFill>
                  <a:srgbClr val="FF0000"/>
                </a:solidFill>
              </a:rPr>
              <a:t>and </a:t>
            </a:r>
            <a:r>
              <a:rPr lang="pl-PL" sz="6600" dirty="0" err="1" smtClean="0">
                <a:solidFill>
                  <a:srgbClr val="FF0000"/>
                </a:solidFill>
              </a:rPr>
              <a:t>obligations</a:t>
            </a:r>
            <a:r>
              <a:rPr lang="pl-PL" sz="6600" dirty="0" smtClean="0">
                <a:solidFill>
                  <a:srgbClr val="FF0000"/>
                </a:solidFill>
              </a:rPr>
              <a:t> </a:t>
            </a:r>
            <a:r>
              <a:rPr lang="pl-PL" sz="6600" dirty="0" err="1" smtClean="0">
                <a:solidFill>
                  <a:srgbClr val="FF0000"/>
                </a:solidFill>
              </a:rPr>
              <a:t>with</a:t>
            </a:r>
            <a:r>
              <a:rPr lang="pl-PL" sz="6600" dirty="0" smtClean="0">
                <a:solidFill>
                  <a:srgbClr val="FF0000"/>
                </a:solidFill>
              </a:rPr>
              <a:t> </a:t>
            </a:r>
            <a:r>
              <a:rPr lang="pl-PL" sz="6600" dirty="0" err="1" smtClean="0">
                <a:solidFill>
                  <a:srgbClr val="FF0000"/>
                </a:solidFill>
              </a:rPr>
              <a:t>the</a:t>
            </a:r>
            <a:r>
              <a:rPr lang="pl-PL" sz="6600" dirty="0" smtClean="0">
                <a:solidFill>
                  <a:srgbClr val="FF0000"/>
                </a:solidFill>
              </a:rPr>
              <a:t> </a:t>
            </a:r>
            <a:r>
              <a:rPr lang="pl-PL" sz="6600" dirty="0" err="1" smtClean="0">
                <a:solidFill>
                  <a:srgbClr val="FF0000"/>
                </a:solidFill>
              </a:rPr>
              <a:t>exemplarity</a:t>
            </a:r>
            <a:r>
              <a:rPr lang="pl-PL" sz="6600" dirty="0" smtClean="0">
                <a:solidFill>
                  <a:srgbClr val="FF0000"/>
                </a:solidFill>
              </a:rPr>
              <a:t> of </a:t>
            </a:r>
            <a:r>
              <a:rPr lang="pl-PL" sz="6600" dirty="0" err="1" smtClean="0">
                <a:solidFill>
                  <a:srgbClr val="FF0000"/>
                </a:solidFill>
              </a:rPr>
              <a:t>lived</a:t>
            </a:r>
            <a:r>
              <a:rPr lang="pl-PL" sz="6600" dirty="0" smtClean="0">
                <a:solidFill>
                  <a:srgbClr val="FF0000"/>
                </a:solidFill>
              </a:rPr>
              <a:t> </a:t>
            </a:r>
            <a:r>
              <a:rPr lang="pl-PL" sz="6600" dirty="0" err="1" smtClean="0">
                <a:solidFill>
                  <a:srgbClr val="FF0000"/>
                </a:solidFill>
              </a:rPr>
              <a:t>experience</a:t>
            </a:r>
            <a:endParaRPr lang="pl-PL" sz="6600" dirty="0">
              <a:solidFill>
                <a:srgbClr val="FF0000"/>
              </a:solidFill>
            </a:endParaRPr>
          </a:p>
        </p:txBody>
      </p:sp>
      <p:sp>
        <p:nvSpPr>
          <p:cNvPr id="3" name="Symbol zastępczy zawartości 2"/>
          <p:cNvSpPr>
            <a:spLocks noGrp="1"/>
          </p:cNvSpPr>
          <p:nvPr>
            <p:ph idx="1"/>
          </p:nvPr>
        </p:nvSpPr>
        <p:spPr>
          <a:xfrm>
            <a:off x="2110880" y="4481736"/>
            <a:ext cx="20162240" cy="7200800"/>
          </a:xfrm>
        </p:spPr>
        <p:txBody>
          <a:bodyPr/>
          <a:lstStyle/>
          <a:p>
            <a:pPr algn="l"/>
            <a:r>
              <a:rPr lang="pl-PL" dirty="0" err="1" smtClean="0"/>
              <a:t>The</a:t>
            </a:r>
            <a:r>
              <a:rPr lang="pl-PL" dirty="0" smtClean="0"/>
              <a:t> </a:t>
            </a:r>
            <a:r>
              <a:rPr lang="pl-PL" dirty="0" err="1" smtClean="0"/>
              <a:t>reminder</a:t>
            </a:r>
            <a:r>
              <a:rPr lang="pl-PL" dirty="0" smtClean="0"/>
              <a:t> of </a:t>
            </a:r>
            <a:r>
              <a:rPr lang="pl-PL" dirty="0" err="1" smtClean="0"/>
              <a:t>the</a:t>
            </a:r>
            <a:r>
              <a:rPr lang="pl-PL" dirty="0" smtClean="0"/>
              <a:t> </a:t>
            </a:r>
            <a:r>
              <a:rPr lang="pl-PL" dirty="0" err="1" smtClean="0"/>
              <a:t>duties</a:t>
            </a:r>
            <a:r>
              <a:rPr lang="pl-PL" dirty="0" smtClean="0"/>
              <a:t> and </a:t>
            </a:r>
            <a:r>
              <a:rPr lang="pl-PL" dirty="0" err="1" smtClean="0"/>
              <a:t>obligations</a:t>
            </a:r>
            <a:r>
              <a:rPr lang="pl-PL" dirty="0" smtClean="0"/>
              <a:t> of </a:t>
            </a:r>
            <a:r>
              <a:rPr lang="pl-PL" dirty="0" err="1" smtClean="0"/>
              <a:t>the</a:t>
            </a:r>
            <a:r>
              <a:rPr lang="pl-PL" dirty="0" smtClean="0"/>
              <a:t> </a:t>
            </a:r>
            <a:r>
              <a:rPr lang="pl-PL" dirty="0" err="1" smtClean="0"/>
              <a:t>civil</a:t>
            </a:r>
            <a:r>
              <a:rPr lang="pl-PL" dirty="0" smtClean="0"/>
              <a:t> </a:t>
            </a:r>
            <a:r>
              <a:rPr lang="pl-PL" dirty="0" err="1" smtClean="0"/>
              <a:t>servant</a:t>
            </a:r>
            <a:r>
              <a:rPr lang="pl-PL" dirty="0" smtClean="0"/>
              <a:t> </a:t>
            </a:r>
            <a:r>
              <a:rPr lang="pl-PL" dirty="0" err="1" smtClean="0"/>
              <a:t>like</a:t>
            </a:r>
            <a:r>
              <a:rPr lang="pl-PL" dirty="0" smtClean="0"/>
              <a:t> </a:t>
            </a:r>
            <a:r>
              <a:rPr lang="pl-PL" dirty="0" err="1" smtClean="0"/>
              <a:t>that</a:t>
            </a:r>
            <a:r>
              <a:rPr lang="pl-PL" dirty="0" smtClean="0"/>
              <a:t> of </a:t>
            </a:r>
            <a:r>
              <a:rPr lang="pl-PL" dirty="0" err="1" smtClean="0"/>
              <a:t>the</a:t>
            </a:r>
            <a:r>
              <a:rPr lang="pl-PL" dirty="0" smtClean="0"/>
              <a:t> </a:t>
            </a:r>
            <a:r>
              <a:rPr lang="pl-PL" dirty="0" err="1" smtClean="0"/>
              <a:t>values</a:t>
            </a:r>
            <a:r>
              <a:rPr lang="pl-PL" dirty="0" smtClean="0"/>
              <a:t> and </a:t>
            </a:r>
            <a:r>
              <a:rPr lang="pl-PL" dirty="0" err="1" smtClean="0"/>
              <a:t>principles</a:t>
            </a:r>
            <a:r>
              <a:rPr lang="pl-PL" dirty="0" smtClean="0"/>
              <a:t> of </a:t>
            </a:r>
            <a:r>
              <a:rPr lang="pl-PL" dirty="0" err="1" smtClean="0"/>
              <a:t>the</a:t>
            </a:r>
            <a:r>
              <a:rPr lang="pl-PL" dirty="0" smtClean="0"/>
              <a:t> public service on </a:t>
            </a:r>
            <a:r>
              <a:rPr lang="pl-PL" dirty="0" err="1" smtClean="0"/>
              <a:t>which</a:t>
            </a:r>
            <a:r>
              <a:rPr lang="pl-PL" dirty="0" smtClean="0"/>
              <a:t> </a:t>
            </a:r>
            <a:r>
              <a:rPr lang="pl-PL" dirty="0" err="1" smtClean="0"/>
              <a:t>its</a:t>
            </a:r>
            <a:r>
              <a:rPr lang="pl-PL" dirty="0" smtClean="0"/>
              <a:t> </a:t>
            </a:r>
            <a:r>
              <a:rPr lang="pl-PL" dirty="0" err="1" smtClean="0"/>
              <a:t>ethics</a:t>
            </a:r>
            <a:r>
              <a:rPr lang="pl-PL" dirty="0" smtClean="0"/>
              <a:t> </a:t>
            </a:r>
            <a:r>
              <a:rPr lang="pl-PL" dirty="0" err="1" smtClean="0"/>
              <a:t>is</a:t>
            </a:r>
            <a:r>
              <a:rPr lang="pl-PL" dirty="0" smtClean="0"/>
              <a:t> </a:t>
            </a:r>
            <a:r>
              <a:rPr lang="pl-PL" dirty="0" err="1" smtClean="0"/>
              <a:t>based</a:t>
            </a:r>
            <a:r>
              <a:rPr lang="pl-PL" dirty="0" smtClean="0"/>
              <a:t> </a:t>
            </a:r>
            <a:r>
              <a:rPr lang="pl-PL" dirty="0" err="1" smtClean="0"/>
              <a:t>cannot</a:t>
            </a:r>
            <a:r>
              <a:rPr lang="pl-PL" dirty="0" smtClean="0"/>
              <a:t> be limited to an </a:t>
            </a:r>
            <a:r>
              <a:rPr lang="pl-PL" dirty="0" err="1" smtClean="0"/>
              <a:t>academic</a:t>
            </a:r>
            <a:r>
              <a:rPr lang="pl-PL" dirty="0" smtClean="0"/>
              <a:t> </a:t>
            </a:r>
            <a:r>
              <a:rPr lang="pl-PL" dirty="0" err="1" smtClean="0"/>
              <a:t>education</a:t>
            </a:r>
            <a:r>
              <a:rPr lang="pl-PL" dirty="0" smtClean="0"/>
              <a:t> </a:t>
            </a:r>
            <a:r>
              <a:rPr lang="pl-PL" dirty="0" err="1" smtClean="0"/>
              <a:t>despite</a:t>
            </a:r>
            <a:r>
              <a:rPr lang="pl-PL" dirty="0" smtClean="0"/>
              <a:t> </a:t>
            </a:r>
            <a:r>
              <a:rPr lang="pl-PL" dirty="0" err="1" smtClean="0"/>
              <a:t>all</a:t>
            </a:r>
            <a:r>
              <a:rPr lang="pl-PL" dirty="0" smtClean="0"/>
              <a:t> </a:t>
            </a:r>
            <a:r>
              <a:rPr lang="pl-PL" dirty="0" err="1" smtClean="0"/>
              <a:t>the</a:t>
            </a:r>
            <a:r>
              <a:rPr lang="pl-PL" dirty="0" smtClean="0"/>
              <a:t> </a:t>
            </a:r>
            <a:r>
              <a:rPr lang="pl-PL" dirty="0" err="1" smtClean="0"/>
              <a:t>usefulness</a:t>
            </a:r>
            <a:r>
              <a:rPr lang="pl-PL" dirty="0" smtClean="0"/>
              <a:t> of </a:t>
            </a:r>
            <a:r>
              <a:rPr lang="pl-PL" dirty="0" err="1" smtClean="0"/>
              <a:t>this</a:t>
            </a:r>
            <a:r>
              <a:rPr lang="pl-PL" dirty="0" smtClean="0"/>
              <a:t> one. </a:t>
            </a:r>
            <a:r>
              <a:rPr lang="pl-PL" dirty="0" err="1" smtClean="0"/>
              <a:t>Ethics</a:t>
            </a:r>
            <a:r>
              <a:rPr lang="pl-PL" dirty="0" smtClean="0"/>
              <a:t> in </a:t>
            </a:r>
            <a:r>
              <a:rPr lang="pl-PL" dirty="0" err="1" smtClean="0"/>
              <a:t>fact</a:t>
            </a:r>
            <a:r>
              <a:rPr lang="pl-PL" dirty="0" smtClean="0"/>
              <a:t> </a:t>
            </a:r>
            <a:r>
              <a:rPr lang="pl-PL" dirty="0" err="1" smtClean="0"/>
              <a:t>require</a:t>
            </a:r>
            <a:r>
              <a:rPr lang="pl-PL" dirty="0" smtClean="0"/>
              <a:t> </a:t>
            </a:r>
            <a:r>
              <a:rPr lang="pl-PL" dirty="0" err="1" smtClean="0"/>
              <a:t>political</a:t>
            </a:r>
            <a:r>
              <a:rPr lang="pl-PL" dirty="0" smtClean="0"/>
              <a:t> </a:t>
            </a:r>
            <a:r>
              <a:rPr lang="pl-PL" dirty="0" err="1" smtClean="0"/>
              <a:t>wisdom</a:t>
            </a:r>
            <a:r>
              <a:rPr lang="pl-PL" dirty="0" smtClean="0"/>
              <a:t> and </a:t>
            </a:r>
            <a:r>
              <a:rPr lang="pl-PL" dirty="0" err="1" smtClean="0"/>
              <a:t>practical</a:t>
            </a:r>
            <a:r>
              <a:rPr lang="pl-PL" dirty="0" smtClean="0"/>
              <a:t> </a:t>
            </a:r>
            <a:r>
              <a:rPr lang="pl-PL" dirty="0" err="1" smtClean="0"/>
              <a:t>intelligence</a:t>
            </a:r>
            <a:r>
              <a:rPr lang="pl-PL" dirty="0" smtClean="0"/>
              <a:t>. </a:t>
            </a:r>
            <a:endParaRPr lang="pl-PL"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049688"/>
            <a:ext cx="20162240" cy="7632848"/>
          </a:xfrm>
        </p:spPr>
        <p:txBody>
          <a:bodyPr/>
          <a:lstStyle/>
          <a:p>
            <a:pPr algn="l"/>
            <a:r>
              <a:rPr lang="pl-PL" dirty="0" err="1" smtClean="0"/>
              <a:t>Given</a:t>
            </a:r>
            <a:r>
              <a:rPr lang="pl-PL" dirty="0" smtClean="0"/>
              <a:t> </a:t>
            </a:r>
            <a:r>
              <a:rPr lang="pl-PL" dirty="0" err="1" smtClean="0"/>
              <a:t>its</a:t>
            </a:r>
            <a:r>
              <a:rPr lang="pl-PL" dirty="0" smtClean="0"/>
              <a:t> </a:t>
            </a:r>
            <a:r>
              <a:rPr lang="pl-PL" dirty="0" err="1" smtClean="0"/>
              <a:t>normative</a:t>
            </a:r>
            <a:r>
              <a:rPr lang="pl-PL" dirty="0" smtClean="0"/>
              <a:t> </a:t>
            </a:r>
            <a:r>
              <a:rPr lang="pl-PL" dirty="0" err="1" smtClean="0"/>
              <a:t>aspect</a:t>
            </a:r>
            <a:r>
              <a:rPr lang="pl-PL" dirty="0" smtClean="0"/>
              <a:t>, </a:t>
            </a:r>
            <a:r>
              <a:rPr lang="pl-PL" dirty="0" err="1" smtClean="0"/>
              <a:t>it</a:t>
            </a:r>
            <a:r>
              <a:rPr lang="pl-PL" dirty="0" smtClean="0"/>
              <a:t> </a:t>
            </a:r>
            <a:r>
              <a:rPr lang="pl-PL" dirty="0" err="1" smtClean="0"/>
              <a:t>is</a:t>
            </a:r>
            <a:r>
              <a:rPr lang="pl-PL" dirty="0" smtClean="0"/>
              <a:t> </a:t>
            </a:r>
            <a:r>
              <a:rPr lang="pl-PL" dirty="0" err="1" smtClean="0"/>
              <a:t>important</a:t>
            </a:r>
            <a:r>
              <a:rPr lang="pl-PL" dirty="0" smtClean="0"/>
              <a:t> </a:t>
            </a:r>
            <a:r>
              <a:rPr lang="pl-PL" dirty="0" err="1" smtClean="0"/>
              <a:t>that</a:t>
            </a:r>
            <a:r>
              <a:rPr lang="pl-PL" dirty="0" smtClean="0"/>
              <a:t> </a:t>
            </a:r>
            <a:r>
              <a:rPr lang="pl-PL" dirty="0" err="1" smtClean="0"/>
              <a:t>the</a:t>
            </a:r>
            <a:r>
              <a:rPr lang="pl-PL" dirty="0" smtClean="0"/>
              <a:t> </a:t>
            </a:r>
            <a:r>
              <a:rPr lang="pl-PL" dirty="0" err="1" smtClean="0"/>
              <a:t>reminder</a:t>
            </a:r>
            <a:r>
              <a:rPr lang="pl-PL" dirty="0" smtClean="0"/>
              <a:t> of </a:t>
            </a:r>
            <a:r>
              <a:rPr lang="pl-PL" dirty="0" err="1" smtClean="0"/>
              <a:t>the</a:t>
            </a:r>
            <a:r>
              <a:rPr lang="pl-PL" dirty="0" smtClean="0"/>
              <a:t> </a:t>
            </a:r>
            <a:r>
              <a:rPr lang="pl-PL" dirty="0" err="1" smtClean="0"/>
              <a:t>values</a:t>
            </a:r>
            <a:r>
              <a:rPr lang="pl-PL" dirty="0" smtClean="0"/>
              <a:t> and </a:t>
            </a:r>
            <a:r>
              <a:rPr lang="pl-PL" dirty="0" err="1" smtClean="0"/>
              <a:t>ethical</a:t>
            </a:r>
            <a:r>
              <a:rPr lang="pl-PL" dirty="0" smtClean="0"/>
              <a:t> </a:t>
            </a:r>
            <a:r>
              <a:rPr lang="pl-PL" dirty="0" err="1" smtClean="0"/>
              <a:t>principles</a:t>
            </a:r>
            <a:r>
              <a:rPr lang="pl-PL" dirty="0" smtClean="0"/>
              <a:t> </a:t>
            </a:r>
            <a:r>
              <a:rPr lang="pl-PL" dirty="0" err="1" smtClean="0"/>
              <a:t>underlying</a:t>
            </a:r>
            <a:r>
              <a:rPr lang="pl-PL" dirty="0" smtClean="0"/>
              <a:t> </a:t>
            </a:r>
            <a:r>
              <a:rPr lang="pl-PL" dirty="0" err="1" smtClean="0"/>
              <a:t>administrative</a:t>
            </a:r>
            <a:r>
              <a:rPr lang="pl-PL" dirty="0" smtClean="0"/>
              <a:t> action </a:t>
            </a:r>
            <a:r>
              <a:rPr lang="pl-PL" dirty="0" err="1" smtClean="0"/>
              <a:t>take</a:t>
            </a:r>
            <a:r>
              <a:rPr lang="pl-PL" dirty="0" smtClean="0"/>
              <a:t> </a:t>
            </a:r>
            <a:r>
              <a:rPr lang="pl-PL" dirty="0" err="1" smtClean="0"/>
              <a:t>the</a:t>
            </a:r>
            <a:r>
              <a:rPr lang="pl-PL" dirty="0" smtClean="0"/>
              <a:t> form of </a:t>
            </a:r>
            <a:r>
              <a:rPr lang="pl-PL" dirty="0" err="1" smtClean="0"/>
              <a:t>solemn</a:t>
            </a:r>
            <a:r>
              <a:rPr lang="pl-PL" dirty="0" smtClean="0"/>
              <a:t> </a:t>
            </a:r>
            <a:r>
              <a:rPr lang="pl-PL" dirty="0" err="1" smtClean="0"/>
              <a:t>proclamations</a:t>
            </a:r>
            <a:r>
              <a:rPr lang="pl-PL" dirty="0" smtClean="0"/>
              <a:t> and </a:t>
            </a:r>
            <a:r>
              <a:rPr lang="pl-PL" dirty="0" err="1" smtClean="0"/>
              <a:t>injunctions</a:t>
            </a:r>
            <a:r>
              <a:rPr lang="pl-PL" dirty="0" smtClean="0"/>
              <a:t> in order to </a:t>
            </a:r>
            <a:r>
              <a:rPr lang="pl-PL" dirty="0" err="1" smtClean="0"/>
              <a:t>reinforce</a:t>
            </a:r>
            <a:r>
              <a:rPr lang="pl-PL" dirty="0" smtClean="0"/>
              <a:t> </a:t>
            </a:r>
            <a:r>
              <a:rPr lang="pl-PL" dirty="0" err="1" smtClean="0"/>
              <a:t>their</a:t>
            </a:r>
            <a:r>
              <a:rPr lang="pl-PL" dirty="0" smtClean="0"/>
              <a:t> </a:t>
            </a:r>
            <a:r>
              <a:rPr lang="pl-PL" dirty="0" err="1" smtClean="0"/>
              <a:t>scope</a:t>
            </a:r>
            <a:r>
              <a:rPr lang="pl-PL" dirty="0" smtClean="0"/>
              <a:t> </a:t>
            </a:r>
            <a:r>
              <a:rPr lang="pl-PL" dirty="0" err="1" smtClean="0"/>
              <a:t>at</a:t>
            </a:r>
            <a:r>
              <a:rPr lang="pl-PL" dirty="0" smtClean="0"/>
              <a:t> </a:t>
            </a:r>
            <a:r>
              <a:rPr lang="pl-PL" dirty="0" err="1" smtClean="0"/>
              <a:t>the</a:t>
            </a:r>
            <a:r>
              <a:rPr lang="pl-PL" dirty="0" smtClean="0"/>
              <a:t> </a:t>
            </a:r>
            <a:r>
              <a:rPr lang="pl-PL" dirty="0" err="1" smtClean="0"/>
              <a:t>various</a:t>
            </a:r>
            <a:r>
              <a:rPr lang="pl-PL" dirty="0" smtClean="0"/>
              <a:t> </a:t>
            </a:r>
            <a:r>
              <a:rPr lang="pl-PL" dirty="0" err="1" smtClean="0"/>
              <a:t>stages</a:t>
            </a:r>
            <a:r>
              <a:rPr lang="pl-PL" dirty="0" smtClean="0"/>
              <a:t> of </a:t>
            </a:r>
            <a:r>
              <a:rPr lang="pl-PL" dirty="0" err="1" smtClean="0"/>
              <a:t>the</a:t>
            </a:r>
            <a:r>
              <a:rPr lang="pl-PL" dirty="0" smtClean="0"/>
              <a:t> </a:t>
            </a:r>
            <a:r>
              <a:rPr lang="pl-PL" dirty="0" err="1" smtClean="0"/>
              <a:t>training</a:t>
            </a:r>
            <a:r>
              <a:rPr lang="pl-PL" dirty="0" smtClean="0"/>
              <a:t>.</a:t>
            </a:r>
          </a:p>
          <a:p>
            <a:pPr algn="l"/>
            <a:r>
              <a:rPr lang="pl-PL" dirty="0" err="1" smtClean="0"/>
              <a:t>Internships</a:t>
            </a:r>
            <a:r>
              <a:rPr lang="pl-PL" dirty="0" smtClean="0"/>
              <a:t> </a:t>
            </a:r>
            <a:r>
              <a:rPr lang="pl-PL" dirty="0" err="1" smtClean="0"/>
              <a:t>provide</a:t>
            </a:r>
            <a:r>
              <a:rPr lang="pl-PL" dirty="0" smtClean="0"/>
              <a:t> </a:t>
            </a:r>
            <a:r>
              <a:rPr lang="pl-PL" dirty="0" err="1" smtClean="0"/>
              <a:t>multiple</a:t>
            </a:r>
            <a:r>
              <a:rPr lang="pl-PL" dirty="0" smtClean="0"/>
              <a:t> </a:t>
            </a:r>
            <a:r>
              <a:rPr lang="pl-PL" dirty="0" err="1" smtClean="0"/>
              <a:t>opportunities</a:t>
            </a:r>
            <a:r>
              <a:rPr lang="pl-PL" dirty="0" smtClean="0"/>
              <a:t> to </a:t>
            </a:r>
            <a:r>
              <a:rPr lang="pl-PL" dirty="0" err="1" smtClean="0"/>
              <a:t>exercise</a:t>
            </a:r>
            <a:r>
              <a:rPr lang="pl-PL" dirty="0" smtClean="0"/>
              <a:t> and </a:t>
            </a:r>
            <a:r>
              <a:rPr lang="pl-PL" dirty="0" err="1" smtClean="0"/>
              <a:t>practice</a:t>
            </a:r>
            <a:r>
              <a:rPr lang="pl-PL" dirty="0" smtClean="0"/>
              <a:t> </a:t>
            </a:r>
            <a:r>
              <a:rPr lang="pl-PL" dirty="0" err="1" smtClean="0"/>
              <a:t>the</a:t>
            </a:r>
            <a:r>
              <a:rPr lang="pl-PL" dirty="0" smtClean="0"/>
              <a:t> </a:t>
            </a:r>
            <a:r>
              <a:rPr lang="pl-PL" dirty="0" err="1" smtClean="0"/>
              <a:t>civic</a:t>
            </a:r>
            <a:r>
              <a:rPr lang="pl-PL" dirty="0" smtClean="0"/>
              <a:t> </a:t>
            </a:r>
            <a:r>
              <a:rPr lang="pl-PL" dirty="0" err="1" smtClean="0"/>
              <a:t>virtues</a:t>
            </a:r>
            <a:r>
              <a:rPr lang="pl-PL" dirty="0" smtClean="0"/>
              <a:t> </a:t>
            </a:r>
            <a:r>
              <a:rPr lang="pl-PL" dirty="0" err="1" smtClean="0"/>
              <a:t>that</a:t>
            </a:r>
            <a:r>
              <a:rPr lang="pl-PL" dirty="0" smtClean="0"/>
              <a:t> </a:t>
            </a:r>
            <a:r>
              <a:rPr lang="pl-PL" dirty="0" err="1" smtClean="0"/>
              <a:t>the</a:t>
            </a:r>
            <a:r>
              <a:rPr lang="pl-PL" dirty="0" smtClean="0"/>
              <a:t> </a:t>
            </a:r>
            <a:r>
              <a:rPr lang="pl-PL" dirty="0" err="1" smtClean="0"/>
              <a:t>training</a:t>
            </a:r>
            <a:r>
              <a:rPr lang="pl-PL" dirty="0" smtClean="0"/>
              <a:t> </a:t>
            </a:r>
            <a:r>
              <a:rPr lang="pl-PL" dirty="0" err="1" smtClean="0"/>
              <a:t>seeks</a:t>
            </a:r>
            <a:r>
              <a:rPr lang="pl-PL" dirty="0" smtClean="0"/>
              <a:t> to </a:t>
            </a:r>
            <a:r>
              <a:rPr lang="pl-PL" dirty="0" err="1" smtClean="0"/>
              <a:t>promote</a:t>
            </a:r>
            <a:r>
              <a:rPr lang="pl-PL" dirty="0" smtClean="0"/>
              <a:t>. </a:t>
            </a:r>
            <a:endParaRPr lang="pl-PL"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049688"/>
            <a:ext cx="20162240" cy="7632848"/>
          </a:xfrm>
        </p:spPr>
        <p:txBody>
          <a:bodyPr/>
          <a:lstStyle/>
          <a:p>
            <a:pPr algn="l"/>
            <a:r>
              <a:rPr lang="pl-PL" dirty="0" smtClean="0"/>
              <a:t>Consisting of a </a:t>
            </a:r>
            <a:r>
              <a:rPr lang="pl-PL" dirty="0" err="1" smtClean="0"/>
              <a:t>direct</a:t>
            </a:r>
            <a:r>
              <a:rPr lang="pl-PL" dirty="0" smtClean="0"/>
              <a:t> </a:t>
            </a:r>
            <a:r>
              <a:rPr lang="pl-PL" dirty="0" err="1" smtClean="0"/>
              <a:t>confrontation</a:t>
            </a:r>
            <a:r>
              <a:rPr lang="pl-PL" dirty="0" smtClean="0"/>
              <a:t> </a:t>
            </a:r>
            <a:r>
              <a:rPr lang="pl-PL" dirty="0" err="1" smtClean="0"/>
              <a:t>with</a:t>
            </a:r>
            <a:r>
              <a:rPr lang="pl-PL" dirty="0" smtClean="0"/>
              <a:t> </a:t>
            </a:r>
            <a:r>
              <a:rPr lang="pl-PL" dirty="0" err="1" smtClean="0"/>
              <a:t>administrative</a:t>
            </a:r>
            <a:r>
              <a:rPr lang="pl-PL" dirty="0" smtClean="0"/>
              <a:t> reality, </a:t>
            </a:r>
            <a:r>
              <a:rPr lang="pl-PL" dirty="0" err="1" smtClean="0"/>
              <a:t>the</a:t>
            </a:r>
            <a:r>
              <a:rPr lang="pl-PL" dirty="0" smtClean="0"/>
              <a:t> </a:t>
            </a:r>
            <a:r>
              <a:rPr lang="pl-PL" dirty="0" err="1" smtClean="0"/>
              <a:t>internships</a:t>
            </a:r>
            <a:r>
              <a:rPr lang="pl-PL" dirty="0" smtClean="0"/>
              <a:t> </a:t>
            </a:r>
            <a:r>
              <a:rPr lang="pl-PL" dirty="0" err="1" smtClean="0"/>
              <a:t>are</a:t>
            </a:r>
            <a:r>
              <a:rPr lang="pl-PL" dirty="0" smtClean="0"/>
              <a:t> part of a </a:t>
            </a:r>
            <a:r>
              <a:rPr lang="pl-PL" dirty="0" err="1" smtClean="0"/>
              <a:t>transmission</a:t>
            </a:r>
            <a:r>
              <a:rPr lang="pl-PL" dirty="0" smtClean="0"/>
              <a:t> of </a:t>
            </a:r>
            <a:r>
              <a:rPr lang="pl-PL" dirty="0" err="1" smtClean="0"/>
              <a:t>values</a:t>
            </a:r>
            <a:r>
              <a:rPr lang="pl-PL" dirty="0" smtClean="0"/>
              <a:t> </a:t>
            </a:r>
            <a:r>
              <a:rPr lang="pl-PL" dirty="0" err="1" smtClean="0"/>
              <a:t>that</a:t>
            </a:r>
            <a:r>
              <a:rPr lang="pl-PL" dirty="0" smtClean="0"/>
              <a:t> </a:t>
            </a:r>
            <a:r>
              <a:rPr lang="pl-PL" dirty="0" err="1" smtClean="0"/>
              <a:t>is</a:t>
            </a:r>
            <a:r>
              <a:rPr lang="pl-PL" dirty="0" smtClean="0"/>
              <a:t> not </a:t>
            </a:r>
            <a:r>
              <a:rPr lang="pl-PL" dirty="0" err="1" smtClean="0"/>
              <a:t>discursive</a:t>
            </a:r>
            <a:r>
              <a:rPr lang="pl-PL" dirty="0" smtClean="0"/>
              <a:t> but </a:t>
            </a:r>
            <a:r>
              <a:rPr lang="pl-PL" dirty="0" err="1" smtClean="0"/>
              <a:t>rather</a:t>
            </a:r>
            <a:r>
              <a:rPr lang="pl-PL" dirty="0" smtClean="0"/>
              <a:t> </a:t>
            </a:r>
            <a:r>
              <a:rPr lang="pl-PL" dirty="0" err="1" smtClean="0"/>
              <a:t>behavioral</a:t>
            </a:r>
            <a:r>
              <a:rPr lang="pl-PL" dirty="0" smtClean="0"/>
              <a:t> and </a:t>
            </a:r>
            <a:r>
              <a:rPr lang="pl-PL" dirty="0" err="1" smtClean="0"/>
              <a:t>allow</a:t>
            </a:r>
            <a:r>
              <a:rPr lang="pl-PL" dirty="0" smtClean="0"/>
              <a:t> to </a:t>
            </a:r>
            <a:r>
              <a:rPr lang="pl-PL" dirty="0" err="1" smtClean="0"/>
              <a:t>leave</a:t>
            </a:r>
            <a:r>
              <a:rPr lang="pl-PL" dirty="0" smtClean="0"/>
              <a:t> </a:t>
            </a:r>
            <a:r>
              <a:rPr lang="pl-PL" dirty="0" err="1" smtClean="0"/>
              <a:t>the</a:t>
            </a:r>
            <a:r>
              <a:rPr lang="pl-PL" dirty="0" smtClean="0"/>
              <a:t> </a:t>
            </a:r>
            <a:r>
              <a:rPr lang="pl-PL" dirty="0" err="1" smtClean="0"/>
              <a:t>level</a:t>
            </a:r>
            <a:r>
              <a:rPr lang="pl-PL" dirty="0" smtClean="0"/>
              <a:t> of </a:t>
            </a:r>
            <a:r>
              <a:rPr lang="pl-PL" dirty="0" err="1" smtClean="0"/>
              <a:t>theoretical</a:t>
            </a:r>
            <a:r>
              <a:rPr lang="pl-PL" dirty="0" smtClean="0"/>
              <a:t> </a:t>
            </a:r>
            <a:r>
              <a:rPr lang="pl-PL" dirty="0" err="1" smtClean="0"/>
              <a:t>abstraction</a:t>
            </a:r>
            <a:r>
              <a:rPr lang="pl-PL" dirty="0" smtClean="0"/>
              <a:t> of </a:t>
            </a:r>
            <a:r>
              <a:rPr lang="pl-PL" dirty="0" err="1" smtClean="0"/>
              <a:t>teachings</a:t>
            </a:r>
            <a:r>
              <a:rPr lang="pl-PL" dirty="0" smtClean="0"/>
              <a:t> on </a:t>
            </a:r>
            <a:r>
              <a:rPr lang="pl-PL" dirty="0" err="1" smtClean="0"/>
              <a:t>ethics</a:t>
            </a:r>
            <a:r>
              <a:rPr lang="pl-PL" dirty="0" smtClean="0"/>
              <a:t> and to </a:t>
            </a:r>
            <a:r>
              <a:rPr lang="pl-PL" dirty="0" err="1" smtClean="0"/>
              <a:t>move</a:t>
            </a:r>
            <a:r>
              <a:rPr lang="pl-PL" dirty="0" smtClean="0"/>
              <a:t> on to </a:t>
            </a:r>
            <a:r>
              <a:rPr lang="pl-PL" dirty="0" err="1" smtClean="0"/>
              <a:t>practice</a:t>
            </a:r>
            <a:r>
              <a:rPr lang="pl-PL" dirty="0" smtClean="0"/>
              <a:t> </a:t>
            </a:r>
            <a:r>
              <a:rPr lang="pl-PL" dirty="0" err="1" smtClean="0"/>
              <a:t>observing</a:t>
            </a:r>
            <a:r>
              <a:rPr lang="pl-PL" dirty="0" smtClean="0"/>
              <a:t> </a:t>
            </a:r>
            <a:r>
              <a:rPr lang="pl-PL" dirty="0" err="1" smtClean="0"/>
              <a:t>exemplary</a:t>
            </a:r>
            <a:r>
              <a:rPr lang="pl-PL" dirty="0" smtClean="0"/>
              <a:t> behavior in </a:t>
            </a:r>
            <a:r>
              <a:rPr lang="pl-PL" dirty="0" err="1" smtClean="0"/>
              <a:t>real</a:t>
            </a:r>
            <a:r>
              <a:rPr lang="pl-PL" dirty="0" smtClean="0"/>
              <a:t> </a:t>
            </a:r>
            <a:r>
              <a:rPr lang="pl-PL" dirty="0" err="1" smtClean="0"/>
              <a:t>situations</a:t>
            </a:r>
            <a:r>
              <a:rPr lang="pl-PL" dirty="0" smtClean="0"/>
              <a:t>. </a:t>
            </a:r>
            <a:endParaRPr lang="pl-PL"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err="1" smtClean="0"/>
              <a:t>At</a:t>
            </a:r>
            <a:r>
              <a:rPr lang="pl-PL" dirty="0" smtClean="0"/>
              <a:t> a time </a:t>
            </a:r>
            <a:r>
              <a:rPr lang="pl-PL" dirty="0" err="1" smtClean="0"/>
              <a:t>when</a:t>
            </a:r>
            <a:r>
              <a:rPr lang="pl-PL" dirty="0" smtClean="0"/>
              <a:t> </a:t>
            </a:r>
            <a:r>
              <a:rPr lang="pl-PL" dirty="0" err="1" smtClean="0"/>
              <a:t>everywhere</a:t>
            </a:r>
            <a:r>
              <a:rPr lang="pl-PL" dirty="0" smtClean="0"/>
              <a:t> in </a:t>
            </a:r>
            <a:r>
              <a:rPr lang="pl-PL" dirty="0" err="1" smtClean="0"/>
              <a:t>the</a:t>
            </a:r>
            <a:r>
              <a:rPr lang="pl-PL" dirty="0" smtClean="0"/>
              <a:t> </a:t>
            </a:r>
            <a:r>
              <a:rPr lang="pl-PL" dirty="0" err="1" smtClean="0"/>
              <a:t>world</a:t>
            </a:r>
            <a:r>
              <a:rPr lang="pl-PL" dirty="0" smtClean="0"/>
              <a:t> </a:t>
            </a:r>
            <a:r>
              <a:rPr lang="pl-PL" dirty="0" err="1" smtClean="0"/>
              <a:t>the</a:t>
            </a:r>
            <a:r>
              <a:rPr lang="pl-PL" dirty="0" smtClean="0"/>
              <a:t> </a:t>
            </a:r>
            <a:r>
              <a:rPr lang="pl-PL" dirty="0" err="1" smtClean="0"/>
              <a:t>rule</a:t>
            </a:r>
            <a:r>
              <a:rPr lang="pl-PL" dirty="0" smtClean="0"/>
              <a:t> of law as </a:t>
            </a:r>
            <a:r>
              <a:rPr lang="pl-PL" dirty="0" err="1" smtClean="0"/>
              <a:t>well</a:t>
            </a:r>
            <a:r>
              <a:rPr lang="pl-PL" dirty="0" smtClean="0"/>
              <a:t> as </a:t>
            </a:r>
            <a:r>
              <a:rPr lang="pl-PL" dirty="0" err="1" smtClean="0"/>
              <a:t>the</a:t>
            </a:r>
            <a:r>
              <a:rPr lang="pl-PL" dirty="0" smtClean="0"/>
              <a:t> </a:t>
            </a:r>
            <a:r>
              <a:rPr lang="pl-PL" dirty="0" err="1" smtClean="0"/>
              <a:t>presence</a:t>
            </a:r>
            <a:r>
              <a:rPr lang="pl-PL" dirty="0" smtClean="0"/>
              <a:t> of an independent and </a:t>
            </a:r>
            <a:r>
              <a:rPr lang="pl-PL" dirty="0" err="1" smtClean="0"/>
              <a:t>honest</a:t>
            </a:r>
            <a:r>
              <a:rPr lang="pl-PL" dirty="0" smtClean="0"/>
              <a:t> </a:t>
            </a:r>
            <a:r>
              <a:rPr lang="pl-PL" dirty="0" err="1" smtClean="0"/>
              <a:t>administration</a:t>
            </a:r>
            <a:r>
              <a:rPr lang="pl-PL" dirty="0" smtClean="0"/>
              <a:t> </a:t>
            </a:r>
            <a:r>
              <a:rPr lang="pl-PL" dirty="0" err="1" smtClean="0"/>
              <a:t>are</a:t>
            </a:r>
            <a:r>
              <a:rPr lang="pl-PL" dirty="0" smtClean="0"/>
              <a:t> </a:t>
            </a:r>
            <a:r>
              <a:rPr lang="pl-PL" dirty="0" err="1" smtClean="0"/>
              <a:t>recognized</a:t>
            </a:r>
            <a:r>
              <a:rPr lang="pl-PL" dirty="0" smtClean="0"/>
              <a:t> as </a:t>
            </a:r>
            <a:r>
              <a:rPr lang="pl-PL" dirty="0" err="1" smtClean="0"/>
              <a:t>essential</a:t>
            </a:r>
            <a:r>
              <a:rPr lang="pl-PL" dirty="0" smtClean="0"/>
              <a:t> </a:t>
            </a:r>
            <a:r>
              <a:rPr lang="pl-PL" dirty="0" err="1" smtClean="0"/>
              <a:t>elements</a:t>
            </a:r>
            <a:r>
              <a:rPr lang="pl-PL" dirty="0" smtClean="0"/>
              <a:t> for </a:t>
            </a:r>
            <a:r>
              <a:rPr lang="pl-PL" dirty="0" err="1" smtClean="0"/>
              <a:t>the</a:t>
            </a:r>
            <a:r>
              <a:rPr lang="pl-PL" dirty="0" smtClean="0"/>
              <a:t> </a:t>
            </a:r>
            <a:r>
              <a:rPr lang="pl-PL" dirty="0" err="1" smtClean="0"/>
              <a:t>existence</a:t>
            </a:r>
            <a:r>
              <a:rPr lang="pl-PL" dirty="0" smtClean="0"/>
              <a:t> of a </a:t>
            </a:r>
            <a:r>
              <a:rPr lang="pl-PL" dirty="0" err="1" smtClean="0"/>
              <a:t>stable</a:t>
            </a:r>
            <a:r>
              <a:rPr lang="pl-PL" dirty="0" smtClean="0"/>
              <a:t>, </a:t>
            </a:r>
            <a:r>
              <a:rPr lang="pl-PL" dirty="0" err="1" smtClean="0"/>
              <a:t>democratic</a:t>
            </a:r>
            <a:r>
              <a:rPr lang="pl-PL" dirty="0" smtClean="0"/>
              <a:t> and </a:t>
            </a:r>
            <a:r>
              <a:rPr lang="pl-PL" dirty="0" err="1" smtClean="0"/>
              <a:t>efficient</a:t>
            </a:r>
            <a:r>
              <a:rPr lang="pl-PL" dirty="0" smtClean="0"/>
              <a:t> State, and </a:t>
            </a:r>
            <a:r>
              <a:rPr lang="pl-PL" dirty="0" err="1" smtClean="0"/>
              <a:t>that</a:t>
            </a:r>
            <a:r>
              <a:rPr lang="pl-PL" dirty="0" smtClean="0"/>
              <a:t> </a:t>
            </a:r>
            <a:r>
              <a:rPr lang="pl-PL" dirty="0" err="1" smtClean="0"/>
              <a:t>at</a:t>
            </a:r>
            <a:r>
              <a:rPr lang="pl-PL" dirty="0" smtClean="0"/>
              <a:t> </a:t>
            </a:r>
            <a:r>
              <a:rPr lang="pl-PL" dirty="0" err="1" smtClean="0"/>
              <a:t>the</a:t>
            </a:r>
            <a:r>
              <a:rPr lang="pl-PL" dirty="0" smtClean="0"/>
              <a:t> same time </a:t>
            </a:r>
            <a:r>
              <a:rPr lang="pl-PL" dirty="0" err="1" smtClean="0"/>
              <a:t>the</a:t>
            </a:r>
            <a:r>
              <a:rPr lang="pl-PL" dirty="0" smtClean="0"/>
              <a:t> </a:t>
            </a:r>
            <a:r>
              <a:rPr lang="pl-PL" dirty="0" err="1" smtClean="0"/>
              <a:t>emphasis</a:t>
            </a:r>
            <a:r>
              <a:rPr lang="pl-PL" dirty="0" smtClean="0"/>
              <a:t> </a:t>
            </a:r>
            <a:r>
              <a:rPr lang="pl-PL" dirty="0" err="1" smtClean="0"/>
              <a:t>is</a:t>
            </a:r>
            <a:r>
              <a:rPr lang="pl-PL" dirty="0" smtClean="0"/>
              <a:t> </a:t>
            </a:r>
            <a:r>
              <a:rPr lang="pl-PL" dirty="0" err="1" smtClean="0"/>
              <a:t>placed</a:t>
            </a:r>
            <a:r>
              <a:rPr lang="pl-PL" dirty="0" smtClean="0"/>
              <a:t> on </a:t>
            </a:r>
            <a:r>
              <a:rPr lang="pl-PL" dirty="0" err="1" smtClean="0"/>
              <a:t>the</a:t>
            </a:r>
            <a:r>
              <a:rPr lang="pl-PL" dirty="0" smtClean="0"/>
              <a:t> </a:t>
            </a:r>
            <a:r>
              <a:rPr lang="pl-PL" dirty="0" err="1" smtClean="0"/>
              <a:t>use</a:t>
            </a:r>
            <a:r>
              <a:rPr lang="pl-PL" dirty="0" smtClean="0"/>
              <a:t> of modern management </a:t>
            </a:r>
            <a:r>
              <a:rPr lang="pl-PL" dirty="0" err="1" smtClean="0"/>
              <a:t>methods</a:t>
            </a:r>
            <a:r>
              <a:rPr lang="pl-PL" dirty="0" smtClean="0"/>
              <a:t> and </a:t>
            </a:r>
            <a:r>
              <a:rPr lang="pl-PL" dirty="0" err="1" smtClean="0"/>
              <a:t>tools</a:t>
            </a:r>
            <a:r>
              <a:rPr lang="pl-PL" dirty="0" smtClean="0"/>
              <a:t> applied to </a:t>
            </a:r>
            <a:r>
              <a:rPr lang="pl-PL" dirty="0" err="1" smtClean="0"/>
              <a:t>the</a:t>
            </a:r>
            <a:r>
              <a:rPr lang="pl-PL" dirty="0" smtClean="0"/>
              <a:t> public </a:t>
            </a:r>
            <a:r>
              <a:rPr lang="pl-PL" dirty="0" err="1" smtClean="0"/>
              <a:t>sphere</a:t>
            </a:r>
            <a:r>
              <a:rPr lang="pl-PL" dirty="0" smtClean="0"/>
              <a:t>, </a:t>
            </a:r>
            <a:r>
              <a:rPr lang="pl-PL" dirty="0" err="1" smtClean="0"/>
              <a:t>it</a:t>
            </a:r>
            <a:r>
              <a:rPr lang="pl-PL" dirty="0" smtClean="0"/>
              <a:t> </a:t>
            </a:r>
            <a:r>
              <a:rPr lang="pl-PL" dirty="0" err="1" smtClean="0"/>
              <a:t>is</a:t>
            </a:r>
            <a:r>
              <a:rPr lang="pl-PL" dirty="0" smtClean="0"/>
              <a:t> </a:t>
            </a:r>
            <a:r>
              <a:rPr lang="pl-PL" dirty="0" err="1" smtClean="0"/>
              <a:t>more</a:t>
            </a:r>
            <a:r>
              <a:rPr lang="pl-PL" dirty="0" smtClean="0"/>
              <a:t> </a:t>
            </a:r>
            <a:r>
              <a:rPr lang="pl-PL" dirty="0" err="1" smtClean="0"/>
              <a:t>than</a:t>
            </a:r>
            <a:r>
              <a:rPr lang="pl-PL" dirty="0" smtClean="0"/>
              <a:t> </a:t>
            </a:r>
            <a:r>
              <a:rPr lang="pl-PL" dirty="0" err="1" smtClean="0"/>
              <a:t>ever</a:t>
            </a:r>
            <a:r>
              <a:rPr lang="pl-PL" dirty="0" smtClean="0"/>
              <a:t> </a:t>
            </a:r>
            <a:r>
              <a:rPr lang="pl-PL" dirty="0" err="1" smtClean="0"/>
              <a:t>necessary</a:t>
            </a:r>
            <a:r>
              <a:rPr lang="pl-PL" dirty="0" smtClean="0"/>
              <a:t> to </a:t>
            </a:r>
            <a:r>
              <a:rPr lang="pl-PL" dirty="0" err="1" smtClean="0"/>
              <a:t>pay</a:t>
            </a:r>
            <a:r>
              <a:rPr lang="pl-PL" dirty="0" smtClean="0"/>
              <a:t> </a:t>
            </a:r>
            <a:r>
              <a:rPr lang="pl-PL" dirty="0" err="1" smtClean="0"/>
              <a:t>attention</a:t>
            </a:r>
            <a:r>
              <a:rPr lang="pl-PL" dirty="0" smtClean="0"/>
              <a:t> to </a:t>
            </a:r>
            <a:r>
              <a:rPr lang="pl-PL" dirty="0" err="1" smtClean="0"/>
              <a:t>the</a:t>
            </a:r>
            <a:r>
              <a:rPr lang="pl-PL" dirty="0" smtClean="0"/>
              <a:t> place of </a:t>
            </a:r>
            <a:r>
              <a:rPr lang="pl-PL" dirty="0" err="1" smtClean="0"/>
              <a:t>values</a:t>
            </a:r>
            <a:r>
              <a:rPr lang="pl-PL" dirty="0" smtClean="0"/>
              <a:t> and </a:t>
            </a:r>
            <a:r>
              <a:rPr lang="pl-PL" dirty="0" err="1" smtClean="0"/>
              <a:t>virtues</a:t>
            </a:r>
            <a:r>
              <a:rPr lang="pl-PL" dirty="0" smtClean="0"/>
              <a:t> in public </a:t>
            </a:r>
            <a:r>
              <a:rPr lang="pl-PL" dirty="0" err="1" smtClean="0"/>
              <a:t>administration</a:t>
            </a:r>
            <a:r>
              <a:rPr lang="pl-PL" dirty="0" smtClean="0"/>
              <a:t>.</a:t>
            </a:r>
          </a:p>
          <a:p>
            <a:endParaRPr lang="pl-PL"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78264" cy="7632848"/>
          </a:xfrm>
        </p:spPr>
        <p:txBody>
          <a:bodyPr/>
          <a:lstStyle/>
          <a:p>
            <a:pPr algn="l"/>
            <a:r>
              <a:rPr lang="pl-PL" dirty="0" err="1" smtClean="0"/>
              <a:t>Scandals</a:t>
            </a:r>
            <a:r>
              <a:rPr lang="pl-PL" dirty="0" smtClean="0"/>
              <a:t> and </a:t>
            </a:r>
            <a:r>
              <a:rPr lang="pl-PL" dirty="0" err="1" smtClean="0"/>
              <a:t>cases</a:t>
            </a:r>
            <a:r>
              <a:rPr lang="pl-PL" dirty="0" smtClean="0"/>
              <a:t> in </a:t>
            </a:r>
            <a:r>
              <a:rPr lang="pl-PL" dirty="0" err="1" smtClean="0"/>
              <a:t>states</a:t>
            </a:r>
            <a:r>
              <a:rPr lang="pl-PL" dirty="0" smtClean="0"/>
              <a:t> </a:t>
            </a:r>
            <a:r>
              <a:rPr lang="pl-PL" dirty="0" err="1" smtClean="0"/>
              <a:t>with</a:t>
            </a:r>
            <a:r>
              <a:rPr lang="pl-PL" dirty="0" smtClean="0"/>
              <a:t> </a:t>
            </a:r>
            <a:r>
              <a:rPr lang="pl-PL" dirty="0" err="1" smtClean="0"/>
              <a:t>the</a:t>
            </a:r>
            <a:r>
              <a:rPr lang="pl-PL" dirty="0" smtClean="0"/>
              <a:t> most </a:t>
            </a:r>
            <a:r>
              <a:rPr lang="pl-PL" dirty="0" err="1" smtClean="0"/>
              <a:t>efficient</a:t>
            </a:r>
            <a:r>
              <a:rPr lang="pl-PL" dirty="0" smtClean="0"/>
              <a:t> and </a:t>
            </a:r>
            <a:r>
              <a:rPr lang="pl-PL" dirty="0" err="1" smtClean="0"/>
              <a:t>binding</a:t>
            </a:r>
            <a:r>
              <a:rPr lang="pl-PL" dirty="0" smtClean="0"/>
              <a:t> </a:t>
            </a:r>
            <a:r>
              <a:rPr lang="pl-PL" dirty="0" err="1" smtClean="0"/>
              <a:t>institutions</a:t>
            </a:r>
            <a:r>
              <a:rPr lang="pl-PL" dirty="0" smtClean="0"/>
              <a:t> in </a:t>
            </a:r>
            <a:r>
              <a:rPr lang="pl-PL" dirty="0" err="1" smtClean="0"/>
              <a:t>terms</a:t>
            </a:r>
            <a:r>
              <a:rPr lang="pl-PL" dirty="0" smtClean="0"/>
              <a:t> of </a:t>
            </a:r>
            <a:r>
              <a:rPr lang="pl-PL" dirty="0" err="1" smtClean="0"/>
              <a:t>democracy</a:t>
            </a:r>
            <a:r>
              <a:rPr lang="pl-PL" dirty="0" smtClean="0"/>
              <a:t> and </a:t>
            </a:r>
            <a:r>
              <a:rPr lang="pl-PL" dirty="0" err="1" smtClean="0"/>
              <a:t>transparency</a:t>
            </a:r>
            <a:r>
              <a:rPr lang="pl-PL" dirty="0" smtClean="0"/>
              <a:t>, </a:t>
            </a:r>
            <a:r>
              <a:rPr lang="pl-PL" dirty="0" err="1" smtClean="0"/>
              <a:t>shows</a:t>
            </a:r>
            <a:r>
              <a:rPr lang="pl-PL" dirty="0" smtClean="0"/>
              <a:t> on </a:t>
            </a:r>
            <a:r>
              <a:rPr lang="pl-PL" dirty="0" err="1" smtClean="0"/>
              <a:t>the</a:t>
            </a:r>
            <a:r>
              <a:rPr lang="pl-PL" dirty="0" smtClean="0"/>
              <a:t> </a:t>
            </a:r>
            <a:r>
              <a:rPr lang="pl-PL" dirty="0" err="1" smtClean="0"/>
              <a:t>contrary</a:t>
            </a:r>
            <a:r>
              <a:rPr lang="pl-PL" dirty="0" smtClean="0"/>
              <a:t> </a:t>
            </a:r>
            <a:r>
              <a:rPr lang="pl-PL" dirty="0" err="1" smtClean="0"/>
              <a:t>the</a:t>
            </a:r>
            <a:r>
              <a:rPr lang="pl-PL" dirty="0" smtClean="0"/>
              <a:t> </a:t>
            </a:r>
            <a:r>
              <a:rPr lang="pl-PL" dirty="0" err="1" smtClean="0"/>
              <a:t>relevance</a:t>
            </a:r>
            <a:r>
              <a:rPr lang="pl-PL" dirty="0" smtClean="0"/>
              <a:t> of </a:t>
            </a:r>
            <a:r>
              <a:rPr lang="pl-PL" dirty="0" err="1" smtClean="0"/>
              <a:t>these</a:t>
            </a:r>
            <a:r>
              <a:rPr lang="pl-PL" dirty="0" smtClean="0"/>
              <a:t> </a:t>
            </a:r>
            <a:r>
              <a:rPr lang="pl-PL" dirty="0" err="1" smtClean="0"/>
              <a:t>civic</a:t>
            </a:r>
            <a:r>
              <a:rPr lang="pl-PL" dirty="0" smtClean="0"/>
              <a:t> </a:t>
            </a:r>
            <a:r>
              <a:rPr lang="pl-PL" dirty="0" err="1" smtClean="0"/>
              <a:t>virtues</a:t>
            </a:r>
            <a:r>
              <a:rPr lang="pl-PL" dirty="0" smtClean="0"/>
              <a:t> for </a:t>
            </a:r>
            <a:r>
              <a:rPr lang="pl-PL" dirty="0" err="1" smtClean="0"/>
              <a:t>contemporary</a:t>
            </a:r>
            <a:r>
              <a:rPr lang="pl-PL" dirty="0" smtClean="0"/>
              <a:t> public </a:t>
            </a:r>
            <a:r>
              <a:rPr lang="pl-PL" dirty="0" err="1" smtClean="0"/>
              <a:t>administration</a:t>
            </a:r>
            <a:r>
              <a:rPr lang="pl-PL" dirty="0" smtClean="0"/>
              <a:t>. </a:t>
            </a:r>
            <a:r>
              <a:rPr lang="pl-PL" dirty="0" err="1" smtClean="0"/>
              <a:t>Furthermore</a:t>
            </a:r>
            <a:r>
              <a:rPr lang="pl-PL" dirty="0" smtClean="0"/>
              <a:t>, in a </a:t>
            </a:r>
            <a:r>
              <a:rPr lang="pl-PL" dirty="0" err="1" smtClean="0"/>
              <a:t>rapidly</a:t>
            </a:r>
            <a:r>
              <a:rPr lang="pl-PL" dirty="0" smtClean="0"/>
              <a:t> </a:t>
            </a:r>
            <a:r>
              <a:rPr lang="pl-PL" dirty="0" err="1" smtClean="0"/>
              <a:t>changing</a:t>
            </a:r>
            <a:r>
              <a:rPr lang="pl-PL" dirty="0" smtClean="0"/>
              <a:t> </a:t>
            </a:r>
            <a:r>
              <a:rPr lang="pl-PL" dirty="0" err="1" smtClean="0"/>
              <a:t>world</a:t>
            </a:r>
            <a:r>
              <a:rPr lang="pl-PL" dirty="0" smtClean="0"/>
              <a:t> </a:t>
            </a:r>
            <a:r>
              <a:rPr lang="pl-PL" dirty="0" err="1" smtClean="0"/>
              <a:t>marked</a:t>
            </a:r>
            <a:r>
              <a:rPr lang="pl-PL" dirty="0" smtClean="0"/>
              <a:t> by </a:t>
            </a:r>
            <a:r>
              <a:rPr lang="pl-PL" dirty="0" err="1" smtClean="0"/>
              <a:t>increasing</a:t>
            </a:r>
            <a:r>
              <a:rPr lang="pl-PL" dirty="0" smtClean="0"/>
              <a:t> </a:t>
            </a:r>
            <a:r>
              <a:rPr lang="pl-PL" dirty="0" err="1" smtClean="0"/>
              <a:t>interdependence</a:t>
            </a:r>
            <a:r>
              <a:rPr lang="pl-PL" dirty="0" smtClean="0"/>
              <a:t> and </a:t>
            </a:r>
            <a:r>
              <a:rPr lang="pl-PL" dirty="0" err="1" smtClean="0"/>
              <a:t>complexity</a:t>
            </a:r>
            <a:r>
              <a:rPr lang="pl-PL" dirty="0" smtClean="0"/>
              <a:t>, public </a:t>
            </a:r>
            <a:r>
              <a:rPr lang="pl-PL" dirty="0" err="1" smtClean="0"/>
              <a:t>officials</a:t>
            </a:r>
            <a:r>
              <a:rPr lang="pl-PL" dirty="0" smtClean="0"/>
              <a:t> </a:t>
            </a:r>
            <a:r>
              <a:rPr lang="pl-PL" dirty="0" err="1" smtClean="0"/>
              <a:t>must</a:t>
            </a:r>
            <a:r>
              <a:rPr lang="pl-PL" dirty="0" smtClean="0"/>
              <a:t> face many </a:t>
            </a:r>
            <a:r>
              <a:rPr lang="pl-PL" dirty="0" err="1" smtClean="0"/>
              <a:t>challenges</a:t>
            </a:r>
            <a:r>
              <a:rPr lang="pl-PL" dirty="0" smtClean="0"/>
              <a:t> of a </a:t>
            </a:r>
            <a:r>
              <a:rPr lang="pl-PL" dirty="0" err="1" smtClean="0"/>
              <a:t>political</a:t>
            </a:r>
            <a:r>
              <a:rPr lang="pl-PL" dirty="0" smtClean="0"/>
              <a:t>, </a:t>
            </a:r>
            <a:r>
              <a:rPr lang="pl-PL" dirty="0" err="1" smtClean="0"/>
              <a:t>societal</a:t>
            </a:r>
            <a:r>
              <a:rPr lang="pl-PL" dirty="0" smtClean="0"/>
              <a:t> </a:t>
            </a:r>
            <a:r>
              <a:rPr lang="pl-PL" dirty="0" err="1" smtClean="0"/>
              <a:t>or</a:t>
            </a:r>
            <a:r>
              <a:rPr lang="pl-PL" dirty="0" smtClean="0"/>
              <a:t> economic </a:t>
            </a:r>
            <a:r>
              <a:rPr lang="pl-PL" dirty="0" err="1" smtClean="0"/>
              <a:t>nature</a:t>
            </a:r>
            <a:r>
              <a:rPr lang="pl-PL" dirty="0" smtClean="0"/>
              <a:t>. </a:t>
            </a:r>
          </a:p>
          <a:p>
            <a:pPr algn="l"/>
            <a:endParaRPr lang="pl-PL"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049688"/>
            <a:ext cx="20234248" cy="7632848"/>
          </a:xfrm>
        </p:spPr>
        <p:txBody>
          <a:bodyPr/>
          <a:lstStyle/>
          <a:p>
            <a:pPr algn="l"/>
            <a:r>
              <a:rPr lang="pl-PL" dirty="0" err="1" smtClean="0"/>
              <a:t>Because</a:t>
            </a:r>
            <a:r>
              <a:rPr lang="pl-PL" dirty="0" smtClean="0"/>
              <a:t> of </a:t>
            </a:r>
            <a:r>
              <a:rPr lang="pl-PL" dirty="0" err="1" smtClean="0"/>
              <a:t>their</a:t>
            </a:r>
            <a:r>
              <a:rPr lang="pl-PL" dirty="0" smtClean="0"/>
              <a:t> </a:t>
            </a:r>
            <a:r>
              <a:rPr lang="pl-PL" dirty="0" err="1" smtClean="0"/>
              <a:t>social</a:t>
            </a:r>
            <a:r>
              <a:rPr lang="pl-PL" dirty="0" smtClean="0"/>
              <a:t> and legal </a:t>
            </a:r>
            <a:r>
              <a:rPr lang="pl-PL" dirty="0" err="1" smtClean="0"/>
              <a:t>responsibilities</a:t>
            </a:r>
            <a:r>
              <a:rPr lang="pl-PL" dirty="0" smtClean="0"/>
              <a:t>, and </a:t>
            </a:r>
            <a:r>
              <a:rPr lang="pl-PL" dirty="0" err="1" smtClean="0"/>
              <a:t>given</a:t>
            </a:r>
            <a:r>
              <a:rPr lang="pl-PL" dirty="0" smtClean="0"/>
              <a:t> </a:t>
            </a:r>
            <a:r>
              <a:rPr lang="pl-PL" dirty="0" err="1" smtClean="0"/>
              <a:t>the</a:t>
            </a:r>
            <a:r>
              <a:rPr lang="pl-PL" dirty="0" smtClean="0"/>
              <a:t> </a:t>
            </a:r>
            <a:r>
              <a:rPr lang="pl-PL" dirty="0" err="1" smtClean="0"/>
              <a:t>expectations</a:t>
            </a:r>
            <a:r>
              <a:rPr lang="pl-PL" dirty="0" smtClean="0"/>
              <a:t> of </a:t>
            </a:r>
            <a:r>
              <a:rPr lang="pl-PL" dirty="0" err="1" smtClean="0"/>
              <a:t>citizens</a:t>
            </a:r>
            <a:r>
              <a:rPr lang="pl-PL" dirty="0" smtClean="0"/>
              <a:t> and </a:t>
            </a:r>
            <a:r>
              <a:rPr lang="pl-PL" dirty="0" err="1" smtClean="0"/>
              <a:t>administered</a:t>
            </a:r>
            <a:r>
              <a:rPr lang="pl-PL" dirty="0" smtClean="0"/>
              <a:t> in </a:t>
            </a:r>
            <a:r>
              <a:rPr lang="pl-PL" dirty="0" err="1" smtClean="0"/>
              <a:t>terms</a:t>
            </a:r>
            <a:r>
              <a:rPr lang="pl-PL" dirty="0" smtClean="0"/>
              <a:t> of </a:t>
            </a:r>
            <a:r>
              <a:rPr lang="pl-PL" dirty="0" err="1" smtClean="0"/>
              <a:t>transparency</a:t>
            </a:r>
            <a:r>
              <a:rPr lang="pl-PL" dirty="0" smtClean="0"/>
              <a:t>, </a:t>
            </a:r>
            <a:r>
              <a:rPr lang="pl-PL" dirty="0" err="1" smtClean="0"/>
              <a:t>efficiency</a:t>
            </a:r>
            <a:r>
              <a:rPr lang="pl-PL" dirty="0" smtClean="0"/>
              <a:t> and </a:t>
            </a:r>
            <a:r>
              <a:rPr lang="pl-PL" dirty="0" err="1" smtClean="0"/>
              <a:t>accountability</a:t>
            </a:r>
            <a:r>
              <a:rPr lang="pl-PL" dirty="0" smtClean="0"/>
              <a:t>, </a:t>
            </a:r>
            <a:r>
              <a:rPr lang="pl-PL" dirty="0" err="1" smtClean="0"/>
              <a:t>those</a:t>
            </a:r>
            <a:r>
              <a:rPr lang="pl-PL" dirty="0" smtClean="0"/>
              <a:t> </a:t>
            </a:r>
            <a:r>
              <a:rPr lang="pl-PL" dirty="0" err="1" smtClean="0"/>
              <a:t>responsible</a:t>
            </a:r>
            <a:r>
              <a:rPr lang="pl-PL" dirty="0" smtClean="0"/>
              <a:t> for public management and </a:t>
            </a:r>
            <a:r>
              <a:rPr lang="pl-PL" dirty="0" err="1" smtClean="0"/>
              <a:t>implementation</a:t>
            </a:r>
            <a:r>
              <a:rPr lang="pl-PL" dirty="0" smtClean="0"/>
              <a:t> of </a:t>
            </a:r>
            <a:r>
              <a:rPr lang="pl-PL" dirty="0" err="1" smtClean="0"/>
              <a:t>policies</a:t>
            </a:r>
            <a:r>
              <a:rPr lang="pl-PL" dirty="0" smtClean="0"/>
              <a:t> </a:t>
            </a:r>
            <a:r>
              <a:rPr lang="pl-PL" dirty="0" err="1" smtClean="0"/>
              <a:t>must</a:t>
            </a:r>
            <a:r>
              <a:rPr lang="pl-PL" dirty="0" smtClean="0"/>
              <a:t> be </a:t>
            </a:r>
            <a:r>
              <a:rPr lang="pl-PL" dirty="0" err="1" smtClean="0"/>
              <a:t>able</a:t>
            </a:r>
            <a:r>
              <a:rPr lang="pl-PL" dirty="0" smtClean="0"/>
              <a:t> to </a:t>
            </a:r>
            <a:r>
              <a:rPr lang="pl-PL" dirty="0" err="1" smtClean="0"/>
              <a:t>have</a:t>
            </a:r>
            <a:r>
              <a:rPr lang="pl-PL" dirty="0" smtClean="0"/>
              <a:t> not </a:t>
            </a:r>
            <a:r>
              <a:rPr lang="pl-PL" dirty="0" err="1" smtClean="0"/>
              <a:t>only</a:t>
            </a:r>
            <a:r>
              <a:rPr lang="pl-PL" dirty="0" smtClean="0"/>
              <a:t> </a:t>
            </a:r>
            <a:r>
              <a:rPr lang="pl-PL" dirty="0" err="1" smtClean="0"/>
              <a:t>the</a:t>
            </a:r>
            <a:r>
              <a:rPr lang="pl-PL" dirty="0" smtClean="0"/>
              <a:t> </a:t>
            </a:r>
            <a:r>
              <a:rPr lang="pl-PL" dirty="0" err="1" smtClean="0"/>
              <a:t>necessary</a:t>
            </a:r>
            <a:r>
              <a:rPr lang="pl-PL" dirty="0" smtClean="0"/>
              <a:t> </a:t>
            </a:r>
            <a:r>
              <a:rPr lang="pl-PL" dirty="0" err="1" smtClean="0"/>
              <a:t>technical</a:t>
            </a:r>
            <a:r>
              <a:rPr lang="pl-PL" dirty="0" smtClean="0"/>
              <a:t> </a:t>
            </a:r>
            <a:r>
              <a:rPr lang="pl-PL" dirty="0" err="1" smtClean="0"/>
              <a:t>skills</a:t>
            </a:r>
            <a:r>
              <a:rPr lang="pl-PL" dirty="0" smtClean="0"/>
              <a:t>, but </a:t>
            </a:r>
            <a:r>
              <a:rPr lang="pl-PL" dirty="0" err="1" smtClean="0"/>
              <a:t>also</a:t>
            </a:r>
            <a:r>
              <a:rPr lang="pl-PL" dirty="0" smtClean="0"/>
              <a:t> </a:t>
            </a:r>
            <a:r>
              <a:rPr lang="pl-PL" dirty="0" err="1" smtClean="0"/>
              <a:t>the</a:t>
            </a:r>
            <a:r>
              <a:rPr lang="pl-PL" dirty="0" smtClean="0"/>
              <a:t> </a:t>
            </a:r>
            <a:r>
              <a:rPr lang="pl-PL" dirty="0" err="1" smtClean="0"/>
              <a:t>skills</a:t>
            </a:r>
            <a:r>
              <a:rPr lang="pl-PL" dirty="0" smtClean="0"/>
              <a:t> and </a:t>
            </a:r>
            <a:r>
              <a:rPr lang="pl-PL" dirty="0" err="1" smtClean="0"/>
              <a:t>reflexes</a:t>
            </a:r>
            <a:r>
              <a:rPr lang="pl-PL" dirty="0" smtClean="0"/>
              <a:t> </a:t>
            </a:r>
            <a:r>
              <a:rPr lang="pl-PL" dirty="0" err="1" smtClean="0"/>
              <a:t>enabling</a:t>
            </a:r>
            <a:r>
              <a:rPr lang="pl-PL" dirty="0" smtClean="0"/>
              <a:t> </a:t>
            </a:r>
            <a:r>
              <a:rPr lang="pl-PL" dirty="0" err="1" smtClean="0"/>
              <a:t>them</a:t>
            </a:r>
            <a:r>
              <a:rPr lang="pl-PL" dirty="0" smtClean="0"/>
              <a:t> to </a:t>
            </a:r>
            <a:r>
              <a:rPr lang="pl-PL" dirty="0" err="1" smtClean="0"/>
              <a:t>exercise</a:t>
            </a:r>
            <a:r>
              <a:rPr lang="pl-PL" dirty="0" smtClean="0"/>
              <a:t> </a:t>
            </a:r>
            <a:r>
              <a:rPr lang="pl-PL" dirty="0" err="1" smtClean="0"/>
              <a:t>their</a:t>
            </a:r>
            <a:r>
              <a:rPr lang="pl-PL" dirty="0" smtClean="0"/>
              <a:t> public service </a:t>
            </a:r>
            <a:r>
              <a:rPr lang="pl-PL" dirty="0" err="1" smtClean="0"/>
              <a:t>mission</a:t>
            </a:r>
            <a:r>
              <a:rPr lang="pl-PL" dirty="0" smtClean="0"/>
              <a:t>.</a:t>
            </a:r>
          </a:p>
          <a:p>
            <a:endParaRPr lang="pl-PL"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10880" y="4049688"/>
            <a:ext cx="20234248" cy="7632848"/>
          </a:xfrm>
        </p:spPr>
        <p:txBody>
          <a:bodyPr/>
          <a:lstStyle/>
          <a:p>
            <a:pPr algn="l"/>
            <a:r>
              <a:rPr lang="pl-PL" dirty="0" smtClean="0"/>
              <a:t>Beyond </a:t>
            </a:r>
            <a:r>
              <a:rPr lang="pl-PL" dirty="0" err="1" smtClean="0"/>
              <a:t>legalism</a:t>
            </a:r>
            <a:r>
              <a:rPr lang="pl-PL" dirty="0" smtClean="0"/>
              <a:t> and </a:t>
            </a:r>
            <a:r>
              <a:rPr lang="pl-PL" dirty="0" err="1" smtClean="0"/>
              <a:t>formal</a:t>
            </a:r>
            <a:r>
              <a:rPr lang="pl-PL" dirty="0" smtClean="0"/>
              <a:t> </a:t>
            </a:r>
            <a:r>
              <a:rPr lang="pl-PL" dirty="0" err="1" smtClean="0"/>
              <a:t>respect</a:t>
            </a:r>
            <a:r>
              <a:rPr lang="pl-PL" dirty="0" smtClean="0"/>
              <a:t> for </a:t>
            </a:r>
            <a:r>
              <a:rPr lang="pl-PL" dirty="0" err="1" smtClean="0"/>
              <a:t>the</a:t>
            </a:r>
            <a:r>
              <a:rPr lang="pl-PL" dirty="0" smtClean="0"/>
              <a:t> </a:t>
            </a:r>
            <a:r>
              <a:rPr lang="pl-PL" dirty="0" err="1" smtClean="0"/>
              <a:t>existing</a:t>
            </a:r>
            <a:r>
              <a:rPr lang="pl-PL" dirty="0" smtClean="0"/>
              <a:t> legal </a:t>
            </a:r>
            <a:r>
              <a:rPr lang="pl-PL" dirty="0" err="1" smtClean="0"/>
              <a:t>framework</a:t>
            </a:r>
            <a:r>
              <a:rPr lang="pl-PL" dirty="0" smtClean="0"/>
              <a:t>, </a:t>
            </a:r>
            <a:r>
              <a:rPr lang="pl-PL" dirty="0" err="1" smtClean="0"/>
              <a:t>knowledge</a:t>
            </a:r>
            <a:r>
              <a:rPr lang="pl-PL" dirty="0" smtClean="0"/>
              <a:t> of - and </a:t>
            </a:r>
            <a:r>
              <a:rPr lang="pl-PL" dirty="0" err="1" smtClean="0"/>
              <a:t>adherence</a:t>
            </a:r>
            <a:r>
              <a:rPr lang="pl-PL" dirty="0" smtClean="0"/>
              <a:t> to - </a:t>
            </a:r>
            <a:r>
              <a:rPr lang="pl-PL" dirty="0" err="1" smtClean="0"/>
              <a:t>the</a:t>
            </a:r>
            <a:r>
              <a:rPr lang="pl-PL" dirty="0" smtClean="0"/>
              <a:t> </a:t>
            </a:r>
            <a:r>
              <a:rPr lang="pl-PL" dirty="0" err="1" smtClean="0"/>
              <a:t>values</a:t>
            </a:r>
            <a:r>
              <a:rPr lang="pl-PL" dirty="0" smtClean="0"/>
              <a:t> </a:t>
            </a:r>
            <a:r>
              <a:rPr lang="pl-PL" dirty="0" err="1" smtClean="0"/>
              <a:t>constituting</a:t>
            </a:r>
            <a:r>
              <a:rPr lang="pl-PL" dirty="0" smtClean="0"/>
              <a:t> </a:t>
            </a:r>
            <a:r>
              <a:rPr lang="pl-PL" dirty="0" err="1" smtClean="0"/>
              <a:t>the</a:t>
            </a:r>
            <a:r>
              <a:rPr lang="pl-PL" dirty="0" smtClean="0"/>
              <a:t> public service </a:t>
            </a:r>
            <a:r>
              <a:rPr lang="pl-PL" dirty="0" err="1" smtClean="0"/>
              <a:t>must</a:t>
            </a:r>
            <a:r>
              <a:rPr lang="pl-PL" dirty="0" smtClean="0"/>
              <a:t> </a:t>
            </a:r>
            <a:r>
              <a:rPr lang="pl-PL" dirty="0" err="1" smtClean="0"/>
              <a:t>indeed</a:t>
            </a:r>
            <a:r>
              <a:rPr lang="pl-PL" dirty="0" smtClean="0"/>
              <a:t> be </a:t>
            </a:r>
            <a:r>
              <a:rPr lang="pl-PL" dirty="0" err="1" smtClean="0"/>
              <a:t>translated</a:t>
            </a:r>
            <a:r>
              <a:rPr lang="pl-PL" dirty="0" smtClean="0"/>
              <a:t> </a:t>
            </a:r>
            <a:r>
              <a:rPr lang="pl-PL" dirty="0" err="1" smtClean="0"/>
              <a:t>into</a:t>
            </a:r>
            <a:r>
              <a:rPr lang="pl-PL" dirty="0" smtClean="0"/>
              <a:t> </a:t>
            </a:r>
            <a:r>
              <a:rPr lang="pl-PL" dirty="0" err="1" smtClean="0"/>
              <a:t>attitudes</a:t>
            </a:r>
            <a:r>
              <a:rPr lang="pl-PL" dirty="0" smtClean="0"/>
              <a:t> and </a:t>
            </a:r>
            <a:r>
              <a:rPr lang="pl-PL" dirty="0" err="1" smtClean="0"/>
              <a:t>other</a:t>
            </a:r>
            <a:r>
              <a:rPr lang="pl-PL" dirty="0" smtClean="0"/>
              <a:t> </a:t>
            </a:r>
            <a:r>
              <a:rPr lang="pl-PL" dirty="0" err="1" smtClean="0"/>
              <a:t>appropriate</a:t>
            </a:r>
            <a:r>
              <a:rPr lang="pl-PL" dirty="0" smtClean="0"/>
              <a:t> </a:t>
            </a:r>
            <a:r>
              <a:rPr lang="pl-PL" dirty="0" err="1" smtClean="0"/>
              <a:t>behaviors</a:t>
            </a:r>
            <a:r>
              <a:rPr lang="pl-PL" dirty="0" smtClean="0"/>
              <a:t> and for </a:t>
            </a:r>
            <a:r>
              <a:rPr lang="pl-PL" dirty="0" err="1" smtClean="0"/>
              <a:t>this</a:t>
            </a:r>
            <a:r>
              <a:rPr lang="pl-PL" dirty="0" smtClean="0"/>
              <a:t> be </a:t>
            </a:r>
            <a:r>
              <a:rPr lang="pl-PL" dirty="0" err="1" smtClean="0"/>
              <a:t>accompanied</a:t>
            </a:r>
            <a:r>
              <a:rPr lang="pl-PL" dirty="0" smtClean="0"/>
              <a:t> by </a:t>
            </a:r>
            <a:r>
              <a:rPr lang="pl-PL" dirty="0" err="1" smtClean="0"/>
              <a:t>moral</a:t>
            </a:r>
            <a:r>
              <a:rPr lang="pl-PL" dirty="0" smtClean="0"/>
              <a:t> </a:t>
            </a:r>
            <a:r>
              <a:rPr lang="pl-PL" dirty="0" err="1" smtClean="0"/>
              <a:t>qualities</a:t>
            </a:r>
            <a:r>
              <a:rPr lang="pl-PL" dirty="0" smtClean="0"/>
              <a:t> and </a:t>
            </a:r>
            <a:r>
              <a:rPr lang="pl-PL" dirty="0" err="1" smtClean="0"/>
              <a:t>undeniable</a:t>
            </a:r>
            <a:r>
              <a:rPr lang="pl-PL" dirty="0" smtClean="0"/>
              <a:t> </a:t>
            </a:r>
            <a:r>
              <a:rPr lang="pl-PL" dirty="0" err="1" smtClean="0"/>
              <a:t>humanities</a:t>
            </a:r>
            <a:r>
              <a:rPr lang="pl-PL" dirty="0" smtClean="0"/>
              <a:t>. </a:t>
            </a:r>
            <a:r>
              <a:rPr lang="pl-PL" dirty="0" err="1" smtClean="0"/>
              <a:t>Thus</a:t>
            </a:r>
            <a:r>
              <a:rPr lang="pl-PL" dirty="0" smtClean="0"/>
              <a:t>, </a:t>
            </a:r>
            <a:r>
              <a:rPr lang="pl-PL" dirty="0" err="1" smtClean="0"/>
              <a:t>the</a:t>
            </a:r>
            <a:r>
              <a:rPr lang="pl-PL" dirty="0" smtClean="0"/>
              <a:t> </a:t>
            </a:r>
            <a:r>
              <a:rPr lang="pl-PL" dirty="0" err="1" smtClean="0"/>
              <a:t>degree</a:t>
            </a:r>
            <a:r>
              <a:rPr lang="pl-PL" dirty="0" smtClean="0"/>
              <a:t> of </a:t>
            </a:r>
            <a:r>
              <a:rPr lang="pl-PL" dirty="0" err="1" smtClean="0"/>
              <a:t>corruption</a:t>
            </a:r>
            <a:r>
              <a:rPr lang="pl-PL" dirty="0" smtClean="0"/>
              <a:t> in public </a:t>
            </a:r>
            <a:r>
              <a:rPr lang="pl-PL" dirty="0" err="1" smtClean="0"/>
              <a:t>administration</a:t>
            </a:r>
            <a:r>
              <a:rPr lang="pl-PL" dirty="0" smtClean="0"/>
              <a:t> </a:t>
            </a:r>
            <a:r>
              <a:rPr lang="pl-PL" dirty="0" err="1" smtClean="0"/>
              <a:t>being</a:t>
            </a:r>
            <a:r>
              <a:rPr lang="pl-PL" dirty="0" smtClean="0"/>
              <a:t> one of </a:t>
            </a:r>
            <a:r>
              <a:rPr lang="pl-PL" dirty="0" err="1" smtClean="0"/>
              <a:t>the</a:t>
            </a:r>
            <a:r>
              <a:rPr lang="pl-PL" dirty="0" smtClean="0"/>
              <a:t> most </a:t>
            </a:r>
            <a:r>
              <a:rPr lang="pl-PL" dirty="0" err="1" smtClean="0"/>
              <a:t>relevant</a:t>
            </a:r>
            <a:r>
              <a:rPr lang="pl-PL" dirty="0" smtClean="0"/>
              <a:t> </a:t>
            </a:r>
            <a:r>
              <a:rPr lang="pl-PL" dirty="0" err="1" smtClean="0"/>
              <a:t>indicators</a:t>
            </a:r>
            <a:r>
              <a:rPr lang="pl-PL" dirty="0" smtClean="0"/>
              <a:t> of </a:t>
            </a:r>
            <a:r>
              <a:rPr lang="pl-PL" dirty="0" err="1" smtClean="0"/>
              <a:t>the</a:t>
            </a:r>
            <a:r>
              <a:rPr lang="pl-PL" dirty="0" smtClean="0"/>
              <a:t> health of </a:t>
            </a:r>
            <a:r>
              <a:rPr lang="pl-PL" dirty="0" err="1" smtClean="0"/>
              <a:t>democracy</a:t>
            </a:r>
            <a:r>
              <a:rPr lang="pl-PL" dirty="0" smtClean="0"/>
              <a:t> in a country, </a:t>
            </a:r>
            <a:r>
              <a:rPr lang="pl-PL" dirty="0" err="1" smtClean="0"/>
              <a:t>the</a:t>
            </a:r>
            <a:r>
              <a:rPr lang="pl-PL" dirty="0" smtClean="0"/>
              <a:t> </a:t>
            </a:r>
            <a:r>
              <a:rPr lang="pl-PL" dirty="0" err="1" smtClean="0"/>
              <a:t>irreproachable</a:t>
            </a:r>
            <a:r>
              <a:rPr lang="pl-PL" dirty="0" smtClean="0"/>
              <a:t> </a:t>
            </a:r>
            <a:r>
              <a:rPr lang="pl-PL" dirty="0" err="1" smtClean="0"/>
              <a:t>character</a:t>
            </a:r>
            <a:r>
              <a:rPr lang="pl-PL" dirty="0" smtClean="0"/>
              <a:t> of public action </a:t>
            </a:r>
            <a:r>
              <a:rPr lang="pl-PL" dirty="0" err="1" smtClean="0"/>
              <a:t>is</a:t>
            </a:r>
            <a:r>
              <a:rPr lang="pl-PL" dirty="0" smtClean="0"/>
              <a:t> </a:t>
            </a:r>
            <a:r>
              <a:rPr lang="pl-PL" dirty="0" err="1" smtClean="0"/>
              <a:t>all</a:t>
            </a:r>
            <a:r>
              <a:rPr lang="pl-PL" dirty="0" smtClean="0"/>
              <a:t> </a:t>
            </a:r>
            <a:r>
              <a:rPr lang="pl-PL" dirty="0" err="1" smtClean="0"/>
              <a:t>the</a:t>
            </a:r>
            <a:r>
              <a:rPr lang="pl-PL" dirty="0" smtClean="0"/>
              <a:t> </a:t>
            </a:r>
            <a:r>
              <a:rPr lang="pl-PL" dirty="0" err="1" smtClean="0"/>
              <a:t>more</a:t>
            </a:r>
            <a:r>
              <a:rPr lang="pl-PL" dirty="0" smtClean="0"/>
              <a:t> </a:t>
            </a:r>
            <a:r>
              <a:rPr lang="pl-PL" dirty="0" err="1" smtClean="0"/>
              <a:t>necessary</a:t>
            </a:r>
            <a:r>
              <a:rPr lang="pl-PL" dirty="0" smtClean="0"/>
              <a:t> to </a:t>
            </a:r>
            <a:r>
              <a:rPr lang="pl-PL" dirty="0" err="1" smtClean="0"/>
              <a:t>obtain</a:t>
            </a:r>
            <a:r>
              <a:rPr lang="pl-PL" dirty="0" smtClean="0"/>
              <a:t> </a:t>
            </a:r>
            <a:r>
              <a:rPr lang="pl-PL" dirty="0" err="1" smtClean="0"/>
              <a:t>the</a:t>
            </a:r>
            <a:r>
              <a:rPr lang="pl-PL" dirty="0" smtClean="0"/>
              <a:t> </a:t>
            </a:r>
            <a:r>
              <a:rPr lang="pl-PL" dirty="0" err="1" smtClean="0"/>
              <a:t>citizen</a:t>
            </a:r>
            <a:r>
              <a:rPr lang="pl-PL" dirty="0" smtClean="0"/>
              <a:t> </a:t>
            </a:r>
            <a:r>
              <a:rPr lang="pl-PL" dirty="0" err="1" smtClean="0"/>
              <a:t>confidence</a:t>
            </a:r>
            <a:r>
              <a:rPr lang="pl-PL" dirty="0" smtClean="0"/>
              <a:t>.</a:t>
            </a:r>
          </a:p>
          <a:p>
            <a:endParaRPr lang="pl-PL"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smtClean="0"/>
              <a:t>In </a:t>
            </a:r>
            <a:r>
              <a:rPr lang="pl-PL" dirty="0" err="1" smtClean="0"/>
              <a:t>fact</a:t>
            </a:r>
            <a:r>
              <a:rPr lang="pl-PL" dirty="0" smtClean="0"/>
              <a:t>, </a:t>
            </a:r>
            <a:r>
              <a:rPr lang="pl-PL" dirty="0" err="1" smtClean="0"/>
              <a:t>probity</a:t>
            </a:r>
            <a:r>
              <a:rPr lang="pl-PL" dirty="0" smtClean="0"/>
              <a:t> </a:t>
            </a:r>
            <a:r>
              <a:rPr lang="pl-PL" dirty="0" err="1" smtClean="0"/>
              <a:t>is</a:t>
            </a:r>
            <a:r>
              <a:rPr lang="pl-PL" dirty="0" smtClean="0"/>
              <a:t> not limited to </a:t>
            </a:r>
            <a:r>
              <a:rPr lang="pl-PL" dirty="0" err="1" smtClean="0"/>
              <a:t>the</a:t>
            </a:r>
            <a:r>
              <a:rPr lang="pl-PL" dirty="0" smtClean="0"/>
              <a:t> financial </a:t>
            </a:r>
            <a:r>
              <a:rPr lang="pl-PL" dirty="0" err="1" smtClean="0"/>
              <a:t>aspects</a:t>
            </a:r>
            <a:r>
              <a:rPr lang="pl-PL" dirty="0" smtClean="0"/>
              <a:t> </a:t>
            </a:r>
            <a:r>
              <a:rPr lang="pl-PL" dirty="0" err="1" smtClean="0"/>
              <a:t>or</a:t>
            </a:r>
            <a:r>
              <a:rPr lang="pl-PL" dirty="0" smtClean="0"/>
              <a:t> </a:t>
            </a:r>
            <a:r>
              <a:rPr lang="pl-PL" dirty="0" err="1" smtClean="0"/>
              <a:t>the</a:t>
            </a:r>
            <a:r>
              <a:rPr lang="pl-PL" dirty="0" smtClean="0"/>
              <a:t> </a:t>
            </a:r>
            <a:r>
              <a:rPr lang="pl-PL" dirty="0" err="1" smtClean="0"/>
              <a:t>attitude</a:t>
            </a:r>
            <a:r>
              <a:rPr lang="pl-PL" dirty="0" smtClean="0"/>
              <a:t> to </a:t>
            </a:r>
            <a:r>
              <a:rPr lang="pl-PL" dirty="0" err="1" smtClean="0"/>
              <a:t>adopt</a:t>
            </a:r>
            <a:r>
              <a:rPr lang="pl-PL" dirty="0" smtClean="0"/>
              <a:t> in </a:t>
            </a:r>
            <a:r>
              <a:rPr lang="pl-PL" dirty="0" err="1" smtClean="0"/>
              <a:t>relation</a:t>
            </a:r>
            <a:r>
              <a:rPr lang="pl-PL" dirty="0" smtClean="0"/>
              <a:t> to </a:t>
            </a:r>
            <a:r>
              <a:rPr lang="pl-PL" dirty="0" err="1" smtClean="0"/>
              <a:t>possible</a:t>
            </a:r>
            <a:r>
              <a:rPr lang="pl-PL" dirty="0" smtClean="0"/>
              <a:t> </a:t>
            </a:r>
            <a:r>
              <a:rPr lang="pl-PL" dirty="0" err="1" smtClean="0"/>
              <a:t>conflicts</a:t>
            </a:r>
            <a:r>
              <a:rPr lang="pl-PL" dirty="0" smtClean="0"/>
              <a:t> of </a:t>
            </a:r>
            <a:r>
              <a:rPr lang="pl-PL" dirty="0" err="1" smtClean="0"/>
              <a:t>interest</a:t>
            </a:r>
            <a:r>
              <a:rPr lang="pl-PL" dirty="0" smtClean="0"/>
              <a:t>. </a:t>
            </a:r>
            <a:r>
              <a:rPr lang="pl-PL" dirty="0" err="1" smtClean="0"/>
              <a:t>It</a:t>
            </a:r>
            <a:r>
              <a:rPr lang="pl-PL" dirty="0" smtClean="0"/>
              <a:t> </a:t>
            </a:r>
            <a:r>
              <a:rPr lang="pl-PL" dirty="0" err="1" smtClean="0"/>
              <a:t>must</a:t>
            </a:r>
            <a:r>
              <a:rPr lang="pl-PL" dirty="0" smtClean="0"/>
              <a:t> </a:t>
            </a:r>
            <a:r>
              <a:rPr lang="pl-PL" dirty="0" err="1" smtClean="0"/>
              <a:t>also</a:t>
            </a:r>
            <a:r>
              <a:rPr lang="pl-PL" dirty="0" smtClean="0"/>
              <a:t> </a:t>
            </a:r>
            <a:r>
              <a:rPr lang="pl-PL" dirty="0" err="1" smtClean="0"/>
              <a:t>have</a:t>
            </a:r>
            <a:r>
              <a:rPr lang="pl-PL" dirty="0" smtClean="0"/>
              <a:t> a </a:t>
            </a:r>
            <a:r>
              <a:rPr lang="pl-PL" dirty="0" err="1" smtClean="0"/>
              <a:t>moral</a:t>
            </a:r>
            <a:r>
              <a:rPr lang="pl-PL" dirty="0" smtClean="0"/>
              <a:t> </a:t>
            </a:r>
            <a:r>
              <a:rPr lang="pl-PL" dirty="0" err="1" smtClean="0"/>
              <a:t>dimension</a:t>
            </a:r>
            <a:r>
              <a:rPr lang="pl-PL" dirty="0" smtClean="0"/>
              <a:t> and </a:t>
            </a:r>
            <a:r>
              <a:rPr lang="pl-PL" dirty="0" err="1" smtClean="0"/>
              <a:t>requires</a:t>
            </a:r>
            <a:r>
              <a:rPr lang="pl-PL" dirty="0" smtClean="0"/>
              <a:t> </a:t>
            </a:r>
            <a:r>
              <a:rPr lang="pl-PL" dirty="0" err="1" smtClean="0"/>
              <a:t>that</a:t>
            </a:r>
            <a:r>
              <a:rPr lang="pl-PL" dirty="0" smtClean="0"/>
              <a:t> </a:t>
            </a:r>
            <a:r>
              <a:rPr lang="pl-PL" dirty="0" err="1" smtClean="0"/>
              <a:t>civil</a:t>
            </a:r>
            <a:r>
              <a:rPr lang="pl-PL" dirty="0" smtClean="0"/>
              <a:t> </a:t>
            </a:r>
            <a:r>
              <a:rPr lang="pl-PL" dirty="0" err="1" smtClean="0"/>
              <a:t>servant</a:t>
            </a:r>
            <a:r>
              <a:rPr lang="pl-PL" dirty="0" smtClean="0"/>
              <a:t> </a:t>
            </a:r>
            <a:r>
              <a:rPr lang="pl-PL" dirty="0" err="1" smtClean="0"/>
              <a:t>approaching</a:t>
            </a:r>
            <a:r>
              <a:rPr lang="pl-PL" dirty="0" smtClean="0"/>
              <a:t> </a:t>
            </a:r>
            <a:r>
              <a:rPr lang="pl-PL" dirty="0" err="1" smtClean="0"/>
              <a:t>the</a:t>
            </a:r>
            <a:r>
              <a:rPr lang="pl-PL" dirty="0" smtClean="0"/>
              <a:t> </a:t>
            </a:r>
            <a:r>
              <a:rPr lang="pl-PL" dirty="0" err="1" smtClean="0"/>
              <a:t>issues</a:t>
            </a:r>
            <a:r>
              <a:rPr lang="pl-PL" dirty="0" smtClean="0"/>
              <a:t> </a:t>
            </a:r>
            <a:r>
              <a:rPr lang="pl-PL" dirty="0" err="1" smtClean="0"/>
              <a:t>must</a:t>
            </a:r>
            <a:r>
              <a:rPr lang="pl-PL" dirty="0" smtClean="0"/>
              <a:t> </a:t>
            </a:r>
            <a:r>
              <a:rPr lang="pl-PL" dirty="0" err="1" smtClean="0"/>
              <a:t>act</a:t>
            </a:r>
            <a:r>
              <a:rPr lang="pl-PL" dirty="0" smtClean="0"/>
              <a:t> </a:t>
            </a:r>
            <a:r>
              <a:rPr lang="pl-PL" dirty="0" err="1" smtClean="0"/>
              <a:t>with</a:t>
            </a:r>
            <a:r>
              <a:rPr lang="pl-PL" dirty="0" smtClean="0"/>
              <a:t> </a:t>
            </a:r>
            <a:r>
              <a:rPr lang="pl-PL" dirty="0" err="1" smtClean="0"/>
              <a:t>intellectual</a:t>
            </a:r>
            <a:r>
              <a:rPr lang="pl-PL" dirty="0" smtClean="0"/>
              <a:t> </a:t>
            </a:r>
            <a:r>
              <a:rPr lang="pl-PL" dirty="0" err="1" smtClean="0"/>
              <a:t>honesty</a:t>
            </a:r>
            <a:r>
              <a:rPr lang="pl-PL" dirty="0" smtClean="0"/>
              <a:t> </a:t>
            </a:r>
            <a:r>
              <a:rPr lang="pl-PL" dirty="0" err="1" smtClean="0"/>
              <a:t>avoiding</a:t>
            </a:r>
            <a:r>
              <a:rPr lang="pl-PL" dirty="0" smtClean="0"/>
              <a:t> </a:t>
            </a:r>
            <a:r>
              <a:rPr lang="pl-PL" dirty="0" err="1" smtClean="0"/>
              <a:t>subjectivity</a:t>
            </a:r>
            <a:r>
              <a:rPr lang="pl-PL" dirty="0" smtClean="0"/>
              <a:t>. </a:t>
            </a:r>
            <a:r>
              <a:rPr lang="pl-PL" dirty="0" err="1" smtClean="0"/>
              <a:t>However</a:t>
            </a:r>
            <a:r>
              <a:rPr lang="pl-PL" dirty="0" smtClean="0"/>
              <a:t>, </a:t>
            </a:r>
            <a:r>
              <a:rPr lang="pl-PL" dirty="0" err="1" smtClean="0"/>
              <a:t>from</a:t>
            </a:r>
            <a:r>
              <a:rPr lang="pl-PL" dirty="0" smtClean="0"/>
              <a:t> </a:t>
            </a:r>
            <a:r>
              <a:rPr lang="pl-PL" dirty="0" err="1" smtClean="0"/>
              <a:t>the</a:t>
            </a:r>
            <a:r>
              <a:rPr lang="pl-PL" dirty="0" smtClean="0"/>
              <a:t> 1980s in </a:t>
            </a:r>
            <a:r>
              <a:rPr lang="pl-PL" dirty="0" err="1" smtClean="0"/>
              <a:t>the</a:t>
            </a:r>
            <a:r>
              <a:rPr lang="pl-PL" dirty="0" smtClean="0"/>
              <a:t> </a:t>
            </a:r>
            <a:r>
              <a:rPr lang="pl-PL" dirty="0" err="1" smtClean="0"/>
              <a:t>developed</a:t>
            </a:r>
            <a:r>
              <a:rPr lang="pl-PL" dirty="0" smtClean="0"/>
              <a:t> </a:t>
            </a:r>
            <a:r>
              <a:rPr lang="pl-PL" dirty="0" err="1" smtClean="0"/>
              <a:t>countries</a:t>
            </a:r>
            <a:r>
              <a:rPr lang="pl-PL" dirty="0" smtClean="0"/>
              <a:t>, </a:t>
            </a:r>
            <a:r>
              <a:rPr lang="pl-PL" dirty="0" err="1" smtClean="0"/>
              <a:t>the</a:t>
            </a:r>
            <a:r>
              <a:rPr lang="pl-PL" dirty="0" smtClean="0"/>
              <a:t> </a:t>
            </a:r>
            <a:r>
              <a:rPr lang="pl-PL" dirty="0" err="1" smtClean="0"/>
              <a:t>techniques</a:t>
            </a:r>
            <a:r>
              <a:rPr lang="pl-PL" dirty="0" smtClean="0"/>
              <a:t> of </a:t>
            </a:r>
            <a:r>
              <a:rPr lang="pl-PL" dirty="0" err="1" smtClean="0"/>
              <a:t>organizing</a:t>
            </a:r>
            <a:r>
              <a:rPr lang="pl-PL" dirty="0" smtClean="0"/>
              <a:t> public services </a:t>
            </a:r>
            <a:r>
              <a:rPr lang="pl-PL" dirty="0" err="1" smtClean="0"/>
              <a:t>linked</a:t>
            </a:r>
            <a:r>
              <a:rPr lang="pl-PL" dirty="0" smtClean="0"/>
              <a:t> to </a:t>
            </a:r>
            <a:r>
              <a:rPr lang="pl-PL" dirty="0" err="1" smtClean="0"/>
              <a:t>the</a:t>
            </a:r>
            <a:r>
              <a:rPr lang="pl-PL" dirty="0" smtClean="0"/>
              <a:t> </a:t>
            </a:r>
            <a:r>
              <a:rPr lang="pl-PL" dirty="0" err="1" smtClean="0"/>
              <a:t>new</a:t>
            </a:r>
            <a:r>
              <a:rPr lang="pl-PL" dirty="0" smtClean="0"/>
              <a:t> public management </a:t>
            </a:r>
            <a:r>
              <a:rPr lang="pl-PL" dirty="0" err="1" smtClean="0"/>
              <a:t>introduced</a:t>
            </a:r>
            <a:r>
              <a:rPr lang="pl-PL" dirty="0" smtClean="0"/>
              <a:t> </a:t>
            </a:r>
            <a:r>
              <a:rPr lang="pl-PL" dirty="0" err="1" smtClean="0"/>
              <a:t>methods</a:t>
            </a:r>
            <a:r>
              <a:rPr lang="pl-PL" dirty="0" smtClean="0"/>
              <a:t> </a:t>
            </a:r>
            <a:r>
              <a:rPr lang="pl-PL" dirty="0" err="1" smtClean="0"/>
              <a:t>that</a:t>
            </a:r>
            <a:r>
              <a:rPr lang="pl-PL" dirty="0" smtClean="0"/>
              <a:t> </a:t>
            </a:r>
            <a:r>
              <a:rPr lang="pl-PL" dirty="0" err="1" smtClean="0"/>
              <a:t>led</a:t>
            </a:r>
            <a:r>
              <a:rPr lang="pl-PL" dirty="0" smtClean="0"/>
              <a:t> to </a:t>
            </a:r>
            <a:r>
              <a:rPr lang="pl-PL" dirty="0" err="1" smtClean="0"/>
              <a:t>the</a:t>
            </a:r>
            <a:r>
              <a:rPr lang="pl-PL" dirty="0" smtClean="0"/>
              <a:t> </a:t>
            </a:r>
            <a:r>
              <a:rPr lang="pl-PL" dirty="0" err="1" smtClean="0"/>
              <a:t>classic</a:t>
            </a:r>
            <a:r>
              <a:rPr lang="pl-PL" dirty="0" smtClean="0"/>
              <a:t> </a:t>
            </a:r>
            <a:r>
              <a:rPr lang="pl-PL" dirty="0" err="1" smtClean="0"/>
              <a:t>figure</a:t>
            </a:r>
            <a:r>
              <a:rPr lang="pl-PL" dirty="0" smtClean="0"/>
              <a:t> of </a:t>
            </a:r>
            <a:r>
              <a:rPr lang="pl-PL" dirty="0" err="1" smtClean="0"/>
              <a:t>the</a:t>
            </a:r>
            <a:r>
              <a:rPr lang="pl-PL" dirty="0" smtClean="0"/>
              <a:t> </a:t>
            </a:r>
            <a:r>
              <a:rPr lang="pl-PL" dirty="0" err="1" smtClean="0"/>
              <a:t>civil</a:t>
            </a:r>
            <a:r>
              <a:rPr lang="pl-PL" dirty="0" smtClean="0"/>
              <a:t> </a:t>
            </a:r>
            <a:r>
              <a:rPr lang="pl-PL" dirty="0" err="1" smtClean="0"/>
              <a:t>servant</a:t>
            </a:r>
            <a:r>
              <a:rPr lang="pl-PL" dirty="0" smtClean="0"/>
              <a:t> </a:t>
            </a:r>
            <a:r>
              <a:rPr lang="pl-PL" dirty="0" err="1" smtClean="0"/>
              <a:t>being</a:t>
            </a:r>
            <a:r>
              <a:rPr lang="pl-PL" dirty="0" smtClean="0"/>
              <a:t> </a:t>
            </a:r>
            <a:r>
              <a:rPr lang="pl-PL" dirty="0" err="1" smtClean="0"/>
              <a:t>devalued</a:t>
            </a:r>
            <a:r>
              <a:rPr lang="pl-PL" dirty="0" smtClean="0"/>
              <a:t> as a </a:t>
            </a:r>
            <a:r>
              <a:rPr lang="pl-PL" dirty="0" err="1" smtClean="0"/>
              <a:t>licensed</a:t>
            </a:r>
            <a:r>
              <a:rPr lang="pl-PL" dirty="0" smtClean="0"/>
              <a:t> agent of </a:t>
            </a:r>
            <a:r>
              <a:rPr lang="pl-PL" dirty="0" err="1" smtClean="0"/>
              <a:t>the</a:t>
            </a:r>
            <a:r>
              <a:rPr lang="pl-PL" dirty="0" smtClean="0"/>
              <a:t> general </a:t>
            </a:r>
            <a:r>
              <a:rPr lang="pl-PL" dirty="0" err="1" smtClean="0"/>
              <a:t>interest</a:t>
            </a:r>
            <a:r>
              <a:rPr lang="pl-PL" dirty="0" smtClean="0"/>
              <a:t>. </a:t>
            </a:r>
          </a:p>
          <a:p>
            <a:endParaRPr lang="pl-PL"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err="1" smtClean="0"/>
              <a:t>The</a:t>
            </a:r>
            <a:r>
              <a:rPr lang="pl-PL" dirty="0" smtClean="0"/>
              <a:t> </a:t>
            </a:r>
            <a:r>
              <a:rPr lang="pl-PL" dirty="0" err="1" smtClean="0"/>
              <a:t>recognition</a:t>
            </a:r>
            <a:r>
              <a:rPr lang="pl-PL" dirty="0" smtClean="0"/>
              <a:t> of a </a:t>
            </a:r>
            <a:r>
              <a:rPr lang="pl-PL" dirty="0" err="1" smtClean="0"/>
              <a:t>technocracy</a:t>
            </a:r>
            <a:r>
              <a:rPr lang="pl-PL" dirty="0" smtClean="0"/>
              <a:t> </a:t>
            </a:r>
            <a:r>
              <a:rPr lang="pl-PL" dirty="0" err="1" smtClean="0"/>
              <a:t>adorned</a:t>
            </a:r>
            <a:r>
              <a:rPr lang="pl-PL" dirty="0" smtClean="0"/>
              <a:t> </a:t>
            </a:r>
            <a:r>
              <a:rPr lang="pl-PL" dirty="0" err="1" smtClean="0"/>
              <a:t>with</a:t>
            </a:r>
            <a:r>
              <a:rPr lang="pl-PL" dirty="0" smtClean="0"/>
              <a:t> </a:t>
            </a:r>
            <a:r>
              <a:rPr lang="pl-PL" dirty="0" err="1" smtClean="0"/>
              <a:t>the</a:t>
            </a:r>
            <a:r>
              <a:rPr lang="pl-PL" dirty="0" smtClean="0"/>
              <a:t> </a:t>
            </a:r>
            <a:r>
              <a:rPr lang="pl-PL" dirty="0" err="1" smtClean="0"/>
              <a:t>virtues</a:t>
            </a:r>
            <a:r>
              <a:rPr lang="pl-PL" dirty="0" smtClean="0"/>
              <a:t> of </a:t>
            </a:r>
            <a:r>
              <a:rPr lang="pl-PL" dirty="0" err="1" smtClean="0"/>
              <a:t>rationality</a:t>
            </a:r>
            <a:r>
              <a:rPr lang="pl-PL" dirty="0" smtClean="0"/>
              <a:t> and </a:t>
            </a:r>
            <a:r>
              <a:rPr lang="pl-PL" dirty="0" err="1" smtClean="0"/>
              <a:t>disinterestedness</a:t>
            </a:r>
            <a:r>
              <a:rPr lang="pl-PL" dirty="0" smtClean="0"/>
              <a:t> </a:t>
            </a:r>
            <a:r>
              <a:rPr lang="pl-PL" dirty="0" err="1" smtClean="0"/>
              <a:t>has</a:t>
            </a:r>
            <a:r>
              <a:rPr lang="pl-PL" dirty="0" smtClean="0"/>
              <a:t> </a:t>
            </a:r>
            <a:r>
              <a:rPr lang="pl-PL" dirty="0" err="1" smtClean="0"/>
              <a:t>also</a:t>
            </a:r>
            <a:r>
              <a:rPr lang="pl-PL" dirty="0" smtClean="0"/>
              <a:t> </a:t>
            </a:r>
            <a:r>
              <a:rPr lang="pl-PL" dirty="0" err="1" smtClean="0"/>
              <a:t>lost</a:t>
            </a:r>
            <a:r>
              <a:rPr lang="pl-PL" dirty="0" smtClean="0"/>
              <a:t> </a:t>
            </a:r>
            <a:r>
              <a:rPr lang="pl-PL" dirty="0" err="1" smtClean="0"/>
              <a:t>its</a:t>
            </a:r>
            <a:r>
              <a:rPr lang="pl-PL" dirty="0" smtClean="0"/>
              <a:t> </a:t>
            </a:r>
            <a:r>
              <a:rPr lang="pl-PL" dirty="0" err="1" smtClean="0"/>
              <a:t>evidence</a:t>
            </a:r>
            <a:r>
              <a:rPr lang="pl-PL" dirty="0" smtClean="0"/>
              <a:t> in a </a:t>
            </a:r>
            <a:r>
              <a:rPr lang="pl-PL" dirty="0" err="1" smtClean="0"/>
              <a:t>more</a:t>
            </a:r>
            <a:r>
              <a:rPr lang="pl-PL" dirty="0" smtClean="0"/>
              <a:t> </a:t>
            </a:r>
            <a:r>
              <a:rPr lang="pl-PL" dirty="0" err="1" smtClean="0"/>
              <a:t>lucid</a:t>
            </a:r>
            <a:r>
              <a:rPr lang="pl-PL" dirty="0" smtClean="0"/>
              <a:t> and </a:t>
            </a:r>
            <a:r>
              <a:rPr lang="pl-PL" dirty="0" err="1" smtClean="0"/>
              <a:t>more</a:t>
            </a:r>
            <a:r>
              <a:rPr lang="pl-PL" dirty="0" smtClean="0"/>
              <a:t> </a:t>
            </a:r>
            <a:r>
              <a:rPr lang="pl-PL" dirty="0" err="1" smtClean="0"/>
              <a:t>educated</a:t>
            </a:r>
            <a:r>
              <a:rPr lang="pl-PL" dirty="0" smtClean="0"/>
              <a:t> </a:t>
            </a:r>
            <a:r>
              <a:rPr lang="pl-PL" dirty="0" err="1" smtClean="0"/>
              <a:t>society</a:t>
            </a:r>
            <a:r>
              <a:rPr lang="pl-PL" dirty="0" smtClean="0"/>
              <a:t>. </a:t>
            </a:r>
            <a:r>
              <a:rPr lang="pl-PL" dirty="0" err="1" smtClean="0"/>
              <a:t>Along</a:t>
            </a:r>
            <a:r>
              <a:rPr lang="pl-PL" dirty="0" smtClean="0"/>
              <a:t> </a:t>
            </a:r>
            <a:r>
              <a:rPr lang="pl-PL" dirty="0" err="1" smtClean="0"/>
              <a:t>with</a:t>
            </a:r>
            <a:r>
              <a:rPr lang="pl-PL" dirty="0" smtClean="0"/>
              <a:t> </a:t>
            </a:r>
            <a:r>
              <a:rPr lang="pl-PL" dirty="0" err="1" smtClean="0"/>
              <a:t>the</a:t>
            </a:r>
            <a:r>
              <a:rPr lang="pl-PL" dirty="0" smtClean="0"/>
              <a:t> </a:t>
            </a:r>
            <a:r>
              <a:rPr lang="pl-PL" dirty="0" err="1" smtClean="0"/>
              <a:t>weakening</a:t>
            </a:r>
            <a:r>
              <a:rPr lang="pl-PL" dirty="0" smtClean="0"/>
              <a:t> of </a:t>
            </a:r>
            <a:r>
              <a:rPr lang="pl-PL" dirty="0" err="1" smtClean="0"/>
              <a:t>the</a:t>
            </a:r>
            <a:r>
              <a:rPr lang="pl-PL" dirty="0" smtClean="0"/>
              <a:t> </a:t>
            </a:r>
            <a:r>
              <a:rPr lang="pl-PL" dirty="0" err="1" smtClean="0"/>
              <a:t>legitimacy</a:t>
            </a:r>
            <a:r>
              <a:rPr lang="pl-PL" dirty="0" smtClean="0"/>
              <a:t> of </a:t>
            </a:r>
            <a:r>
              <a:rPr lang="pl-PL" dirty="0" err="1" smtClean="0"/>
              <a:t>the</a:t>
            </a:r>
            <a:r>
              <a:rPr lang="pl-PL" dirty="0" smtClean="0"/>
              <a:t> </a:t>
            </a:r>
            <a:r>
              <a:rPr lang="pl-PL" dirty="0" err="1" smtClean="0"/>
              <a:t>electoral-representative</a:t>
            </a:r>
            <a:r>
              <a:rPr lang="pl-PL" dirty="0" smtClean="0"/>
              <a:t> </a:t>
            </a:r>
            <a:r>
              <a:rPr lang="pl-PL" dirty="0" err="1" smtClean="0"/>
              <a:t>sphere</a:t>
            </a:r>
            <a:r>
              <a:rPr lang="pl-PL" dirty="0" smtClean="0"/>
              <a:t>, </a:t>
            </a:r>
            <a:r>
              <a:rPr lang="pl-PL" dirty="0" err="1" smtClean="0"/>
              <a:t>this</a:t>
            </a:r>
            <a:r>
              <a:rPr lang="pl-PL" dirty="0" smtClean="0"/>
              <a:t> </a:t>
            </a:r>
            <a:r>
              <a:rPr lang="pl-PL" dirty="0" err="1" smtClean="0"/>
              <a:t>situation</a:t>
            </a:r>
            <a:r>
              <a:rPr lang="pl-PL" dirty="0" smtClean="0"/>
              <a:t> </a:t>
            </a:r>
            <a:r>
              <a:rPr lang="pl-PL" dirty="0" err="1" smtClean="0"/>
              <a:t>has</a:t>
            </a:r>
            <a:r>
              <a:rPr lang="pl-PL" dirty="0" smtClean="0"/>
              <a:t> </a:t>
            </a:r>
            <a:r>
              <a:rPr lang="pl-PL" dirty="0" err="1" smtClean="0"/>
              <a:t>resulted</a:t>
            </a:r>
            <a:r>
              <a:rPr lang="pl-PL" dirty="0" smtClean="0"/>
              <a:t> in </a:t>
            </a:r>
            <a:r>
              <a:rPr lang="pl-PL" dirty="0" err="1" smtClean="0"/>
              <a:t>the</a:t>
            </a:r>
            <a:r>
              <a:rPr lang="pl-PL" dirty="0" smtClean="0"/>
              <a:t> </a:t>
            </a:r>
            <a:r>
              <a:rPr lang="pl-PL" dirty="0" err="1" smtClean="0"/>
              <a:t>dispossession</a:t>
            </a:r>
            <a:r>
              <a:rPr lang="pl-PL" dirty="0" smtClean="0"/>
              <a:t> of </a:t>
            </a:r>
            <a:r>
              <a:rPr lang="pl-PL" dirty="0" err="1" smtClean="0"/>
              <a:t>the</a:t>
            </a:r>
            <a:r>
              <a:rPr lang="pl-PL" dirty="0" smtClean="0"/>
              <a:t> </a:t>
            </a:r>
            <a:r>
              <a:rPr lang="pl-PL" dirty="0" err="1" smtClean="0"/>
              <a:t>administrative</a:t>
            </a:r>
            <a:r>
              <a:rPr lang="pl-PL" dirty="0" smtClean="0"/>
              <a:t> </a:t>
            </a:r>
            <a:r>
              <a:rPr lang="pl-PL" dirty="0" err="1" smtClean="0"/>
              <a:t>power</a:t>
            </a:r>
            <a:r>
              <a:rPr lang="pl-PL" dirty="0" smtClean="0"/>
              <a:t> of </a:t>
            </a:r>
            <a:r>
              <a:rPr lang="pl-PL" dirty="0" err="1" smtClean="0"/>
              <a:t>the</a:t>
            </a:r>
            <a:r>
              <a:rPr lang="pl-PL" dirty="0" smtClean="0"/>
              <a:t> </a:t>
            </a:r>
            <a:r>
              <a:rPr lang="pl-PL" dirty="0" err="1" smtClean="0"/>
              <a:t>moral</a:t>
            </a:r>
            <a:r>
              <a:rPr lang="pl-PL" dirty="0" smtClean="0"/>
              <a:t> and </a:t>
            </a:r>
            <a:r>
              <a:rPr lang="pl-PL" dirty="0" err="1" smtClean="0"/>
              <a:t>professional</a:t>
            </a:r>
            <a:r>
              <a:rPr lang="pl-PL" dirty="0" smtClean="0"/>
              <a:t> </a:t>
            </a:r>
            <a:r>
              <a:rPr lang="pl-PL" dirty="0" err="1" smtClean="0"/>
              <a:t>elements</a:t>
            </a:r>
            <a:r>
              <a:rPr lang="pl-PL" dirty="0" smtClean="0"/>
              <a:t> </a:t>
            </a:r>
            <a:r>
              <a:rPr lang="pl-PL" dirty="0" err="1" smtClean="0"/>
              <a:t>that</a:t>
            </a:r>
            <a:r>
              <a:rPr lang="pl-PL" dirty="0" smtClean="0"/>
              <a:t> </a:t>
            </a:r>
            <a:r>
              <a:rPr lang="pl-PL" dirty="0" err="1" smtClean="0"/>
              <a:t>had</a:t>
            </a:r>
            <a:r>
              <a:rPr lang="pl-PL" dirty="0" smtClean="0"/>
              <a:t> </a:t>
            </a:r>
            <a:r>
              <a:rPr lang="pl-PL" dirty="0" err="1" smtClean="0"/>
              <a:t>once</a:t>
            </a:r>
            <a:r>
              <a:rPr lang="pl-PL" dirty="0" smtClean="0"/>
              <a:t> </a:t>
            </a:r>
            <a:r>
              <a:rPr lang="pl-PL" dirty="0" err="1" smtClean="0"/>
              <a:t>allowed</a:t>
            </a:r>
            <a:r>
              <a:rPr lang="pl-PL" dirty="0" smtClean="0"/>
              <a:t> </a:t>
            </a:r>
            <a:r>
              <a:rPr lang="pl-PL" dirty="0" err="1" smtClean="0"/>
              <a:t>it</a:t>
            </a:r>
            <a:r>
              <a:rPr lang="pl-PL" dirty="0" smtClean="0"/>
              <a:t> to </a:t>
            </a:r>
            <a:r>
              <a:rPr lang="pl-PL" dirty="0" err="1" smtClean="0"/>
              <a:t>prevail</a:t>
            </a:r>
            <a:r>
              <a:rPr lang="pl-PL" dirty="0" smtClean="0"/>
              <a:t>.</a:t>
            </a:r>
          </a:p>
          <a:p>
            <a:endParaRPr lang="pl-PL"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055096" y="1817440"/>
            <a:ext cx="17569952" cy="2520280"/>
          </a:xfrm>
        </p:spPr>
        <p:txBody>
          <a:bodyPr>
            <a:normAutofit/>
          </a:bodyPr>
          <a:lstStyle/>
          <a:p>
            <a:r>
              <a:rPr lang="pl-PL" sz="6600" dirty="0" err="1" smtClean="0">
                <a:solidFill>
                  <a:srgbClr val="FF0000"/>
                </a:solidFill>
              </a:rPr>
              <a:t>Responsibility</a:t>
            </a:r>
            <a:r>
              <a:rPr lang="pl-PL" sz="6600" dirty="0" smtClean="0">
                <a:solidFill>
                  <a:srgbClr val="FF0000"/>
                </a:solidFill>
              </a:rPr>
              <a:t> in public action </a:t>
            </a:r>
            <a:r>
              <a:rPr lang="pl-PL" sz="6600" dirty="0" smtClean="0">
                <a:solidFill>
                  <a:srgbClr val="FF0000"/>
                </a:solidFill>
              </a:rPr>
              <a:t/>
            </a:r>
            <a:br>
              <a:rPr lang="pl-PL" sz="6600" dirty="0" smtClean="0">
                <a:solidFill>
                  <a:srgbClr val="FF0000"/>
                </a:solidFill>
              </a:rPr>
            </a:br>
            <a:r>
              <a:rPr lang="pl-PL" sz="6600" dirty="0" err="1" smtClean="0">
                <a:solidFill>
                  <a:srgbClr val="FF0000"/>
                </a:solidFill>
              </a:rPr>
              <a:t>equivalent</a:t>
            </a:r>
            <a:r>
              <a:rPr lang="pl-PL" sz="6600" dirty="0" smtClean="0">
                <a:solidFill>
                  <a:srgbClr val="FF0000"/>
                </a:solidFill>
              </a:rPr>
              <a:t> </a:t>
            </a:r>
            <a:r>
              <a:rPr lang="pl-PL" sz="6600" dirty="0" smtClean="0">
                <a:solidFill>
                  <a:srgbClr val="FF0000"/>
                </a:solidFill>
              </a:rPr>
              <a:t>of </a:t>
            </a:r>
            <a:r>
              <a:rPr lang="pl-PL" sz="6600" dirty="0" err="1" smtClean="0">
                <a:solidFill>
                  <a:srgbClr val="FF0000"/>
                </a:solidFill>
              </a:rPr>
              <a:t>civic</a:t>
            </a:r>
            <a:r>
              <a:rPr lang="pl-PL" sz="6600" dirty="0" smtClean="0">
                <a:solidFill>
                  <a:srgbClr val="FF0000"/>
                </a:solidFill>
              </a:rPr>
              <a:t> </a:t>
            </a:r>
            <a:r>
              <a:rPr lang="pl-PL" sz="6600" dirty="0" err="1" smtClean="0">
                <a:solidFill>
                  <a:srgbClr val="FF0000"/>
                </a:solidFill>
              </a:rPr>
              <a:t>virtues</a:t>
            </a:r>
            <a:endParaRPr lang="pl-PL" sz="6600" dirty="0">
              <a:solidFill>
                <a:srgbClr val="FF0000"/>
              </a:solidFill>
            </a:endParaRPr>
          </a:p>
        </p:txBody>
      </p:sp>
      <p:sp>
        <p:nvSpPr>
          <p:cNvPr id="3" name="Symbol zastępczy zawartości 2"/>
          <p:cNvSpPr>
            <a:spLocks noGrp="1"/>
          </p:cNvSpPr>
          <p:nvPr>
            <p:ph idx="1"/>
          </p:nvPr>
        </p:nvSpPr>
        <p:spPr>
          <a:xfrm>
            <a:off x="2110880" y="4913784"/>
            <a:ext cx="20234248" cy="6768752"/>
          </a:xfrm>
        </p:spPr>
        <p:txBody>
          <a:bodyPr/>
          <a:lstStyle/>
          <a:p>
            <a:pPr algn="l"/>
            <a:r>
              <a:rPr lang="pl-PL" dirty="0" err="1" smtClean="0"/>
              <a:t>The</a:t>
            </a:r>
            <a:r>
              <a:rPr lang="pl-PL" dirty="0" smtClean="0"/>
              <a:t> idea of </a:t>
            </a:r>
            <a:r>
              <a:rPr lang="pl-PL" dirty="0" err="1" smtClean="0"/>
              <a:t>responsibility</a:t>
            </a:r>
            <a:r>
              <a:rPr lang="pl-PL" dirty="0" smtClean="0"/>
              <a:t> </a:t>
            </a:r>
            <a:r>
              <a:rPr lang="pl-PL" dirty="0" err="1" smtClean="0"/>
              <a:t>is</a:t>
            </a:r>
            <a:r>
              <a:rPr lang="pl-PL" dirty="0" smtClean="0"/>
              <a:t> </a:t>
            </a:r>
            <a:r>
              <a:rPr lang="pl-PL" dirty="0" err="1" smtClean="0"/>
              <a:t>very</a:t>
            </a:r>
            <a:r>
              <a:rPr lang="pl-PL" dirty="0" smtClean="0"/>
              <a:t> central in </a:t>
            </a:r>
            <a:r>
              <a:rPr lang="pl-PL" dirty="0" err="1" smtClean="0"/>
              <a:t>ethics</a:t>
            </a:r>
            <a:r>
              <a:rPr lang="pl-PL" dirty="0" smtClean="0"/>
              <a:t>, </a:t>
            </a:r>
            <a:r>
              <a:rPr lang="pl-PL" dirty="0" err="1" smtClean="0"/>
              <a:t>it</a:t>
            </a:r>
            <a:r>
              <a:rPr lang="pl-PL" dirty="0" smtClean="0"/>
              <a:t> </a:t>
            </a:r>
            <a:r>
              <a:rPr lang="pl-PL" dirty="0" err="1" smtClean="0"/>
              <a:t>is</a:t>
            </a:r>
            <a:r>
              <a:rPr lang="pl-PL" dirty="0" smtClean="0"/>
              <a:t> </a:t>
            </a:r>
            <a:r>
              <a:rPr lang="pl-PL" dirty="0" err="1" smtClean="0"/>
              <a:t>concerned</a:t>
            </a:r>
            <a:r>
              <a:rPr lang="pl-PL" dirty="0" smtClean="0"/>
              <a:t> </a:t>
            </a:r>
            <a:r>
              <a:rPr lang="pl-PL" dirty="0" err="1" smtClean="0"/>
              <a:t>with</a:t>
            </a:r>
            <a:r>
              <a:rPr lang="pl-PL" dirty="0" smtClean="0"/>
              <a:t> </a:t>
            </a:r>
            <a:r>
              <a:rPr lang="pl-PL" dirty="0" err="1" smtClean="0"/>
              <a:t>the</a:t>
            </a:r>
            <a:r>
              <a:rPr lang="pl-PL" dirty="0" smtClean="0"/>
              <a:t> </a:t>
            </a:r>
            <a:r>
              <a:rPr lang="pl-PL" dirty="0" err="1" smtClean="0"/>
              <a:t>proper</a:t>
            </a:r>
            <a:r>
              <a:rPr lang="pl-PL" dirty="0" smtClean="0"/>
              <a:t> business of </a:t>
            </a:r>
            <a:r>
              <a:rPr lang="pl-PL" dirty="0" err="1" smtClean="0"/>
              <a:t>the</a:t>
            </a:r>
            <a:r>
              <a:rPr lang="pl-PL" dirty="0" smtClean="0"/>
              <a:t> </a:t>
            </a:r>
            <a:r>
              <a:rPr lang="pl-PL" dirty="0" err="1" smtClean="0"/>
              <a:t>politician</a:t>
            </a:r>
            <a:r>
              <a:rPr lang="pl-PL" dirty="0" smtClean="0"/>
              <a:t>, </a:t>
            </a:r>
            <a:r>
              <a:rPr lang="pl-PL" dirty="0" err="1" smtClean="0"/>
              <a:t>namely</a:t>
            </a:r>
            <a:r>
              <a:rPr lang="pl-PL" dirty="0" smtClean="0"/>
              <a:t> </a:t>
            </a:r>
            <a:r>
              <a:rPr lang="pl-PL" dirty="0" err="1" smtClean="0"/>
              <a:t>the</a:t>
            </a:r>
            <a:r>
              <a:rPr lang="pl-PL" dirty="0" smtClean="0"/>
              <a:t> </a:t>
            </a:r>
            <a:r>
              <a:rPr lang="pl-PL" dirty="0" err="1" smtClean="0"/>
              <a:t>future</a:t>
            </a:r>
            <a:r>
              <a:rPr lang="pl-PL" dirty="0" smtClean="0"/>
              <a:t> and </a:t>
            </a:r>
            <a:r>
              <a:rPr lang="pl-PL" dirty="0" err="1" smtClean="0"/>
              <a:t>responsibility</a:t>
            </a:r>
            <a:r>
              <a:rPr lang="pl-PL" dirty="0" smtClean="0"/>
              <a:t> for </a:t>
            </a:r>
            <a:r>
              <a:rPr lang="pl-PL" dirty="0" err="1" smtClean="0"/>
              <a:t>the</a:t>
            </a:r>
            <a:r>
              <a:rPr lang="pl-PL" dirty="0" smtClean="0"/>
              <a:t> </a:t>
            </a:r>
            <a:r>
              <a:rPr lang="pl-PL" dirty="0" err="1" smtClean="0"/>
              <a:t>future</a:t>
            </a:r>
            <a:r>
              <a:rPr lang="pl-PL" dirty="0" smtClean="0"/>
              <a:t>. </a:t>
            </a:r>
            <a:r>
              <a:rPr lang="pl-PL" dirty="0" err="1" smtClean="0"/>
              <a:t>It</a:t>
            </a:r>
            <a:r>
              <a:rPr lang="pl-PL" dirty="0" smtClean="0"/>
              <a:t> </a:t>
            </a:r>
            <a:r>
              <a:rPr lang="pl-PL" dirty="0" err="1" smtClean="0"/>
              <a:t>is</a:t>
            </a:r>
            <a:r>
              <a:rPr lang="pl-PL" dirty="0" smtClean="0"/>
              <a:t> </a:t>
            </a:r>
            <a:r>
              <a:rPr lang="pl-PL" dirty="0" err="1" smtClean="0"/>
              <a:t>particularly</a:t>
            </a:r>
            <a:r>
              <a:rPr lang="pl-PL" dirty="0" smtClean="0"/>
              <a:t> </a:t>
            </a:r>
            <a:r>
              <a:rPr lang="pl-PL" dirty="0" err="1" smtClean="0"/>
              <a:t>important</a:t>
            </a:r>
            <a:r>
              <a:rPr lang="pl-PL" dirty="0" smtClean="0"/>
              <a:t> for public </a:t>
            </a:r>
            <a:r>
              <a:rPr lang="pl-PL" dirty="0" err="1" smtClean="0"/>
              <a:t>administration</a:t>
            </a:r>
            <a:r>
              <a:rPr lang="pl-PL" dirty="0" smtClean="0"/>
              <a:t> </a:t>
            </a:r>
            <a:r>
              <a:rPr lang="pl-PL" dirty="0" err="1" smtClean="0"/>
              <a:t>because</a:t>
            </a:r>
            <a:r>
              <a:rPr lang="pl-PL" dirty="0" smtClean="0"/>
              <a:t> </a:t>
            </a:r>
            <a:r>
              <a:rPr lang="pl-PL" dirty="0" err="1" smtClean="0"/>
              <a:t>it</a:t>
            </a:r>
            <a:r>
              <a:rPr lang="pl-PL" dirty="0" smtClean="0"/>
              <a:t> </a:t>
            </a:r>
            <a:r>
              <a:rPr lang="pl-PL" dirty="0" err="1" smtClean="0"/>
              <a:t>raises</a:t>
            </a:r>
            <a:r>
              <a:rPr lang="pl-PL" dirty="0" smtClean="0"/>
              <a:t> </a:t>
            </a:r>
            <a:r>
              <a:rPr lang="pl-PL" dirty="0" err="1" smtClean="0"/>
              <a:t>the</a:t>
            </a:r>
            <a:r>
              <a:rPr lang="pl-PL" dirty="0" smtClean="0"/>
              <a:t> </a:t>
            </a:r>
            <a:r>
              <a:rPr lang="pl-PL" dirty="0" err="1" smtClean="0"/>
              <a:t>question</a:t>
            </a:r>
            <a:r>
              <a:rPr lang="pl-PL" dirty="0" smtClean="0"/>
              <a:t> of </a:t>
            </a:r>
            <a:r>
              <a:rPr lang="pl-PL" dirty="0" err="1" smtClean="0"/>
              <a:t>the</a:t>
            </a:r>
            <a:r>
              <a:rPr lang="pl-PL" dirty="0" smtClean="0"/>
              <a:t> </a:t>
            </a:r>
            <a:r>
              <a:rPr lang="pl-PL" dirty="0" err="1" smtClean="0"/>
              <a:t>responsibility</a:t>
            </a:r>
            <a:r>
              <a:rPr lang="pl-PL" dirty="0" smtClean="0"/>
              <a:t> and consequences of </a:t>
            </a:r>
            <a:r>
              <a:rPr lang="pl-PL" dirty="0" err="1" smtClean="0"/>
              <a:t>individual</a:t>
            </a:r>
            <a:r>
              <a:rPr lang="pl-PL" dirty="0" smtClean="0"/>
              <a:t> and </a:t>
            </a:r>
            <a:r>
              <a:rPr lang="pl-PL" dirty="0" err="1" smtClean="0"/>
              <a:t>collective</a:t>
            </a:r>
            <a:r>
              <a:rPr lang="pl-PL" dirty="0" smtClean="0"/>
              <a:t> </a:t>
            </a:r>
            <a:r>
              <a:rPr lang="pl-PL" dirty="0" err="1" smtClean="0"/>
              <a:t>acts</a:t>
            </a:r>
            <a:r>
              <a:rPr lang="pl-PL" dirty="0" smtClean="0"/>
              <a:t>. </a:t>
            </a:r>
            <a:endParaRPr lang="pl-PL"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4049688"/>
            <a:ext cx="20306256" cy="7632848"/>
          </a:xfrm>
        </p:spPr>
        <p:txBody>
          <a:bodyPr/>
          <a:lstStyle/>
          <a:p>
            <a:pPr algn="l"/>
            <a:r>
              <a:rPr lang="pl-PL" dirty="0" err="1" smtClean="0"/>
              <a:t>The</a:t>
            </a:r>
            <a:r>
              <a:rPr lang="pl-PL" dirty="0" smtClean="0"/>
              <a:t> </a:t>
            </a:r>
            <a:r>
              <a:rPr lang="pl-PL" dirty="0" err="1" smtClean="0"/>
              <a:t>difficulty</a:t>
            </a:r>
            <a:r>
              <a:rPr lang="pl-PL" dirty="0" smtClean="0"/>
              <a:t> </a:t>
            </a:r>
            <a:r>
              <a:rPr lang="pl-PL" dirty="0" err="1" smtClean="0"/>
              <a:t>here</a:t>
            </a:r>
            <a:r>
              <a:rPr lang="pl-PL" dirty="0" smtClean="0"/>
              <a:t> </a:t>
            </a:r>
            <a:r>
              <a:rPr lang="pl-PL" dirty="0" err="1" smtClean="0"/>
              <a:t>lies</a:t>
            </a:r>
            <a:r>
              <a:rPr lang="pl-PL" dirty="0" smtClean="0"/>
              <a:t> in </a:t>
            </a:r>
            <a:r>
              <a:rPr lang="pl-PL" dirty="0" err="1" smtClean="0"/>
              <a:t>the</a:t>
            </a:r>
            <a:r>
              <a:rPr lang="pl-PL" dirty="0" smtClean="0"/>
              <a:t> </a:t>
            </a:r>
            <a:r>
              <a:rPr lang="pl-PL" dirty="0" err="1" smtClean="0"/>
              <a:t>fact</a:t>
            </a:r>
            <a:r>
              <a:rPr lang="pl-PL" dirty="0" smtClean="0"/>
              <a:t> </a:t>
            </a:r>
            <a:r>
              <a:rPr lang="pl-PL" dirty="0" err="1" smtClean="0"/>
              <a:t>that</a:t>
            </a:r>
            <a:r>
              <a:rPr lang="pl-PL" dirty="0" smtClean="0"/>
              <a:t> "</a:t>
            </a:r>
            <a:r>
              <a:rPr lang="pl-PL" i="1" dirty="0" smtClean="0"/>
              <a:t>no </a:t>
            </a:r>
            <a:r>
              <a:rPr lang="pl-PL" i="1" dirty="0" err="1" smtClean="0"/>
              <a:t>ethics</a:t>
            </a:r>
            <a:r>
              <a:rPr lang="pl-PL" i="1" dirty="0" smtClean="0"/>
              <a:t> in </a:t>
            </a:r>
            <a:r>
              <a:rPr lang="pl-PL" i="1" dirty="0" err="1" smtClean="0"/>
              <a:t>the</a:t>
            </a:r>
            <a:r>
              <a:rPr lang="pl-PL" i="1" dirty="0" smtClean="0"/>
              <a:t> </a:t>
            </a:r>
            <a:r>
              <a:rPr lang="pl-PL" i="1" dirty="0" err="1" smtClean="0"/>
              <a:t>world</a:t>
            </a:r>
            <a:r>
              <a:rPr lang="pl-PL" i="1" dirty="0" smtClean="0"/>
              <a:t> </a:t>
            </a:r>
            <a:r>
              <a:rPr lang="pl-PL" i="1" dirty="0" err="1" smtClean="0"/>
              <a:t>can</a:t>
            </a:r>
            <a:r>
              <a:rPr lang="pl-PL" i="1" dirty="0" smtClean="0"/>
              <a:t> tell </a:t>
            </a:r>
            <a:r>
              <a:rPr lang="pl-PL" i="1" dirty="0" err="1" smtClean="0"/>
              <a:t>us</a:t>
            </a:r>
            <a:r>
              <a:rPr lang="pl-PL" i="1" dirty="0" smtClean="0"/>
              <a:t> </a:t>
            </a:r>
            <a:r>
              <a:rPr lang="pl-PL" i="1" dirty="0" err="1" smtClean="0"/>
              <a:t>either</a:t>
            </a:r>
            <a:r>
              <a:rPr lang="pl-PL" i="1" dirty="0" smtClean="0"/>
              <a:t> </a:t>
            </a:r>
            <a:r>
              <a:rPr lang="pl-PL" i="1" dirty="0" err="1" smtClean="0"/>
              <a:t>when</a:t>
            </a:r>
            <a:r>
              <a:rPr lang="pl-PL" i="1" dirty="0" smtClean="0"/>
              <a:t> and to </a:t>
            </a:r>
            <a:r>
              <a:rPr lang="pl-PL" i="1" dirty="0" err="1" smtClean="0"/>
              <a:t>what</a:t>
            </a:r>
            <a:r>
              <a:rPr lang="pl-PL" i="1" dirty="0" smtClean="0"/>
              <a:t> </a:t>
            </a:r>
            <a:r>
              <a:rPr lang="pl-PL" i="1" dirty="0" err="1" smtClean="0"/>
              <a:t>extent</a:t>
            </a:r>
            <a:r>
              <a:rPr lang="pl-PL" i="1" dirty="0" smtClean="0"/>
              <a:t> a </a:t>
            </a:r>
            <a:r>
              <a:rPr lang="pl-PL" i="1" dirty="0" err="1" smtClean="0"/>
              <a:t>morally</a:t>
            </a:r>
            <a:r>
              <a:rPr lang="pl-PL" i="1" dirty="0" smtClean="0"/>
              <a:t> </a:t>
            </a:r>
            <a:r>
              <a:rPr lang="pl-PL" i="1" dirty="0" err="1" smtClean="0"/>
              <a:t>good</a:t>
            </a:r>
            <a:r>
              <a:rPr lang="pl-PL" i="1" dirty="0" smtClean="0"/>
              <a:t> </a:t>
            </a:r>
            <a:r>
              <a:rPr lang="pl-PL" i="1" dirty="0" err="1" smtClean="0"/>
              <a:t>end</a:t>
            </a:r>
            <a:r>
              <a:rPr lang="pl-PL" i="1" dirty="0" smtClean="0"/>
              <a:t> </a:t>
            </a:r>
            <a:r>
              <a:rPr lang="pl-PL" i="1" dirty="0" err="1" smtClean="0"/>
              <a:t>justifies</a:t>
            </a:r>
            <a:r>
              <a:rPr lang="pl-PL" i="1" dirty="0" smtClean="0"/>
              <a:t> </a:t>
            </a:r>
            <a:r>
              <a:rPr lang="pl-PL" i="1" dirty="0" err="1" smtClean="0"/>
              <a:t>the</a:t>
            </a:r>
            <a:r>
              <a:rPr lang="pl-PL" i="1" dirty="0" smtClean="0"/>
              <a:t> </a:t>
            </a:r>
            <a:r>
              <a:rPr lang="pl-PL" i="1" dirty="0" err="1" smtClean="0"/>
              <a:t>morally</a:t>
            </a:r>
            <a:r>
              <a:rPr lang="pl-PL" i="1" dirty="0" smtClean="0"/>
              <a:t> </a:t>
            </a:r>
            <a:r>
              <a:rPr lang="pl-PL" i="1" dirty="0" err="1" smtClean="0"/>
              <a:t>dangerous</a:t>
            </a:r>
            <a:r>
              <a:rPr lang="pl-PL" i="1" dirty="0" smtClean="0"/>
              <a:t> </a:t>
            </a:r>
            <a:r>
              <a:rPr lang="pl-PL" i="1" dirty="0" err="1" smtClean="0"/>
              <a:t>means</a:t>
            </a:r>
            <a:r>
              <a:rPr lang="pl-PL" i="1" dirty="0" smtClean="0"/>
              <a:t> and consequences</a:t>
            </a:r>
            <a:r>
              <a:rPr lang="pl-PL" dirty="0" smtClean="0"/>
              <a:t>". [</a:t>
            </a:r>
            <a:r>
              <a:rPr lang="pl-PL" sz="4000" i="1" dirty="0" smtClean="0">
                <a:solidFill>
                  <a:srgbClr val="00B0F0"/>
                </a:solidFill>
              </a:rPr>
              <a:t>żadna etyka na świecie nie może nam również powiedzieć, kiedy i w jakim stopniu moralnie dobry cel usprawiedliwia moralnie niebezpieczne środki i </a:t>
            </a:r>
            <a:r>
              <a:rPr lang="pl-PL" sz="4000" i="1" dirty="0" smtClean="0">
                <a:solidFill>
                  <a:srgbClr val="00B0F0"/>
                </a:solidFill>
              </a:rPr>
              <a:t>konsekwencje</a:t>
            </a:r>
            <a:r>
              <a:rPr lang="pl-PL" dirty="0" smtClean="0"/>
              <a:t>].</a:t>
            </a:r>
            <a:endParaRPr lang="pl-PL" dirty="0" smtClean="0"/>
          </a:p>
          <a:p>
            <a:pPr algn="l"/>
            <a:r>
              <a:rPr lang="pl-PL" dirty="0" err="1" smtClean="0"/>
              <a:t>Generally</a:t>
            </a:r>
            <a:r>
              <a:rPr lang="pl-PL" dirty="0" smtClean="0"/>
              <a:t>, </a:t>
            </a:r>
            <a:r>
              <a:rPr lang="pl-PL" dirty="0" err="1" smtClean="0"/>
              <a:t>the</a:t>
            </a:r>
            <a:r>
              <a:rPr lang="pl-PL" dirty="0" smtClean="0"/>
              <a:t> </a:t>
            </a:r>
            <a:r>
              <a:rPr lang="pl-PL" dirty="0" err="1" smtClean="0"/>
              <a:t>philosophical</a:t>
            </a:r>
            <a:r>
              <a:rPr lang="pl-PL" dirty="0" smtClean="0"/>
              <a:t> problem of </a:t>
            </a:r>
            <a:r>
              <a:rPr lang="pl-PL" dirty="0" err="1" smtClean="0"/>
              <a:t>responsibility</a:t>
            </a:r>
            <a:r>
              <a:rPr lang="pl-PL" dirty="0" smtClean="0"/>
              <a:t> </a:t>
            </a:r>
            <a:r>
              <a:rPr lang="pl-PL" dirty="0" err="1" smtClean="0"/>
              <a:t>concerns</a:t>
            </a:r>
            <a:r>
              <a:rPr lang="pl-PL" dirty="0" smtClean="0"/>
              <a:t> </a:t>
            </a:r>
            <a:r>
              <a:rPr lang="pl-PL" dirty="0" err="1" smtClean="0"/>
              <a:t>the</a:t>
            </a:r>
            <a:r>
              <a:rPr lang="pl-PL" dirty="0" smtClean="0"/>
              <a:t> </a:t>
            </a:r>
            <a:r>
              <a:rPr lang="pl-PL" dirty="0" err="1" smtClean="0"/>
              <a:t>conditions</a:t>
            </a:r>
            <a:r>
              <a:rPr lang="pl-PL" dirty="0" smtClean="0"/>
              <a:t> of </a:t>
            </a:r>
            <a:r>
              <a:rPr lang="pl-PL" dirty="0" err="1" smtClean="0"/>
              <a:t>accountability</a:t>
            </a:r>
            <a:r>
              <a:rPr lang="pl-PL" dirty="0" smtClean="0"/>
              <a:t> for </a:t>
            </a:r>
            <a:r>
              <a:rPr lang="pl-PL" dirty="0" err="1" smtClean="0"/>
              <a:t>our</a:t>
            </a:r>
            <a:r>
              <a:rPr lang="pl-PL" dirty="0" smtClean="0"/>
              <a:t> </a:t>
            </a:r>
            <a:r>
              <a:rPr lang="pl-PL" dirty="0" err="1" smtClean="0"/>
              <a:t>acts</a:t>
            </a:r>
            <a:r>
              <a:rPr lang="pl-PL" dirty="0" smtClean="0"/>
              <a:t> and </a:t>
            </a:r>
            <a:r>
              <a:rPr lang="pl-PL" dirty="0" err="1" smtClean="0"/>
              <a:t>omissions</a:t>
            </a:r>
            <a:r>
              <a:rPr lang="pl-PL" dirty="0" smtClean="0"/>
              <a:t>. </a:t>
            </a:r>
            <a:r>
              <a:rPr lang="pl-PL" dirty="0" err="1" smtClean="0"/>
              <a:t>It</a:t>
            </a:r>
            <a:r>
              <a:rPr lang="pl-PL" dirty="0" smtClean="0"/>
              <a:t> </a:t>
            </a:r>
            <a:r>
              <a:rPr lang="pl-PL" dirty="0" err="1" smtClean="0"/>
              <a:t>requires</a:t>
            </a:r>
            <a:r>
              <a:rPr lang="pl-PL" dirty="0" smtClean="0"/>
              <a:t> </a:t>
            </a:r>
            <a:r>
              <a:rPr lang="pl-PL" dirty="0" err="1" smtClean="0"/>
              <a:t>civil</a:t>
            </a:r>
            <a:r>
              <a:rPr lang="pl-PL" dirty="0" smtClean="0"/>
              <a:t> </a:t>
            </a:r>
            <a:r>
              <a:rPr lang="pl-PL" dirty="0" err="1" smtClean="0"/>
              <a:t>servants</a:t>
            </a:r>
            <a:r>
              <a:rPr lang="pl-PL" dirty="0" smtClean="0"/>
              <a:t> to be </a:t>
            </a:r>
            <a:r>
              <a:rPr lang="pl-PL" dirty="0" err="1" smtClean="0"/>
              <a:t>able</a:t>
            </a:r>
            <a:r>
              <a:rPr lang="pl-PL" dirty="0" smtClean="0"/>
              <a:t> to </a:t>
            </a:r>
            <a:r>
              <a:rPr lang="pl-PL" dirty="0" err="1" smtClean="0"/>
              <a:t>question</a:t>
            </a:r>
            <a:r>
              <a:rPr lang="pl-PL" dirty="0" smtClean="0"/>
              <a:t> </a:t>
            </a:r>
            <a:r>
              <a:rPr lang="pl-PL" dirty="0" err="1" smtClean="0"/>
              <a:t>the</a:t>
            </a:r>
            <a:r>
              <a:rPr lang="pl-PL" dirty="0" smtClean="0"/>
              <a:t> </a:t>
            </a:r>
            <a:r>
              <a:rPr lang="pl-PL" dirty="0" err="1" smtClean="0"/>
              <a:t>choices</a:t>
            </a:r>
            <a:r>
              <a:rPr lang="pl-PL" dirty="0" smtClean="0"/>
              <a:t> and </a:t>
            </a:r>
            <a:r>
              <a:rPr lang="pl-PL" dirty="0" err="1" smtClean="0"/>
              <a:t>duties</a:t>
            </a:r>
            <a:r>
              <a:rPr lang="pl-PL" dirty="0" smtClean="0"/>
              <a:t> and a </a:t>
            </a:r>
            <a:r>
              <a:rPr lang="pl-PL" dirty="0" err="1" smtClean="0"/>
              <a:t>particular</a:t>
            </a:r>
            <a:r>
              <a:rPr lang="pl-PL" dirty="0" smtClean="0"/>
              <a:t> </a:t>
            </a:r>
            <a:r>
              <a:rPr lang="pl-PL" dirty="0" err="1" smtClean="0"/>
              <a:t>sensitivity</a:t>
            </a:r>
            <a:r>
              <a:rPr lang="pl-PL" dirty="0" smtClean="0"/>
              <a:t> to </a:t>
            </a:r>
            <a:r>
              <a:rPr lang="pl-PL" dirty="0" err="1" smtClean="0"/>
              <a:t>ethical</a:t>
            </a:r>
            <a:r>
              <a:rPr lang="pl-PL" dirty="0" smtClean="0"/>
              <a:t> </a:t>
            </a:r>
            <a:r>
              <a:rPr lang="pl-PL" dirty="0" err="1" smtClean="0"/>
              <a:t>questions</a:t>
            </a:r>
            <a:r>
              <a:rPr lang="pl-PL" dirty="0" smtClean="0"/>
              <a:t>. </a:t>
            </a:r>
          </a:p>
          <a:p>
            <a:endParaRPr lang="pl-PL"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1160</Words>
  <Application>Microsoft Office PowerPoint</Application>
  <PresentationFormat>Niestandardowy</PresentationFormat>
  <Paragraphs>21</Paragraphs>
  <Slides>15</Slides>
  <Notes>0</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White</vt:lpstr>
      <vt:lpstr>The contribution of civic virtues  to contemporary public administration</vt:lpstr>
      <vt:lpstr>Slajd 2</vt:lpstr>
      <vt:lpstr>Slajd 3</vt:lpstr>
      <vt:lpstr>Slajd 4</vt:lpstr>
      <vt:lpstr>Slajd 5</vt:lpstr>
      <vt:lpstr>Slajd 6</vt:lpstr>
      <vt:lpstr>Slajd 7</vt:lpstr>
      <vt:lpstr>Responsibility in public action  equivalent of civic virtues</vt:lpstr>
      <vt:lpstr>Slajd 9</vt:lpstr>
      <vt:lpstr>Civic virtues and training  [Cnoty obywatelskie i szkolenie]</vt:lpstr>
      <vt:lpstr>Slajd 11</vt:lpstr>
      <vt:lpstr>Slajd 12</vt:lpstr>
      <vt:lpstr>Coupling the solemn reminder of duties  and obligations with the exemplarity of lived experience</vt:lpstr>
      <vt:lpstr>Slajd 14</vt:lpstr>
      <vt:lpstr>Slajd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Brydzia</dc:creator>
  <cp:lastModifiedBy>cenabiz008</cp:lastModifiedBy>
  <cp:revision>43</cp:revision>
  <dcterms:modified xsi:type="dcterms:W3CDTF">2021-02-22T14:52:21Z</dcterms:modified>
</cp:coreProperties>
</file>