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323" r:id="rId8"/>
    <p:sldId id="276" r:id="rId9"/>
    <p:sldId id="277" r:id="rId10"/>
    <p:sldId id="324" r:id="rId11"/>
    <p:sldId id="325" r:id="rId12"/>
    <p:sldId id="326" r:id="rId13"/>
    <p:sldId id="327" r:id="rId14"/>
    <p:sldId id="329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3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12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3.png"/><Relationship Id="rId5" Type="http://schemas.openxmlformats.org/officeDocument/2006/relationships/image" Target="NULL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26A041-41EE-4459-A5C9-9BBFDA0D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914400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87D719-EFCF-4843-9CF8-A7497EA448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500" y="1193800"/>
            <a:ext cx="11430000" cy="5511799"/>
          </a:xfrm>
        </p:spPr>
        <p:txBody>
          <a:bodyPr/>
          <a:lstStyle/>
          <a:p>
            <a:r>
              <a:rPr lang="pl-PL" dirty="0"/>
              <a:t>Jako drugi przykład zastosowania metody równań </a:t>
            </a:r>
            <a:r>
              <a:rPr lang="pl-PL" dirty="0" err="1"/>
              <a:t>lagrange’a</a:t>
            </a:r>
            <a:r>
              <a:rPr lang="pl-PL" dirty="0"/>
              <a:t>  w robotyce rozpatrzymy manipulator o trzech stopniach swobody pokazany na rysunku.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4232AA-831F-4366-842D-0D25812B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838"/>
            <a:ext cx="5524500" cy="40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4B7E715-6F29-4A96-A02F-FB4C41B9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4" y="2057399"/>
            <a:ext cx="32893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B9568D1-63B0-4512-81A7-345E5AF9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4533502"/>
            <a:ext cx="4432302" cy="23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37EBFF31-873E-4B29-9463-E982C4DB99B5}"/>
                  </a:ext>
                </a:extLst>
              </p:cNvPr>
              <p:cNvSpPr/>
              <p:nvPr/>
            </p:nvSpPr>
            <p:spPr>
              <a:xfrm>
                <a:off x="1733024" y="6292333"/>
                <a:ext cx="2152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𝑊𝑖𝑑𝑜𝑘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𝑏𝑜𝑘𝑢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37EBFF31-873E-4B29-9463-E982C4DB9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24" y="6292333"/>
                <a:ext cx="215283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1AB9FAEE-CA1A-4141-A153-DE037A2B2DCE}"/>
                  </a:ext>
                </a:extLst>
              </p:cNvPr>
              <p:cNvSpPr/>
              <p:nvPr/>
            </p:nvSpPr>
            <p:spPr>
              <a:xfrm>
                <a:off x="8763344" y="2166838"/>
                <a:ext cx="21422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𝑊𝑖𝑑𝑜𝑘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𝑟𝑦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1AB9FAEE-CA1A-4141-A153-DE037A2B2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44" y="2166838"/>
                <a:ext cx="2142253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8924D57-846B-4138-81C8-F5D0F1EFECEC}"/>
                  </a:ext>
                </a:extLst>
              </p:cNvPr>
              <p:cNvSpPr/>
              <p:nvPr/>
            </p:nvSpPr>
            <p:spPr>
              <a:xfrm>
                <a:off x="4872151" y="6408636"/>
                <a:ext cx="3891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𝑇𝑟𝑧𝑦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ł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𝑜𝑛𝑦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latin typeface="Cambria Math" panose="02040503050406030204" pitchFamily="18" charset="0"/>
                        </a:rPr>
                        <m:t>𝑚𝑎𝑛𝑖𝑝𝑢𝑙𝑎𝑡𝑜𝑟𝑎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8924D57-846B-4138-81C8-F5D0F1EFE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151" y="6408636"/>
                <a:ext cx="3891193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29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B2E63-149F-42EF-8E62-B49E46A5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8025"/>
            <a:ext cx="10364451" cy="728283"/>
          </a:xfrm>
        </p:spPr>
        <p:txBody>
          <a:bodyPr>
            <a:normAutofit/>
          </a:bodyPr>
          <a:lstStyle/>
          <a:p>
            <a:r>
              <a:rPr lang="pl-PL" sz="2800" dirty="0"/>
              <a:t>manipulator o strukturze RRT – kinematyka odwrotna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8FC058E-76D4-40C1-BE42-11D721A6CF9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15589" y="849664"/>
                <a:ext cx="10962011" cy="5704885"/>
              </a:xfrm>
            </p:spPr>
            <p:txBody>
              <a:bodyPr/>
              <a:lstStyle/>
              <a:p>
                <a:r>
                  <a:rPr lang="pl-PL" dirty="0"/>
                  <a:t>Kinematyka odwrotna polega na wyznaczeniu współrzędnych wewnętrznych – czyli konfiguracyjnych (joint </a:t>
                </a:r>
                <a:r>
                  <a:rPr lang="pl-PL" dirty="0" err="1"/>
                  <a:t>variables</a:t>
                </a:r>
                <a:r>
                  <a:rPr lang="pl-PL" dirty="0"/>
                  <a:t>) – w tym przypadku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pl-PL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l-PL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pl-PL" sz="20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pl-PL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l-PL" sz="2000" b="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dirty="0"/>
                  <a:t>,  na podstawie zadanych współrzędnych zewnętrznych – </a:t>
                </a:r>
                <a:r>
                  <a:rPr lang="pl-PL" cap="none" dirty="0"/>
                  <a:t>tj</a:t>
                </a:r>
                <a:r>
                  <a:rPr lang="pl-PL" dirty="0"/>
                  <a:t>. Operacyjnych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pl-PL" dirty="0"/>
                  <a:t>) </a:t>
                </a:r>
              </a:p>
              <a:p>
                <a:r>
                  <a:rPr lang="pl-PL" dirty="0"/>
                  <a:t>Dla rozpatrywanego manipulatora RRT są to równania: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Ruch odbywa się od punktu </a:t>
                </a:r>
                <a:r>
                  <a:rPr lang="pl-PL" dirty="0">
                    <a:solidFill>
                      <a:srgbClr val="FF0000"/>
                    </a:solidFill>
                  </a:rPr>
                  <a:t>A</a:t>
                </a:r>
                <a:r>
                  <a:rPr lang="pl-PL" dirty="0"/>
                  <a:t> do punktu </a:t>
                </a:r>
                <a:r>
                  <a:rPr lang="pl-PL" dirty="0">
                    <a:solidFill>
                      <a:srgbClr val="FF0000"/>
                    </a:solidFill>
                  </a:rPr>
                  <a:t>B</a:t>
                </a:r>
                <a:r>
                  <a:rPr lang="pl-PL" dirty="0"/>
                  <a:t> jak pokazano na rysunku</a:t>
                </a:r>
              </a:p>
              <a:p>
                <a:r>
                  <a:rPr lang="pl-PL" dirty="0"/>
                  <a:t>Przydatny jest tu parametryczny opis prostej </a:t>
                </a:r>
                <a:r>
                  <a:rPr lang="pl-PL" dirty="0">
                    <a:solidFill>
                      <a:srgbClr val="FF0000"/>
                    </a:solidFill>
                  </a:rPr>
                  <a:t>AB</a:t>
                </a:r>
                <a:br>
                  <a:rPr lang="pl-PL" dirty="0">
                    <a:solidFill>
                      <a:srgbClr val="FF0000"/>
                    </a:solidFill>
                  </a:rPr>
                </a:br>
                <a:br>
                  <a:rPr lang="pl-PL" dirty="0">
                    <a:solidFill>
                      <a:srgbClr val="FF0000"/>
                    </a:solidFill>
                  </a:rPr>
                </a:br>
                <a:br>
                  <a:rPr lang="pl-PL" dirty="0">
                    <a:solidFill>
                      <a:srgbClr val="FF0000"/>
                    </a:solidFill>
                  </a:rPr>
                </a:br>
                <a:br>
                  <a:rPr lang="pl-PL" dirty="0">
                    <a:solidFill>
                      <a:srgbClr val="FF0000"/>
                    </a:solidFill>
                  </a:rPr>
                </a:br>
                <a:br>
                  <a:rPr lang="pl-PL" dirty="0">
                    <a:solidFill>
                      <a:srgbClr val="FF0000"/>
                    </a:solidFill>
                  </a:rPr>
                </a:br>
                <a:br>
                  <a:rPr lang="pl-PL" dirty="0">
                    <a:solidFill>
                      <a:srgbClr val="FF0000"/>
                    </a:solidFill>
                  </a:rPr>
                </a:br>
                <a:r>
                  <a:rPr lang="pl-PL" dirty="0"/>
                  <a:t>zastosowany później w programie </a:t>
                </a:r>
                <a:r>
                  <a:rPr lang="pl-PL" dirty="0" err="1"/>
                  <a:t>matlab</a:t>
                </a:r>
                <a:r>
                  <a:rPr lang="pl-PL" dirty="0"/>
                  <a:t> dynamiki odwrotnej   </a:t>
                </a:r>
                <a:r>
                  <a:rPr lang="pl-PL" dirty="0">
                    <a:solidFill>
                      <a:srgbClr val="FF0000"/>
                    </a:solidFill>
                  </a:rPr>
                  <a:t>„</a:t>
                </a:r>
                <a:r>
                  <a:rPr lang="pl-PL" dirty="0" err="1">
                    <a:solidFill>
                      <a:srgbClr val="FF0000"/>
                    </a:solidFill>
                  </a:rPr>
                  <a:t>inv_dyn</a:t>
                </a:r>
                <a:r>
                  <a:rPr lang="pl-PL" dirty="0">
                    <a:solidFill>
                      <a:srgbClr val="FF0000"/>
                    </a:solidFill>
                  </a:rPr>
                  <a:t>_...”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8FC058E-76D4-40C1-BE42-11D721A6C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15589" y="849664"/>
                <a:ext cx="10962011" cy="5704885"/>
              </a:xfrm>
              <a:blipFill>
                <a:blip r:embed="rId2"/>
                <a:stretch>
                  <a:fillRect l="-501" t="-18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B63577B-E1CC-4231-B25D-4CFAAE303572}"/>
                  </a:ext>
                </a:extLst>
              </p:cNvPr>
              <p:cNvSpPr txBox="1"/>
              <p:nvPr/>
            </p:nvSpPr>
            <p:spPr>
              <a:xfrm>
                <a:off x="342394" y="2612863"/>
                <a:ext cx="30473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𝑎𝑡𝑎𝑛</m:t>
                          </m:r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DB63577B-E1CC-4231-B25D-4CFAAE30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4" y="2612863"/>
                <a:ext cx="3047326" cy="369332"/>
              </a:xfrm>
              <a:prstGeom prst="rect">
                <a:avLst/>
              </a:prstGeom>
              <a:blipFill>
                <a:blip r:embed="rId3"/>
                <a:stretch>
                  <a:fillRect t="-121667" r="-3400" b="-18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5B3D30E-4AF0-4335-9755-4A864A4EBC9A}"/>
                  </a:ext>
                </a:extLst>
              </p:cNvPr>
              <p:cNvSpPr txBox="1"/>
              <p:nvPr/>
            </p:nvSpPr>
            <p:spPr>
              <a:xfrm>
                <a:off x="2878153" y="2563683"/>
                <a:ext cx="4549747" cy="83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𝑎𝑡𝑎𝑛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2(</m:t>
                      </m:r>
                      <m:sSub>
                        <m:sSub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l-PL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D5B3D30E-4AF0-4335-9755-4A864A4E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153" y="2563683"/>
                <a:ext cx="4549747" cy="837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336434F-92A5-4954-8BA0-538D40E6F47E}"/>
                  </a:ext>
                </a:extLst>
              </p:cNvPr>
              <p:cNvSpPr txBox="1"/>
              <p:nvPr/>
            </p:nvSpPr>
            <p:spPr>
              <a:xfrm>
                <a:off x="6709479" y="2399010"/>
                <a:ext cx="418560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336434F-92A5-4954-8BA0-538D40E6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79" y="2399010"/>
                <a:ext cx="4185606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4D63B7ED-E289-4F83-BA59-B4271EC0D41F}"/>
              </a:ext>
            </a:extLst>
          </p:cNvPr>
          <p:cNvSpPr txBox="1"/>
          <p:nvPr/>
        </p:nvSpPr>
        <p:spPr>
          <a:xfrm>
            <a:off x="1015550" y="4507097"/>
            <a:ext cx="2374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xA+kw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*t;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yA+lw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*t;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z=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zA+mw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*t;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609249B-E364-45CE-82C7-C0AF8F3F045B}"/>
              </a:ext>
            </a:extLst>
          </p:cNvPr>
          <p:cNvSpPr txBox="1"/>
          <p:nvPr/>
        </p:nvSpPr>
        <p:spPr>
          <a:xfrm>
            <a:off x="4003534" y="4507096"/>
            <a:ext cx="1992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kw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xB-xA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yB-yA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mw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zB-zA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756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F6EBD-29CE-4742-B856-B5F5A0EC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7828"/>
            <a:ext cx="10364451" cy="621887"/>
          </a:xfrm>
        </p:spPr>
        <p:txBody>
          <a:bodyPr>
            <a:normAutofit/>
          </a:bodyPr>
          <a:lstStyle/>
          <a:p>
            <a:r>
              <a:rPr lang="pl-PL" sz="2800" dirty="0"/>
              <a:t>Manipulator </a:t>
            </a:r>
            <a:r>
              <a:rPr lang="pl-PL" sz="2800" dirty="0" err="1"/>
              <a:t>RRt</a:t>
            </a:r>
            <a:r>
              <a:rPr lang="pl-PL" sz="2800" dirty="0"/>
              <a:t> – ruch liniowy końcówki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1FF3CB5-D0C4-4D19-9210-BA02EDD93616}"/>
              </a:ext>
            </a:extLst>
          </p:cNvPr>
          <p:cNvCxnSpPr>
            <a:cxnSpLocks/>
          </p:cNvCxnSpPr>
          <p:nvPr/>
        </p:nvCxnSpPr>
        <p:spPr>
          <a:xfrm>
            <a:off x="1017767" y="5994433"/>
            <a:ext cx="7450372" cy="247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17456D56-712B-4DC0-B6A5-B2730A015BE7}"/>
              </a:ext>
            </a:extLst>
          </p:cNvPr>
          <p:cNvCxnSpPr>
            <a:cxnSpLocks/>
          </p:cNvCxnSpPr>
          <p:nvPr/>
        </p:nvCxnSpPr>
        <p:spPr>
          <a:xfrm flipV="1">
            <a:off x="2199334" y="564543"/>
            <a:ext cx="22024" cy="60668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 13">
            <a:extLst>
              <a:ext uri="{FF2B5EF4-FFF2-40B4-BE49-F238E27FC236}">
                <a16:creationId xmlns:a16="http://schemas.microsoft.com/office/drawing/2014/main" id="{9ACC6D90-F11F-46E6-BE22-56AE57FBE6A0}"/>
              </a:ext>
            </a:extLst>
          </p:cNvPr>
          <p:cNvSpPr/>
          <p:nvPr/>
        </p:nvSpPr>
        <p:spPr>
          <a:xfrm>
            <a:off x="2056356" y="5174601"/>
            <a:ext cx="355599" cy="71753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krąg: pusty 14">
            <a:extLst>
              <a:ext uri="{FF2B5EF4-FFF2-40B4-BE49-F238E27FC236}">
                <a16:creationId xmlns:a16="http://schemas.microsoft.com/office/drawing/2014/main" id="{FE8A37FE-0A22-4AAB-B87A-578C58BB96A6}"/>
              </a:ext>
            </a:extLst>
          </p:cNvPr>
          <p:cNvSpPr/>
          <p:nvPr/>
        </p:nvSpPr>
        <p:spPr>
          <a:xfrm>
            <a:off x="1990366" y="2532984"/>
            <a:ext cx="469898" cy="482601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A4607E-4C37-447E-A4F8-FE9742085E78}"/>
              </a:ext>
            </a:extLst>
          </p:cNvPr>
          <p:cNvSpPr/>
          <p:nvPr/>
        </p:nvSpPr>
        <p:spPr>
          <a:xfrm>
            <a:off x="1657532" y="5765135"/>
            <a:ext cx="1129155" cy="2540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scalanie 16">
            <a:extLst>
              <a:ext uri="{FF2B5EF4-FFF2-40B4-BE49-F238E27FC236}">
                <a16:creationId xmlns:a16="http://schemas.microsoft.com/office/drawing/2014/main" id="{272BD34A-C001-4803-A45A-8B1F09591D4B}"/>
              </a:ext>
            </a:extLst>
          </p:cNvPr>
          <p:cNvSpPr/>
          <p:nvPr/>
        </p:nvSpPr>
        <p:spPr>
          <a:xfrm>
            <a:off x="2041520" y="5023795"/>
            <a:ext cx="367946" cy="35971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scalanie 17">
            <a:extLst>
              <a:ext uri="{FF2B5EF4-FFF2-40B4-BE49-F238E27FC236}">
                <a16:creationId xmlns:a16="http://schemas.microsoft.com/office/drawing/2014/main" id="{705CC773-0043-436E-9E1A-35459DCE3E02}"/>
              </a:ext>
            </a:extLst>
          </p:cNvPr>
          <p:cNvSpPr/>
          <p:nvPr/>
        </p:nvSpPr>
        <p:spPr>
          <a:xfrm rot="10800000">
            <a:off x="2041520" y="4613277"/>
            <a:ext cx="367946" cy="35971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B172878-0CFA-4CF5-8C8E-17316AA0E94E}"/>
              </a:ext>
            </a:extLst>
          </p:cNvPr>
          <p:cNvSpPr/>
          <p:nvPr/>
        </p:nvSpPr>
        <p:spPr>
          <a:xfrm>
            <a:off x="2122998" y="2972052"/>
            <a:ext cx="220643" cy="1821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580F2DF-3981-48E1-909B-B68D3F143570}"/>
              </a:ext>
            </a:extLst>
          </p:cNvPr>
          <p:cNvSpPr/>
          <p:nvPr/>
        </p:nvSpPr>
        <p:spPr>
          <a:xfrm rot="19707461">
            <a:off x="2182780" y="2562675"/>
            <a:ext cx="581942" cy="1231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277113C-9EE0-4A09-AC22-9A4D1D63CD32}"/>
              </a:ext>
            </a:extLst>
          </p:cNvPr>
          <p:cNvSpPr/>
          <p:nvPr/>
        </p:nvSpPr>
        <p:spPr>
          <a:xfrm>
            <a:off x="2149084" y="2711391"/>
            <a:ext cx="146050" cy="1397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B4AEE226-DDFF-4020-B3E9-F97BD29FF9D3}"/>
              </a:ext>
            </a:extLst>
          </p:cNvPr>
          <p:cNvSpPr/>
          <p:nvPr/>
        </p:nvSpPr>
        <p:spPr>
          <a:xfrm rot="19622289">
            <a:off x="2586407" y="1937519"/>
            <a:ext cx="1409699" cy="241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0E50730-17A9-4BBF-A756-1448DA525E9A}"/>
              </a:ext>
            </a:extLst>
          </p:cNvPr>
          <p:cNvSpPr/>
          <p:nvPr/>
        </p:nvSpPr>
        <p:spPr>
          <a:xfrm rot="19622289">
            <a:off x="2656658" y="1746580"/>
            <a:ext cx="2044700" cy="1269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DE900AA7-8806-4328-8D83-EE026080A902}"/>
              </a:ext>
            </a:extLst>
          </p:cNvPr>
          <p:cNvSpPr/>
          <p:nvPr/>
        </p:nvSpPr>
        <p:spPr>
          <a:xfrm rot="19622289">
            <a:off x="4461010" y="1121150"/>
            <a:ext cx="220642" cy="1999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D820906-0573-41F7-8801-04E0185F7582}"/>
              </a:ext>
            </a:extLst>
          </p:cNvPr>
          <p:cNvCxnSpPr>
            <a:cxnSpLocks/>
          </p:cNvCxnSpPr>
          <p:nvPr/>
        </p:nvCxnSpPr>
        <p:spPr>
          <a:xfrm>
            <a:off x="4433616" y="882596"/>
            <a:ext cx="1984384" cy="3910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D909915B-ACD8-45CC-AEEA-41AC039D1DC7}"/>
              </a:ext>
            </a:extLst>
          </p:cNvPr>
          <p:cNvCxnSpPr/>
          <p:nvPr/>
        </p:nvCxnSpPr>
        <p:spPr>
          <a:xfrm>
            <a:off x="4151022" y="395577"/>
            <a:ext cx="3115121" cy="60668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wal 37">
            <a:extLst>
              <a:ext uri="{FF2B5EF4-FFF2-40B4-BE49-F238E27FC236}">
                <a16:creationId xmlns:a16="http://schemas.microsoft.com/office/drawing/2014/main" id="{1D31A1B4-F805-4B7D-9043-BB4CA44B583D}"/>
              </a:ext>
            </a:extLst>
          </p:cNvPr>
          <p:cNvSpPr/>
          <p:nvPr/>
        </p:nvSpPr>
        <p:spPr>
          <a:xfrm>
            <a:off x="4372184" y="801017"/>
            <a:ext cx="104365" cy="1192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72E18728-C279-44C3-AD80-1AD033D2D3A6}"/>
              </a:ext>
            </a:extLst>
          </p:cNvPr>
          <p:cNvSpPr/>
          <p:nvPr/>
        </p:nvSpPr>
        <p:spPr>
          <a:xfrm>
            <a:off x="6356568" y="4761341"/>
            <a:ext cx="104365" cy="1192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Łuk 40">
            <a:extLst>
              <a:ext uri="{FF2B5EF4-FFF2-40B4-BE49-F238E27FC236}">
                <a16:creationId xmlns:a16="http://schemas.microsoft.com/office/drawing/2014/main" id="{731AA5F3-F8E9-4986-81CB-751F4214C664}"/>
              </a:ext>
            </a:extLst>
          </p:cNvPr>
          <p:cNvSpPr/>
          <p:nvPr/>
        </p:nvSpPr>
        <p:spPr>
          <a:xfrm>
            <a:off x="6390555" y="5174601"/>
            <a:ext cx="1528946" cy="1639664"/>
          </a:xfrm>
          <a:prstGeom prst="arc">
            <a:avLst>
              <a:gd name="adj1" fmla="val 14145831"/>
              <a:gd name="adj2" fmla="val 18049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trzałka: w górę 56">
            <a:extLst>
              <a:ext uri="{FF2B5EF4-FFF2-40B4-BE49-F238E27FC236}">
                <a16:creationId xmlns:a16="http://schemas.microsoft.com/office/drawing/2014/main" id="{800A6C4D-A0F5-41E6-810C-0244409ED867}"/>
              </a:ext>
            </a:extLst>
          </p:cNvPr>
          <p:cNvSpPr/>
          <p:nvPr/>
        </p:nvSpPr>
        <p:spPr>
          <a:xfrm rot="13584314" flipH="1">
            <a:off x="6714206" y="5271405"/>
            <a:ext cx="45719" cy="101629"/>
          </a:xfrm>
          <a:prstGeom prst="upArrow">
            <a:avLst>
              <a:gd name="adj1" fmla="val 19404"/>
              <a:gd name="adj2" fmla="val 75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B973AA2B-FB2D-4D4B-80A5-DFE3B3E12437}"/>
              </a:ext>
            </a:extLst>
          </p:cNvPr>
          <p:cNvCxnSpPr>
            <a:cxnSpLocks/>
          </p:cNvCxnSpPr>
          <p:nvPr/>
        </p:nvCxnSpPr>
        <p:spPr>
          <a:xfrm>
            <a:off x="1073426" y="2773978"/>
            <a:ext cx="3713259" cy="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Łuk 64">
            <a:extLst>
              <a:ext uri="{FF2B5EF4-FFF2-40B4-BE49-F238E27FC236}">
                <a16:creationId xmlns:a16="http://schemas.microsoft.com/office/drawing/2014/main" id="{AC5D09F7-7B92-495A-9C52-64893403EB48}"/>
              </a:ext>
            </a:extLst>
          </p:cNvPr>
          <p:cNvSpPr/>
          <p:nvPr/>
        </p:nvSpPr>
        <p:spPr>
          <a:xfrm rot="1916445">
            <a:off x="2707185" y="1844847"/>
            <a:ext cx="1179447" cy="1274695"/>
          </a:xfrm>
          <a:prstGeom prst="arc">
            <a:avLst>
              <a:gd name="adj1" fmla="val 15933098"/>
              <a:gd name="adj2" fmla="val 214101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Strzałka: w górę 65">
            <a:extLst>
              <a:ext uri="{FF2B5EF4-FFF2-40B4-BE49-F238E27FC236}">
                <a16:creationId xmlns:a16="http://schemas.microsoft.com/office/drawing/2014/main" id="{8595DA74-D60F-42DE-9CB5-8E837359FEE0}"/>
              </a:ext>
            </a:extLst>
          </p:cNvPr>
          <p:cNvSpPr/>
          <p:nvPr/>
        </p:nvSpPr>
        <p:spPr>
          <a:xfrm rot="18925241" flipH="1">
            <a:off x="3690166" y="1955116"/>
            <a:ext cx="45719" cy="101629"/>
          </a:xfrm>
          <a:prstGeom prst="upArrow">
            <a:avLst>
              <a:gd name="adj1" fmla="val 19404"/>
              <a:gd name="adj2" fmla="val 75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 prosty ze strzałką 69">
            <a:extLst>
              <a:ext uri="{FF2B5EF4-FFF2-40B4-BE49-F238E27FC236}">
                <a16:creationId xmlns:a16="http://schemas.microsoft.com/office/drawing/2014/main" id="{A556BE6C-DB44-4782-B2CB-75228C17664D}"/>
              </a:ext>
            </a:extLst>
          </p:cNvPr>
          <p:cNvCxnSpPr/>
          <p:nvPr/>
        </p:nvCxnSpPr>
        <p:spPr>
          <a:xfrm>
            <a:off x="1176793" y="2781241"/>
            <a:ext cx="0" cy="321319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916B8B73-E8A7-4729-93C1-A3F558BC8250}"/>
              </a:ext>
            </a:extLst>
          </p:cNvPr>
          <p:cNvCxnSpPr>
            <a:cxnSpLocks/>
          </p:cNvCxnSpPr>
          <p:nvPr/>
        </p:nvCxnSpPr>
        <p:spPr>
          <a:xfrm>
            <a:off x="1696690" y="1822871"/>
            <a:ext cx="500772" cy="9109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50185E75-C70A-490B-8144-5AB15FB8CE7D}"/>
              </a:ext>
            </a:extLst>
          </p:cNvPr>
          <p:cNvCxnSpPr>
            <a:cxnSpLocks/>
          </p:cNvCxnSpPr>
          <p:nvPr/>
        </p:nvCxnSpPr>
        <p:spPr>
          <a:xfrm flipV="1">
            <a:off x="1857229" y="596560"/>
            <a:ext cx="2420174" cy="15540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pole tekstowe 90">
                <a:extLst>
                  <a:ext uri="{FF2B5EF4-FFF2-40B4-BE49-F238E27FC236}">
                    <a16:creationId xmlns:a16="http://schemas.microsoft.com/office/drawing/2014/main" id="{952E7147-D2AE-4556-9B57-0E7EE7E87FFB}"/>
                  </a:ext>
                </a:extLst>
              </p:cNvPr>
              <p:cNvSpPr txBox="1"/>
              <p:nvPr/>
            </p:nvSpPr>
            <p:spPr>
              <a:xfrm>
                <a:off x="3214539" y="2216349"/>
                <a:ext cx="5486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1" name="pole tekstowe 90">
                <a:extLst>
                  <a:ext uri="{FF2B5EF4-FFF2-40B4-BE49-F238E27FC236}">
                    <a16:creationId xmlns:a16="http://schemas.microsoft.com/office/drawing/2014/main" id="{952E7147-D2AE-4556-9B57-0E7EE7E8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39" y="2216349"/>
                <a:ext cx="548639" cy="461665"/>
              </a:xfrm>
              <a:prstGeom prst="rect">
                <a:avLst/>
              </a:prstGeom>
              <a:blipFill>
                <a:blip r:embed="rId2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pole tekstowe 92">
                <a:extLst>
                  <a:ext uri="{FF2B5EF4-FFF2-40B4-BE49-F238E27FC236}">
                    <a16:creationId xmlns:a16="http://schemas.microsoft.com/office/drawing/2014/main" id="{9A511A61-50CC-4D64-AA77-E4FE484EA1BF}"/>
                  </a:ext>
                </a:extLst>
              </p:cNvPr>
              <p:cNvSpPr txBox="1"/>
              <p:nvPr/>
            </p:nvSpPr>
            <p:spPr>
              <a:xfrm>
                <a:off x="6975233" y="5399851"/>
                <a:ext cx="4850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93" name="pole tekstowe 92">
                <a:extLst>
                  <a:ext uri="{FF2B5EF4-FFF2-40B4-BE49-F238E27FC236}">
                    <a16:creationId xmlns:a16="http://schemas.microsoft.com/office/drawing/2014/main" id="{9A511A61-50CC-4D64-AA77-E4FE484E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33" y="5399851"/>
                <a:ext cx="48503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78955D9E-661C-4C62-A9AC-409565CC4C0F}"/>
                  </a:ext>
                </a:extLst>
              </p:cNvPr>
              <p:cNvSpPr txBox="1"/>
              <p:nvPr/>
            </p:nvSpPr>
            <p:spPr>
              <a:xfrm>
                <a:off x="2402416" y="1008970"/>
                <a:ext cx="7792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5" name="pole tekstowe 94">
                <a:extLst>
                  <a:ext uri="{FF2B5EF4-FFF2-40B4-BE49-F238E27FC236}">
                    <a16:creationId xmlns:a16="http://schemas.microsoft.com/office/drawing/2014/main" id="{78955D9E-661C-4C62-A9AC-409565CC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16" y="1008970"/>
                <a:ext cx="779227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4065CAF9-9EA0-41EE-92E9-FAD81C8D410A}"/>
                  </a:ext>
                </a:extLst>
              </p:cNvPr>
              <p:cNvSpPr txBox="1"/>
              <p:nvPr/>
            </p:nvSpPr>
            <p:spPr>
              <a:xfrm>
                <a:off x="1017767" y="4065665"/>
                <a:ext cx="79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4065CAF9-9EA0-41EE-92E9-FAD81C8D4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67" y="4065665"/>
                <a:ext cx="79314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pole tekstowe 98">
                <a:extLst>
                  <a:ext uri="{FF2B5EF4-FFF2-40B4-BE49-F238E27FC236}">
                    <a16:creationId xmlns:a16="http://schemas.microsoft.com/office/drawing/2014/main" id="{2E11A29E-40E4-41C0-8DF4-567A7925009B}"/>
                  </a:ext>
                </a:extLst>
              </p:cNvPr>
              <p:cNvSpPr txBox="1"/>
              <p:nvPr/>
            </p:nvSpPr>
            <p:spPr>
              <a:xfrm>
                <a:off x="8285308" y="5461406"/>
                <a:ext cx="52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9" name="pole tekstowe 98">
                <a:extLst>
                  <a:ext uri="{FF2B5EF4-FFF2-40B4-BE49-F238E27FC236}">
                    <a16:creationId xmlns:a16="http://schemas.microsoft.com/office/drawing/2014/main" id="{2E11A29E-40E4-41C0-8DF4-567A79250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308" y="5461406"/>
                <a:ext cx="522798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8C900C0E-EEA2-4A2C-81F9-350D2CBFC69B}"/>
                  </a:ext>
                </a:extLst>
              </p:cNvPr>
              <p:cNvSpPr txBox="1"/>
              <p:nvPr/>
            </p:nvSpPr>
            <p:spPr>
              <a:xfrm>
                <a:off x="1678896" y="554907"/>
                <a:ext cx="723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8C900C0E-EEA2-4A2C-81F9-350D2CBFC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896" y="554907"/>
                <a:ext cx="7235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pole tekstowe 102">
                <a:extLst>
                  <a:ext uri="{FF2B5EF4-FFF2-40B4-BE49-F238E27FC236}">
                    <a16:creationId xmlns:a16="http://schemas.microsoft.com/office/drawing/2014/main" id="{605A405A-505C-40B8-8E02-2CFF6E577468}"/>
                  </a:ext>
                </a:extLst>
              </p:cNvPr>
              <p:cNvSpPr txBox="1"/>
              <p:nvPr/>
            </p:nvSpPr>
            <p:spPr>
              <a:xfrm>
                <a:off x="6408750" y="4434092"/>
                <a:ext cx="7288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pole tekstowe 102">
                <a:extLst>
                  <a:ext uri="{FF2B5EF4-FFF2-40B4-BE49-F238E27FC236}">
                    <a16:creationId xmlns:a16="http://schemas.microsoft.com/office/drawing/2014/main" id="{605A405A-505C-40B8-8E02-2CFF6E57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50" y="4434092"/>
                <a:ext cx="7288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pole tekstowe 104">
                <a:extLst>
                  <a:ext uri="{FF2B5EF4-FFF2-40B4-BE49-F238E27FC236}">
                    <a16:creationId xmlns:a16="http://schemas.microsoft.com/office/drawing/2014/main" id="{2DA22069-0912-4330-AF49-BA550515CB90}"/>
                  </a:ext>
                </a:extLst>
              </p:cNvPr>
              <p:cNvSpPr txBox="1"/>
              <p:nvPr/>
            </p:nvSpPr>
            <p:spPr>
              <a:xfrm>
                <a:off x="4382710" y="539828"/>
                <a:ext cx="652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l-P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pole tekstowe 104">
                <a:extLst>
                  <a:ext uri="{FF2B5EF4-FFF2-40B4-BE49-F238E27FC236}">
                    <a16:creationId xmlns:a16="http://schemas.microsoft.com/office/drawing/2014/main" id="{2DA22069-0912-4330-AF49-BA550515C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10" y="539828"/>
                <a:ext cx="65200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593388D4-21EC-49BF-9E51-37D8512534A4}"/>
              </a:ext>
            </a:extLst>
          </p:cNvPr>
          <p:cNvSpPr txBox="1"/>
          <p:nvPr/>
        </p:nvSpPr>
        <p:spPr>
          <a:xfrm>
            <a:off x="7030850" y="1986197"/>
            <a:ext cx="41072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Ruch końcówki po linii prostej od punktu  </a:t>
            </a:r>
            <a:r>
              <a:rPr lang="pl-PL" sz="2000" i="1" dirty="0"/>
              <a:t>A</a:t>
            </a:r>
            <a:r>
              <a:rPr lang="pl-PL" sz="2000" dirty="0"/>
              <a:t> do  </a:t>
            </a:r>
            <a:r>
              <a:rPr lang="pl-PL" sz="2000" i="1" dirty="0"/>
              <a:t>B </a:t>
            </a:r>
            <a:r>
              <a:rPr lang="pl-PL" sz="2000" dirty="0"/>
              <a:t>w przestrzeni wymaga nieliniowej zmiany współrzędnych wewnętrznych (konfiguracyjnych), które wyznacza się metodami kinematyki odwrotnej manipulatora.</a:t>
            </a:r>
          </a:p>
        </p:txBody>
      </p:sp>
      <p:sp>
        <p:nvSpPr>
          <p:cNvPr id="3" name="Łuk 2">
            <a:extLst>
              <a:ext uri="{FF2B5EF4-FFF2-40B4-BE49-F238E27FC236}">
                <a16:creationId xmlns:a16="http://schemas.microsoft.com/office/drawing/2014/main" id="{50D2F2CE-D62B-4CEB-A699-671739289DA3}"/>
              </a:ext>
            </a:extLst>
          </p:cNvPr>
          <p:cNvSpPr/>
          <p:nvPr/>
        </p:nvSpPr>
        <p:spPr>
          <a:xfrm rot="11293009">
            <a:off x="1761484" y="3960035"/>
            <a:ext cx="1129155" cy="632677"/>
          </a:xfrm>
          <a:prstGeom prst="arc">
            <a:avLst>
              <a:gd name="adj1" fmla="val 7258722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górę 39">
            <a:extLst>
              <a:ext uri="{FF2B5EF4-FFF2-40B4-BE49-F238E27FC236}">
                <a16:creationId xmlns:a16="http://schemas.microsoft.com/office/drawing/2014/main" id="{38C25688-110B-4A5E-9405-9F2DDDF1E256}"/>
              </a:ext>
            </a:extLst>
          </p:cNvPr>
          <p:cNvSpPr/>
          <p:nvPr/>
        </p:nvSpPr>
        <p:spPr>
          <a:xfrm rot="17522279" flipH="1">
            <a:off x="2502126" y="3945093"/>
            <a:ext cx="45719" cy="101629"/>
          </a:xfrm>
          <a:prstGeom prst="upArrow">
            <a:avLst>
              <a:gd name="adj1" fmla="val 19404"/>
              <a:gd name="adj2" fmla="val 75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DF130661-BA3A-4B0B-9EDB-85F44B9B67E6}"/>
                  </a:ext>
                </a:extLst>
              </p:cNvPr>
              <p:cNvSpPr txBox="1"/>
              <p:nvPr/>
            </p:nvSpPr>
            <p:spPr>
              <a:xfrm>
                <a:off x="1990366" y="4009997"/>
                <a:ext cx="12703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DF130661-BA3A-4B0B-9EDB-85F44B9B6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66" y="4009997"/>
                <a:ext cx="1270386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B621AFF-E70B-42A5-90AE-C965A94E14AC}"/>
                  </a:ext>
                </a:extLst>
              </p:cNvPr>
              <p:cNvSpPr txBox="1"/>
              <p:nvPr/>
            </p:nvSpPr>
            <p:spPr>
              <a:xfrm>
                <a:off x="4528605" y="1087158"/>
                <a:ext cx="714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B621AFF-E70B-42A5-90AE-C965A94E1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5" y="1087158"/>
                <a:ext cx="7145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96E683A5-39F5-44EB-A7A5-E8D69938855A}"/>
                  </a:ext>
                </a:extLst>
              </p:cNvPr>
              <p:cNvSpPr txBox="1"/>
              <p:nvPr/>
            </p:nvSpPr>
            <p:spPr>
              <a:xfrm>
                <a:off x="4990332" y="1070206"/>
                <a:ext cx="1522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pl-PL" dirty="0"/>
                  <a:t>) </a:t>
                </a:r>
              </a:p>
            </p:txBody>
          </p:sp>
        </mc:Choice>
        <mc:Fallback xmlns="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96E683A5-39F5-44EB-A7A5-E8D699388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32" y="1070206"/>
                <a:ext cx="1522657" cy="369332"/>
              </a:xfrm>
              <a:prstGeom prst="rect">
                <a:avLst/>
              </a:prstGeom>
              <a:blipFill>
                <a:blip r:embed="rId12"/>
                <a:stretch>
                  <a:fillRect l="-3614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0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9EC3F-E594-43AF-BB0F-C547A589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28" y="90688"/>
            <a:ext cx="10364451" cy="605228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8C5625C-20EB-45EE-AA10-20F8352905D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4535" y="979136"/>
                <a:ext cx="11126548" cy="5486400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Dynamika odwrotna polega na wyznaczaniu sił i momentów napędowych konicznych do zrealizowania zadanej trajektorii ruchu</a:t>
                </a:r>
              </a:p>
              <a:p>
                <a:r>
                  <a:rPr lang="pl-PL" dirty="0"/>
                  <a:t>Dla omawianego manipulatora RRT oznacza to określenie momentów </a:t>
                </a:r>
                <a:r>
                  <a:rPr lang="pl-PL" dirty="0">
                    <a:solidFill>
                      <a:srgbClr val="FF0000"/>
                    </a:solidFill>
                  </a:rPr>
                  <a:t>M1</a:t>
                </a:r>
                <a:r>
                  <a:rPr lang="pl-PL" dirty="0"/>
                  <a:t> i </a:t>
                </a:r>
                <a:r>
                  <a:rPr lang="pl-PL" dirty="0">
                    <a:solidFill>
                      <a:srgbClr val="FF0000"/>
                    </a:solidFill>
                  </a:rPr>
                  <a:t>M2</a:t>
                </a:r>
                <a:r>
                  <a:rPr lang="pl-PL" dirty="0"/>
                  <a:t> dla wykonania zadanych trajektorii zmiennych obrotowych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   oraz siły  </a:t>
                </a:r>
                <a:r>
                  <a:rPr lang="pl-PL" dirty="0">
                    <a:solidFill>
                      <a:srgbClr val="FF0000"/>
                    </a:solidFill>
                  </a:rPr>
                  <a:t>f3</a:t>
                </a:r>
                <a:r>
                  <a:rPr lang="pl-PL" dirty="0"/>
                  <a:t> dla wykonania zadanego ruchu </a:t>
                </a:r>
                <a:r>
                  <a:rPr lang="pl-PL" cap="none" dirty="0"/>
                  <a:t>q</a:t>
                </a:r>
                <a:r>
                  <a:rPr lang="pl-PL" dirty="0"/>
                  <a:t>3.  </a:t>
                </a:r>
              </a:p>
              <a:p>
                <a:r>
                  <a:rPr lang="pl-PL" dirty="0"/>
                  <a:t>Potrzebne jest do tego wykorzystanie równań ruchu  </a:t>
                </a:r>
                <a:r>
                  <a:rPr lang="pl-PL" dirty="0">
                    <a:solidFill>
                      <a:schemeClr val="accent1"/>
                    </a:solidFill>
                  </a:rPr>
                  <a:t>R1,R2, R3 </a:t>
                </a:r>
                <a:r>
                  <a:rPr lang="pl-PL" dirty="0"/>
                  <a:t>, z których wylicza się momenty </a:t>
                </a:r>
                <a:r>
                  <a:rPr lang="pl-PL" dirty="0">
                    <a:solidFill>
                      <a:srgbClr val="FF0000"/>
                    </a:solidFill>
                  </a:rPr>
                  <a:t>m1</a:t>
                </a:r>
                <a:r>
                  <a:rPr lang="pl-PL" dirty="0"/>
                  <a:t> i </a:t>
                </a:r>
                <a:r>
                  <a:rPr lang="pl-PL" dirty="0">
                    <a:solidFill>
                      <a:srgbClr val="FF0000"/>
                    </a:solidFill>
                  </a:rPr>
                  <a:t>m2</a:t>
                </a:r>
                <a:r>
                  <a:rPr lang="pl-PL" dirty="0"/>
                  <a:t> oraz siłę </a:t>
                </a:r>
                <a:r>
                  <a:rPr lang="pl-PL" dirty="0">
                    <a:solidFill>
                      <a:srgbClr val="FF0000"/>
                    </a:solidFill>
                  </a:rPr>
                  <a:t>f3</a:t>
                </a:r>
                <a:r>
                  <a:rPr lang="pl-PL" dirty="0"/>
                  <a:t>. Natomiast konieczna jest znajomość trajektorii ruchu, to znaczy znajomość przebiegu w czasie przyspieszeń </a:t>
                </a:r>
                <a:r>
                  <a:rPr lang="pl-PL" cap="none" dirty="0">
                    <a:solidFill>
                      <a:srgbClr val="FF0000"/>
                    </a:solidFill>
                  </a:rPr>
                  <a:t>acc</a:t>
                </a:r>
                <a:r>
                  <a:rPr lang="pl-PL" dirty="0">
                    <a:solidFill>
                      <a:srgbClr val="FF0000"/>
                    </a:solidFill>
                  </a:rPr>
                  <a:t>1</a:t>
                </a:r>
                <a:r>
                  <a:rPr lang="pl-PL" dirty="0"/>
                  <a:t>, </a:t>
                </a:r>
                <a:r>
                  <a:rPr lang="pl-PL" cap="none" dirty="0">
                    <a:solidFill>
                      <a:srgbClr val="FF0000"/>
                    </a:solidFill>
                  </a:rPr>
                  <a:t>acc</a:t>
                </a:r>
                <a:r>
                  <a:rPr lang="pl-PL" dirty="0">
                    <a:solidFill>
                      <a:srgbClr val="FF0000"/>
                    </a:solidFill>
                  </a:rPr>
                  <a:t>2</a:t>
                </a:r>
                <a:r>
                  <a:rPr lang="pl-PL" dirty="0"/>
                  <a:t>, </a:t>
                </a:r>
                <a:r>
                  <a:rPr lang="pl-PL" cap="none" dirty="0">
                    <a:solidFill>
                      <a:srgbClr val="FF0000"/>
                    </a:solidFill>
                  </a:rPr>
                  <a:t>dvq</a:t>
                </a:r>
                <a:r>
                  <a:rPr lang="pl-PL" dirty="0">
                    <a:solidFill>
                      <a:srgbClr val="FF0000"/>
                    </a:solidFill>
                  </a:rPr>
                  <a:t>3</a:t>
                </a:r>
                <a:r>
                  <a:rPr lang="pl-PL" dirty="0"/>
                  <a:t>; prędkości kątowych              ruchu obrotowego złącz 1i 2 i prędkości liniowej </a:t>
                </a:r>
                <a:r>
                  <a:rPr lang="pl-PL" i="1" cap="none" dirty="0">
                    <a:solidFill>
                      <a:srgbClr val="FF0000"/>
                    </a:solidFill>
                  </a:rPr>
                  <a:t>vq</a:t>
                </a:r>
                <a:r>
                  <a:rPr lang="pl-PL" dirty="0">
                    <a:solidFill>
                      <a:srgbClr val="FF0000"/>
                    </a:solidFill>
                  </a:rPr>
                  <a:t>3</a:t>
                </a:r>
                <a:r>
                  <a:rPr lang="pl-PL" dirty="0"/>
                  <a:t> złącza przesuwnego, a także przebiegu samych zmiennych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  <a:p>
                <a:r>
                  <a:rPr lang="pl-PL" dirty="0"/>
                  <a:t>Aby zaplanować taką trajektorię ruchu przyjmuje się zwykle standardowy typ ruchu od punktu do punktu o profilu prędkości tego ruchu </a:t>
                </a:r>
                <a:r>
                  <a:rPr lang="pl-PL" dirty="0">
                    <a:solidFill>
                      <a:schemeClr val="accent1"/>
                    </a:solidFill>
                  </a:rPr>
                  <a:t>parabolicznym</a:t>
                </a:r>
                <a:r>
                  <a:rPr lang="pl-PL" dirty="0"/>
                  <a:t> albo </a:t>
                </a:r>
                <a:r>
                  <a:rPr lang="pl-PL" dirty="0">
                    <a:solidFill>
                      <a:schemeClr val="accent1"/>
                    </a:solidFill>
                  </a:rPr>
                  <a:t>trapezowym</a:t>
                </a:r>
              </a:p>
              <a:p>
                <a:r>
                  <a:rPr lang="pl-PL" dirty="0"/>
                  <a:t>Dalej pokazano przykładowe przebiegi dla takich typów ruchu.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8C5625C-20EB-45EE-AA10-20F835290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4535" y="979136"/>
                <a:ext cx="11126548" cy="5486400"/>
              </a:xfrm>
              <a:blipFill>
                <a:blip r:embed="rId2"/>
                <a:stretch>
                  <a:fillRect l="-493" r="-4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529A0B7-3126-46A0-9EC9-90462F95B9FB}"/>
                  </a:ext>
                </a:extLst>
              </p:cNvPr>
              <p:cNvSpPr txBox="1"/>
              <p:nvPr/>
            </p:nvSpPr>
            <p:spPr>
              <a:xfrm>
                <a:off x="2174735" y="4160757"/>
                <a:ext cx="6251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529A0B7-3126-46A0-9EC9-90462F95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35" y="4160757"/>
                <a:ext cx="62511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3C51DE93-B449-4383-8CDD-32D56B9BF5D8}"/>
                  </a:ext>
                </a:extLst>
              </p:cNvPr>
              <p:cNvSpPr txBox="1"/>
              <p:nvPr/>
            </p:nvSpPr>
            <p:spPr>
              <a:xfrm>
                <a:off x="2692624" y="4160757"/>
                <a:ext cx="4551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l-PL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3C51DE93-B449-4383-8CDD-32D56B9B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24" y="4160757"/>
                <a:ext cx="455177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92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EB316-458D-44AA-9F63-02B73B32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0493"/>
            <a:ext cx="10364451" cy="906308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paraboliczny profil prędkości w ruchu PTP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92ECBF5-1E57-4E4E-ACA9-7F5FB9F9B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24" y="3865971"/>
            <a:ext cx="5334000" cy="296775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6913C06-5CAB-487D-A37D-1A9B7E15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9" y="982510"/>
            <a:ext cx="4782268" cy="296775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BFEA2F4-8182-4D5D-88F2-B8C184AF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30" y="982510"/>
            <a:ext cx="5334000" cy="28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4FB5D-66E5-4508-A80D-B2E4157C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3750"/>
            <a:ext cx="10364451" cy="913052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paraboliczny profil prędkości – opis procedury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0BBBE76-FD97-43DB-AF95-4761853613D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04601" y="1066802"/>
                <a:ext cx="11288389" cy="55524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sz="1800" b="0" i="0" u="none" strike="noStrike" cap="none" baseline="0" dirty="0">
                    <a:solidFill>
                      <a:srgbClr val="0E00FF"/>
                    </a:solidFill>
                    <a:latin typeface="Courier New" panose="02070309020205020404" pitchFamily="49" charset="0"/>
                  </a:rPr>
                  <a:t>function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[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tz,poz,speed,acc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]=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parab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qp,qf,vp,vf,tp,tf,tk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r>
                  <a:rPr lang="pl-PL" dirty="0"/>
                  <a:t>Powyższa Procedura wyznacza przebieg czasowy (</a:t>
                </a:r>
                <a:r>
                  <a:rPr lang="pl-PL" cap="none" dirty="0" err="1"/>
                  <a:t>tz</a:t>
                </a:r>
                <a:r>
                  <a:rPr lang="pl-PL" dirty="0"/>
                  <a:t>) położenia (</a:t>
                </a:r>
                <a:r>
                  <a:rPr lang="pl-PL" cap="none" dirty="0" err="1"/>
                  <a:t>poz</a:t>
                </a:r>
                <a:r>
                  <a:rPr lang="pl-PL" dirty="0"/>
                  <a:t>), prędkości (</a:t>
                </a:r>
                <a:r>
                  <a:rPr lang="pl-PL" cap="none" dirty="0" err="1"/>
                  <a:t>speed</a:t>
                </a:r>
                <a:r>
                  <a:rPr lang="pl-PL" dirty="0"/>
                  <a:t>) i przyspieszenia (</a:t>
                </a:r>
                <a:r>
                  <a:rPr lang="pl-PL" cap="none" dirty="0" err="1"/>
                  <a:t>acc</a:t>
                </a:r>
                <a:r>
                  <a:rPr lang="pl-PL" dirty="0"/>
                  <a:t>) danej współrzędnej wewnętrznej (konfiguracyjnej) manipulatora RRT z parabolicznym profilem prędkości. jest stosowana kolejno do zmiennych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2000" b="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dirty="0"/>
              </a:p>
              <a:p>
                <a:r>
                  <a:rPr lang="pl-PL" dirty="0"/>
                  <a:t>Procedura wymaga podania następujących danych wejściowych:</a:t>
                </a:r>
                <a:br>
                  <a:rPr lang="pl-PL" dirty="0"/>
                </a:br>
                <a:r>
                  <a:rPr lang="pl-PL" dirty="0"/>
                  <a:t>położenia początkowego (</a:t>
                </a:r>
                <a:r>
                  <a:rPr lang="pl-PL" cap="none" dirty="0" err="1"/>
                  <a:t>qp</a:t>
                </a:r>
                <a:r>
                  <a:rPr lang="pl-PL" dirty="0"/>
                  <a:t>), położenia końcowego (</a:t>
                </a:r>
                <a:r>
                  <a:rPr lang="pl-PL" cap="none" dirty="0" err="1"/>
                  <a:t>qf</a:t>
                </a:r>
                <a:r>
                  <a:rPr lang="pl-PL" dirty="0"/>
                  <a:t>), prędkości początkowej (</a:t>
                </a:r>
                <a:r>
                  <a:rPr lang="pl-PL" cap="none" dirty="0" err="1"/>
                  <a:t>vp</a:t>
                </a:r>
                <a:r>
                  <a:rPr lang="pl-PL" dirty="0"/>
                  <a:t>), prędkości końcowej (</a:t>
                </a:r>
                <a:r>
                  <a:rPr lang="pl-PL" cap="none" dirty="0" err="1"/>
                  <a:t>vf</a:t>
                </a:r>
                <a:r>
                  <a:rPr lang="pl-PL" dirty="0"/>
                  <a:t>), czasu rozpoczęcia ruchu (</a:t>
                </a:r>
                <a:r>
                  <a:rPr lang="pl-PL" cap="none" dirty="0" err="1"/>
                  <a:t>tp</a:t>
                </a:r>
                <a:r>
                  <a:rPr lang="pl-PL" dirty="0"/>
                  <a:t>), czasu zakończenia ruchu (</a:t>
                </a:r>
                <a:r>
                  <a:rPr lang="pl-PL" cap="none" dirty="0" err="1"/>
                  <a:t>tf</a:t>
                </a:r>
                <a:r>
                  <a:rPr lang="pl-PL" dirty="0"/>
                  <a:t>), czasu zakończenia obliczeń (</a:t>
                </a:r>
                <a:r>
                  <a:rPr lang="pl-PL" cap="none" dirty="0" err="1"/>
                  <a:t>tk</a:t>
                </a:r>
                <a:r>
                  <a:rPr lang="pl-PL" dirty="0"/>
                  <a:t>) – rozpoczęcie obliczeń następuje dla </a:t>
                </a:r>
                <a:r>
                  <a:rPr lang="pl-PL" cap="none" dirty="0"/>
                  <a:t>t</a:t>
                </a:r>
                <a:r>
                  <a:rPr lang="pl-PL" dirty="0"/>
                  <a:t>=0.</a:t>
                </a:r>
              </a:p>
              <a:p>
                <a:r>
                  <a:rPr lang="pl-PL" dirty="0"/>
                  <a:t>Ruch odbywa się liniowo dla zmiennej konfiguracyjnej, a więc krzywoliniowo w przestrzeni operacyjnej. </a:t>
                </a:r>
              </a:p>
              <a:p>
                <a:r>
                  <a:rPr lang="pl-PL" dirty="0"/>
                  <a:t>Część początkowa do czasu </a:t>
                </a:r>
                <a:r>
                  <a:rPr lang="pl-PL" cap="none" dirty="0" err="1"/>
                  <a:t>tp</a:t>
                </a:r>
                <a:r>
                  <a:rPr lang="pl-PL" dirty="0"/>
                  <a:t> i część końcowa przebiegu od </a:t>
                </a:r>
                <a:r>
                  <a:rPr lang="pl-PL" cap="none" dirty="0" err="1"/>
                  <a:t>tf</a:t>
                </a:r>
                <a:r>
                  <a:rPr lang="pl-PL" dirty="0"/>
                  <a:t> do </a:t>
                </a:r>
                <a:r>
                  <a:rPr lang="pl-PL" cap="none" dirty="0" err="1"/>
                  <a:t>tk</a:t>
                </a:r>
                <a:r>
                  <a:rPr lang="pl-PL" dirty="0"/>
                  <a:t> ma na celu możliwość obliczania sił i momentów napędowych potrzebnych do nieruchomego utrzymania pozycji startowej i końcowej manipulatora (zamiast hamulców).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0BBBE76-FD97-43DB-AF95-476185361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04601" y="1066802"/>
                <a:ext cx="11288389" cy="5552483"/>
              </a:xfrm>
              <a:blipFill>
                <a:blip r:embed="rId2"/>
                <a:stretch>
                  <a:fillRect l="-486" t="-220" r="-1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72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26E40-7FC8-47E8-8FA9-99552058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4" y="149180"/>
            <a:ext cx="11223653" cy="1007982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trapezowy profil prędkości w ruchu PTP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B2BF02-F05A-4E1B-8F45-16476754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4" y="983688"/>
            <a:ext cx="4984694" cy="293285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489FB67-A694-4A8D-8399-6533A30F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26" y="3759256"/>
            <a:ext cx="5460101" cy="309874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2484816-C312-40DE-B98F-C5EBAB83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7091"/>
            <a:ext cx="5642846" cy="28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2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9AE7D-5F0C-4D67-BA8A-49E4A16A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7566"/>
            <a:ext cx="10364451" cy="929236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trapezowy profil prędkości – opis procedury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DB31E2D-3664-4EC3-896F-974F7357176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4141" y="987228"/>
                <a:ext cx="11328849" cy="5733205"/>
              </a:xfrm>
            </p:spPr>
            <p:txBody>
              <a:bodyPr/>
              <a:lstStyle/>
              <a:p>
                <a:r>
                  <a:rPr lang="pl-PL" sz="1800" b="0" i="0" u="none" strike="noStrike" cap="none" baseline="0" dirty="0" err="1">
                    <a:solidFill>
                      <a:srgbClr val="0E00FF"/>
                    </a:solidFill>
                    <a:latin typeface="Courier New" panose="02070309020205020404" pitchFamily="49" charset="0"/>
                  </a:rPr>
                  <a:t>function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[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tz,poz,wynik,acc,s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]=trapez(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qp,tc,accm,tp,tf,tk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r>
                  <a:rPr lang="pl-PL" sz="1800" dirty="0"/>
                  <a:t>Powyższa Procedura wyznacza przebieg czasowy (</a:t>
                </a:r>
                <a:r>
                  <a:rPr lang="pl-PL" sz="1800" cap="none" dirty="0" err="1"/>
                  <a:t>tz</a:t>
                </a:r>
                <a:r>
                  <a:rPr lang="pl-PL" sz="1800" dirty="0"/>
                  <a:t>) położenia (</a:t>
                </a:r>
                <a:r>
                  <a:rPr lang="pl-PL" sz="1800" cap="none" dirty="0" err="1"/>
                  <a:t>poz</a:t>
                </a:r>
                <a:r>
                  <a:rPr lang="pl-PL" sz="1800" dirty="0"/>
                  <a:t>), prędkości (</a:t>
                </a:r>
                <a:r>
                  <a:rPr lang="pl-PL" sz="1800" cap="none" dirty="0" err="1"/>
                  <a:t>speed</a:t>
                </a:r>
                <a:r>
                  <a:rPr lang="pl-PL" sz="1800" dirty="0"/>
                  <a:t>) i przyspieszenia (</a:t>
                </a:r>
                <a:r>
                  <a:rPr lang="pl-PL" sz="1800" cap="none" dirty="0" err="1"/>
                  <a:t>acc</a:t>
                </a:r>
                <a:r>
                  <a:rPr lang="pl-PL" sz="1800" dirty="0"/>
                  <a:t>) danej współrzędnej wewnętrznej (konfiguracyjnej) manipulatora RRT z trapezowym profilem prędkości. jest stosowana kolejno do zmiennych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18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18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sz="18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1800" b="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sz="1800" b="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sz="1800" dirty="0"/>
                  <a:t> Liczba </a:t>
                </a:r>
                <a:r>
                  <a:rPr lang="pl-PL" sz="1800" cap="none" dirty="0"/>
                  <a:t>s</a:t>
                </a:r>
                <a:r>
                  <a:rPr lang="pl-PL" sz="1800" dirty="0"/>
                  <a:t> wynikająca z działania procedury oznacza wymiar pozostałych wektorów, przydatne do tworzenia rysunków.</a:t>
                </a:r>
              </a:p>
              <a:p>
                <a:r>
                  <a:rPr lang="pl-PL" sz="1800" dirty="0"/>
                  <a:t>Procedura wymaga podania następujących danych wejściowych:</a:t>
                </a:r>
                <a:br>
                  <a:rPr lang="pl-PL" sz="1800" dirty="0"/>
                </a:br>
                <a:r>
                  <a:rPr lang="pl-PL" sz="1800" dirty="0"/>
                  <a:t>położenia początkowego (</a:t>
                </a:r>
                <a:r>
                  <a:rPr lang="pl-PL" sz="1800" cap="none" dirty="0" err="1"/>
                  <a:t>qp</a:t>
                </a:r>
                <a:r>
                  <a:rPr lang="pl-PL" sz="1800" dirty="0"/>
                  <a:t>), czasu przyspieszania = hamowania  (</a:t>
                </a:r>
                <a:r>
                  <a:rPr lang="pl-PL" sz="1800" cap="none" dirty="0" err="1"/>
                  <a:t>tc</a:t>
                </a:r>
                <a:r>
                  <a:rPr lang="pl-PL" sz="1800" dirty="0"/>
                  <a:t>), wartości stałej - przyspieszenia (</a:t>
                </a:r>
                <a:r>
                  <a:rPr lang="pl-PL" sz="1800" cap="none" dirty="0" err="1"/>
                  <a:t>accm</a:t>
                </a:r>
                <a:r>
                  <a:rPr lang="pl-PL" sz="1800" dirty="0"/>
                  <a:t>), czasu rozpoczęcia ruchu (</a:t>
                </a:r>
                <a:r>
                  <a:rPr lang="pl-PL" sz="1800" cap="none" dirty="0" err="1"/>
                  <a:t>tp</a:t>
                </a:r>
                <a:r>
                  <a:rPr lang="pl-PL" sz="1800" dirty="0"/>
                  <a:t>), czasu zakończenia ruchu (</a:t>
                </a:r>
                <a:r>
                  <a:rPr lang="pl-PL" sz="1800" cap="none" dirty="0" err="1"/>
                  <a:t>tf</a:t>
                </a:r>
                <a:r>
                  <a:rPr lang="pl-PL" sz="1800" dirty="0"/>
                  <a:t>), czasu zakończenia obliczeń (</a:t>
                </a:r>
                <a:r>
                  <a:rPr lang="pl-PL" sz="1800" cap="none" dirty="0" err="1"/>
                  <a:t>tk</a:t>
                </a:r>
                <a:r>
                  <a:rPr lang="pl-PL" sz="1800" dirty="0"/>
                  <a:t>) . </a:t>
                </a:r>
              </a:p>
              <a:p>
                <a:r>
                  <a:rPr lang="pl-PL" sz="1800" dirty="0"/>
                  <a:t>Zadana wartość przyspieszenia (</a:t>
                </a:r>
                <a:r>
                  <a:rPr lang="pl-PL" sz="1800" cap="none" dirty="0" err="1"/>
                  <a:t>accm</a:t>
                </a:r>
                <a:r>
                  <a:rPr lang="pl-PL" sz="1800" dirty="0"/>
                  <a:t>) musi być większa niż minimalna (</a:t>
                </a:r>
                <a:r>
                  <a:rPr lang="pl-PL" sz="1800" cap="none" dirty="0" err="1"/>
                  <a:t>accmin</a:t>
                </a:r>
                <a:r>
                  <a:rPr lang="pl-PL" sz="1800" dirty="0"/>
                  <a:t>), która zapewnia pokonanie odcinka </a:t>
                </a:r>
                <a:r>
                  <a:rPr lang="pl-PL" sz="1800" dirty="0">
                    <a:solidFill>
                      <a:srgbClr val="FF0000"/>
                    </a:solidFill>
                  </a:rPr>
                  <a:t>AB</a:t>
                </a:r>
                <a:r>
                  <a:rPr lang="pl-PL" sz="1800" dirty="0"/>
                  <a:t> ruchu w zadanym czasie (</a:t>
                </a:r>
                <a:r>
                  <a:rPr lang="pl-PL" sz="1800" cap="none" dirty="0" err="1"/>
                  <a:t>tf-tp</a:t>
                </a:r>
                <a:r>
                  <a:rPr lang="pl-PL" sz="1800" dirty="0"/>
                  <a:t>):</a:t>
                </a:r>
                <a:br>
                  <a:rPr lang="pl-PL" sz="1800" dirty="0"/>
                </a:b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accmin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=4*(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qp-qf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)/(</a:t>
                </a:r>
                <a:r>
                  <a:rPr lang="pl-PL" sz="1800" b="0" i="0" u="none" strike="noStrike" cap="none" baseline="0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tf</a:t>
                </a:r>
                <a:r>
                  <a:rPr lang="pl-PL" sz="1800" b="0" i="0" u="none" strike="noStrike" cap="none" baseline="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)^2</a:t>
                </a:r>
              </a:p>
              <a:p>
                <a:r>
                  <a:rPr lang="pl-PL" sz="1800" dirty="0"/>
                  <a:t>W procedurze trapez do obliczenia przyspieszania (</a:t>
                </a:r>
                <a:r>
                  <a:rPr lang="pl-PL" sz="1800" cap="none" dirty="0" err="1"/>
                  <a:t>acc</a:t>
                </a:r>
                <a:r>
                  <a:rPr lang="pl-PL" sz="1800" dirty="0"/>
                  <a:t>) wykorzystano funkcję różniczkowania cyfrowego </a:t>
                </a:r>
                <a:r>
                  <a:rPr lang="pl-PL" sz="1800" cap="none" dirty="0" err="1"/>
                  <a:t>diff</a:t>
                </a:r>
                <a:r>
                  <a:rPr lang="pl-PL" sz="1800" dirty="0"/>
                  <a:t>(), a do obliczenia położenia (</a:t>
                </a:r>
                <a:r>
                  <a:rPr lang="pl-PL" sz="1800" cap="none" dirty="0" err="1"/>
                  <a:t>poz</a:t>
                </a:r>
                <a:r>
                  <a:rPr lang="pl-PL" sz="1800" dirty="0"/>
                  <a:t>) wykorzystano całkowanie cyfrowe </a:t>
                </a:r>
                <a:r>
                  <a:rPr lang="pl-PL" sz="1800" cap="none" dirty="0" err="1"/>
                  <a:t>cumtrapz</a:t>
                </a:r>
                <a:r>
                  <a:rPr lang="pl-PL" sz="1800" dirty="0"/>
                  <a:t>()</a:t>
                </a:r>
              </a:p>
              <a:p>
                <a:endParaRPr lang="pl-PL" sz="1800" b="0" i="0" u="none" strike="noStrike" cap="none" baseline="0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endParaRPr lang="pl-PL" sz="1800" dirty="0"/>
              </a:p>
              <a:p>
                <a:endParaRPr lang="pl-PL" sz="1800" b="0" i="0" u="none" strike="noStrike" baseline="0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DB31E2D-3664-4EC3-896F-974F73571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4141" y="987228"/>
                <a:ext cx="11328849" cy="5733205"/>
              </a:xfrm>
              <a:blipFill>
                <a:blip r:embed="rId2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697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00A44-B6FB-4E14-AB1A-E2C09FCC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3" y="141088"/>
            <a:ext cx="11879107" cy="925714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C6EB6-B1BC-44D1-A936-5AFC8D2BCC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133" y="1189530"/>
            <a:ext cx="11722975" cy="5527382"/>
          </a:xfrm>
        </p:spPr>
        <p:txBody>
          <a:bodyPr/>
          <a:lstStyle/>
          <a:p>
            <a:r>
              <a:rPr lang="pl-PL" dirty="0"/>
              <a:t>Aby obliczyć momenty i siły napędowe należy wyznaczone trajektorie ruchu (</a:t>
            </a:r>
            <a:r>
              <a:rPr lang="pl-PL" cap="none" dirty="0" err="1"/>
              <a:t>acc</a:t>
            </a:r>
            <a:r>
              <a:rPr lang="pl-PL" cap="none" dirty="0"/>
              <a:t>, </a:t>
            </a:r>
            <a:r>
              <a:rPr lang="pl-PL" cap="none" dirty="0" err="1"/>
              <a:t>speed</a:t>
            </a:r>
            <a:r>
              <a:rPr lang="pl-PL" cap="none" dirty="0"/>
              <a:t>=omega, </a:t>
            </a:r>
            <a:r>
              <a:rPr lang="pl-PL" cap="none" dirty="0" err="1"/>
              <a:t>poz</a:t>
            </a:r>
            <a:r>
              <a:rPr lang="pl-PL" cap="none" dirty="0"/>
              <a:t>=(phi1,phi2,q3</a:t>
            </a:r>
            <a:r>
              <a:rPr lang="pl-PL" dirty="0"/>
              <a:t>) wstawić do równań dynamiki . Oto odpowiedni fragment programu </a:t>
            </a:r>
            <a:r>
              <a:rPr lang="pl-PL" dirty="0" err="1"/>
              <a:t>matlab</a:t>
            </a:r>
            <a:r>
              <a:rPr lang="pl-PL" dirty="0"/>
              <a:t>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r>
              <a:rPr lang="pl-PL" dirty="0"/>
              <a:t>Należy pamiętać, że mnożenia zwykłe (nie wektorowe) i podnoszenia do potęgi wymagają umieszczenia kropki – (</a:t>
            </a:r>
            <a:r>
              <a:rPr lang="pl-PL" dirty="0" err="1"/>
              <a:t>dot</a:t>
            </a:r>
            <a:r>
              <a:rPr lang="pl-PL" dirty="0"/>
              <a:t>, </a:t>
            </a:r>
            <a:r>
              <a:rPr lang="pl-PL" dirty="0" err="1"/>
              <a:t>full</a:t>
            </a:r>
            <a:r>
              <a:rPr lang="pl-PL" dirty="0"/>
              <a:t> stop) przed działaniem, co widać w powyższych równaniach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9ABBE1-C633-4E6E-94E9-EC9FC7C03882}"/>
              </a:ext>
            </a:extLst>
          </p:cNvPr>
          <p:cNvSpPr txBox="1"/>
          <p:nvPr/>
        </p:nvSpPr>
        <p:spPr>
          <a:xfrm>
            <a:off x="156134" y="2423745"/>
            <a:ext cx="117229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M1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=acc1.*((M*q3.^2+m3*(q3-a3).^2+m2*l2^2+Jsz2+Jsz3).*cos(phi2).^2+Jz1)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-(omega1.*omega2.*sin(2*phi2).*(M*q3.^2+m3.*(q3-a3).^2+m2*l2^2+Jsz2+Jsz3)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-2*omega1.*vq3.*cos(phi2).^2.*(M*q3+m3*(q3-a3))+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Fx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*q3.*sin(phi1).*cos(phi2)-D1.*omega1);</a:t>
            </a:r>
          </a:p>
          <a:p>
            <a:r>
              <a:rPr lang="pl-PL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M2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=acc2.*(M*q3.^2+m3*(q3-a3)+m2*l2^2+Jsy2+Jsy3)-(-2*omega2.*vq3.*(M*q3+m3*(q3-a3))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-0.5*omega1.^2.*sin(2*phi2).*(M*q3.^2+m3*(q3-a3)+m2*l2^2+Jsz2+Jsz3)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-g*cos(phi2).*(M*q3+m3*(q3-a3)+l2*m2)+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Fx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*q3.*cos(phi1).*sin(phi2)-D2*omega2);</a:t>
            </a:r>
          </a:p>
          <a:p>
            <a:r>
              <a:rPr lang="pl-PL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F3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=(M+m3)*acc3-((cos(phi2).^2.*omega1.^2+omega2.^2).*(M*q3+m3*(q3-a3))</a:t>
            </a:r>
            <a:r>
              <a:rPr lang="pl-PL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-(m3+M)*sin(phi2)*g-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Fx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*cos(phi1).*cos(phi2)-D3*vq3);</a:t>
            </a:r>
          </a:p>
        </p:txBody>
      </p:sp>
    </p:spTree>
    <p:extLst>
      <p:ext uri="{BB962C8B-B14F-4D97-AF65-F5344CB8AC3E}">
        <p14:creationId xmlns:p14="http://schemas.microsoft.com/office/powerpoint/2010/main" val="388728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5C80D-3149-4B0C-9DD4-142873E4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1" y="116812"/>
            <a:ext cx="11862924" cy="1040350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F5F67B-726F-4E69-8459-EC0788B546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995" y="1157162"/>
            <a:ext cx="10662605" cy="544593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H=1.20;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=0.6;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=-.50;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=1.50;  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xB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=-1.1;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yB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=0.50;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zB</a:t>
            </a:r>
            <a:r>
              <a:rPr lang="pl-PL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=.50;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cap="none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pl-PL" sz="1800" cap="none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=0.5; </a:t>
            </a:r>
            <a:r>
              <a:rPr lang="pl-PL" sz="1800" cap="none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pl-PL" sz="1800" cap="none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=5.0;  </a:t>
            </a:r>
            <a:r>
              <a:rPr lang="pl-PL" sz="1800" cap="none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tk</a:t>
            </a:r>
            <a:r>
              <a:rPr lang="pl-PL" sz="1800" cap="none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=6.5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+mj-lt"/>
                <a:ea typeface="+mj-ea"/>
                <a:cs typeface="+mj-cs"/>
              </a:rPr>
              <a:t>Kinematyka odwrotna: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47A8B6-4276-4E6C-8334-EF57CA741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3" y="2059425"/>
            <a:ext cx="5944907" cy="4543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93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1E98A-1059-4BF9-9EA8-798CEDA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22" y="124904"/>
            <a:ext cx="11830555" cy="941898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DB6D8A-63D8-4266-A69C-10861F3D8C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602" y="1066802"/>
            <a:ext cx="10872998" cy="5666294"/>
          </a:xfrm>
        </p:spPr>
        <p:txBody>
          <a:bodyPr/>
          <a:lstStyle/>
          <a:p>
            <a:r>
              <a:rPr lang="pl-PL" dirty="0"/>
              <a:t>Porównanie profilu trapezowego z parabolicznym  dla zmiennej q1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68DD14-CE3B-478F-89AE-0DBBCB01C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2" y="2153703"/>
            <a:ext cx="5324475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046F25C-9A10-463C-ACD4-E77294AFA2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01" y="2153702"/>
            <a:ext cx="532447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00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DF9CB-7C23-40F6-B480-1BE6790E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79499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763B5-4B5B-4B06-AE7A-A9EBADE3D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2100" y="1384300"/>
            <a:ext cx="11633200" cy="5219700"/>
          </a:xfrm>
        </p:spPr>
        <p:txBody>
          <a:bodyPr/>
          <a:lstStyle/>
          <a:p>
            <a:r>
              <a:rPr lang="pl-PL" dirty="0"/>
              <a:t>Na rysunku „trzy człony manipulatora” widać, momenty bezwładności poszczególnych członów przy ruchu względem różnych osi obrotu, co jest niezbędne do obliczenia energii kinetycznej manipulatora, to znaczy sumy energii trzech członów i masy na końcu ostatniego ramienia: </a:t>
            </a:r>
            <a:r>
              <a:rPr lang="en-US" i="1" dirty="0"/>
              <a:t>T = T</a:t>
            </a:r>
            <a:r>
              <a:rPr lang="en-US" baseline="-25000" dirty="0"/>
              <a:t>1</a:t>
            </a:r>
            <a:r>
              <a:rPr lang="en-US" i="1" dirty="0"/>
              <a:t>+T</a:t>
            </a:r>
            <a:r>
              <a:rPr lang="en-US" baseline="-25000" dirty="0"/>
              <a:t>2</a:t>
            </a:r>
            <a:r>
              <a:rPr lang="en-US" i="1" dirty="0"/>
              <a:t>+ T</a:t>
            </a:r>
            <a:r>
              <a:rPr lang="en-US" baseline="-25000" dirty="0"/>
              <a:t>3</a:t>
            </a:r>
            <a:r>
              <a:rPr lang="en-US" i="1" dirty="0"/>
              <a:t>+T</a:t>
            </a:r>
            <a:r>
              <a:rPr lang="en-US" i="1" baseline="-25000" dirty="0"/>
              <a:t>M</a:t>
            </a:r>
            <a:r>
              <a:rPr lang="pl-PL" i="1" baseline="-25000" dirty="0"/>
              <a:t> </a:t>
            </a:r>
            <a:endParaRPr lang="pl-PL" dirty="0"/>
          </a:p>
          <a:p>
            <a:r>
              <a:rPr lang="pl-PL" dirty="0"/>
              <a:t>Energia ta, we współrzędnych kartezjańskich ma postać:</a:t>
            </a:r>
          </a:p>
          <a:p>
            <a:endParaRPr lang="pl-PL" i="1" baseline="-25000" dirty="0"/>
          </a:p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współrzędne uogólnione to dwa kąty obrotu ramion i translacja ostatniego ramienia:</a:t>
            </a:r>
          </a:p>
          <a:p>
            <a:pPr marL="0" indent="0">
              <a:buNone/>
            </a:pP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F000B084-C10D-4D61-9845-5ECE5823328C}"/>
                  </a:ext>
                </a:extLst>
              </p:cNvPr>
              <p:cNvSpPr/>
              <p:nvPr/>
            </p:nvSpPr>
            <p:spPr>
              <a:xfrm>
                <a:off x="292101" y="3802030"/>
                <a:ext cx="11633200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begChr m:val=""/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𝑆𝑧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𝑆𝑦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𝑆𝑧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𝑆𝑦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)++</m:t>
                          </m:r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F000B084-C10D-4D61-9845-5ECE58233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1" y="3802030"/>
                <a:ext cx="11633200" cy="1360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B8B4544-4A88-4D8E-8923-34EAB0E4CFA6}"/>
                  </a:ext>
                </a:extLst>
              </p:cNvPr>
              <p:cNvSpPr/>
              <p:nvPr/>
            </p:nvSpPr>
            <p:spPr>
              <a:xfrm>
                <a:off x="913149" y="5911334"/>
                <a:ext cx="41213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)=(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4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B8B4544-4A88-4D8E-8923-34EAB0E4C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9" y="5911334"/>
                <a:ext cx="4121321" cy="461665"/>
              </a:xfrm>
              <a:prstGeom prst="rect">
                <a:avLst/>
              </a:prstGeom>
              <a:blipFill>
                <a:blip r:embed="rId3"/>
                <a:stretch>
                  <a:fillRect t="-132000" r="-16272" b="-198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64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89669-A124-4D3F-BF1B-01C48DCA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442"/>
            <a:ext cx="11814372" cy="982359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599A12-6A12-4EC8-9F01-1B0FC04A9B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3221" y="1066801"/>
            <a:ext cx="10994379" cy="5576759"/>
          </a:xfrm>
        </p:spPr>
        <p:txBody>
          <a:bodyPr/>
          <a:lstStyle/>
          <a:p>
            <a:r>
              <a:rPr lang="pl-PL" dirty="0"/>
              <a:t>Porównanie profilu trapezowego z parabolicznym  dla zmiennej q2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2B0DC9-AF7E-4A13-AF31-7E6A927B15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" y="2049160"/>
            <a:ext cx="563741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445F12-1291-4272-9552-3B853F84A7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86" y="2049160"/>
            <a:ext cx="5586160" cy="422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09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8C948-B5AC-4B46-9E3D-AA74F99C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0" y="-36937"/>
            <a:ext cx="11806280" cy="927062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E21752-2F2F-4777-BEDE-6224149B20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2234" y="1003413"/>
            <a:ext cx="11434046" cy="5656331"/>
          </a:xfrm>
        </p:spPr>
        <p:txBody>
          <a:bodyPr/>
          <a:lstStyle/>
          <a:p>
            <a:r>
              <a:rPr lang="pl-PL" dirty="0"/>
              <a:t>Porównanie profilu trapezowego z parabolicznym  dla zmiennej </a:t>
            </a:r>
            <a:r>
              <a:rPr lang="pl-PL" cap="none" dirty="0"/>
              <a:t>q3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02FB58-F727-4715-A699-F8251237A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" y="1930476"/>
            <a:ext cx="5974620" cy="43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F1C4F2-8713-40DB-AA18-54A25A885E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20" y="1930476"/>
            <a:ext cx="5903140" cy="429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06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54B20-67DF-4D76-8909-E15BFA3B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0" y="84442"/>
            <a:ext cx="11765819" cy="1121271"/>
          </a:xfrm>
        </p:spPr>
        <p:txBody>
          <a:bodyPr>
            <a:normAutofit/>
          </a:bodyPr>
          <a:lstStyle/>
          <a:p>
            <a:r>
              <a:rPr lang="pl-PL" sz="2800" dirty="0"/>
              <a:t>Dynamika odwrotna manipulatora RRT – obliczanie momentów i sił napędzających złącza dla zadanych trajektorii ruchu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A11E9C-0EDA-4491-A270-6AE1B32DD7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5129" y="1124793"/>
            <a:ext cx="11002471" cy="5583503"/>
          </a:xfrm>
        </p:spPr>
        <p:txBody>
          <a:bodyPr/>
          <a:lstStyle/>
          <a:p>
            <a:r>
              <a:rPr lang="pl-PL" dirty="0"/>
              <a:t>Siły i momenty dla obu profili wyliczone z równań dynamiki odwrotnej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23F68F-5821-406C-818E-AEBC723CD7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4" y="1921479"/>
            <a:ext cx="532447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BABA34-EDDC-47AD-B5E0-669AE33B3C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13" y="2045305"/>
            <a:ext cx="5475567" cy="361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32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912B3-5E1F-4874-9DBD-9EECCC59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1018"/>
            <a:ext cx="10364451" cy="864859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D23A5E-A20A-4F2B-A4DC-B97558A874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44450" y="1066801"/>
            <a:ext cx="12280900" cy="556259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 kolejnym kroku energię kinetyczna trzeba będzie wyrazić we współrzędnych uogólnionych, do czego potrzebne są wzory transformujące zmienne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 ich pochodne czasowe: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gdzie: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dirty="0"/>
              <a:t>Energia potencjalna układu pochodzi od grawitacji i ma postać: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3B5DB29-A582-456A-BAD4-9D2F8533ECC1}"/>
                  </a:ext>
                </a:extLst>
              </p:cNvPr>
              <p:cNvSpPr/>
              <p:nvPr/>
            </p:nvSpPr>
            <p:spPr>
              <a:xfrm>
                <a:off x="444500" y="6278357"/>
                <a:ext cx="109353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2)+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2)+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𝑀𝑔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3B5DB29-A582-456A-BAD4-9D2F8533E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6278357"/>
                <a:ext cx="10935326" cy="400110"/>
              </a:xfrm>
              <a:prstGeom prst="rect">
                <a:avLst/>
              </a:prstGeom>
              <a:blipFill>
                <a:blip r:embed="rId2"/>
                <a:stretch>
                  <a:fillRect t="-125758" b="-1893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96748252-35AE-459D-A0AD-AE1C0F5BD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162531"/>
              </p:ext>
            </p:extLst>
          </p:nvPr>
        </p:nvGraphicFramePr>
        <p:xfrm>
          <a:off x="1464659" y="2028484"/>
          <a:ext cx="6708298" cy="114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4400" imgH="685800" progId="Equation.3">
                  <p:embed/>
                </p:oleObj>
              </mc:Choice>
              <mc:Fallback>
                <p:oleObj r:id="rId3" imgW="3454400" imgH="685800" progId="Equation.3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F25ABBC3-7F9C-407D-97CE-F1D10ED46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659" y="2028484"/>
                        <a:ext cx="6708298" cy="1141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C74B23DC-0FB4-47CF-A8F1-DD30BE916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93252"/>
              </p:ext>
            </p:extLst>
          </p:nvPr>
        </p:nvGraphicFramePr>
        <p:xfrm>
          <a:off x="3778980" y="3327236"/>
          <a:ext cx="7339477" cy="12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886200" imgH="698500" progId="Equation.3">
                  <p:embed/>
                </p:oleObj>
              </mc:Choice>
              <mc:Fallback>
                <p:oleObj r:id="rId5" imgW="3886200" imgH="698500" progId="Equation.3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EA71C4B2-C2BC-459A-B5D0-CB50CD088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980" y="3327236"/>
                        <a:ext cx="7339477" cy="1270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09B7EAC-BF4E-4537-810A-188299BAD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8460" y="4821936"/>
            <a:ext cx="21839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4F576C58-92F8-4F57-9534-9A835D295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67969"/>
              </p:ext>
            </p:extLst>
          </p:nvPr>
        </p:nvGraphicFramePr>
        <p:xfrm>
          <a:off x="1464659" y="4821936"/>
          <a:ext cx="3941383" cy="85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19300" imgH="393700" progId="Equation.3">
                  <p:embed/>
                </p:oleObj>
              </mc:Choice>
              <mc:Fallback>
                <p:oleObj r:id="rId7" imgW="20193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659" y="4821936"/>
                        <a:ext cx="3941383" cy="859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1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C69DC-7773-4136-80F6-923A05BC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1301"/>
            <a:ext cx="10364451" cy="927099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82FA6FC-E2A8-4F58-96C8-D1F71AC103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20700" y="1168400"/>
                <a:ext cx="11315700" cy="5448299"/>
              </a:xfrm>
            </p:spPr>
            <p:txBody>
              <a:bodyPr/>
              <a:lstStyle/>
              <a:p>
                <a:r>
                  <a:rPr lang="pl-PL" dirty="0"/>
                  <a:t>A po wprowadzeniu współrzędnych uogólnionych: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Wymiana energii z otoczeniem wiąże się  z działającą siłą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l-PL" dirty="0"/>
                  <a:t>  i jej transformacja (rzuty) na kierunki współrzędnych uogólnionych mają postać: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przy uproszczonym zapisie sinusów i cosinusów  (</a:t>
                </a:r>
                <a:r>
                  <a:rPr lang="pl-PL" i="1" cap="none" dirty="0"/>
                  <a:t>s</a:t>
                </a:r>
                <a:r>
                  <a:rPr lang="pl-PL" i="1" dirty="0"/>
                  <a:t>1,</a:t>
                </a:r>
                <a:r>
                  <a:rPr lang="pl-PL" i="1" cap="none" dirty="0"/>
                  <a:t>s</a:t>
                </a:r>
                <a:r>
                  <a:rPr lang="pl-PL" i="1" dirty="0"/>
                  <a:t>2,</a:t>
                </a:r>
                <a:r>
                  <a:rPr lang="pl-PL" i="1" cap="none" dirty="0"/>
                  <a:t>c</a:t>
                </a:r>
                <a:r>
                  <a:rPr lang="pl-PL" i="1" dirty="0"/>
                  <a:t>1,</a:t>
                </a:r>
                <a:r>
                  <a:rPr lang="pl-PL" i="1" cap="none" dirty="0"/>
                  <a:t>c</a:t>
                </a:r>
                <a:r>
                  <a:rPr lang="pl-PL" i="1" dirty="0"/>
                  <a:t>2</a:t>
                </a:r>
                <a:r>
                  <a:rPr lang="pl-PL" dirty="0"/>
                  <a:t>).</a:t>
                </a:r>
              </a:p>
              <a:p>
                <a:r>
                  <a:rPr lang="pl-PL" dirty="0"/>
                  <a:t>Praca wirtualna układu manipulatora, wykonana na przesunięciach wirtualnych zgodnych ze współrzędnymi uogólnionymi pozwala na wyznaczenia sił zewnętrznych: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82FA6FC-E2A8-4F58-96C8-D1F71AC10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20700" y="1168400"/>
                <a:ext cx="11315700" cy="5448299"/>
              </a:xfrm>
              <a:blipFill>
                <a:blip r:embed="rId2"/>
                <a:stretch>
                  <a:fillRect l="-485" r="-4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826FB168-0527-4062-9BB8-3CB47AE9F45F}"/>
                  </a:ext>
                </a:extLst>
              </p:cNvPr>
              <p:cNvSpPr/>
              <p:nvPr/>
            </p:nvSpPr>
            <p:spPr>
              <a:xfrm>
                <a:off x="1057016" y="1593334"/>
                <a:ext cx="554698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𝑔𝑠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826FB168-0527-4062-9BB8-3CB47AE9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16" y="1593334"/>
                <a:ext cx="5546983" cy="400110"/>
              </a:xfrm>
              <a:prstGeom prst="rect">
                <a:avLst/>
              </a:prstGeom>
              <a:blipFill>
                <a:blip r:embed="rId3"/>
                <a:stretch>
                  <a:fillRect t="-125758" r="-8352" b="-1893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974FC50-DA2F-4B7A-8FE4-7D6023F4450F}"/>
                  </a:ext>
                </a:extLst>
              </p:cNvPr>
              <p:cNvSpPr/>
              <p:nvPr/>
            </p:nvSpPr>
            <p:spPr>
              <a:xfrm>
                <a:off x="650616" y="3192110"/>
                <a:ext cx="3282437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974FC50-DA2F-4B7A-8FE4-7D6023F44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16" y="3192110"/>
                <a:ext cx="3282437" cy="72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FADA2DB4-DD54-497F-8D2E-265434E96D20}"/>
                  </a:ext>
                </a:extLst>
              </p:cNvPr>
              <p:cNvSpPr/>
              <p:nvPr/>
            </p:nvSpPr>
            <p:spPr>
              <a:xfrm>
                <a:off x="4062969" y="3192110"/>
                <a:ext cx="3282437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FADA2DB4-DD54-497F-8D2E-265434E9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969" y="3192110"/>
                <a:ext cx="3282437" cy="7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AC993B9A-DF3B-4E1D-A5D2-AE0DCA29ECCA}"/>
                  </a:ext>
                </a:extLst>
              </p:cNvPr>
              <p:cNvSpPr/>
              <p:nvPr/>
            </p:nvSpPr>
            <p:spPr>
              <a:xfrm>
                <a:off x="7717507" y="3163054"/>
                <a:ext cx="3079626" cy="729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AC993B9A-DF3B-4E1D-A5D2-AE0DCA29E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07" y="3163054"/>
                <a:ext cx="3079626" cy="729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0F9D3B76-4304-48C2-A777-343770A6E640}"/>
                  </a:ext>
                </a:extLst>
              </p:cNvPr>
              <p:cNvSpPr/>
              <p:nvPr/>
            </p:nvSpPr>
            <p:spPr>
              <a:xfrm>
                <a:off x="1057016" y="5458386"/>
                <a:ext cx="10221210" cy="749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0F9D3B76-4304-48C2-A777-343770A6E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16" y="5458386"/>
                <a:ext cx="10221210" cy="749564"/>
              </a:xfrm>
              <a:prstGeom prst="rect">
                <a:avLst/>
              </a:prstGeom>
              <a:blipFill>
                <a:blip r:embed="rId7"/>
                <a:stretch>
                  <a:fillRect b="-81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0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57F17-1604-484D-9658-3CC3753E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965200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BD9596D-B720-42A2-8C24-AA5F502B294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6100" y="1066801"/>
                <a:ext cx="11137900" cy="5689597"/>
              </a:xfrm>
            </p:spPr>
            <p:txBody>
              <a:bodyPr/>
              <a:lstStyle/>
              <a:p>
                <a:r>
                  <a:rPr lang="pl-PL" dirty="0"/>
                  <a:t>Obecnie można już wyznaczyć trzy równania ruchu manipulatora </a:t>
                </a:r>
              </a:p>
              <a:p>
                <a:r>
                  <a:rPr lang="pl-PL" dirty="0"/>
                  <a:t>Dla zmiennej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l-PL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400" dirty="0"/>
                  <a:t> ,  </a:t>
                </a:r>
                <a:r>
                  <a:rPr lang="pl-PL" dirty="0"/>
                  <a:t>co daje :</a:t>
                </a:r>
              </a:p>
              <a:p>
                <a:endParaRPr lang="pl-PL" dirty="0"/>
              </a:p>
              <a:p>
                <a:r>
                  <a:rPr lang="pl-PL" dirty="0"/>
                  <a:t>A po uproszczeniach: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dla zmiennej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 otrzymujemy: </a:t>
                </a:r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                                  ,     co daje:</a:t>
                </a:r>
              </a:p>
              <a:p>
                <a:endParaRPr lang="pl-PL" dirty="0"/>
              </a:p>
              <a:p>
                <a:endParaRPr lang="pl-PL" i="1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BD9596D-B720-42A2-8C24-AA5F502B2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6100" y="1066801"/>
                <a:ext cx="11137900" cy="5689597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05969E46-910D-4A4A-9640-3D1600BBD0D9}"/>
                  </a:ext>
                </a:extLst>
              </p:cNvPr>
              <p:cNvSpPr/>
              <p:nvPr/>
            </p:nvSpPr>
            <p:spPr>
              <a:xfrm>
                <a:off x="4419600" y="2245727"/>
                <a:ext cx="7772400" cy="1183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)"/>
                                      <m:endChr m:val=""/>
                                      <m:ctrlP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)"/>
                                      <m:endChr m:val=""/>
                                      <m:ctrlP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)"/>
                                  <m:endChr m:val="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05969E46-910D-4A4A-9640-3D1600BBD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45727"/>
                <a:ext cx="7772400" cy="1183273"/>
              </a:xfrm>
              <a:prstGeom prst="rect">
                <a:avLst/>
              </a:prstGeom>
              <a:blipFill>
                <a:blip r:embed="rId3"/>
                <a:stretch>
                  <a:fillRect t="-55897" b="-63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33ACE15-181A-4968-99BA-885835A5664C}"/>
                  </a:ext>
                </a:extLst>
              </p:cNvPr>
              <p:cNvSpPr/>
              <p:nvPr/>
            </p:nvSpPr>
            <p:spPr>
              <a:xfrm>
                <a:off x="4673600" y="3707578"/>
                <a:ext cx="6096000" cy="11487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)"/>
                                      <m:endChr m:val=""/>
                                      <m:ctrlP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)−2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733ACE15-181A-4968-99BA-885835A56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0" y="3707578"/>
                <a:ext cx="6096000" cy="1148776"/>
              </a:xfrm>
              <a:prstGeom prst="rect">
                <a:avLst/>
              </a:prstGeom>
              <a:blipFill>
                <a:blip r:embed="rId4"/>
                <a:stretch>
                  <a:fillRect t="-57672" b="-375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6DB1290-C711-485A-992A-B58FC9BF0FFF}"/>
                  </a:ext>
                </a:extLst>
              </p:cNvPr>
              <p:cNvSpPr/>
              <p:nvPr/>
            </p:nvSpPr>
            <p:spPr>
              <a:xfrm>
                <a:off x="763754" y="5414685"/>
                <a:ext cx="2490490" cy="753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6DB1290-C711-485A-992A-B58FC9BF0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4" y="5414685"/>
                <a:ext cx="2490490" cy="753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68402DEA-8D9B-4D32-8B4A-6AEDB68C43EA}"/>
                  </a:ext>
                </a:extLst>
              </p:cNvPr>
              <p:cNvSpPr/>
              <p:nvPr/>
            </p:nvSpPr>
            <p:spPr>
              <a:xfrm>
                <a:off x="5182226" y="5324790"/>
                <a:ext cx="6096000" cy="13447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𝑔𝑐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68402DEA-8D9B-4D32-8B4A-6AEDB68C4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26" y="5324790"/>
                <a:ext cx="6096000" cy="1344727"/>
              </a:xfrm>
              <a:prstGeom prst="rect">
                <a:avLst/>
              </a:prstGeom>
              <a:blipFill>
                <a:blip r:embed="rId6"/>
                <a:stretch>
                  <a:fillRect t="-51131"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4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A1F9C-C6D3-42FF-8B30-532D894D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14301"/>
            <a:ext cx="10364451" cy="1066799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56BCB81-EEAD-4D1A-83CF-85054F3DD1C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44500" y="1181099"/>
                <a:ext cx="11557000" cy="5918201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A dla zmiennej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l-PL" dirty="0"/>
                  <a:t>                                                     i stąd równanie szczegółowe: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W równaniach wprowadzono oznaczenie skracające zapisy: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Równania ruchu są złożone pomimo, że manipulator ten ma tylko trzy stopnie swobody.</a:t>
                </a:r>
                <a:br>
                  <a:rPr lang="pl-PL" dirty="0"/>
                </a:br>
                <a:r>
                  <a:rPr lang="pl-PL" dirty="0"/>
                  <a:t>Przy większej liczbie stopni swobody złożoność równań dynamiki będzie jeszcze większa</a:t>
                </a:r>
              </a:p>
              <a:p>
                <a:r>
                  <a:rPr lang="pl-PL" dirty="0"/>
                  <a:t>Można jednak dokonać szeregu założeń pozwalających na sprawdzenie i interpretację otrzymanych rezultatów.</a:t>
                </a:r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56BCB81-EEAD-4D1A-83CF-85054F3DD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44500" y="1181099"/>
                <a:ext cx="11557000" cy="5918201"/>
              </a:xfrm>
              <a:blipFill>
                <a:blip r:embed="rId2"/>
                <a:stretch>
                  <a:fillRect l="-4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0873290-1B77-4E40-9C1E-88FE03950A28}"/>
                  </a:ext>
                </a:extLst>
              </p:cNvPr>
              <p:cNvSpPr/>
              <p:nvPr/>
            </p:nvSpPr>
            <p:spPr>
              <a:xfrm>
                <a:off x="3315828" y="1181100"/>
                <a:ext cx="2376292" cy="729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0873290-1B77-4E40-9C1E-88FE03950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28" y="1181100"/>
                <a:ext cx="2376292" cy="729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1D6CD057-0E83-4353-9E47-4F9BF0F13604}"/>
                  </a:ext>
                </a:extLst>
              </p:cNvPr>
              <p:cNvSpPr/>
              <p:nvPr/>
            </p:nvSpPr>
            <p:spPr>
              <a:xfrm>
                <a:off x="630474" y="2174318"/>
                <a:ext cx="7747000" cy="748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)(</m:t>
                      </m:r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sz="2000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𝑔𝑠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1D6CD057-0E83-4353-9E47-4F9BF0F13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74" y="2174318"/>
                <a:ext cx="7747000" cy="748025"/>
              </a:xfrm>
              <a:prstGeom prst="rect">
                <a:avLst/>
              </a:prstGeom>
              <a:blipFill>
                <a:blip r:embed="rId4"/>
                <a:stretch>
                  <a:fillRect t="-22131" b="-1024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DD123E3-621F-437A-B3B2-B51AC236832C}"/>
                  </a:ext>
                </a:extLst>
              </p:cNvPr>
              <p:cNvSpPr/>
              <p:nvPr/>
            </p:nvSpPr>
            <p:spPr>
              <a:xfrm>
                <a:off x="330200" y="3603499"/>
                <a:ext cx="5361920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BDD123E3-621F-437A-B3B2-B51AC2368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3603499"/>
                <a:ext cx="5361920" cy="439736"/>
              </a:xfrm>
              <a:prstGeom prst="rect">
                <a:avLst/>
              </a:prstGeom>
              <a:blipFill>
                <a:blip r:embed="rId5"/>
                <a:stretch>
                  <a:fillRect t="-105556" b="-17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0E36FC36-5F37-42F9-8C94-5D374AA089E0}"/>
                  </a:ext>
                </a:extLst>
              </p:cNvPr>
              <p:cNvSpPr/>
              <p:nvPr/>
            </p:nvSpPr>
            <p:spPr>
              <a:xfrm>
                <a:off x="808206" y="4093762"/>
                <a:ext cx="5287794" cy="478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0E36FC36-5F37-42F9-8C94-5D374AA08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06" y="4093762"/>
                <a:ext cx="5287794" cy="478464"/>
              </a:xfrm>
              <a:prstGeom prst="rect">
                <a:avLst/>
              </a:prstGeom>
              <a:blipFill>
                <a:blip r:embed="rId6"/>
                <a:stretch>
                  <a:fillRect t="-96154" b="-1551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35053EB-58A7-478F-B2B8-57BE70985693}"/>
                  </a:ext>
                </a:extLst>
              </p:cNvPr>
              <p:cNvSpPr/>
              <p:nvPr/>
            </p:nvSpPr>
            <p:spPr>
              <a:xfrm>
                <a:off x="913149" y="4622753"/>
                <a:ext cx="35271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35053EB-58A7-478F-B2B8-57BE70985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9" y="4622753"/>
                <a:ext cx="3527184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8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115BCC-397C-440B-B0FB-76D6445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7951"/>
            <a:ext cx="12009119" cy="667909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równania modelu matematycznego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C31619-15A7-4C49-9B39-9121DC690C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9413" y="492982"/>
            <a:ext cx="5216054" cy="63650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2412E9F-0F68-403C-8DC6-D35DFC4C5387}"/>
                  </a:ext>
                </a:extLst>
              </p:cNvPr>
              <p:cNvSpPr txBox="1"/>
              <p:nvPr/>
            </p:nvSpPr>
            <p:spPr>
              <a:xfrm>
                <a:off x="1998733" y="1091194"/>
                <a:ext cx="1337919" cy="38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 sz="18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=acc1</a:t>
                </a:r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82412E9F-0F68-403C-8DC6-D35DFC4C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33" y="1091194"/>
                <a:ext cx="1337919" cy="382156"/>
              </a:xfrm>
              <a:prstGeom prst="rect">
                <a:avLst/>
              </a:prstGeom>
              <a:blipFill>
                <a:blip r:embed="rId3"/>
                <a:stretch>
                  <a:fillRect l="-1370" t="-3175" b="-253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F3C2B40-18F3-400C-815B-BBCBCF158E8E}"/>
                  </a:ext>
                </a:extLst>
              </p:cNvPr>
              <p:cNvSpPr txBox="1"/>
              <p:nvPr/>
            </p:nvSpPr>
            <p:spPr>
              <a:xfrm>
                <a:off x="1998733" y="3046844"/>
                <a:ext cx="1143000" cy="38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=acc2</a:t>
                </a:r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F3C2B40-18F3-400C-815B-BBCBCF158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33" y="3046844"/>
                <a:ext cx="1143000" cy="382156"/>
              </a:xfrm>
              <a:prstGeom prst="rect">
                <a:avLst/>
              </a:prstGeom>
              <a:blipFill>
                <a:blip r:embed="rId4"/>
                <a:stretch>
                  <a:fillRect l="-1604" t="-4762" b="-253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57A22B0-D967-4EE2-8326-00B6209EA63E}"/>
                  </a:ext>
                </a:extLst>
              </p:cNvPr>
              <p:cNvSpPr txBox="1"/>
              <p:nvPr/>
            </p:nvSpPr>
            <p:spPr>
              <a:xfrm>
                <a:off x="2045617" y="5261273"/>
                <a:ext cx="10492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pl-PL" sz="18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l-PL" dirty="0"/>
                  <a:t>=dvq3</a:t>
                </a:r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657A22B0-D967-4EE2-8326-00B6209E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17" y="5261273"/>
                <a:ext cx="1049231" cy="369332"/>
              </a:xfrm>
              <a:prstGeom prst="rect">
                <a:avLst/>
              </a:prstGeom>
              <a:blipFill>
                <a:blip r:embed="rId5"/>
                <a:stretch>
                  <a:fillRect t="-8197" r="-4070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01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CD4BD-4DF9-4EE3-B3FC-E9527BE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5DE97F7-D09C-4161-8841-FB894F0566E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56625" y="1066801"/>
                <a:ext cx="11087100" cy="5791198"/>
              </a:xfrm>
            </p:spPr>
            <p:txBody>
              <a:bodyPr/>
              <a:lstStyle/>
              <a:p>
                <a:r>
                  <a:rPr lang="pl-PL" dirty="0"/>
                  <a:t>Na przykład, przyjmijmy, że ramię pionowe manipulatora obraca się ze stałą prędkością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pl-PL" dirty="0"/>
                  <a:t>   i jednocześnie wysunięcie poziomego (</a:t>
                </a:r>
                <a:r>
                  <a:rPr lang="pl-PL" dirty="0" err="1"/>
                  <a:t>hirizontal</a:t>
                </a:r>
                <a:r>
                  <a:rPr lang="pl-PL" dirty="0"/>
                  <a:t>) ramienia jest stałe  </a:t>
                </a:r>
                <a:br>
                  <a:rPr lang="pl-PL" dirty="0"/>
                </a:br>
                <a:r>
                  <a:rPr lang="pl-PL" i="1" cap="none" dirty="0"/>
                  <a:t>q</a:t>
                </a:r>
                <a:r>
                  <a:rPr lang="pl-PL" baseline="-25000" dirty="0"/>
                  <a:t>3</a:t>
                </a:r>
                <a:r>
                  <a:rPr lang="pl-PL" i="1" dirty="0"/>
                  <a:t>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   To wtedy     </a:t>
                </a:r>
              </a:p>
              <a:p>
                <a:r>
                  <a:rPr lang="pl-PL" dirty="0"/>
                  <a:t> 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 Pierwszym składnikiem po prawej stronie jest tutaj moment od siły  odśrodkowej, zależny oczywiście od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l-PL" dirty="0"/>
                  <a:t> , który razem z funkcją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sty m:val="p"/>
                      </m:rPr>
                      <a:rPr lang="pl-PL" b="0" i="0" cap="none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pl-PL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przeciwdziałają opadaniu ramienia pod wpływem grawitacji </a:t>
                </a:r>
                <a14:m>
                  <m:oMath xmlns:m="http://schemas.openxmlformats.org/officeDocument/2006/math">
                    <m:r>
                      <a:rPr lang="pl-PL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𝑔𝑐</m:t>
                    </m:r>
                    <m:r>
                      <a:rPr lang="pl-PL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l-PL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l-PL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l-PL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/>
                  <a:t>  Jest tak dlatego, że kąt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 jest przy opadaniu ramienia ujemny.  Ten moment „podnoszący” od siły odśrodkowej jest największy dla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sty m:val="p"/>
                      </m:rPr>
                      <a:rPr lang="pl-PL" cap="none">
                        <a:latin typeface="Cambria Math" panose="02040503050406030204" pitchFamily="18" charset="0"/>
                      </a:rPr>
                      <m:t>in</m:t>
                    </m:r>
                    <m:r>
                      <a:rPr lang="pl-PL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=1, czyli dla  45 stopni.</a:t>
                </a:r>
              </a:p>
              <a:p>
                <a:r>
                  <a:rPr lang="pl-PL" dirty="0"/>
                  <a:t>Z równania    </a:t>
                </a:r>
                <a:r>
                  <a:rPr lang="pl-PL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(Ю)</a:t>
                </a:r>
                <a:r>
                  <a:rPr lang="pl-PL" dirty="0"/>
                  <a:t>    można także wyznaczyć moment napędowy ramienia „2” manipulatora jako: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𝛭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l-PL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𝑔𝑐</m:t>
                    </m:r>
                    <m:r>
                      <a:rPr lang="pl-PL">
                        <a:latin typeface="Cambria Math" panose="02040503050406030204" pitchFamily="18" charset="0"/>
                      </a:rPr>
                      <m:t>2(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>
                        <a:latin typeface="Cambria Math" panose="02040503050406030204" pitchFamily="18" charset="0"/>
                      </a:rPr>
                      <m:t>))+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l-PL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5DE97F7-D09C-4161-8841-FB894F056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56625" y="1066801"/>
                <a:ext cx="11087100" cy="5791198"/>
              </a:xfrm>
              <a:blipFill>
                <a:blip r:embed="rId2"/>
                <a:stretch>
                  <a:fillRect l="-495" r="-1595" b="-10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B140680-5346-482A-B0AC-726B5E345E2F}"/>
                  </a:ext>
                </a:extLst>
              </p:cNvPr>
              <p:cNvSpPr/>
              <p:nvPr/>
            </p:nvSpPr>
            <p:spPr>
              <a:xfrm>
                <a:off x="2857500" y="2545094"/>
                <a:ext cx="6769100" cy="1022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==−</m:t>
                      </m:r>
                      <m:f>
                        <m:f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𝑔𝑐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DB140680-5346-482A-B0AC-726B5E345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545094"/>
                <a:ext cx="6769100" cy="1022588"/>
              </a:xfrm>
              <a:prstGeom prst="rect">
                <a:avLst/>
              </a:prstGeom>
              <a:blipFill>
                <a:blip r:embed="rId3"/>
                <a:stretch>
                  <a:fillRect t="-67665" b="-425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91208C72-97DC-4E05-9B63-49135268A39C}"/>
              </a:ext>
            </a:extLst>
          </p:cNvPr>
          <p:cNvSpPr/>
          <p:nvPr/>
        </p:nvSpPr>
        <p:spPr>
          <a:xfrm>
            <a:off x="10143640" y="3056388"/>
            <a:ext cx="64152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(Ю)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8C156-DD6A-4749-B2BE-2DF11724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914400"/>
          </a:xfrm>
        </p:spPr>
        <p:txBody>
          <a:bodyPr>
            <a:normAutofit/>
          </a:bodyPr>
          <a:lstStyle/>
          <a:p>
            <a:r>
              <a:rPr lang="pl-PL" sz="2800" dirty="0"/>
              <a:t>Zastosowania – manipulator o strukturze RRT</a:t>
            </a:r>
            <a:br>
              <a:rPr lang="pl-PL" sz="2800" dirty="0"/>
            </a:br>
            <a:r>
              <a:rPr lang="pl-PL" sz="2800" dirty="0"/>
              <a:t>Manipulator of RRT </a:t>
            </a:r>
            <a:r>
              <a:rPr lang="pl-PL" sz="2800" dirty="0" err="1"/>
              <a:t>structure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23055C-F0CB-444E-AAE5-8EBB20C8135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8300" y="1066801"/>
                <a:ext cx="11379200" cy="5638797"/>
              </a:xfrm>
            </p:spPr>
            <p:txBody>
              <a:bodyPr/>
              <a:lstStyle/>
              <a:p>
                <a:r>
                  <a:rPr lang="pl-PL" dirty="0"/>
                  <a:t>Występują tam cztery składniki: z przyspieszeniem ruch ramienia, grawitacją, tarciem (oporami ruchu) i siła odśrodkowa przeciwdziałająca opadaniu ramienia.</a:t>
                </a:r>
              </a:p>
              <a:p>
                <a:r>
                  <a:rPr lang="pl-PL" dirty="0"/>
                  <a:t>Z pierwszego z równań ruchu dla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 da się wyznaczyć moment napędowy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𝛭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, który pozwala poruszać się ramieniu pionowemu „1” ze stała prędkością kątową:</a:t>
                </a:r>
              </a:p>
              <a:p>
                <a:endParaRPr lang="pl-PL" dirty="0"/>
              </a:p>
              <a:p>
                <a:r>
                  <a:rPr lang="pl-PL" dirty="0"/>
                  <a:t>Pierwszy człon jest związany ze zmianą kąta ramienia „2” i przy ustalonym położeniu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/>
                  <a:t> znika, drugi człon z oporami ruchu obrotowego ramienia, a trzeci z prędkością zmiany długości ramienia wysuwanego „3” . Dla stałego wysunięcia jest on równy 0.</a:t>
                </a:r>
              </a:p>
              <a:p>
                <a:r>
                  <a:rPr lang="pl-PL" dirty="0"/>
                  <a:t>Z równania dla zmiennej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można, na przykład wyznaczyć wartość siły „trzymania”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l-PL" dirty="0"/>
                  <a:t> aby ramię „3” się nie wysuwało: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Przeciwdziała ona sile odśrodkowej, sile ciężkości i zewnętrznemu naciskowi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23055C-F0CB-444E-AAE5-8EBB20C81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8300" y="1066801"/>
                <a:ext cx="11379200" cy="5638797"/>
              </a:xfrm>
              <a:blipFill>
                <a:blip r:embed="rId2"/>
                <a:stretch>
                  <a:fillRect l="-4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77F1F0BF-39C2-49A0-B18B-CFCE95262B8A}"/>
                  </a:ext>
                </a:extLst>
              </p:cNvPr>
              <p:cNvSpPr/>
              <p:nvPr/>
            </p:nvSpPr>
            <p:spPr>
              <a:xfrm>
                <a:off x="913775" y="2844222"/>
                <a:ext cx="3986797" cy="414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𝛭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77F1F0BF-39C2-49A0-B18B-CFCE95262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5" y="2844222"/>
                <a:ext cx="3986797" cy="414472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AE3BA176-F27E-47DC-933E-B9C8D925DABC}"/>
                  </a:ext>
                </a:extLst>
              </p:cNvPr>
              <p:cNvSpPr/>
              <p:nvPr/>
            </p:nvSpPr>
            <p:spPr>
              <a:xfrm>
                <a:off x="4717930" y="2815560"/>
                <a:ext cx="2573397" cy="46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)"/>
                                  <m:endChr m:val="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AE3BA176-F27E-47DC-933E-B9C8D925D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30" y="2815560"/>
                <a:ext cx="2573397" cy="464358"/>
              </a:xfrm>
              <a:prstGeom prst="rect">
                <a:avLst/>
              </a:prstGeom>
              <a:blipFill>
                <a:blip r:embed="rId4"/>
                <a:stretch>
                  <a:fillRect t="-143421" r="-27488" b="-2184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7819298-5184-4C1C-8F8F-6B27A5748995}"/>
                  </a:ext>
                </a:extLst>
              </p:cNvPr>
              <p:cNvSpPr/>
              <p:nvPr/>
            </p:nvSpPr>
            <p:spPr>
              <a:xfrm>
                <a:off x="1415038" y="5415518"/>
                <a:ext cx="7675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77819298-5184-4C1C-8F8F-6B27A5748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38" y="5415518"/>
                <a:ext cx="76751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91C9794C-0E03-4725-BB81-BAFA9F8A1AB3}"/>
                  </a:ext>
                </a:extLst>
              </p:cNvPr>
              <p:cNvSpPr/>
              <p:nvPr/>
            </p:nvSpPr>
            <p:spPr>
              <a:xfrm>
                <a:off x="1891173" y="5351270"/>
                <a:ext cx="6083012" cy="46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)(</m:t>
                      </m:r>
                      <m:sSubSup>
                        <m:sSubSup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)"/>
                                  <m:endChr m:val="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𝑔𝑠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91C9794C-0E03-4725-BB81-BAFA9F8A1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73" y="5351270"/>
                <a:ext cx="6083012" cy="464358"/>
              </a:xfrm>
              <a:prstGeom prst="rect">
                <a:avLst/>
              </a:prstGeom>
              <a:blipFill>
                <a:blip r:embed="rId6"/>
                <a:stretch>
                  <a:fillRect t="-98684" b="-1618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61711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360</TotalTime>
  <Words>2385</Words>
  <Application>Microsoft Office PowerPoint</Application>
  <PresentationFormat>Panoramiczny</PresentationFormat>
  <Paragraphs>146</Paragraphs>
  <Slides>22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Tw Cen MT</vt:lpstr>
      <vt:lpstr>Kropla</vt:lpstr>
      <vt:lpstr>Equation.3</vt:lpstr>
      <vt:lpstr>Zastosowania – manipulator o strukturze RRT Manipulator of RRT structure</vt:lpstr>
      <vt:lpstr>Zastosowania – manipulator o strukturze RRT Manipulator of RRT structure</vt:lpstr>
      <vt:lpstr>Zastosowania – manipulator o strukturze RRT Manipulator of RRT structure</vt:lpstr>
      <vt:lpstr>Zastosowania – manipulator o strukturze RRT Manipulator of RRT structure</vt:lpstr>
      <vt:lpstr>Zastosowania – manipulator o strukturze RRT Manipulator of RRT structure</vt:lpstr>
      <vt:lpstr>Zastosowania – manipulator o strukturze RRT Manipulator of RRT structure</vt:lpstr>
      <vt:lpstr>Zastosowania – równania modelu matematycznego</vt:lpstr>
      <vt:lpstr>Zastosowania – manipulator o strukturze RRT Manipulator of RRT structure</vt:lpstr>
      <vt:lpstr>Zastosowania – manipulator o strukturze RRT Manipulator of RRT structure</vt:lpstr>
      <vt:lpstr>manipulator o strukturze RRT – kinematyka odwrotna</vt:lpstr>
      <vt:lpstr>Manipulator RRt – ruch liniowy końcówki</vt:lpstr>
      <vt:lpstr>Dynamika odwrotna manipulatora RRT</vt:lpstr>
      <vt:lpstr>Dynamika odwrotna manipulatora RRT – paraboliczny profil prędkości w ruchu PTP</vt:lpstr>
      <vt:lpstr>Dynamika odwrotna manipulatora RRT – paraboliczny profil prędkości – opis procedury</vt:lpstr>
      <vt:lpstr>Dynamika odwrotna manipulatora RRT – trapezowy profil prędkości w ruchu PTP</vt:lpstr>
      <vt:lpstr>Dynamika odwrotna manipulatora RRT – trapezowy profil prędkości – opis procedury</vt:lpstr>
      <vt:lpstr>Dynamika odwrotna manipulatora RRT – obliczanie momentów i sił napędzających złącza dla zadanych trajektorii ruchu</vt:lpstr>
      <vt:lpstr>Dynamika odwrotna manipulatora RRT – obliczanie momentów i sił napędzających złącza dla zadanych trajektorii ruchu - przykłady</vt:lpstr>
      <vt:lpstr>Dynamika odwrotna manipulatora RRT – obliczanie momentów i sił napędzających złącza dla zadanych trajektorii ruchu - przykłady</vt:lpstr>
      <vt:lpstr>Dynamika odwrotna manipulatora RRT – obliczanie momentów i sił napędzających złącza dla zadanych trajektorii ruchu - przykłady</vt:lpstr>
      <vt:lpstr>Dynamika odwrotna manipulatora RRT – obliczanie momentów i sił napędzających złącza dla zadanych trajektorii ruchu - przykłady</vt:lpstr>
      <vt:lpstr>Dynamika odwrotna manipulatora RRT – obliczanie momentów i sił napędzających złącza dla zadanych trajektorii ruchu - przykłady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</dc:title>
  <dc:creator>Piotr</dc:creator>
  <cp:lastModifiedBy>Piotr</cp:lastModifiedBy>
  <cp:revision>55</cp:revision>
  <dcterms:created xsi:type="dcterms:W3CDTF">2021-01-04T14:36:36Z</dcterms:created>
  <dcterms:modified xsi:type="dcterms:W3CDTF">2021-01-07T12:04:43Z</dcterms:modified>
</cp:coreProperties>
</file>