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286" r:id="rId2"/>
    <p:sldId id="302" r:id="rId3"/>
    <p:sldId id="303" r:id="rId4"/>
    <p:sldId id="304" r:id="rId5"/>
    <p:sldId id="305" r:id="rId6"/>
    <p:sldId id="306" r:id="rId7"/>
    <p:sldId id="307" r:id="rId8"/>
    <p:sldId id="308" r:id="rId9"/>
    <p:sldId id="309" r:id="rId10"/>
    <p:sldId id="310" r:id="rId11"/>
    <p:sldId id="311" r:id="rId12"/>
    <p:sldId id="312" r:id="rId13"/>
    <p:sldId id="313" r:id="rId14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 Neue"/>
      </a:defRPr>
    </a:lvl1pPr>
    <a:lvl2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 Neue"/>
      </a:defRPr>
    </a:lvl2pPr>
    <a:lvl3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 Neue"/>
      </a:defRPr>
    </a:lvl3pPr>
    <a:lvl4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 Neue"/>
      </a:defRPr>
    </a:lvl4pPr>
    <a:lvl5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 Neue"/>
      </a:defRPr>
    </a:lvl5pPr>
    <a:lvl6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 Neue"/>
      </a:defRPr>
    </a:lvl6pPr>
    <a:lvl7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 Neue"/>
      </a:defRPr>
    </a:lvl7pPr>
    <a:lvl8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 Neue"/>
      </a:defRPr>
    </a:lvl8pPr>
    <a:lvl9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 Neue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4320">
          <p15:clr>
            <a:srgbClr val="A4A3A4"/>
          </p15:clr>
        </p15:guide>
        <p15:guide id="2" pos="76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18B40C"/>
    <a:srgbClr val="22384F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DFFF"/>
          </a:solidFill>
        </a:fill>
      </a:tcStyle>
    </a:wholeTbl>
    <a:band2H>
      <a:tcTxStyle/>
      <a:tcStyle>
        <a:tcBdr/>
        <a:fill>
          <a:solidFill>
            <a:srgbClr val="E6F0FF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1F0CC"/>
          </a:solidFill>
        </a:fill>
      </a:tcStyle>
    </a:wholeTbl>
    <a:band2H>
      <a:tcTxStyle/>
      <a:tcStyle>
        <a:tcBdr/>
        <a:fill>
          <a:solidFill>
            <a:srgbClr val="EAF8E7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9D1E1"/>
          </a:solidFill>
        </a:fill>
      </a:tcStyle>
    </a:wholeTbl>
    <a:band2H>
      <a:tcTxStyle/>
      <a:tcStyle>
        <a:tcBdr/>
        <a:fill>
          <a:solidFill>
            <a:srgbClr val="FCE9F0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191" autoAdjust="0"/>
    <p:restoredTop sz="94569" autoAdjust="0"/>
  </p:normalViewPr>
  <p:slideViewPr>
    <p:cSldViewPr>
      <p:cViewPr varScale="1">
        <p:scale>
          <a:sx n="33" d="100"/>
          <a:sy n="33" d="100"/>
        </p:scale>
        <p:origin x="-690" y="-72"/>
      </p:cViewPr>
      <p:guideLst>
        <p:guide orient="horz" pos="4320"/>
        <p:guide pos="76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88" d="100"/>
          <a:sy n="88" d="100"/>
        </p:scale>
        <p:origin x="3822" y="66"/>
      </p:cViewPr>
      <p:guideLst/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06A16CD-9CCD-4175-A052-E0FB87F25F5B}" type="datetimeFigureOut">
              <a:rPr lang="pl-PL" smtClean="0"/>
              <a:pPr/>
              <a:t>2021-02-22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DC5B0D6-E18C-40B6-8CC5-6F602782C3EA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="" xmlns:p14="http://schemas.microsoft.com/office/powerpoint/2010/main" val="238091248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hape 2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22" name="Shape 22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1pPr>
    <a:lvl2pPr indent="2286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2pPr>
    <a:lvl3pPr indent="4572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3pPr>
    <a:lvl4pPr indent="6858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4pPr>
    <a:lvl5pPr indent="9144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5pPr>
    <a:lvl6pPr indent="11430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6pPr>
    <a:lvl7pPr indent="13716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7pPr>
    <a:lvl8pPr indent="16002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8pPr>
    <a:lvl9pPr indent="18288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ytuł i pod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Numer slajdu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6" name="Tytuł 1"/>
          <p:cNvSpPr>
            <a:spLocks noGrp="1"/>
          </p:cNvSpPr>
          <p:nvPr>
            <p:ph type="title"/>
          </p:nvPr>
        </p:nvSpPr>
        <p:spPr>
          <a:xfrm>
            <a:off x="664370" y="4049688"/>
            <a:ext cx="23042560" cy="1800200"/>
          </a:xfrm>
        </p:spPr>
        <p:txBody>
          <a:bodyPr/>
          <a:lstStyle>
            <a:lvl1pPr>
              <a:defRPr lang="pl-PL" sz="11200" b="1" i="0" u="none" strike="noStrike" cap="none" spc="0" baseline="0" dirty="0" smtClean="0">
                <a:ln>
                  <a:noFill/>
                </a:ln>
                <a:solidFill>
                  <a:srgbClr val="22384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FillTx/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</a:lstStyle>
          <a:p>
            <a:r>
              <a:rPr lang="pl-PL" dirty="0" smtClean="0"/>
              <a:t>Kliknij, aby edytować styl</a:t>
            </a:r>
            <a:endParaRPr lang="pl-PL" dirty="0"/>
          </a:p>
        </p:txBody>
      </p:sp>
      <p:sp>
        <p:nvSpPr>
          <p:cNvPr id="16" name="Podtytuł 2"/>
          <p:cNvSpPr>
            <a:spLocks noGrp="1"/>
          </p:cNvSpPr>
          <p:nvPr>
            <p:ph type="subTitle" idx="1"/>
          </p:nvPr>
        </p:nvSpPr>
        <p:spPr>
          <a:xfrm>
            <a:off x="653654" y="6137920"/>
            <a:ext cx="23042560" cy="1314450"/>
          </a:xfrm>
        </p:spPr>
        <p:txBody>
          <a:bodyPr/>
          <a:lstStyle>
            <a:lvl1pPr marL="0" indent="0" algn="ctr">
              <a:buNone/>
              <a:defRPr b="1">
                <a:solidFill>
                  <a:srgbClr val="22384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dirty="0" smtClean="0"/>
              <a:t>Kliknij, aby edytować styl wzorca podtytułu</a:t>
            </a:r>
            <a:endParaRPr lang="pl-PL" dirty="0"/>
          </a:p>
        </p:txBody>
      </p:sp>
      <p:cxnSp>
        <p:nvCxnSpPr>
          <p:cNvPr id="17" name="Łącznik prosty 16"/>
          <p:cNvCxnSpPr/>
          <p:nvPr userDrawn="1"/>
        </p:nvCxnSpPr>
        <p:spPr>
          <a:xfrm>
            <a:off x="653654" y="5993904"/>
            <a:ext cx="23053276" cy="0"/>
          </a:xfrm>
          <a:prstGeom prst="line">
            <a:avLst/>
          </a:prstGeom>
          <a:noFill/>
          <a:ln w="25400" cap="flat">
            <a:solidFill>
              <a:srgbClr val="22384F"/>
            </a:solidFill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19" name="Symbol zastępczy tekstu 3"/>
          <p:cNvSpPr>
            <a:spLocks noGrp="1"/>
          </p:cNvSpPr>
          <p:nvPr>
            <p:ph type="body" sz="half" idx="10"/>
          </p:nvPr>
        </p:nvSpPr>
        <p:spPr>
          <a:xfrm>
            <a:off x="18220530" y="7648994"/>
            <a:ext cx="5486400" cy="346447"/>
          </a:xfrm>
        </p:spPr>
        <p:txBody>
          <a:bodyPr/>
          <a:lstStyle>
            <a:lvl1pPr marL="0" indent="0" algn="r">
              <a:buNone/>
              <a:defRPr sz="1400">
                <a:solidFill>
                  <a:srgbClr val="22384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dirty="0" smtClean="0"/>
              <a:t>Kliknij, aby edytować style wzorca tekstu</a:t>
            </a:r>
          </a:p>
        </p:txBody>
      </p:sp>
    </p:spTree>
    <p:extLst>
      <p:ext uri="{BB962C8B-B14F-4D97-AF65-F5344CB8AC3E}">
        <p14:creationId xmlns="" xmlns:p14="http://schemas.microsoft.com/office/powerpoint/2010/main" val="1654183295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ytuł i pod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Numer slajdu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6" name="Tytuł 1"/>
          <p:cNvSpPr>
            <a:spLocks noGrp="1"/>
          </p:cNvSpPr>
          <p:nvPr>
            <p:ph type="title"/>
          </p:nvPr>
        </p:nvSpPr>
        <p:spPr>
          <a:xfrm>
            <a:off x="670720" y="2105472"/>
            <a:ext cx="23042560" cy="1800200"/>
          </a:xfrm>
        </p:spPr>
        <p:txBody>
          <a:bodyPr/>
          <a:lstStyle>
            <a:lvl1pPr>
              <a:defRPr b="1">
                <a:solidFill>
                  <a:srgbClr val="22384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pl-PL" dirty="0" smtClean="0"/>
              <a:t>Kliknij, aby edytować styl</a:t>
            </a:r>
            <a:endParaRPr lang="pl-PL" dirty="0"/>
          </a:p>
        </p:txBody>
      </p:sp>
      <p:sp>
        <p:nvSpPr>
          <p:cNvPr id="7" name="Symbol zastępczy zawartości 2"/>
          <p:cNvSpPr>
            <a:spLocks noGrp="1"/>
          </p:cNvSpPr>
          <p:nvPr>
            <p:ph idx="1"/>
          </p:nvPr>
        </p:nvSpPr>
        <p:spPr>
          <a:xfrm>
            <a:off x="670720" y="4049688"/>
            <a:ext cx="23042560" cy="7632848"/>
          </a:xfrm>
        </p:spPr>
        <p:txBody>
          <a:bodyPr/>
          <a:lstStyle>
            <a:lvl1pPr>
              <a:defRPr>
                <a:solidFill>
                  <a:srgbClr val="22384F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>
              <a:defRPr>
                <a:solidFill>
                  <a:srgbClr val="22384F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>
              <a:defRPr>
                <a:solidFill>
                  <a:srgbClr val="22384F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3pPr>
            <a:lvl4pPr>
              <a:defRPr>
                <a:solidFill>
                  <a:srgbClr val="22384F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4pPr>
            <a:lvl5pPr>
              <a:defRPr>
                <a:solidFill>
                  <a:srgbClr val="22384F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5pPr>
          </a:lstStyle>
          <a:p>
            <a:pPr lvl="0"/>
            <a:r>
              <a:rPr lang="pl-PL" dirty="0" smtClean="0"/>
              <a:t>Kliknij, aby edytować style wzorca tekstu</a:t>
            </a:r>
          </a:p>
          <a:p>
            <a:pPr lvl="1"/>
            <a:r>
              <a:rPr lang="pl-PL" dirty="0" smtClean="0"/>
              <a:t>Drugi poziom</a:t>
            </a:r>
          </a:p>
          <a:p>
            <a:pPr lvl="2"/>
            <a:r>
              <a:rPr lang="pl-PL" dirty="0" smtClean="0"/>
              <a:t>Trzeci poziom</a:t>
            </a:r>
          </a:p>
          <a:p>
            <a:pPr lvl="3"/>
            <a:r>
              <a:rPr lang="pl-PL" dirty="0" smtClean="0"/>
              <a:t>Czwarty poziom</a:t>
            </a:r>
          </a:p>
          <a:p>
            <a:pPr lvl="4"/>
            <a:r>
              <a:rPr lang="pl-PL" dirty="0" smtClean="0"/>
              <a:t>Piąty poziom</a:t>
            </a:r>
            <a:endParaRPr lang="pl-PL" dirty="0"/>
          </a:p>
        </p:txBody>
      </p:sp>
    </p:spTree>
    <p:extLst>
      <p:ext uri="{BB962C8B-B14F-4D97-AF65-F5344CB8AC3E}">
        <p14:creationId xmlns="" xmlns:p14="http://schemas.microsoft.com/office/powerpoint/2010/main" val="1994433280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Układ niestandard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numeru slajdu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CB4B4D-7CA3-9044-876B-883B54F8677D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4" name="Tytuł 1"/>
          <p:cNvSpPr>
            <a:spLocks noGrp="1"/>
          </p:cNvSpPr>
          <p:nvPr>
            <p:ph type="title"/>
          </p:nvPr>
        </p:nvSpPr>
        <p:spPr>
          <a:xfrm>
            <a:off x="670720" y="2321496"/>
            <a:ext cx="7488832" cy="1728192"/>
          </a:xfrm>
        </p:spPr>
        <p:txBody>
          <a:bodyPr anchor="b">
            <a:normAutofit/>
          </a:bodyPr>
          <a:lstStyle>
            <a:lvl1pPr algn="l">
              <a:defRPr sz="5000" b="1">
                <a:solidFill>
                  <a:srgbClr val="22384F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pl-PL" dirty="0" smtClean="0"/>
              <a:t>Kliknij, aby edytować styl</a:t>
            </a:r>
            <a:endParaRPr lang="pl-PL" dirty="0"/>
          </a:p>
        </p:txBody>
      </p:sp>
      <p:sp>
        <p:nvSpPr>
          <p:cNvPr id="5" name="Symbol zastępczy zawartości 2"/>
          <p:cNvSpPr>
            <a:spLocks noGrp="1"/>
          </p:cNvSpPr>
          <p:nvPr>
            <p:ph idx="1"/>
          </p:nvPr>
        </p:nvSpPr>
        <p:spPr>
          <a:xfrm>
            <a:off x="8375576" y="2321496"/>
            <a:ext cx="15049672" cy="8928992"/>
          </a:xfrm>
        </p:spPr>
        <p:txBody>
          <a:bodyPr/>
          <a:lstStyle>
            <a:lvl1pPr>
              <a:defRPr sz="3200">
                <a:solidFill>
                  <a:srgbClr val="22384F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>
              <a:defRPr sz="2800">
                <a:solidFill>
                  <a:srgbClr val="22384F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>
              <a:defRPr sz="2400">
                <a:solidFill>
                  <a:srgbClr val="22384F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3pPr>
            <a:lvl4pPr>
              <a:defRPr sz="2000">
                <a:solidFill>
                  <a:srgbClr val="22384F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4pPr>
            <a:lvl5pPr>
              <a:defRPr sz="2000">
                <a:solidFill>
                  <a:srgbClr val="22384F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dirty="0" smtClean="0"/>
              <a:t>Kliknij, aby edytować style wzorca tekstu</a:t>
            </a:r>
          </a:p>
          <a:p>
            <a:pPr lvl="1"/>
            <a:r>
              <a:rPr lang="pl-PL" dirty="0" smtClean="0"/>
              <a:t>Drugi poziom</a:t>
            </a:r>
          </a:p>
          <a:p>
            <a:pPr lvl="2"/>
            <a:r>
              <a:rPr lang="pl-PL" dirty="0" smtClean="0"/>
              <a:t>Trzeci poziom</a:t>
            </a:r>
          </a:p>
          <a:p>
            <a:pPr lvl="3"/>
            <a:r>
              <a:rPr lang="pl-PL" dirty="0" smtClean="0"/>
              <a:t>Czwarty poziom</a:t>
            </a:r>
          </a:p>
          <a:p>
            <a:pPr lvl="4"/>
            <a:r>
              <a:rPr lang="pl-PL" dirty="0" smtClean="0"/>
              <a:t>Piąty poziom</a:t>
            </a:r>
            <a:endParaRPr lang="pl-PL" dirty="0"/>
          </a:p>
        </p:txBody>
      </p:sp>
      <p:sp>
        <p:nvSpPr>
          <p:cNvPr id="6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670720" y="4049688"/>
            <a:ext cx="7488832" cy="7200800"/>
          </a:xfrm>
        </p:spPr>
        <p:txBody>
          <a:bodyPr>
            <a:normAutofit/>
          </a:bodyPr>
          <a:lstStyle>
            <a:lvl1pPr marL="0" indent="0" algn="l">
              <a:buNone/>
              <a:defRPr sz="2500">
                <a:solidFill>
                  <a:srgbClr val="22384F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dirty="0" smtClean="0"/>
              <a:t>Kliknij, aby edytować style wzorca tekstu</a:t>
            </a:r>
          </a:p>
        </p:txBody>
      </p:sp>
    </p:spTree>
    <p:extLst>
      <p:ext uri="{BB962C8B-B14F-4D97-AF65-F5344CB8AC3E}">
        <p14:creationId xmlns="" xmlns:p14="http://schemas.microsoft.com/office/powerpoint/2010/main" val="2442933156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Układ niestandard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numeru slajdu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CB4B4D-7CA3-9044-876B-883B54F8677D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7" name="Symbol zastępczy zawartości 2"/>
          <p:cNvSpPr>
            <a:spLocks noGrp="1"/>
          </p:cNvSpPr>
          <p:nvPr>
            <p:ph sz="half" idx="1"/>
          </p:nvPr>
        </p:nvSpPr>
        <p:spPr>
          <a:xfrm>
            <a:off x="598712" y="4049688"/>
            <a:ext cx="11813558" cy="7128792"/>
          </a:xfrm>
        </p:spPr>
        <p:txBody>
          <a:bodyPr/>
          <a:lstStyle>
            <a:lvl1pPr>
              <a:defRPr sz="2800">
                <a:solidFill>
                  <a:srgbClr val="22384F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>
              <a:defRPr sz="2400">
                <a:solidFill>
                  <a:srgbClr val="22384F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>
              <a:defRPr sz="2000">
                <a:solidFill>
                  <a:srgbClr val="22384F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3pPr>
            <a:lvl4pPr>
              <a:defRPr sz="1800">
                <a:solidFill>
                  <a:srgbClr val="22384F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4pPr>
            <a:lvl5pPr>
              <a:defRPr sz="1800">
                <a:solidFill>
                  <a:srgbClr val="22384F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dirty="0" smtClean="0"/>
              <a:t>Kliknij, aby edytować style wzorca tekstu</a:t>
            </a:r>
          </a:p>
          <a:p>
            <a:pPr lvl="1"/>
            <a:r>
              <a:rPr lang="pl-PL" dirty="0" smtClean="0"/>
              <a:t>Drugi poziom</a:t>
            </a:r>
          </a:p>
          <a:p>
            <a:pPr lvl="2"/>
            <a:r>
              <a:rPr lang="pl-PL" dirty="0" smtClean="0"/>
              <a:t>Trzeci poziom</a:t>
            </a:r>
          </a:p>
          <a:p>
            <a:pPr lvl="3"/>
            <a:r>
              <a:rPr lang="pl-PL" dirty="0" smtClean="0"/>
              <a:t>Czwarty poziom</a:t>
            </a:r>
          </a:p>
          <a:p>
            <a:pPr lvl="4"/>
            <a:r>
              <a:rPr lang="pl-PL" dirty="0" smtClean="0"/>
              <a:t>Piąty poziom</a:t>
            </a:r>
            <a:endParaRPr lang="pl-PL" dirty="0"/>
          </a:p>
        </p:txBody>
      </p:sp>
      <p:sp>
        <p:nvSpPr>
          <p:cNvPr id="8" name="Symbol zastępczy zawartości 3"/>
          <p:cNvSpPr>
            <a:spLocks noGrp="1"/>
          </p:cNvSpPr>
          <p:nvPr>
            <p:ph sz="half" idx="2"/>
          </p:nvPr>
        </p:nvSpPr>
        <p:spPr>
          <a:xfrm>
            <a:off x="12840072" y="4049688"/>
            <a:ext cx="10716344" cy="7310586"/>
          </a:xfrm>
        </p:spPr>
        <p:txBody>
          <a:bodyPr/>
          <a:lstStyle>
            <a:lvl1pPr>
              <a:defRPr sz="2800">
                <a:solidFill>
                  <a:srgbClr val="22384F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>
              <a:defRPr sz="2400">
                <a:solidFill>
                  <a:srgbClr val="22384F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>
              <a:defRPr sz="2000">
                <a:solidFill>
                  <a:srgbClr val="22384F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3pPr>
            <a:lvl4pPr>
              <a:defRPr sz="1800">
                <a:solidFill>
                  <a:srgbClr val="22384F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4pPr>
            <a:lvl5pPr>
              <a:defRPr sz="1800">
                <a:solidFill>
                  <a:srgbClr val="22384F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dirty="0" smtClean="0"/>
              <a:t>Kliknij, aby edytować style wzorca tekstu</a:t>
            </a:r>
          </a:p>
          <a:p>
            <a:pPr lvl="1"/>
            <a:r>
              <a:rPr lang="pl-PL" dirty="0" smtClean="0"/>
              <a:t>Drugi poziom</a:t>
            </a:r>
          </a:p>
          <a:p>
            <a:pPr lvl="2"/>
            <a:r>
              <a:rPr lang="pl-PL" dirty="0" smtClean="0"/>
              <a:t>Trzeci poziom</a:t>
            </a:r>
          </a:p>
          <a:p>
            <a:pPr lvl="3"/>
            <a:r>
              <a:rPr lang="pl-PL" dirty="0" smtClean="0"/>
              <a:t>Czwarty poziom</a:t>
            </a:r>
          </a:p>
          <a:p>
            <a:pPr lvl="4"/>
            <a:r>
              <a:rPr lang="pl-PL" dirty="0" smtClean="0"/>
              <a:t>Piąty poziom</a:t>
            </a:r>
            <a:endParaRPr lang="pl-PL" dirty="0"/>
          </a:p>
        </p:txBody>
      </p:sp>
      <p:sp>
        <p:nvSpPr>
          <p:cNvPr id="9" name="Tytuł 1"/>
          <p:cNvSpPr>
            <a:spLocks noGrp="1"/>
          </p:cNvSpPr>
          <p:nvPr>
            <p:ph type="title"/>
          </p:nvPr>
        </p:nvSpPr>
        <p:spPr>
          <a:xfrm>
            <a:off x="670720" y="2105472"/>
            <a:ext cx="23042560" cy="1800200"/>
          </a:xfrm>
        </p:spPr>
        <p:txBody>
          <a:bodyPr/>
          <a:lstStyle>
            <a:lvl1pPr>
              <a:defRPr b="1">
                <a:solidFill>
                  <a:srgbClr val="22384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pl-PL" dirty="0" smtClean="0"/>
              <a:t>Kliknij, aby edytować styl</a:t>
            </a:r>
            <a:endParaRPr lang="pl-PL" dirty="0"/>
          </a:p>
        </p:txBody>
      </p:sp>
    </p:spTree>
    <p:extLst>
      <p:ext uri="{BB962C8B-B14F-4D97-AF65-F5344CB8AC3E}">
        <p14:creationId xmlns="" xmlns:p14="http://schemas.microsoft.com/office/powerpoint/2010/main" val="1354843863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Układ niestandard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numeru slajdu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CB4B4D-7CA3-9044-876B-883B54F8677D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6" name="Tytuł 1"/>
          <p:cNvSpPr>
            <a:spLocks noGrp="1"/>
          </p:cNvSpPr>
          <p:nvPr>
            <p:ph type="title"/>
          </p:nvPr>
        </p:nvSpPr>
        <p:spPr>
          <a:xfrm>
            <a:off x="886744" y="2105472"/>
            <a:ext cx="22610512" cy="1721346"/>
          </a:xfrm>
        </p:spPr>
        <p:txBody>
          <a:bodyPr/>
          <a:lstStyle>
            <a:lvl1pPr>
              <a:defRPr b="1">
                <a:solidFill>
                  <a:srgbClr val="22384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pl-PL" dirty="0" smtClean="0"/>
              <a:t>Kliknij, aby edytować styl</a:t>
            </a:r>
            <a:endParaRPr lang="pl-PL" dirty="0"/>
          </a:p>
        </p:txBody>
      </p:sp>
      <p:sp>
        <p:nvSpPr>
          <p:cNvPr id="10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886744" y="3977680"/>
            <a:ext cx="22610512" cy="7560840"/>
          </a:xfrm>
        </p:spPr>
        <p:txBody>
          <a:bodyPr vert="eaVert"/>
          <a:lstStyle>
            <a:lvl1pPr>
              <a:defRPr>
                <a:solidFill>
                  <a:srgbClr val="22384F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>
              <a:defRPr>
                <a:solidFill>
                  <a:srgbClr val="22384F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>
              <a:defRPr>
                <a:solidFill>
                  <a:srgbClr val="22384F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3pPr>
            <a:lvl4pPr>
              <a:defRPr>
                <a:solidFill>
                  <a:srgbClr val="22384F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4pPr>
            <a:lvl5pPr>
              <a:defRPr>
                <a:solidFill>
                  <a:srgbClr val="22384F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5pPr>
          </a:lstStyle>
          <a:p>
            <a:pPr lvl="0"/>
            <a:r>
              <a:rPr lang="pl-PL" dirty="0" smtClean="0"/>
              <a:t>Kliknij, aby edytować style wzorca tekstu</a:t>
            </a:r>
          </a:p>
          <a:p>
            <a:pPr lvl="1"/>
            <a:r>
              <a:rPr lang="pl-PL" dirty="0" smtClean="0"/>
              <a:t>Drugi poziom</a:t>
            </a:r>
          </a:p>
          <a:p>
            <a:pPr lvl="2"/>
            <a:r>
              <a:rPr lang="pl-PL" dirty="0" smtClean="0"/>
              <a:t>Trzeci poziom</a:t>
            </a:r>
          </a:p>
          <a:p>
            <a:pPr lvl="3"/>
            <a:r>
              <a:rPr lang="pl-PL" dirty="0" smtClean="0"/>
              <a:t>Czwarty poziom</a:t>
            </a:r>
          </a:p>
          <a:p>
            <a:pPr lvl="4"/>
            <a:r>
              <a:rPr lang="pl-PL" dirty="0" smtClean="0"/>
              <a:t>Piąty poziom</a:t>
            </a:r>
            <a:endParaRPr lang="pl-PL" dirty="0"/>
          </a:p>
        </p:txBody>
      </p:sp>
    </p:spTree>
    <p:extLst>
      <p:ext uri="{BB962C8B-B14F-4D97-AF65-F5344CB8AC3E}">
        <p14:creationId xmlns="" xmlns:p14="http://schemas.microsoft.com/office/powerpoint/2010/main" val="493543266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Układ niestandard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numeru slajdu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CB4B4D-7CA3-9044-876B-883B54F8677D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5" name="Tytuł pionowy 1"/>
          <p:cNvSpPr>
            <a:spLocks noGrp="1"/>
          </p:cNvSpPr>
          <p:nvPr>
            <p:ph type="title" orient="vert"/>
          </p:nvPr>
        </p:nvSpPr>
        <p:spPr>
          <a:xfrm>
            <a:off x="19248784" y="2170560"/>
            <a:ext cx="3137520" cy="9295952"/>
          </a:xfrm>
        </p:spPr>
        <p:txBody>
          <a:bodyPr vert="eaVert">
            <a:normAutofit/>
          </a:bodyPr>
          <a:lstStyle>
            <a:lvl1pPr>
              <a:defRPr sz="10000" b="1">
                <a:solidFill>
                  <a:srgbClr val="22384F"/>
                </a:solidFill>
              </a:defRPr>
            </a:lvl1pPr>
          </a:lstStyle>
          <a:p>
            <a:r>
              <a:rPr lang="pl-PL" dirty="0" smtClean="0"/>
              <a:t>Kliknij, aby edytować styl</a:t>
            </a:r>
            <a:endParaRPr lang="pl-PL" dirty="0"/>
          </a:p>
        </p:txBody>
      </p:sp>
      <p:sp>
        <p:nvSpPr>
          <p:cNvPr id="7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958752" y="2170560"/>
            <a:ext cx="18106800" cy="9295952"/>
          </a:xfrm>
        </p:spPr>
        <p:txBody>
          <a:bodyPr vert="eaVert"/>
          <a:lstStyle>
            <a:lvl1pPr>
              <a:defRPr>
                <a:solidFill>
                  <a:srgbClr val="22384F"/>
                </a:solidFill>
              </a:defRPr>
            </a:lvl1pPr>
            <a:lvl2pPr>
              <a:defRPr>
                <a:solidFill>
                  <a:srgbClr val="22384F"/>
                </a:solidFill>
              </a:defRPr>
            </a:lvl2pPr>
            <a:lvl3pPr>
              <a:defRPr>
                <a:solidFill>
                  <a:srgbClr val="22384F"/>
                </a:solidFill>
              </a:defRPr>
            </a:lvl3pPr>
            <a:lvl4pPr>
              <a:defRPr>
                <a:solidFill>
                  <a:srgbClr val="22384F"/>
                </a:solidFill>
              </a:defRPr>
            </a:lvl4pPr>
            <a:lvl5pPr>
              <a:defRPr>
                <a:solidFill>
                  <a:srgbClr val="22384F"/>
                </a:solidFill>
              </a:defRPr>
            </a:lvl5pPr>
          </a:lstStyle>
          <a:p>
            <a:pPr lvl="0"/>
            <a:r>
              <a:rPr lang="pl-PL" dirty="0" smtClean="0"/>
              <a:t>Kliknij, aby edytować style wzorca tekstu</a:t>
            </a:r>
          </a:p>
          <a:p>
            <a:pPr lvl="1"/>
            <a:r>
              <a:rPr lang="pl-PL" dirty="0" smtClean="0"/>
              <a:t>Drugi poziom</a:t>
            </a:r>
          </a:p>
          <a:p>
            <a:pPr lvl="2"/>
            <a:r>
              <a:rPr lang="pl-PL" dirty="0" smtClean="0"/>
              <a:t>Trzeci poziom</a:t>
            </a:r>
          </a:p>
          <a:p>
            <a:pPr lvl="3"/>
            <a:r>
              <a:rPr lang="pl-PL" dirty="0" smtClean="0"/>
              <a:t>Czwarty poziom</a:t>
            </a:r>
          </a:p>
          <a:p>
            <a:pPr lvl="4"/>
            <a:r>
              <a:rPr lang="pl-PL" dirty="0" smtClean="0"/>
              <a:t>Piąty poziom</a:t>
            </a:r>
            <a:endParaRPr lang="pl-PL" dirty="0"/>
          </a:p>
        </p:txBody>
      </p:sp>
    </p:spTree>
    <p:extLst>
      <p:ext uri="{BB962C8B-B14F-4D97-AF65-F5344CB8AC3E}">
        <p14:creationId xmlns="" xmlns:p14="http://schemas.microsoft.com/office/powerpoint/2010/main" val="4279156353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itechnika Opolska | Opole University of Technology | www.po.opole.pl…"/>
          <p:cNvSpPr txBox="1"/>
          <p:nvPr/>
        </p:nvSpPr>
        <p:spPr>
          <a:xfrm>
            <a:off x="4230121" y="12378774"/>
            <a:ext cx="15530056" cy="91338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defTabSz="457200">
              <a:lnSpc>
                <a:spcPct val="120000"/>
              </a:lnSpc>
              <a:defRPr sz="2700" b="1" spc="67">
                <a:solidFill>
                  <a:srgbClr val="535353"/>
                </a:solidFill>
                <a:latin typeface="Myriad Pro"/>
                <a:ea typeface="Myriad Pro"/>
                <a:cs typeface="Myriad Pro"/>
                <a:sym typeface="Myriad Pro"/>
              </a:defRPr>
            </a:pPr>
            <a:r>
              <a:t>Politechnika Opolska | Opole University of Technology | www.po.opole.pl</a:t>
            </a:r>
          </a:p>
          <a:p>
            <a:pPr defTabSz="457200">
              <a:lnSpc>
                <a:spcPct val="120000"/>
              </a:lnSpc>
              <a:defRPr sz="2700" b="1" spc="67">
                <a:solidFill>
                  <a:srgbClr val="535353"/>
                </a:solidFill>
                <a:latin typeface="Myriad Pro"/>
                <a:ea typeface="Myriad Pro"/>
                <a:cs typeface="Myriad Pro"/>
                <a:sym typeface="Myriad Pro"/>
              </a:defRPr>
            </a:pPr>
            <a:r>
              <a:t>Wydział Ekonomii i Zarządzania | Faculty of Economics and Management | www.weiz.po.opole.pl</a:t>
            </a:r>
          </a:p>
        </p:txBody>
      </p:sp>
      <p:sp>
        <p:nvSpPr>
          <p:cNvPr id="3" name="Linia"/>
          <p:cNvSpPr/>
          <p:nvPr/>
        </p:nvSpPr>
        <p:spPr>
          <a:xfrm>
            <a:off x="2108442" y="11663229"/>
            <a:ext cx="20166809" cy="3"/>
          </a:xfrm>
          <a:prstGeom prst="line">
            <a:avLst/>
          </a:prstGeom>
          <a:ln w="12700">
            <a:solidFill>
              <a:srgbClr val="535353"/>
            </a:solidFill>
            <a:prstDash val="sysDot"/>
            <a:miter lim="400000"/>
          </a:ln>
        </p:spPr>
        <p:txBody>
          <a:bodyPr lIns="45718" tIns="45718" rIns="45718" bIns="45718"/>
          <a:lstStyle/>
          <a:p>
            <a:endParaRPr/>
          </a:p>
        </p:txBody>
      </p:sp>
      <p:pic>
        <p:nvPicPr>
          <p:cNvPr id="4" name="poli.png" descr="poli.png"/>
          <p:cNvPicPr>
            <a:picLocks noChangeAspect="1"/>
          </p:cNvPicPr>
          <p:nvPr/>
        </p:nvPicPr>
        <p:blipFill>
          <a:blip r:embed="rId8" cstate="print">
            <a:extLst/>
          </a:blip>
          <a:stretch>
            <a:fillRect/>
          </a:stretch>
        </p:blipFill>
        <p:spPr>
          <a:xfrm>
            <a:off x="474145" y="95267"/>
            <a:ext cx="4913759" cy="1595923"/>
          </a:xfrm>
          <a:prstGeom prst="rect">
            <a:avLst/>
          </a:prstGeom>
          <a:ln w="12700">
            <a:miter lim="400000"/>
          </a:ln>
        </p:spPr>
      </p:pic>
      <p:pic>
        <p:nvPicPr>
          <p:cNvPr id="5" name="23.png" descr="23.png"/>
          <p:cNvPicPr>
            <a:picLocks noChangeAspect="1"/>
          </p:cNvPicPr>
          <p:nvPr/>
        </p:nvPicPr>
        <p:blipFill>
          <a:blip r:embed="rId9" cstate="print">
            <a:extLst/>
          </a:blip>
          <a:stretch>
            <a:fillRect/>
          </a:stretch>
        </p:blipFill>
        <p:spPr>
          <a:xfrm>
            <a:off x="21519525" y="107287"/>
            <a:ext cx="2278280" cy="2111300"/>
          </a:xfrm>
          <a:prstGeom prst="rect">
            <a:avLst/>
          </a:prstGeom>
          <a:ln w="12700">
            <a:miter lim="400000"/>
          </a:ln>
        </p:spPr>
      </p:pic>
      <p:sp>
        <p:nvSpPr>
          <p:cNvPr id="6" name="Tekst tytułowy"/>
          <p:cNvSpPr txBox="1">
            <a:spLocks noGrp="1"/>
          </p:cNvSpPr>
          <p:nvPr>
            <p:ph type="title"/>
          </p:nvPr>
        </p:nvSpPr>
        <p:spPr>
          <a:xfrm>
            <a:off x="1828800" y="831850"/>
            <a:ext cx="20726400" cy="636905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0800" tIns="50800" rIns="50800" bIns="50800" anchor="b">
            <a:normAutofit/>
          </a:bodyPr>
          <a:lstStyle/>
          <a:p>
            <a:r>
              <a:t>Tekst tytułowy</a:t>
            </a:r>
          </a:p>
        </p:txBody>
      </p:sp>
      <p:sp>
        <p:nvSpPr>
          <p:cNvPr id="7" name="Treść - poziom 1…"/>
          <p:cNvSpPr txBox="1">
            <a:spLocks noGrp="1"/>
          </p:cNvSpPr>
          <p:nvPr>
            <p:ph type="body" idx="1"/>
          </p:nvPr>
        </p:nvSpPr>
        <p:spPr>
          <a:xfrm>
            <a:off x="3657600" y="7772400"/>
            <a:ext cx="17068800" cy="59436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0800" tIns="50800" rIns="50800" bIns="50800">
            <a:normAutofit/>
          </a:bodyPr>
          <a:lstStyle/>
          <a:p>
            <a:r>
              <a:t>Treść - poziom 1</a:t>
            </a:r>
          </a:p>
          <a:p>
            <a:pPr lvl="1"/>
            <a:r>
              <a:t>Treść - poziom 2</a:t>
            </a:r>
          </a:p>
          <a:p>
            <a:pPr lvl="2"/>
            <a:r>
              <a:t>Treść - poziom 3</a:t>
            </a:r>
          </a:p>
          <a:p>
            <a:pPr lvl="3"/>
            <a:r>
              <a:t>Treść - poziom 4</a:t>
            </a:r>
          </a:p>
          <a:p>
            <a:pPr lvl="4"/>
            <a:r>
              <a:t>Treść - poziom 5</a:t>
            </a:r>
          </a:p>
        </p:txBody>
      </p:sp>
      <p:sp>
        <p:nvSpPr>
          <p:cNvPr id="8" name="Numer slajdu"/>
          <p:cNvSpPr txBox="1">
            <a:spLocks noGrp="1"/>
          </p:cNvSpPr>
          <p:nvPr>
            <p:ph type="sldNum" sz="quarter" idx="2"/>
          </p:nvPr>
        </p:nvSpPr>
        <p:spPr>
          <a:xfrm>
            <a:off x="11959031" y="13081000"/>
            <a:ext cx="453239" cy="461059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240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2" r:id="rId2"/>
    <p:sldLayoutId id="2147483653" r:id="rId3"/>
    <p:sldLayoutId id="2147483654" r:id="rId4"/>
    <p:sldLayoutId id="2147483655" r:id="rId5"/>
    <p:sldLayoutId id="2147483656" r:id="rId6"/>
  </p:sldLayoutIdLst>
  <p:transition spd="med"/>
  <p:timing>
    <p:tnLst>
      <p:par>
        <p:cTn id="1" dur="indefinite" restart="never" nodeType="tmRoot"/>
      </p:par>
    </p:tnLst>
  </p:timing>
  <p:txStyles>
    <p:titleStyle>
      <a:lvl1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 Medium"/>
          <a:ea typeface="Helvetica Neue Medium"/>
          <a:cs typeface="Helvetica Neue Medium"/>
          <a:sym typeface="Helvetica Neue Medium"/>
        </a:defRPr>
      </a:lvl1pPr>
      <a:lvl2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 Medium"/>
          <a:ea typeface="Helvetica Neue Medium"/>
          <a:cs typeface="Helvetica Neue Medium"/>
          <a:sym typeface="Helvetica Neue Medium"/>
        </a:defRPr>
      </a:lvl2pPr>
      <a:lvl3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 Medium"/>
          <a:ea typeface="Helvetica Neue Medium"/>
          <a:cs typeface="Helvetica Neue Medium"/>
          <a:sym typeface="Helvetica Neue Medium"/>
        </a:defRPr>
      </a:lvl3pPr>
      <a:lvl4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 Medium"/>
          <a:ea typeface="Helvetica Neue Medium"/>
          <a:cs typeface="Helvetica Neue Medium"/>
          <a:sym typeface="Helvetica Neue Medium"/>
        </a:defRPr>
      </a:lvl4pPr>
      <a:lvl5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 Medium"/>
          <a:ea typeface="Helvetica Neue Medium"/>
          <a:cs typeface="Helvetica Neue Medium"/>
          <a:sym typeface="Helvetica Neue Medium"/>
        </a:defRPr>
      </a:lvl5pPr>
      <a:lvl6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 Medium"/>
          <a:ea typeface="Helvetica Neue Medium"/>
          <a:cs typeface="Helvetica Neue Medium"/>
          <a:sym typeface="Helvetica Neue Medium"/>
        </a:defRPr>
      </a:lvl6pPr>
      <a:lvl7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 Medium"/>
          <a:ea typeface="Helvetica Neue Medium"/>
          <a:cs typeface="Helvetica Neue Medium"/>
          <a:sym typeface="Helvetica Neue Medium"/>
        </a:defRPr>
      </a:lvl7pPr>
      <a:lvl8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 Medium"/>
          <a:ea typeface="Helvetica Neue Medium"/>
          <a:cs typeface="Helvetica Neue Medium"/>
          <a:sym typeface="Helvetica Neue Medium"/>
        </a:defRPr>
      </a:lvl8pPr>
      <a:lvl9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 Medium"/>
          <a:ea typeface="Helvetica Neue Medium"/>
          <a:cs typeface="Helvetica Neue Medium"/>
          <a:sym typeface="Helvetica Neue Medium"/>
        </a:defRPr>
      </a:lvl9pPr>
    </p:titleStyle>
    <p:bodyStyle>
      <a:lvl1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4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1pPr>
      <a:lvl2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4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2pPr>
      <a:lvl3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4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3pPr>
      <a:lvl4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4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4pPr>
      <a:lvl5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4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5pPr>
      <a:lvl6pPr marL="3834419" marR="0" indent="-65942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Pct val="125000"/>
        <a:buFontTx/>
        <a:buChar char="•"/>
        <a:tabLst/>
        <a:defRPr sz="54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6pPr>
      <a:lvl7pPr marL="4469419" marR="0" indent="-659419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Pct val="125000"/>
        <a:buFontTx/>
        <a:buChar char="•"/>
        <a:tabLst/>
        <a:defRPr sz="54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7pPr>
      <a:lvl8pPr marL="5104419" marR="0" indent="-659419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Pct val="125000"/>
        <a:buFontTx/>
        <a:buChar char="•"/>
        <a:tabLst/>
        <a:defRPr sz="54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8pPr>
      <a:lvl9pPr marL="5739419" marR="0" indent="-659419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Pct val="125000"/>
        <a:buFontTx/>
        <a:buChar char="•"/>
        <a:tabLst/>
        <a:defRPr sz="54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9pPr>
    </p:bodyStyle>
    <p:otherStyle>
      <a:lvl1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98712" y="1889448"/>
            <a:ext cx="23042560" cy="2088232"/>
          </a:xfrm>
        </p:spPr>
        <p:txBody>
          <a:bodyPr>
            <a:noAutofit/>
          </a:bodyPr>
          <a:lstStyle/>
          <a:p>
            <a:r>
              <a:rPr lang="pl-PL" sz="6600" dirty="0" err="1" smtClean="0">
                <a:solidFill>
                  <a:srgbClr val="FF0000"/>
                </a:solidFill>
              </a:rPr>
              <a:t>Virtues</a:t>
            </a:r>
            <a:r>
              <a:rPr lang="pl-PL" sz="6600" dirty="0" smtClean="0">
                <a:solidFill>
                  <a:srgbClr val="FF0000"/>
                </a:solidFill>
              </a:rPr>
              <a:t> in </a:t>
            </a:r>
            <a:r>
              <a:rPr lang="pl-PL" sz="6600" dirty="0" err="1" smtClean="0">
                <a:solidFill>
                  <a:srgbClr val="FF0000"/>
                </a:solidFill>
              </a:rPr>
              <a:t>the</a:t>
            </a:r>
            <a:r>
              <a:rPr lang="pl-PL" sz="6600" dirty="0" smtClean="0">
                <a:solidFill>
                  <a:srgbClr val="FF0000"/>
                </a:solidFill>
              </a:rPr>
              <a:t> public </a:t>
            </a:r>
            <a:r>
              <a:rPr lang="pl-PL" sz="6600" dirty="0" err="1" smtClean="0">
                <a:solidFill>
                  <a:srgbClr val="FF0000"/>
                </a:solidFill>
              </a:rPr>
              <a:t>administration</a:t>
            </a:r>
            <a:r>
              <a:rPr lang="pl-PL" sz="6600" dirty="0" smtClean="0">
                <a:solidFill>
                  <a:srgbClr val="FF0000"/>
                </a:solidFill>
              </a:rPr>
              <a:t> </a:t>
            </a:r>
            <a:r>
              <a:rPr lang="pl-PL" sz="6600" dirty="0" smtClean="0">
                <a:solidFill>
                  <a:srgbClr val="FF0000"/>
                </a:solidFill>
              </a:rPr>
              <a:t/>
            </a:r>
            <a:br>
              <a:rPr lang="pl-PL" sz="6600" dirty="0" smtClean="0">
                <a:solidFill>
                  <a:srgbClr val="FF0000"/>
                </a:solidFill>
              </a:rPr>
            </a:br>
            <a:r>
              <a:rPr lang="pl-PL" sz="6600" dirty="0" smtClean="0">
                <a:solidFill>
                  <a:srgbClr val="FF0000"/>
                </a:solidFill>
              </a:rPr>
              <a:t>and </a:t>
            </a:r>
            <a:r>
              <a:rPr lang="pl-PL" sz="6600" dirty="0" err="1" smtClean="0">
                <a:solidFill>
                  <a:srgbClr val="FF0000"/>
                </a:solidFill>
              </a:rPr>
              <a:t>the</a:t>
            </a:r>
            <a:r>
              <a:rPr lang="pl-PL" sz="6600" dirty="0" smtClean="0">
                <a:solidFill>
                  <a:srgbClr val="FF0000"/>
                </a:solidFill>
              </a:rPr>
              <a:t> </a:t>
            </a:r>
            <a:r>
              <a:rPr lang="pl-PL" sz="6600" dirty="0" err="1" smtClean="0">
                <a:solidFill>
                  <a:srgbClr val="FF0000"/>
                </a:solidFill>
              </a:rPr>
              <a:t>relations</a:t>
            </a:r>
            <a:r>
              <a:rPr lang="pl-PL" sz="6600" dirty="0" smtClean="0">
                <a:solidFill>
                  <a:srgbClr val="FF0000"/>
                </a:solidFill>
              </a:rPr>
              <a:t> </a:t>
            </a:r>
            <a:r>
              <a:rPr lang="pl-PL" sz="6600" dirty="0" err="1" smtClean="0">
                <a:solidFill>
                  <a:srgbClr val="FF0000"/>
                </a:solidFill>
              </a:rPr>
              <a:t>with</a:t>
            </a:r>
            <a:r>
              <a:rPr lang="pl-PL" sz="6600" dirty="0" smtClean="0">
                <a:solidFill>
                  <a:srgbClr val="FF0000"/>
                </a:solidFill>
              </a:rPr>
              <a:t> </a:t>
            </a:r>
            <a:r>
              <a:rPr lang="pl-PL" sz="6600" dirty="0" err="1" smtClean="0">
                <a:solidFill>
                  <a:srgbClr val="FF0000"/>
                </a:solidFill>
              </a:rPr>
              <a:t>the</a:t>
            </a:r>
            <a:r>
              <a:rPr lang="pl-PL" sz="6600" dirty="0" smtClean="0">
                <a:solidFill>
                  <a:srgbClr val="FF0000"/>
                </a:solidFill>
              </a:rPr>
              <a:t> </a:t>
            </a:r>
            <a:r>
              <a:rPr lang="pl-PL" sz="6600" dirty="0" smtClean="0">
                <a:solidFill>
                  <a:srgbClr val="FF0000"/>
                </a:solidFill>
              </a:rPr>
              <a:t>public</a:t>
            </a:r>
            <a:endParaRPr lang="pl-PL" sz="6600" dirty="0">
              <a:solidFill>
                <a:srgbClr val="FF0000"/>
              </a:solidFill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2182888" y="4697760"/>
            <a:ext cx="20090232" cy="6984776"/>
          </a:xfrm>
        </p:spPr>
        <p:txBody>
          <a:bodyPr/>
          <a:lstStyle/>
          <a:p>
            <a:pPr algn="l"/>
            <a:r>
              <a:rPr lang="pl-PL" dirty="0" smtClean="0"/>
              <a:t>On </a:t>
            </a:r>
            <a:r>
              <a:rPr lang="pl-PL" dirty="0" err="1" smtClean="0"/>
              <a:t>the</a:t>
            </a:r>
            <a:r>
              <a:rPr lang="pl-PL" dirty="0" smtClean="0"/>
              <a:t> </a:t>
            </a:r>
            <a:r>
              <a:rPr lang="pl-PL" dirty="0" err="1" smtClean="0"/>
              <a:t>base</a:t>
            </a:r>
            <a:r>
              <a:rPr lang="pl-PL" dirty="0" smtClean="0"/>
              <a:t> of </a:t>
            </a:r>
            <a:r>
              <a:rPr lang="pl-PL" dirty="0" err="1" smtClean="0"/>
              <a:t>the</a:t>
            </a:r>
            <a:r>
              <a:rPr lang="pl-PL" dirty="0" smtClean="0"/>
              <a:t> </a:t>
            </a:r>
            <a:r>
              <a:rPr lang="pl-PL" dirty="0" err="1" smtClean="0"/>
              <a:t>work</a:t>
            </a:r>
            <a:r>
              <a:rPr lang="pl-PL" dirty="0" smtClean="0"/>
              <a:t>: </a:t>
            </a:r>
            <a:endParaRPr lang="pl-PL" dirty="0" smtClean="0"/>
          </a:p>
          <a:p>
            <a:pPr algn="l"/>
            <a:endParaRPr lang="pl-PL" dirty="0" smtClean="0"/>
          </a:p>
          <a:p>
            <a:r>
              <a:rPr lang="pl-PL" dirty="0" smtClean="0"/>
              <a:t>Tina </a:t>
            </a:r>
            <a:r>
              <a:rPr lang="pl-PL" dirty="0" err="1" smtClean="0"/>
              <a:t>Nabatchi</a:t>
            </a:r>
            <a:r>
              <a:rPr lang="pl-PL" dirty="0" smtClean="0"/>
              <a:t>, </a:t>
            </a:r>
            <a:r>
              <a:rPr lang="pl-PL" dirty="0" err="1" smtClean="0"/>
              <a:t>Ph.D</a:t>
            </a:r>
            <a:r>
              <a:rPr lang="pl-PL" dirty="0" smtClean="0"/>
              <a:t>. </a:t>
            </a:r>
            <a:endParaRPr lang="pl-PL" dirty="0" smtClean="0"/>
          </a:p>
          <a:p>
            <a:pPr algn="l"/>
            <a:endParaRPr lang="pl-PL" dirty="0" smtClean="0"/>
          </a:p>
          <a:p>
            <a:r>
              <a:rPr lang="pl-PL" b="1" dirty="0" err="1" smtClean="0">
                <a:solidFill>
                  <a:srgbClr val="92D050"/>
                </a:solidFill>
              </a:rPr>
              <a:t>Exploring</a:t>
            </a:r>
            <a:r>
              <a:rPr lang="pl-PL" b="1" dirty="0" smtClean="0">
                <a:solidFill>
                  <a:srgbClr val="92D050"/>
                </a:solidFill>
              </a:rPr>
              <a:t> </a:t>
            </a:r>
            <a:r>
              <a:rPr lang="pl-PL" b="1" dirty="0" err="1" smtClean="0">
                <a:solidFill>
                  <a:srgbClr val="92D050"/>
                </a:solidFill>
              </a:rPr>
              <a:t>the</a:t>
            </a:r>
            <a:r>
              <a:rPr lang="pl-PL" b="1" dirty="0" smtClean="0">
                <a:solidFill>
                  <a:srgbClr val="92D050"/>
                </a:solidFill>
              </a:rPr>
              <a:t> Public </a:t>
            </a:r>
            <a:r>
              <a:rPr lang="pl-PL" b="1" dirty="0" err="1" smtClean="0">
                <a:solidFill>
                  <a:srgbClr val="92D050"/>
                </a:solidFill>
              </a:rPr>
              <a:t>Values</a:t>
            </a:r>
            <a:r>
              <a:rPr lang="pl-PL" b="1" dirty="0" smtClean="0">
                <a:solidFill>
                  <a:srgbClr val="92D050"/>
                </a:solidFill>
              </a:rPr>
              <a:t> </a:t>
            </a:r>
            <a:r>
              <a:rPr lang="pl-PL" b="1" dirty="0" err="1" smtClean="0">
                <a:solidFill>
                  <a:srgbClr val="92D050"/>
                </a:solidFill>
              </a:rPr>
              <a:t>Universe</a:t>
            </a:r>
            <a:r>
              <a:rPr lang="pl-PL" b="1" dirty="0" smtClean="0">
                <a:solidFill>
                  <a:srgbClr val="92D050"/>
                </a:solidFill>
              </a:rPr>
              <a:t>: </a:t>
            </a:r>
            <a:r>
              <a:rPr lang="pl-PL" b="1" dirty="0" err="1" smtClean="0">
                <a:solidFill>
                  <a:srgbClr val="92D050"/>
                </a:solidFill>
              </a:rPr>
              <a:t>Understanding</a:t>
            </a:r>
            <a:r>
              <a:rPr lang="pl-PL" b="1" dirty="0" smtClean="0">
                <a:solidFill>
                  <a:srgbClr val="92D050"/>
                </a:solidFill>
              </a:rPr>
              <a:t> </a:t>
            </a:r>
            <a:r>
              <a:rPr lang="pl-PL" b="1" dirty="0" err="1" smtClean="0">
                <a:solidFill>
                  <a:srgbClr val="92D050"/>
                </a:solidFill>
              </a:rPr>
              <a:t>Values</a:t>
            </a:r>
            <a:r>
              <a:rPr lang="pl-PL" b="1" dirty="0" smtClean="0">
                <a:solidFill>
                  <a:srgbClr val="92D050"/>
                </a:solidFill>
              </a:rPr>
              <a:t> in Public </a:t>
            </a:r>
            <a:r>
              <a:rPr lang="pl-PL" b="1" dirty="0" err="1" smtClean="0">
                <a:solidFill>
                  <a:srgbClr val="92D050"/>
                </a:solidFill>
              </a:rPr>
              <a:t>Administration</a:t>
            </a:r>
            <a:r>
              <a:rPr lang="pl-PL" b="1" dirty="0" smtClean="0">
                <a:solidFill>
                  <a:srgbClr val="92D050"/>
                </a:solidFill>
              </a:rPr>
              <a:t> (2011</a:t>
            </a:r>
            <a:r>
              <a:rPr lang="pl-PL" b="1" dirty="0" smtClean="0">
                <a:solidFill>
                  <a:srgbClr val="92D050"/>
                </a:solidFill>
              </a:rPr>
              <a:t>).</a:t>
            </a:r>
            <a:endParaRPr lang="pl-PL" b="1" dirty="0" smtClean="0">
              <a:solidFill>
                <a:srgbClr val="92D050"/>
              </a:solidFill>
            </a:endParaRPr>
          </a:p>
          <a:p>
            <a:endParaRPr lang="pl-PL" dirty="0"/>
          </a:p>
        </p:txBody>
      </p:sp>
    </p:spTree>
  </p:cSld>
  <p:clrMapOvr>
    <a:masterClrMapping/>
  </p:clrMapOvr>
  <p:transition spd="med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6600" dirty="0" smtClean="0">
                <a:solidFill>
                  <a:srgbClr val="FF0000"/>
                </a:solidFill>
              </a:rPr>
              <a:t>The Role of Public Administration </a:t>
            </a:r>
            <a:r>
              <a:rPr lang="pl-PL" sz="6600" dirty="0" smtClean="0">
                <a:solidFill>
                  <a:srgbClr val="FF0000"/>
                </a:solidFill>
              </a:rPr>
              <a:t/>
            </a:r>
            <a:br>
              <a:rPr lang="pl-PL" sz="6600" dirty="0" smtClean="0">
                <a:solidFill>
                  <a:srgbClr val="FF0000"/>
                </a:solidFill>
              </a:rPr>
            </a:br>
            <a:r>
              <a:rPr lang="en-US" sz="6600" dirty="0" smtClean="0">
                <a:solidFill>
                  <a:srgbClr val="FF0000"/>
                </a:solidFill>
              </a:rPr>
              <a:t>in </a:t>
            </a:r>
            <a:r>
              <a:rPr lang="en-US" sz="6600" dirty="0" smtClean="0">
                <a:solidFill>
                  <a:srgbClr val="FF0000"/>
                </a:solidFill>
              </a:rPr>
              <a:t>Providing Information</a:t>
            </a:r>
            <a:endParaRPr lang="pl-PL" sz="6600" dirty="0">
              <a:solidFill>
                <a:srgbClr val="FF0000"/>
              </a:solidFill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2038872" y="4049688"/>
            <a:ext cx="20306256" cy="7632848"/>
          </a:xfrm>
        </p:spPr>
        <p:txBody>
          <a:bodyPr/>
          <a:lstStyle/>
          <a:p>
            <a:pPr algn="l"/>
            <a:r>
              <a:rPr lang="pl-PL" dirty="0" smtClean="0"/>
              <a:t>I</a:t>
            </a:r>
            <a:r>
              <a:rPr lang="en-US" dirty="0" smtClean="0"/>
              <a:t>t </a:t>
            </a:r>
            <a:r>
              <a:rPr lang="en-US" dirty="0" smtClean="0"/>
              <a:t>is a fundamental right of citizens in a well-functioning democracy to know what their </a:t>
            </a:r>
            <a:r>
              <a:rPr lang="en-US" dirty="0" smtClean="0"/>
              <a:t>public</a:t>
            </a:r>
            <a:r>
              <a:rPr lang="pl-PL" dirty="0" smtClean="0"/>
              <a:t> </a:t>
            </a:r>
            <a:r>
              <a:rPr lang="en-US" dirty="0" smtClean="0"/>
              <a:t>officials </a:t>
            </a:r>
            <a:r>
              <a:rPr lang="en-US" dirty="0" smtClean="0"/>
              <a:t>are doing. What policies public offices are pursuing, what laws and regulations they </a:t>
            </a:r>
            <a:r>
              <a:rPr lang="en-US" dirty="0" smtClean="0"/>
              <a:t>are</a:t>
            </a:r>
            <a:r>
              <a:rPr lang="pl-PL" dirty="0" smtClean="0"/>
              <a:t> </a:t>
            </a:r>
            <a:r>
              <a:rPr lang="en-US" dirty="0" smtClean="0"/>
              <a:t>preparing</a:t>
            </a:r>
            <a:r>
              <a:rPr lang="en-US" dirty="0" smtClean="0"/>
              <a:t>, what </a:t>
            </a:r>
            <a:r>
              <a:rPr lang="en-US" dirty="0" smtClean="0"/>
              <a:t>programs </a:t>
            </a:r>
            <a:r>
              <a:rPr lang="en-US" dirty="0" smtClean="0"/>
              <a:t>they are running, how they are raising and spending money and </a:t>
            </a:r>
            <a:r>
              <a:rPr lang="en-US" dirty="0" smtClean="0"/>
              <a:t>what</a:t>
            </a:r>
            <a:r>
              <a:rPr lang="pl-PL" dirty="0" smtClean="0"/>
              <a:t> </a:t>
            </a:r>
            <a:r>
              <a:rPr lang="en-US" dirty="0" smtClean="0"/>
              <a:t>international </a:t>
            </a:r>
            <a:r>
              <a:rPr lang="en-US" dirty="0" smtClean="0"/>
              <a:t>agreements they are negotiating. Such information helps to curtail arbitrary use </a:t>
            </a:r>
            <a:r>
              <a:rPr lang="en-US" dirty="0" smtClean="0"/>
              <a:t>of</a:t>
            </a:r>
            <a:r>
              <a:rPr lang="pl-PL" dirty="0" smtClean="0"/>
              <a:t> </a:t>
            </a:r>
            <a:r>
              <a:rPr lang="en-US" dirty="0" smtClean="0"/>
              <a:t>government </a:t>
            </a:r>
            <a:r>
              <a:rPr lang="en-US" dirty="0" smtClean="0"/>
              <a:t>power, increases accountability of public officials, assists the private sector </a:t>
            </a:r>
            <a:r>
              <a:rPr lang="en-US" dirty="0" smtClean="0"/>
              <a:t>in</a:t>
            </a:r>
            <a:r>
              <a:rPr lang="pl-PL" dirty="0" smtClean="0"/>
              <a:t> </a:t>
            </a:r>
            <a:r>
              <a:rPr lang="en-US" dirty="0" smtClean="0"/>
              <a:t>economic </a:t>
            </a:r>
            <a:r>
              <a:rPr lang="en-US" dirty="0" smtClean="0"/>
              <a:t>decision making, and aids citizens in formulating opinions on public policy issues.</a:t>
            </a:r>
            <a:endParaRPr lang="pl-PL" dirty="0"/>
          </a:p>
        </p:txBody>
      </p:sp>
    </p:spTree>
  </p:cSld>
  <p:clrMapOvr>
    <a:masterClrMapping/>
  </p:clrMapOvr>
  <p:transition spd="med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6600" dirty="0" smtClean="0">
                <a:solidFill>
                  <a:srgbClr val="FF0000"/>
                </a:solidFill>
              </a:rPr>
              <a:t>Legal </a:t>
            </a:r>
            <a:r>
              <a:rPr lang="pl-PL" sz="6600" dirty="0" err="1" smtClean="0">
                <a:solidFill>
                  <a:srgbClr val="FF0000"/>
                </a:solidFill>
              </a:rPr>
              <a:t>Guarantees</a:t>
            </a:r>
            <a:endParaRPr lang="pl-PL" sz="6600" dirty="0">
              <a:solidFill>
                <a:srgbClr val="FF0000"/>
              </a:solidFill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/>
            <a:r>
              <a:rPr lang="en-US" dirty="0" smtClean="0"/>
              <a:t>The new constitutions of central and eastern European countries often include rights of access </a:t>
            </a:r>
            <a:r>
              <a:rPr lang="en-US" dirty="0" smtClean="0"/>
              <a:t>to</a:t>
            </a:r>
            <a:r>
              <a:rPr lang="pl-PL" dirty="0" smtClean="0"/>
              <a:t> </a:t>
            </a:r>
            <a:r>
              <a:rPr lang="en-US" dirty="0" smtClean="0"/>
              <a:t>public </a:t>
            </a:r>
            <a:r>
              <a:rPr lang="en-US" dirty="0" smtClean="0"/>
              <a:t>information. These provisions reflect a reaction against the secrecy </a:t>
            </a:r>
            <a:r>
              <a:rPr lang="en-US" dirty="0" err="1" smtClean="0"/>
              <a:t>practi</a:t>
            </a:r>
            <a:r>
              <a:rPr lang="pl-PL" dirty="0" smtClean="0"/>
              <a:t>c</a:t>
            </a:r>
            <a:r>
              <a:rPr lang="en-US" dirty="0" err="1" smtClean="0"/>
              <a:t>ed</a:t>
            </a:r>
            <a:r>
              <a:rPr lang="en-US" dirty="0" smtClean="0"/>
              <a:t> </a:t>
            </a:r>
            <a:r>
              <a:rPr lang="en-US" dirty="0" smtClean="0"/>
              <a:t>for </a:t>
            </a:r>
            <a:r>
              <a:rPr lang="en-US" dirty="0" smtClean="0"/>
              <a:t>decades</a:t>
            </a:r>
            <a:r>
              <a:rPr lang="pl-PL" dirty="0" smtClean="0"/>
              <a:t> </a:t>
            </a:r>
            <a:r>
              <a:rPr lang="en-US" dirty="0" smtClean="0"/>
              <a:t>under </a:t>
            </a:r>
            <a:r>
              <a:rPr lang="en-US" dirty="0" smtClean="0"/>
              <a:t>one-party rule. Even in traditionally open societies there are calls for constitutional rights </a:t>
            </a:r>
            <a:r>
              <a:rPr lang="en-US" dirty="0" smtClean="0"/>
              <a:t>to</a:t>
            </a:r>
            <a:r>
              <a:rPr lang="pl-PL" dirty="0" smtClean="0"/>
              <a:t> </a:t>
            </a:r>
            <a:r>
              <a:rPr lang="en-US" dirty="0" smtClean="0"/>
              <a:t>public </a:t>
            </a:r>
            <a:r>
              <a:rPr lang="en-US" dirty="0" smtClean="0"/>
              <a:t>information. </a:t>
            </a:r>
            <a:endParaRPr lang="pl-PL" dirty="0" smtClean="0"/>
          </a:p>
          <a:p>
            <a:pPr algn="l"/>
            <a:r>
              <a:rPr lang="en-US" dirty="0" smtClean="0"/>
              <a:t>Use by public officials of exceptions, or improper implementation of freedom of </a:t>
            </a:r>
            <a:r>
              <a:rPr lang="en-US" dirty="0" smtClean="0"/>
              <a:t>information</a:t>
            </a:r>
            <a:r>
              <a:rPr lang="pl-PL" dirty="0" smtClean="0"/>
              <a:t> </a:t>
            </a:r>
            <a:r>
              <a:rPr lang="en-US" dirty="0" smtClean="0"/>
              <a:t>rules</a:t>
            </a:r>
            <a:r>
              <a:rPr lang="en-US" dirty="0" smtClean="0"/>
              <a:t>, means that individuals are sometimes frustrated in their attempts to obtain </a:t>
            </a:r>
            <a:r>
              <a:rPr lang="en-US" dirty="0" smtClean="0"/>
              <a:t>documentation</a:t>
            </a:r>
            <a:r>
              <a:rPr lang="pl-PL" dirty="0" smtClean="0"/>
              <a:t> </a:t>
            </a:r>
            <a:r>
              <a:rPr lang="en-US" dirty="0" smtClean="0"/>
              <a:t>from </a:t>
            </a:r>
            <a:r>
              <a:rPr lang="en-US" dirty="0" smtClean="0"/>
              <a:t>the authorities. For example, the European Commission refuses 10-20% of requests </a:t>
            </a:r>
            <a:r>
              <a:rPr lang="en-US" dirty="0" smtClean="0"/>
              <a:t>for</a:t>
            </a:r>
            <a:r>
              <a:rPr lang="pl-PL" dirty="0" smtClean="0"/>
              <a:t> </a:t>
            </a:r>
            <a:r>
              <a:rPr lang="en-US" dirty="0" smtClean="0"/>
              <a:t>documentation</a:t>
            </a:r>
            <a:r>
              <a:rPr lang="en-US" dirty="0" smtClean="0"/>
              <a:t>, although codes of conduct </a:t>
            </a:r>
            <a:r>
              <a:rPr lang="en-US" dirty="0" err="1" smtClean="0"/>
              <a:t>authorise</a:t>
            </a:r>
            <a:r>
              <a:rPr lang="en-US" dirty="0" smtClean="0"/>
              <a:t> public access to internal documents.</a:t>
            </a:r>
            <a:endParaRPr lang="pl-PL" dirty="0"/>
          </a:p>
        </p:txBody>
      </p:sp>
    </p:spTree>
  </p:cSld>
  <p:clrMapOvr>
    <a:masterClrMapping/>
  </p:clrMapOvr>
  <p:transition spd="med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2110880" y="4049688"/>
            <a:ext cx="20234248" cy="7632848"/>
          </a:xfrm>
        </p:spPr>
        <p:txBody>
          <a:bodyPr/>
          <a:lstStyle/>
          <a:p>
            <a:pPr algn="l"/>
            <a:r>
              <a:rPr lang="en-US" dirty="0" smtClean="0"/>
              <a:t>In most European administrations the dissemination of information is quite </a:t>
            </a:r>
            <a:r>
              <a:rPr lang="en-US" dirty="0" err="1" smtClean="0"/>
              <a:t>decentrali</a:t>
            </a:r>
            <a:r>
              <a:rPr lang="pl-PL" dirty="0" smtClean="0"/>
              <a:t>z</a:t>
            </a:r>
            <a:r>
              <a:rPr lang="en-US" dirty="0" err="1" smtClean="0"/>
              <a:t>ed</a:t>
            </a:r>
            <a:r>
              <a:rPr lang="en-US" dirty="0" smtClean="0"/>
              <a:t>, </a:t>
            </a:r>
            <a:r>
              <a:rPr lang="en-US" dirty="0" smtClean="0"/>
              <a:t>which</a:t>
            </a:r>
            <a:r>
              <a:rPr lang="pl-PL" dirty="0" smtClean="0"/>
              <a:t> </a:t>
            </a:r>
            <a:r>
              <a:rPr lang="en-US" dirty="0" smtClean="0"/>
              <a:t>while </a:t>
            </a:r>
            <a:r>
              <a:rPr lang="en-US" dirty="0" smtClean="0"/>
              <a:t>practical and efficient in some ways can also contribute to the delivery of mixed messages </a:t>
            </a:r>
            <a:r>
              <a:rPr lang="en-US" dirty="0" smtClean="0"/>
              <a:t>if</a:t>
            </a:r>
            <a:r>
              <a:rPr lang="pl-PL" dirty="0" smtClean="0"/>
              <a:t> </a:t>
            </a:r>
            <a:r>
              <a:rPr lang="en-US" dirty="0" smtClean="0"/>
              <a:t>internal </a:t>
            </a:r>
            <a:r>
              <a:rPr lang="en-US" dirty="0" smtClean="0"/>
              <a:t>co-ordination mechanisms are weak or function poorly</a:t>
            </a:r>
            <a:r>
              <a:rPr lang="en-US" dirty="0" smtClean="0"/>
              <a:t>.</a:t>
            </a:r>
            <a:r>
              <a:rPr lang="pl-PL" dirty="0" smtClean="0"/>
              <a:t> </a:t>
            </a:r>
          </a:p>
          <a:p>
            <a:pPr algn="l"/>
            <a:r>
              <a:rPr lang="en-US" dirty="0" smtClean="0"/>
              <a:t>Many </a:t>
            </a:r>
            <a:r>
              <a:rPr lang="en-US" dirty="0" smtClean="0"/>
              <a:t>governments establish guidelines to help ensure that public information officers </a:t>
            </a:r>
            <a:r>
              <a:rPr lang="en-US" dirty="0" smtClean="0"/>
              <a:t>deliver</a:t>
            </a:r>
            <a:r>
              <a:rPr lang="pl-PL" dirty="0" smtClean="0"/>
              <a:t> </a:t>
            </a:r>
            <a:r>
              <a:rPr lang="en-US" dirty="0" smtClean="0"/>
              <a:t>factual</a:t>
            </a:r>
            <a:r>
              <a:rPr lang="en-US" dirty="0" smtClean="0"/>
              <a:t>, non-partisan information befitting a civil servant’s role in the administration.</a:t>
            </a:r>
            <a:endParaRPr lang="pl-PL" dirty="0" smtClean="0"/>
          </a:p>
          <a:p>
            <a:pPr algn="l"/>
            <a:endParaRPr lang="pl-PL" dirty="0" smtClean="0"/>
          </a:p>
          <a:p>
            <a:pPr algn="l"/>
            <a:endParaRPr lang="pl-PL" dirty="0"/>
          </a:p>
        </p:txBody>
      </p:sp>
    </p:spTree>
  </p:cSld>
  <p:clrMapOvr>
    <a:masterClrMapping/>
  </p:clrMapOvr>
  <p:transition spd="med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670720" y="2825552"/>
            <a:ext cx="23042560" cy="8856984"/>
          </a:xfrm>
        </p:spPr>
        <p:txBody>
          <a:bodyPr>
            <a:normAutofit fontScale="92500"/>
          </a:bodyPr>
          <a:lstStyle/>
          <a:p>
            <a:pPr algn="l"/>
            <a:r>
              <a:rPr lang="pl-PL" dirty="0" smtClean="0"/>
              <a:t>M</a:t>
            </a:r>
            <a:r>
              <a:rPr lang="en-US" dirty="0" err="1" smtClean="0"/>
              <a:t>ost</a:t>
            </a:r>
            <a:r>
              <a:rPr lang="en-US" dirty="0" smtClean="0"/>
              <a:t> </a:t>
            </a:r>
            <a:r>
              <a:rPr lang="en-US" dirty="0" smtClean="0"/>
              <a:t>significant development in the provision of public information in recent </a:t>
            </a:r>
            <a:r>
              <a:rPr lang="en-US" dirty="0" smtClean="0"/>
              <a:t>years</a:t>
            </a:r>
            <a:r>
              <a:rPr lang="pl-PL" dirty="0" smtClean="0"/>
              <a:t> </a:t>
            </a:r>
            <a:r>
              <a:rPr lang="en-US" dirty="0" smtClean="0"/>
              <a:t>has </a:t>
            </a:r>
            <a:r>
              <a:rPr lang="en-US" dirty="0" smtClean="0"/>
              <a:t>been government’s expanded use of Internet as a medium for communications between </a:t>
            </a:r>
            <a:r>
              <a:rPr lang="en-US" dirty="0" smtClean="0"/>
              <a:t>public</a:t>
            </a:r>
            <a:r>
              <a:rPr lang="pl-PL" dirty="0" smtClean="0"/>
              <a:t> </a:t>
            </a:r>
            <a:r>
              <a:rPr lang="en-US" dirty="0" smtClean="0"/>
              <a:t>officials </a:t>
            </a:r>
            <a:r>
              <a:rPr lang="en-US" dirty="0" smtClean="0"/>
              <a:t>and the citizenry. </a:t>
            </a:r>
            <a:r>
              <a:rPr lang="en-US" dirty="0" smtClean="0"/>
              <a:t>All </a:t>
            </a:r>
            <a:r>
              <a:rPr lang="en-US" dirty="0" smtClean="0"/>
              <a:t>European governments have an official Internet site, and </a:t>
            </a:r>
            <a:r>
              <a:rPr lang="en-US" dirty="0" smtClean="0"/>
              <a:t>all</a:t>
            </a:r>
            <a:r>
              <a:rPr lang="pl-PL" dirty="0" smtClean="0"/>
              <a:t> </a:t>
            </a:r>
            <a:r>
              <a:rPr lang="en-US" dirty="0" smtClean="0"/>
              <a:t>ministries </a:t>
            </a:r>
            <a:r>
              <a:rPr lang="en-US" dirty="0" smtClean="0"/>
              <a:t>and major agencies have their own as </a:t>
            </a:r>
            <a:r>
              <a:rPr lang="en-US" dirty="0" smtClean="0"/>
              <a:t>well</a:t>
            </a:r>
            <a:r>
              <a:rPr lang="pl-PL" dirty="0" smtClean="0"/>
              <a:t>. </a:t>
            </a:r>
          </a:p>
          <a:p>
            <a:pPr algn="l"/>
            <a:r>
              <a:rPr lang="en-US" dirty="0" smtClean="0"/>
              <a:t>Growing use of the Internet for communicating between the administration and population </a:t>
            </a:r>
            <a:r>
              <a:rPr lang="en-US" dirty="0" err="1" smtClean="0"/>
              <a:t>br</a:t>
            </a:r>
            <a:r>
              <a:rPr lang="pl-PL" dirty="0" err="1" smtClean="0"/>
              <a:t>ought</a:t>
            </a:r>
            <a:r>
              <a:rPr lang="en-US" dirty="0" smtClean="0"/>
              <a:t> </a:t>
            </a:r>
            <a:r>
              <a:rPr lang="en-US" dirty="0" smtClean="0"/>
              <a:t>changes in the training, qualifications, and equipment of information officers. </a:t>
            </a:r>
            <a:r>
              <a:rPr lang="en-US" dirty="0" smtClean="0"/>
              <a:t>For</a:t>
            </a:r>
            <a:r>
              <a:rPr lang="pl-PL" dirty="0" smtClean="0"/>
              <a:t> </a:t>
            </a:r>
            <a:r>
              <a:rPr lang="en-US" dirty="0" smtClean="0"/>
              <a:t>example</a:t>
            </a:r>
            <a:r>
              <a:rPr lang="en-US" dirty="0" smtClean="0"/>
              <a:t>, more information officers will have to acquire basic skills in web design, </a:t>
            </a:r>
            <a:r>
              <a:rPr lang="en-US" dirty="0" smtClean="0"/>
              <a:t>development</a:t>
            </a:r>
            <a:r>
              <a:rPr lang="pl-PL" dirty="0" smtClean="0"/>
              <a:t> </a:t>
            </a:r>
            <a:r>
              <a:rPr lang="en-US" dirty="0" smtClean="0"/>
              <a:t>and </a:t>
            </a:r>
            <a:r>
              <a:rPr lang="en-US" dirty="0" smtClean="0"/>
              <a:t>maintenance. They will also have to modify writing and editing practices in recognition of </a:t>
            </a:r>
            <a:r>
              <a:rPr lang="en-US" dirty="0" smtClean="0"/>
              <a:t>the</a:t>
            </a:r>
            <a:r>
              <a:rPr lang="pl-PL" dirty="0" smtClean="0"/>
              <a:t> </a:t>
            </a:r>
            <a:r>
              <a:rPr lang="en-US" dirty="0" smtClean="0"/>
              <a:t>fact </a:t>
            </a:r>
            <a:r>
              <a:rPr lang="en-US" dirty="0" smtClean="0"/>
              <a:t>that material appearing in a hard copy format must be composed, structured and </a:t>
            </a:r>
            <a:r>
              <a:rPr lang="en-US" dirty="0" smtClean="0"/>
              <a:t>presented</a:t>
            </a:r>
            <a:r>
              <a:rPr lang="pl-PL" dirty="0" smtClean="0"/>
              <a:t> </a:t>
            </a:r>
            <a:r>
              <a:rPr lang="en-US" smtClean="0"/>
              <a:t>differently </a:t>
            </a:r>
            <a:r>
              <a:rPr lang="en-US" dirty="0" smtClean="0"/>
              <a:t>on a computer screen.</a:t>
            </a:r>
            <a:endParaRPr lang="pl-PL" dirty="0"/>
          </a:p>
        </p:txBody>
      </p:sp>
    </p:spTree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2110880" y="3113584"/>
            <a:ext cx="20162240" cy="8568952"/>
          </a:xfrm>
        </p:spPr>
        <p:txBody>
          <a:bodyPr/>
          <a:lstStyle/>
          <a:p>
            <a:pPr algn="l"/>
            <a:r>
              <a:rPr lang="pl-PL" dirty="0" err="1" smtClean="0"/>
              <a:t>There</a:t>
            </a:r>
            <a:r>
              <a:rPr lang="pl-PL" dirty="0" smtClean="0"/>
              <a:t> </a:t>
            </a:r>
            <a:r>
              <a:rPr lang="pl-PL" dirty="0" err="1" smtClean="0"/>
              <a:t>can</a:t>
            </a:r>
            <a:r>
              <a:rPr lang="pl-PL" dirty="0" smtClean="0"/>
              <a:t> be </a:t>
            </a:r>
            <a:r>
              <a:rPr lang="pl-PL" dirty="0" err="1" smtClean="0"/>
              <a:t>little</a:t>
            </a:r>
            <a:r>
              <a:rPr lang="pl-PL" dirty="0" smtClean="0"/>
              <a:t> </a:t>
            </a:r>
            <a:r>
              <a:rPr lang="pl-PL" dirty="0" err="1" smtClean="0"/>
              <a:t>doubt</a:t>
            </a:r>
            <a:r>
              <a:rPr lang="pl-PL" dirty="0" smtClean="0"/>
              <a:t> </a:t>
            </a:r>
            <a:r>
              <a:rPr lang="pl-PL" dirty="0" err="1" smtClean="0"/>
              <a:t>that</a:t>
            </a:r>
            <a:r>
              <a:rPr lang="pl-PL" dirty="0" smtClean="0"/>
              <a:t> public </a:t>
            </a:r>
            <a:r>
              <a:rPr lang="pl-PL" dirty="0" err="1" smtClean="0"/>
              <a:t>administration</a:t>
            </a:r>
            <a:r>
              <a:rPr lang="pl-PL" dirty="0" smtClean="0"/>
              <a:t> </a:t>
            </a:r>
            <a:r>
              <a:rPr lang="pl-PL" dirty="0" err="1" smtClean="0"/>
              <a:t>is</a:t>
            </a:r>
            <a:r>
              <a:rPr lang="pl-PL" dirty="0" smtClean="0"/>
              <a:t> a field </a:t>
            </a:r>
            <a:r>
              <a:rPr lang="pl-PL" dirty="0" err="1" smtClean="0"/>
              <a:t>where</a:t>
            </a:r>
            <a:r>
              <a:rPr lang="pl-PL" dirty="0" smtClean="0"/>
              <a:t> </a:t>
            </a:r>
            <a:r>
              <a:rPr lang="pl-PL" dirty="0" err="1" smtClean="0"/>
              <a:t>values</a:t>
            </a:r>
            <a:r>
              <a:rPr lang="pl-PL" dirty="0" smtClean="0"/>
              <a:t> not </a:t>
            </a:r>
            <a:r>
              <a:rPr lang="pl-PL" dirty="0" err="1" smtClean="0"/>
              <a:t>only</a:t>
            </a:r>
            <a:r>
              <a:rPr lang="pl-PL" dirty="0" smtClean="0"/>
              <a:t> </a:t>
            </a:r>
            <a:r>
              <a:rPr lang="pl-PL" dirty="0" err="1" smtClean="0"/>
              <a:t>matter</a:t>
            </a:r>
            <a:r>
              <a:rPr lang="pl-PL" dirty="0" smtClean="0"/>
              <a:t>, but </a:t>
            </a:r>
            <a:r>
              <a:rPr lang="pl-PL" dirty="0" err="1" smtClean="0"/>
              <a:t>where</a:t>
            </a:r>
            <a:r>
              <a:rPr lang="pl-PL" dirty="0" smtClean="0"/>
              <a:t> </a:t>
            </a:r>
            <a:r>
              <a:rPr lang="pl-PL" dirty="0" err="1" smtClean="0"/>
              <a:t>they</a:t>
            </a:r>
            <a:r>
              <a:rPr lang="pl-PL" dirty="0" smtClean="0"/>
              <a:t> </a:t>
            </a:r>
            <a:r>
              <a:rPr lang="pl-PL" dirty="0" err="1" smtClean="0"/>
              <a:t>regularly</a:t>
            </a:r>
            <a:r>
              <a:rPr lang="pl-PL" dirty="0" smtClean="0"/>
              <a:t> </a:t>
            </a:r>
            <a:r>
              <a:rPr lang="pl-PL" dirty="0" err="1" smtClean="0"/>
              <a:t>spawn</a:t>
            </a:r>
            <a:r>
              <a:rPr lang="pl-PL" dirty="0" smtClean="0"/>
              <a:t> </a:t>
            </a:r>
            <a:r>
              <a:rPr lang="pl-PL" dirty="0" err="1" smtClean="0"/>
              <a:t>conflict</a:t>
            </a:r>
            <a:r>
              <a:rPr lang="pl-PL" dirty="0" smtClean="0"/>
              <a:t> and </a:t>
            </a:r>
            <a:endParaRPr lang="pl-PL" dirty="0" smtClean="0"/>
          </a:p>
          <a:p>
            <a:pPr algn="l"/>
            <a:r>
              <a:rPr lang="pl-PL" dirty="0" smtClean="0"/>
              <a:t>-</a:t>
            </a:r>
            <a:r>
              <a:rPr lang="pl-PL" dirty="0" err="1" smtClean="0"/>
              <a:t>create</a:t>
            </a:r>
            <a:r>
              <a:rPr lang="pl-PL" dirty="0" smtClean="0"/>
              <a:t> </a:t>
            </a:r>
            <a:r>
              <a:rPr lang="pl-PL" dirty="0" err="1" smtClean="0"/>
              <a:t>dilemmas</a:t>
            </a:r>
            <a:r>
              <a:rPr lang="pl-PL" dirty="0" smtClean="0"/>
              <a:t> </a:t>
            </a:r>
            <a:r>
              <a:rPr lang="pl-PL" dirty="0" smtClean="0"/>
              <a:t>- </a:t>
            </a:r>
            <a:r>
              <a:rPr lang="pl-PL" dirty="0" err="1" smtClean="0"/>
              <a:t>situations</a:t>
            </a:r>
            <a:r>
              <a:rPr lang="pl-PL" dirty="0" smtClean="0"/>
              <a:t> </a:t>
            </a:r>
            <a:r>
              <a:rPr lang="pl-PL" dirty="0" err="1" smtClean="0"/>
              <a:t>without</a:t>
            </a:r>
            <a:r>
              <a:rPr lang="pl-PL" dirty="0" smtClean="0"/>
              <a:t> clear </a:t>
            </a:r>
            <a:r>
              <a:rPr lang="pl-PL" dirty="0" err="1" smtClean="0"/>
              <a:t>winners</a:t>
            </a:r>
            <a:r>
              <a:rPr lang="pl-PL" dirty="0" smtClean="0"/>
              <a:t> </a:t>
            </a:r>
            <a:r>
              <a:rPr lang="pl-PL" dirty="0" err="1" smtClean="0"/>
              <a:t>or</a:t>
            </a:r>
            <a:r>
              <a:rPr lang="pl-PL" dirty="0" smtClean="0"/>
              <a:t> </a:t>
            </a:r>
            <a:r>
              <a:rPr lang="pl-PL" dirty="0" err="1" smtClean="0"/>
              <a:t>easy</a:t>
            </a:r>
            <a:r>
              <a:rPr lang="pl-PL" dirty="0" smtClean="0"/>
              <a:t> </a:t>
            </a:r>
            <a:r>
              <a:rPr lang="pl-PL" dirty="0" err="1" smtClean="0"/>
              <a:t>answers</a:t>
            </a:r>
            <a:r>
              <a:rPr lang="pl-PL" dirty="0" smtClean="0"/>
              <a:t> </a:t>
            </a:r>
            <a:r>
              <a:rPr lang="pl-PL" dirty="0" smtClean="0"/>
              <a:t>- </a:t>
            </a:r>
            <a:r>
              <a:rPr lang="pl-PL" dirty="0" err="1" smtClean="0"/>
              <a:t>whose</a:t>
            </a:r>
            <a:r>
              <a:rPr lang="pl-PL" dirty="0" smtClean="0"/>
              <a:t> resolution </a:t>
            </a:r>
            <a:r>
              <a:rPr lang="pl-PL" dirty="0" err="1" smtClean="0"/>
              <a:t>is</a:t>
            </a:r>
            <a:r>
              <a:rPr lang="pl-PL" dirty="0" smtClean="0"/>
              <a:t> </a:t>
            </a:r>
            <a:r>
              <a:rPr lang="pl-PL" dirty="0" err="1" smtClean="0"/>
              <a:t>the</a:t>
            </a:r>
            <a:r>
              <a:rPr lang="pl-PL" dirty="0" smtClean="0"/>
              <a:t> major </a:t>
            </a:r>
            <a:r>
              <a:rPr lang="pl-PL" dirty="0" err="1" smtClean="0"/>
              <a:t>work</a:t>
            </a:r>
            <a:r>
              <a:rPr lang="pl-PL" dirty="0" smtClean="0"/>
              <a:t> of </a:t>
            </a:r>
            <a:r>
              <a:rPr lang="pl-PL" dirty="0" err="1" smtClean="0"/>
              <a:t>individual</a:t>
            </a:r>
            <a:r>
              <a:rPr lang="pl-PL" dirty="0" smtClean="0"/>
              <a:t> </a:t>
            </a:r>
            <a:r>
              <a:rPr lang="pl-PL" dirty="0" err="1" smtClean="0"/>
              <a:t>bureaucrats</a:t>
            </a:r>
            <a:r>
              <a:rPr lang="pl-PL" dirty="0" smtClean="0"/>
              <a:t>, </a:t>
            </a:r>
            <a:r>
              <a:rPr lang="pl-PL" dirty="0" err="1" smtClean="0"/>
              <a:t>administrative</a:t>
            </a:r>
            <a:r>
              <a:rPr lang="pl-PL" dirty="0" smtClean="0"/>
              <a:t> </a:t>
            </a:r>
            <a:r>
              <a:rPr lang="pl-PL" dirty="0" err="1" smtClean="0"/>
              <a:t>agencies</a:t>
            </a:r>
            <a:r>
              <a:rPr lang="pl-PL" dirty="0" smtClean="0"/>
              <a:t>, public </a:t>
            </a:r>
            <a:r>
              <a:rPr lang="pl-PL" dirty="0" err="1" smtClean="0"/>
              <a:t>administration</a:t>
            </a:r>
            <a:r>
              <a:rPr lang="pl-PL" dirty="0" smtClean="0"/>
              <a:t> </a:t>
            </a:r>
            <a:r>
              <a:rPr lang="pl-PL" dirty="0" err="1" smtClean="0"/>
              <a:t>scholars</a:t>
            </a:r>
            <a:r>
              <a:rPr lang="pl-PL" dirty="0" smtClean="0"/>
              <a:t>, and, for </a:t>
            </a:r>
            <a:r>
              <a:rPr lang="pl-PL" dirty="0" err="1" smtClean="0"/>
              <a:t>that</a:t>
            </a:r>
            <a:r>
              <a:rPr lang="pl-PL" dirty="0" smtClean="0"/>
              <a:t> </a:t>
            </a:r>
            <a:r>
              <a:rPr lang="pl-PL" dirty="0" err="1" smtClean="0"/>
              <a:t>matter</a:t>
            </a:r>
            <a:r>
              <a:rPr lang="pl-PL" dirty="0" smtClean="0"/>
              <a:t>, </a:t>
            </a:r>
            <a:r>
              <a:rPr lang="pl-PL" dirty="0" err="1" smtClean="0"/>
              <a:t>the</a:t>
            </a:r>
            <a:r>
              <a:rPr lang="pl-PL" dirty="0" smtClean="0"/>
              <a:t> public </a:t>
            </a:r>
            <a:r>
              <a:rPr lang="pl-PL" dirty="0" err="1" smtClean="0"/>
              <a:t>sector</a:t>
            </a:r>
            <a:r>
              <a:rPr lang="pl-PL" dirty="0" smtClean="0"/>
              <a:t> as a </a:t>
            </a:r>
            <a:r>
              <a:rPr lang="pl-PL" dirty="0" err="1" smtClean="0"/>
              <a:t>whole</a:t>
            </a:r>
            <a:r>
              <a:rPr lang="pl-PL" dirty="0" smtClean="0"/>
              <a:t>.</a:t>
            </a:r>
          </a:p>
          <a:p>
            <a:pPr algn="l"/>
            <a:r>
              <a:rPr lang="pl-PL" dirty="0" err="1" smtClean="0"/>
              <a:t>Because</a:t>
            </a:r>
            <a:r>
              <a:rPr lang="pl-PL" dirty="0" smtClean="0"/>
              <a:t> </a:t>
            </a:r>
            <a:r>
              <a:rPr lang="pl-PL" dirty="0" err="1" smtClean="0"/>
              <a:t>resolving</a:t>
            </a:r>
            <a:r>
              <a:rPr lang="pl-PL" dirty="0" smtClean="0"/>
              <a:t> </a:t>
            </a:r>
            <a:r>
              <a:rPr lang="pl-PL" dirty="0" err="1" smtClean="0"/>
              <a:t>values</a:t>
            </a:r>
            <a:r>
              <a:rPr lang="pl-PL" dirty="0" smtClean="0"/>
              <a:t> </a:t>
            </a:r>
            <a:r>
              <a:rPr lang="pl-PL" dirty="0" err="1" smtClean="0"/>
              <a:t>conflicts</a:t>
            </a:r>
            <a:r>
              <a:rPr lang="pl-PL" dirty="0" smtClean="0"/>
              <a:t> </a:t>
            </a:r>
            <a:r>
              <a:rPr lang="pl-PL" dirty="0" err="1" smtClean="0"/>
              <a:t>is</a:t>
            </a:r>
            <a:r>
              <a:rPr lang="pl-PL" dirty="0" smtClean="0"/>
              <a:t> a central </a:t>
            </a:r>
            <a:r>
              <a:rPr lang="pl-PL" dirty="0" err="1" smtClean="0"/>
              <a:t>feature</a:t>
            </a:r>
            <a:r>
              <a:rPr lang="pl-PL" dirty="0" smtClean="0"/>
              <a:t> and </a:t>
            </a:r>
            <a:r>
              <a:rPr lang="pl-PL" dirty="0" err="1" smtClean="0"/>
              <a:t>activity</a:t>
            </a:r>
            <a:r>
              <a:rPr lang="pl-PL" dirty="0" smtClean="0"/>
              <a:t> of </a:t>
            </a:r>
            <a:r>
              <a:rPr lang="pl-PL" dirty="0" err="1" smtClean="0"/>
              <a:t>the</a:t>
            </a:r>
            <a:r>
              <a:rPr lang="pl-PL" dirty="0" smtClean="0"/>
              <a:t> field, </a:t>
            </a:r>
            <a:r>
              <a:rPr lang="pl-PL" dirty="0" err="1" smtClean="0"/>
              <a:t>there</a:t>
            </a:r>
            <a:r>
              <a:rPr lang="pl-PL" dirty="0" smtClean="0"/>
              <a:t> </a:t>
            </a:r>
            <a:r>
              <a:rPr lang="pl-PL" dirty="0" err="1" smtClean="0"/>
              <a:t>has</a:t>
            </a:r>
            <a:r>
              <a:rPr lang="pl-PL" dirty="0" smtClean="0"/>
              <a:t> long </a:t>
            </a:r>
            <a:r>
              <a:rPr lang="pl-PL" dirty="0" err="1" smtClean="0"/>
              <a:t>been</a:t>
            </a:r>
            <a:r>
              <a:rPr lang="pl-PL" dirty="0" smtClean="0"/>
              <a:t> </a:t>
            </a:r>
            <a:r>
              <a:rPr lang="pl-PL" dirty="0" err="1" smtClean="0"/>
              <a:t>intellectual</a:t>
            </a:r>
            <a:r>
              <a:rPr lang="pl-PL" dirty="0" smtClean="0"/>
              <a:t> </a:t>
            </a:r>
            <a:r>
              <a:rPr lang="pl-PL" dirty="0" err="1" smtClean="0"/>
              <a:t>debate</a:t>
            </a:r>
            <a:r>
              <a:rPr lang="pl-PL" dirty="0" smtClean="0"/>
              <a:t> </a:t>
            </a:r>
            <a:r>
              <a:rPr lang="pl-PL" dirty="0" err="1" smtClean="0"/>
              <a:t>about</a:t>
            </a:r>
            <a:r>
              <a:rPr lang="pl-PL" dirty="0" smtClean="0"/>
              <a:t> </a:t>
            </a:r>
            <a:r>
              <a:rPr lang="pl-PL" dirty="0" err="1" smtClean="0"/>
              <a:t>the</a:t>
            </a:r>
            <a:r>
              <a:rPr lang="pl-PL" dirty="0" smtClean="0"/>
              <a:t> role of </a:t>
            </a:r>
            <a:r>
              <a:rPr lang="pl-PL" dirty="0" err="1" smtClean="0"/>
              <a:t>values</a:t>
            </a:r>
            <a:r>
              <a:rPr lang="pl-PL" dirty="0" smtClean="0"/>
              <a:t> in public </a:t>
            </a:r>
            <a:r>
              <a:rPr lang="pl-PL" dirty="0" err="1" smtClean="0"/>
              <a:t>administration</a:t>
            </a:r>
            <a:r>
              <a:rPr lang="pl-PL" dirty="0" smtClean="0"/>
              <a:t> and </a:t>
            </a:r>
            <a:r>
              <a:rPr lang="pl-PL" dirty="0" err="1" smtClean="0"/>
              <a:t>which</a:t>
            </a:r>
            <a:r>
              <a:rPr lang="pl-PL" dirty="0" smtClean="0"/>
              <a:t> </a:t>
            </a:r>
            <a:r>
              <a:rPr lang="pl-PL" dirty="0" err="1" smtClean="0"/>
              <a:t>value</a:t>
            </a:r>
            <a:r>
              <a:rPr lang="pl-PL" dirty="0" smtClean="0"/>
              <a:t> </a:t>
            </a:r>
            <a:r>
              <a:rPr lang="pl-PL" dirty="0" err="1" smtClean="0"/>
              <a:t>or</a:t>
            </a:r>
            <a:r>
              <a:rPr lang="pl-PL" dirty="0" smtClean="0"/>
              <a:t> set of </a:t>
            </a:r>
            <a:r>
              <a:rPr lang="pl-PL" dirty="0" err="1" smtClean="0"/>
              <a:t>values</a:t>
            </a:r>
            <a:r>
              <a:rPr lang="pl-PL" dirty="0" smtClean="0"/>
              <a:t> </a:t>
            </a:r>
            <a:r>
              <a:rPr lang="pl-PL" dirty="0" err="1" smtClean="0"/>
              <a:t>should</a:t>
            </a:r>
            <a:r>
              <a:rPr lang="pl-PL" dirty="0" smtClean="0"/>
              <a:t> form </a:t>
            </a:r>
            <a:r>
              <a:rPr lang="pl-PL" dirty="0" err="1" smtClean="0"/>
              <a:t>the</a:t>
            </a:r>
            <a:r>
              <a:rPr lang="pl-PL" dirty="0" smtClean="0"/>
              <a:t> </a:t>
            </a:r>
            <a:r>
              <a:rPr lang="pl-PL" dirty="0" err="1" smtClean="0"/>
              <a:t>foundation</a:t>
            </a:r>
            <a:r>
              <a:rPr lang="pl-PL" dirty="0" smtClean="0"/>
              <a:t> of and </a:t>
            </a:r>
            <a:r>
              <a:rPr lang="pl-PL" dirty="0" err="1" smtClean="0"/>
              <a:t>guiding</a:t>
            </a:r>
            <a:r>
              <a:rPr lang="pl-PL" dirty="0" smtClean="0"/>
              <a:t> </a:t>
            </a:r>
            <a:r>
              <a:rPr lang="pl-PL" dirty="0" err="1" smtClean="0"/>
              <a:t>treatise</a:t>
            </a:r>
            <a:r>
              <a:rPr lang="pl-PL" dirty="0" smtClean="0"/>
              <a:t> for </a:t>
            </a:r>
            <a:r>
              <a:rPr lang="pl-PL" dirty="0" err="1" smtClean="0"/>
              <a:t>the</a:t>
            </a:r>
            <a:r>
              <a:rPr lang="pl-PL" dirty="0" smtClean="0"/>
              <a:t> field.</a:t>
            </a:r>
          </a:p>
          <a:p>
            <a:pPr algn="l"/>
            <a:endParaRPr lang="pl-PL" dirty="0" smtClean="0"/>
          </a:p>
          <a:p>
            <a:endParaRPr lang="pl-PL" dirty="0"/>
          </a:p>
        </p:txBody>
      </p:sp>
    </p:spTree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/>
            <a:r>
              <a:rPr lang="pl-PL" dirty="0" err="1" smtClean="0"/>
              <a:t>Although</a:t>
            </a:r>
            <a:r>
              <a:rPr lang="pl-PL" dirty="0" smtClean="0"/>
              <a:t> </a:t>
            </a:r>
            <a:r>
              <a:rPr lang="pl-PL" dirty="0" err="1" smtClean="0"/>
              <a:t>various</a:t>
            </a:r>
            <a:r>
              <a:rPr lang="pl-PL" dirty="0" smtClean="0"/>
              <a:t> </a:t>
            </a:r>
            <a:r>
              <a:rPr lang="pl-PL" dirty="0" err="1" smtClean="0"/>
              <a:t>camps</a:t>
            </a:r>
            <a:r>
              <a:rPr lang="pl-PL" dirty="0" smtClean="0"/>
              <a:t> of </a:t>
            </a:r>
            <a:r>
              <a:rPr lang="pl-PL" dirty="0" err="1" smtClean="0"/>
              <a:t>scholars</a:t>
            </a:r>
            <a:r>
              <a:rPr lang="pl-PL" dirty="0" smtClean="0"/>
              <a:t> </a:t>
            </a:r>
            <a:r>
              <a:rPr lang="pl-PL" dirty="0" err="1" smtClean="0"/>
              <a:t>sometimes</a:t>
            </a:r>
            <a:r>
              <a:rPr lang="pl-PL" dirty="0" smtClean="0"/>
              <a:t> </a:t>
            </a:r>
            <a:r>
              <a:rPr lang="pl-PL" dirty="0" err="1" smtClean="0"/>
              <a:t>advocate</a:t>
            </a:r>
            <a:r>
              <a:rPr lang="pl-PL" dirty="0" smtClean="0"/>
              <a:t> for one </a:t>
            </a:r>
            <a:r>
              <a:rPr lang="pl-PL" dirty="0" err="1" smtClean="0"/>
              <a:t>value</a:t>
            </a:r>
            <a:r>
              <a:rPr lang="pl-PL" dirty="0" smtClean="0"/>
              <a:t> </a:t>
            </a:r>
            <a:r>
              <a:rPr lang="pl-PL" dirty="0" err="1" smtClean="0"/>
              <a:t>or</a:t>
            </a:r>
            <a:r>
              <a:rPr lang="pl-PL" dirty="0" smtClean="0"/>
              <a:t> set of </a:t>
            </a:r>
            <a:r>
              <a:rPr lang="pl-PL" dirty="0" err="1" smtClean="0"/>
              <a:t>values</a:t>
            </a:r>
            <a:r>
              <a:rPr lang="pl-PL" dirty="0" smtClean="0"/>
              <a:t> to </a:t>
            </a:r>
            <a:r>
              <a:rPr lang="pl-PL" dirty="0" err="1" smtClean="0"/>
              <a:t>dominate</a:t>
            </a:r>
            <a:r>
              <a:rPr lang="pl-PL" dirty="0" smtClean="0"/>
              <a:t> </a:t>
            </a:r>
            <a:r>
              <a:rPr lang="pl-PL" dirty="0" err="1" smtClean="0"/>
              <a:t>the</a:t>
            </a:r>
            <a:r>
              <a:rPr lang="pl-PL" dirty="0" smtClean="0"/>
              <a:t> </a:t>
            </a:r>
            <a:r>
              <a:rPr lang="pl-PL" dirty="0" err="1" smtClean="0"/>
              <a:t>others</a:t>
            </a:r>
            <a:r>
              <a:rPr lang="pl-PL" dirty="0" smtClean="0"/>
              <a:t>, most </a:t>
            </a:r>
            <a:r>
              <a:rPr lang="pl-PL" dirty="0" err="1" smtClean="0"/>
              <a:t>take</a:t>
            </a:r>
            <a:r>
              <a:rPr lang="pl-PL" dirty="0" smtClean="0"/>
              <a:t> - </a:t>
            </a:r>
            <a:r>
              <a:rPr lang="pl-PL" dirty="0" err="1" smtClean="0"/>
              <a:t>the</a:t>
            </a:r>
            <a:r>
              <a:rPr lang="pl-PL" dirty="0" smtClean="0"/>
              <a:t> </a:t>
            </a:r>
            <a:r>
              <a:rPr lang="pl-PL" dirty="0" err="1" smtClean="0"/>
              <a:t>more</a:t>
            </a:r>
            <a:r>
              <a:rPr lang="pl-PL" dirty="0" smtClean="0"/>
              <a:t> </a:t>
            </a:r>
            <a:r>
              <a:rPr lang="pl-PL" dirty="0" err="1" smtClean="0"/>
              <a:t>catholic</a:t>
            </a:r>
            <a:r>
              <a:rPr lang="pl-PL" dirty="0" smtClean="0"/>
              <a:t> </a:t>
            </a:r>
            <a:r>
              <a:rPr lang="pl-PL" dirty="0" err="1" smtClean="0"/>
              <a:t>view</a:t>
            </a:r>
            <a:r>
              <a:rPr lang="pl-PL" dirty="0" smtClean="0"/>
              <a:t> </a:t>
            </a:r>
            <a:r>
              <a:rPr lang="pl-PL" dirty="0" err="1" smtClean="0"/>
              <a:t>that</a:t>
            </a:r>
            <a:r>
              <a:rPr lang="pl-PL" dirty="0" smtClean="0"/>
              <a:t> </a:t>
            </a:r>
            <a:r>
              <a:rPr lang="pl-PL" dirty="0" err="1" smtClean="0"/>
              <a:t>multiple</a:t>
            </a:r>
            <a:r>
              <a:rPr lang="pl-PL" dirty="0" smtClean="0"/>
              <a:t> </a:t>
            </a:r>
            <a:r>
              <a:rPr lang="pl-PL" dirty="0" err="1" smtClean="0"/>
              <a:t>values</a:t>
            </a:r>
            <a:r>
              <a:rPr lang="pl-PL" dirty="0" smtClean="0"/>
              <a:t> </a:t>
            </a:r>
            <a:r>
              <a:rPr lang="pl-PL" dirty="0" err="1" smtClean="0"/>
              <a:t>are</a:t>
            </a:r>
            <a:r>
              <a:rPr lang="pl-PL" dirty="0" smtClean="0"/>
              <a:t> </a:t>
            </a:r>
            <a:r>
              <a:rPr lang="pl-PL" dirty="0" err="1" smtClean="0"/>
              <a:t>relevant</a:t>
            </a:r>
            <a:r>
              <a:rPr lang="pl-PL" dirty="0" smtClean="0"/>
              <a:t> </a:t>
            </a:r>
            <a:r>
              <a:rPr lang="pl-PL" dirty="0" err="1" smtClean="0"/>
              <a:t>guides</a:t>
            </a:r>
            <a:r>
              <a:rPr lang="pl-PL" dirty="0" smtClean="0"/>
              <a:t> to </a:t>
            </a:r>
            <a:r>
              <a:rPr lang="pl-PL" dirty="0" err="1" smtClean="0"/>
              <a:t>scholarship</a:t>
            </a:r>
            <a:r>
              <a:rPr lang="pl-PL" dirty="0" smtClean="0"/>
              <a:t> and </a:t>
            </a:r>
            <a:r>
              <a:rPr lang="pl-PL" dirty="0" err="1" smtClean="0"/>
              <a:t>practice</a:t>
            </a:r>
            <a:r>
              <a:rPr lang="pl-PL" dirty="0" smtClean="0"/>
              <a:t>, and part of </a:t>
            </a:r>
            <a:r>
              <a:rPr lang="pl-PL" dirty="0" err="1" smtClean="0"/>
              <a:t>the</a:t>
            </a:r>
            <a:r>
              <a:rPr lang="pl-PL" dirty="0" smtClean="0"/>
              <a:t> </a:t>
            </a:r>
            <a:r>
              <a:rPr lang="pl-PL" dirty="0" err="1" smtClean="0"/>
              <a:t>complexity</a:t>
            </a:r>
            <a:r>
              <a:rPr lang="pl-PL" dirty="0" smtClean="0"/>
              <a:t> of public </a:t>
            </a:r>
            <a:r>
              <a:rPr lang="pl-PL" dirty="0" err="1" smtClean="0"/>
              <a:t>administration</a:t>
            </a:r>
            <a:r>
              <a:rPr lang="pl-PL" dirty="0" smtClean="0"/>
              <a:t> </a:t>
            </a:r>
            <a:r>
              <a:rPr lang="pl-PL" dirty="0" err="1" smtClean="0"/>
              <a:t>is</a:t>
            </a:r>
            <a:r>
              <a:rPr lang="pl-PL" dirty="0" smtClean="0"/>
              <a:t> </a:t>
            </a:r>
            <a:r>
              <a:rPr lang="pl-PL" dirty="0" err="1" smtClean="0"/>
              <a:t>finding</a:t>
            </a:r>
            <a:r>
              <a:rPr lang="pl-PL" dirty="0" smtClean="0"/>
              <a:t> an </a:t>
            </a:r>
            <a:r>
              <a:rPr lang="pl-PL" dirty="0" err="1" smtClean="0"/>
              <a:t>appropriate</a:t>
            </a:r>
            <a:r>
              <a:rPr lang="pl-PL" dirty="0" smtClean="0"/>
              <a:t> </a:t>
            </a:r>
            <a:r>
              <a:rPr lang="pl-PL" dirty="0" err="1" smtClean="0"/>
              <a:t>balance</a:t>
            </a:r>
            <a:r>
              <a:rPr lang="pl-PL" dirty="0" smtClean="0"/>
              <a:t>. </a:t>
            </a:r>
            <a:endParaRPr lang="pl-PL" dirty="0" smtClean="0"/>
          </a:p>
          <a:p>
            <a:pPr algn="l"/>
            <a:r>
              <a:rPr lang="pl-PL" dirty="0" err="1" smtClean="0"/>
              <a:t>The</a:t>
            </a:r>
            <a:r>
              <a:rPr lang="pl-PL" dirty="0" smtClean="0"/>
              <a:t> </a:t>
            </a:r>
            <a:r>
              <a:rPr lang="pl-PL" dirty="0" err="1" smtClean="0"/>
              <a:t>issues</a:t>
            </a:r>
            <a:r>
              <a:rPr lang="pl-PL" dirty="0" smtClean="0"/>
              <a:t> </a:t>
            </a:r>
            <a:r>
              <a:rPr lang="pl-PL" dirty="0" err="1" smtClean="0"/>
              <a:t>surrounding</a:t>
            </a:r>
            <a:r>
              <a:rPr lang="pl-PL" dirty="0" smtClean="0"/>
              <a:t> public </a:t>
            </a:r>
            <a:r>
              <a:rPr lang="pl-PL" dirty="0" err="1" smtClean="0"/>
              <a:t>values</a:t>
            </a:r>
            <a:r>
              <a:rPr lang="pl-PL" dirty="0" smtClean="0"/>
              <a:t> and </a:t>
            </a:r>
            <a:r>
              <a:rPr lang="pl-PL" dirty="0" err="1" smtClean="0"/>
              <a:t>their</a:t>
            </a:r>
            <a:r>
              <a:rPr lang="pl-PL" dirty="0" smtClean="0"/>
              <a:t> role in public </a:t>
            </a:r>
            <a:r>
              <a:rPr lang="pl-PL" dirty="0" err="1" smtClean="0"/>
              <a:t>administration</a:t>
            </a:r>
            <a:r>
              <a:rPr lang="pl-PL" dirty="0" smtClean="0"/>
              <a:t> </a:t>
            </a:r>
            <a:r>
              <a:rPr lang="pl-PL" dirty="0" err="1" smtClean="0"/>
              <a:t>are</a:t>
            </a:r>
            <a:r>
              <a:rPr lang="pl-PL" dirty="0" smtClean="0"/>
              <a:t> not </a:t>
            </a:r>
            <a:r>
              <a:rPr lang="pl-PL" dirty="0" err="1" smtClean="0"/>
              <a:t>simply</a:t>
            </a:r>
            <a:r>
              <a:rPr lang="pl-PL" dirty="0" smtClean="0"/>
              <a:t> </a:t>
            </a:r>
            <a:r>
              <a:rPr lang="pl-PL" dirty="0" err="1" smtClean="0"/>
              <a:t>the</a:t>
            </a:r>
            <a:r>
              <a:rPr lang="pl-PL" dirty="0" smtClean="0"/>
              <a:t> </a:t>
            </a:r>
            <a:r>
              <a:rPr lang="pl-PL" dirty="0" err="1" smtClean="0"/>
              <a:t>stuff</a:t>
            </a:r>
            <a:r>
              <a:rPr lang="pl-PL" dirty="0" smtClean="0"/>
              <a:t> of </a:t>
            </a:r>
            <a:r>
              <a:rPr lang="pl-PL" dirty="0" err="1" smtClean="0"/>
              <a:t>intellectual</a:t>
            </a:r>
            <a:r>
              <a:rPr lang="pl-PL" dirty="0" smtClean="0"/>
              <a:t> </a:t>
            </a:r>
            <a:r>
              <a:rPr lang="pl-PL" dirty="0" err="1" smtClean="0"/>
              <a:t>self-gratification</a:t>
            </a:r>
            <a:r>
              <a:rPr lang="pl-PL" dirty="0" smtClean="0"/>
              <a:t>, </a:t>
            </a:r>
            <a:r>
              <a:rPr lang="pl-PL" dirty="0" err="1" smtClean="0"/>
              <a:t>they</a:t>
            </a:r>
            <a:r>
              <a:rPr lang="pl-PL" dirty="0" smtClean="0"/>
              <a:t> </a:t>
            </a:r>
            <a:r>
              <a:rPr lang="pl-PL" dirty="0" err="1" smtClean="0"/>
              <a:t>also</a:t>
            </a:r>
            <a:r>
              <a:rPr lang="pl-PL" dirty="0" smtClean="0"/>
              <a:t> </a:t>
            </a:r>
            <a:r>
              <a:rPr lang="pl-PL" dirty="0" err="1" smtClean="0"/>
              <a:t>have</a:t>
            </a:r>
            <a:r>
              <a:rPr lang="pl-PL" dirty="0" smtClean="0"/>
              <a:t> </a:t>
            </a:r>
            <a:r>
              <a:rPr lang="pl-PL" dirty="0" err="1" smtClean="0"/>
              <a:t>important</a:t>
            </a:r>
            <a:r>
              <a:rPr lang="pl-PL" dirty="0" smtClean="0"/>
              <a:t> </a:t>
            </a:r>
            <a:r>
              <a:rPr lang="pl-PL" dirty="0" err="1" smtClean="0"/>
              <a:t>real-world</a:t>
            </a:r>
            <a:r>
              <a:rPr lang="pl-PL" dirty="0" smtClean="0"/>
              <a:t> </a:t>
            </a:r>
            <a:r>
              <a:rPr lang="pl-PL" dirty="0" err="1" smtClean="0"/>
              <a:t>implications</a:t>
            </a:r>
            <a:r>
              <a:rPr lang="pl-PL" dirty="0" smtClean="0"/>
              <a:t> for </a:t>
            </a:r>
            <a:r>
              <a:rPr lang="pl-PL" dirty="0" err="1" smtClean="0"/>
              <a:t>the</a:t>
            </a:r>
            <a:r>
              <a:rPr lang="pl-PL" dirty="0" smtClean="0"/>
              <a:t> </a:t>
            </a:r>
            <a:r>
              <a:rPr lang="pl-PL" dirty="0" err="1" smtClean="0"/>
              <a:t>creation</a:t>
            </a:r>
            <a:r>
              <a:rPr lang="pl-PL" dirty="0" smtClean="0"/>
              <a:t> of public </a:t>
            </a:r>
            <a:r>
              <a:rPr lang="pl-PL" dirty="0" err="1" smtClean="0"/>
              <a:t>value</a:t>
            </a:r>
            <a:r>
              <a:rPr lang="pl-PL" dirty="0" smtClean="0"/>
              <a:t> and </a:t>
            </a:r>
            <a:r>
              <a:rPr lang="pl-PL" dirty="0" err="1" smtClean="0"/>
              <a:t>the</a:t>
            </a:r>
            <a:r>
              <a:rPr lang="pl-PL" dirty="0" smtClean="0"/>
              <a:t> </a:t>
            </a:r>
            <a:r>
              <a:rPr lang="pl-PL" dirty="0" err="1" smtClean="0"/>
              <a:t>prevention</a:t>
            </a:r>
            <a:r>
              <a:rPr lang="pl-PL" dirty="0" smtClean="0"/>
              <a:t> of public </a:t>
            </a:r>
            <a:r>
              <a:rPr lang="pl-PL" dirty="0" err="1" smtClean="0"/>
              <a:t>values</a:t>
            </a:r>
            <a:r>
              <a:rPr lang="pl-PL" dirty="0" smtClean="0"/>
              <a:t> </a:t>
            </a:r>
            <a:r>
              <a:rPr lang="pl-PL" dirty="0" err="1" smtClean="0"/>
              <a:t>failure</a:t>
            </a:r>
            <a:r>
              <a:rPr lang="pl-PL" dirty="0" smtClean="0"/>
              <a:t>. </a:t>
            </a:r>
          </a:p>
          <a:p>
            <a:endParaRPr lang="pl-PL" dirty="0"/>
          </a:p>
        </p:txBody>
      </p:sp>
    </p:spTree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966864" y="3329608"/>
            <a:ext cx="20378264" cy="8352928"/>
          </a:xfrm>
        </p:spPr>
        <p:txBody>
          <a:bodyPr>
            <a:normAutofit/>
          </a:bodyPr>
          <a:lstStyle/>
          <a:p>
            <a:pPr algn="l"/>
            <a:r>
              <a:rPr lang="pl-PL" dirty="0" err="1" smtClean="0"/>
              <a:t>These</a:t>
            </a:r>
            <a:r>
              <a:rPr lang="pl-PL" dirty="0" smtClean="0"/>
              <a:t> </a:t>
            </a:r>
            <a:r>
              <a:rPr lang="pl-PL" dirty="0" err="1" smtClean="0"/>
              <a:t>implications</a:t>
            </a:r>
            <a:r>
              <a:rPr lang="pl-PL" dirty="0" smtClean="0"/>
              <a:t> </a:t>
            </a:r>
            <a:r>
              <a:rPr lang="pl-PL" dirty="0" err="1" smtClean="0"/>
              <a:t>are</a:t>
            </a:r>
            <a:r>
              <a:rPr lang="pl-PL" dirty="0" smtClean="0"/>
              <a:t> </a:t>
            </a:r>
            <a:r>
              <a:rPr lang="pl-PL" dirty="0" err="1" smtClean="0"/>
              <a:t>likely</a:t>
            </a:r>
            <a:r>
              <a:rPr lang="pl-PL" dirty="0" smtClean="0"/>
              <a:t> to </a:t>
            </a:r>
            <a:r>
              <a:rPr lang="pl-PL" dirty="0" err="1" smtClean="0"/>
              <a:t>become</a:t>
            </a:r>
            <a:r>
              <a:rPr lang="pl-PL" dirty="0" smtClean="0"/>
              <a:t> even </a:t>
            </a:r>
            <a:r>
              <a:rPr lang="pl-PL" dirty="0" err="1" smtClean="0"/>
              <a:t>more</a:t>
            </a:r>
            <a:r>
              <a:rPr lang="pl-PL" dirty="0" smtClean="0"/>
              <a:t> </a:t>
            </a:r>
            <a:r>
              <a:rPr lang="pl-PL" dirty="0" err="1" smtClean="0"/>
              <a:t>profound</a:t>
            </a:r>
            <a:r>
              <a:rPr lang="pl-PL" dirty="0" smtClean="0"/>
              <a:t> and pressing in </a:t>
            </a:r>
            <a:r>
              <a:rPr lang="pl-PL" dirty="0" err="1" smtClean="0"/>
              <a:t>light</a:t>
            </a:r>
            <a:r>
              <a:rPr lang="pl-PL" dirty="0" smtClean="0"/>
              <a:t> of </a:t>
            </a:r>
            <a:r>
              <a:rPr lang="pl-PL" dirty="0" err="1" smtClean="0"/>
              <a:t>the</a:t>
            </a:r>
            <a:r>
              <a:rPr lang="pl-PL" dirty="0" smtClean="0"/>
              <a:t> </a:t>
            </a:r>
            <a:r>
              <a:rPr lang="pl-PL" dirty="0" err="1" smtClean="0"/>
              <a:t>current</a:t>
            </a:r>
            <a:r>
              <a:rPr lang="pl-PL" dirty="0" smtClean="0"/>
              <a:t> (and </a:t>
            </a:r>
            <a:r>
              <a:rPr lang="pl-PL" dirty="0" err="1" smtClean="0"/>
              <a:t>growing</a:t>
            </a:r>
            <a:r>
              <a:rPr lang="pl-PL" dirty="0" smtClean="0"/>
              <a:t>) </a:t>
            </a:r>
            <a:r>
              <a:rPr lang="pl-PL" dirty="0" err="1" smtClean="0"/>
              <a:t>political</a:t>
            </a:r>
            <a:r>
              <a:rPr lang="pl-PL" dirty="0" smtClean="0"/>
              <a:t>, </a:t>
            </a:r>
            <a:r>
              <a:rPr lang="pl-PL" dirty="0" err="1" smtClean="0"/>
              <a:t>social</a:t>
            </a:r>
            <a:r>
              <a:rPr lang="pl-PL" dirty="0" smtClean="0"/>
              <a:t>, </a:t>
            </a:r>
            <a:r>
              <a:rPr lang="pl-PL" dirty="0" err="1" smtClean="0"/>
              <a:t>environmental</a:t>
            </a:r>
            <a:r>
              <a:rPr lang="pl-PL" dirty="0" smtClean="0"/>
              <a:t>, and economic </a:t>
            </a:r>
            <a:r>
              <a:rPr lang="pl-PL" dirty="0" err="1" smtClean="0"/>
              <a:t>policy</a:t>
            </a:r>
            <a:r>
              <a:rPr lang="pl-PL" dirty="0" smtClean="0"/>
              <a:t> </a:t>
            </a:r>
            <a:r>
              <a:rPr lang="pl-PL" dirty="0" err="1" smtClean="0"/>
              <a:t>problems</a:t>
            </a:r>
            <a:r>
              <a:rPr lang="pl-PL" dirty="0" smtClean="0"/>
              <a:t> </a:t>
            </a:r>
            <a:r>
              <a:rPr lang="pl-PL" dirty="0" err="1" smtClean="0"/>
              <a:t>faced</a:t>
            </a:r>
            <a:r>
              <a:rPr lang="pl-PL" dirty="0" smtClean="0"/>
              <a:t> </a:t>
            </a:r>
            <a:r>
              <a:rPr lang="pl-PL" dirty="0" err="1" smtClean="0"/>
              <a:t>around</a:t>
            </a:r>
            <a:r>
              <a:rPr lang="pl-PL" dirty="0" smtClean="0"/>
              <a:t> </a:t>
            </a:r>
            <a:r>
              <a:rPr lang="pl-PL" dirty="0" err="1" smtClean="0"/>
              <a:t>the</a:t>
            </a:r>
            <a:r>
              <a:rPr lang="pl-PL" dirty="0" smtClean="0"/>
              <a:t> </a:t>
            </a:r>
            <a:r>
              <a:rPr lang="pl-PL" dirty="0" err="1" smtClean="0"/>
              <a:t>world</a:t>
            </a:r>
            <a:r>
              <a:rPr lang="pl-PL" dirty="0" smtClean="0"/>
              <a:t> </a:t>
            </a:r>
            <a:r>
              <a:rPr lang="pl-PL" dirty="0" smtClean="0"/>
              <a:t>- </a:t>
            </a:r>
            <a:r>
              <a:rPr lang="pl-PL" dirty="0" err="1" smtClean="0"/>
              <a:t>problems</a:t>
            </a:r>
            <a:r>
              <a:rPr lang="pl-PL" dirty="0" smtClean="0"/>
              <a:t> </a:t>
            </a:r>
            <a:r>
              <a:rPr lang="pl-PL" dirty="0" err="1" smtClean="0"/>
              <a:t>that</a:t>
            </a:r>
            <a:r>
              <a:rPr lang="pl-PL" dirty="0" smtClean="0"/>
              <a:t> </a:t>
            </a:r>
            <a:r>
              <a:rPr lang="pl-PL" dirty="0" smtClean="0"/>
              <a:t>- </a:t>
            </a:r>
            <a:r>
              <a:rPr lang="pl-PL" dirty="0" err="1" smtClean="0"/>
              <a:t>are</a:t>
            </a:r>
            <a:r>
              <a:rPr lang="pl-PL" dirty="0" smtClean="0"/>
              <a:t> </a:t>
            </a:r>
            <a:r>
              <a:rPr lang="pl-PL" dirty="0" err="1" smtClean="0"/>
              <a:t>exacerbated</a:t>
            </a:r>
            <a:r>
              <a:rPr lang="pl-PL" dirty="0" smtClean="0"/>
              <a:t> by </a:t>
            </a:r>
            <a:r>
              <a:rPr lang="pl-PL" dirty="0" err="1" smtClean="0"/>
              <a:t>mounting</a:t>
            </a:r>
            <a:r>
              <a:rPr lang="pl-PL" dirty="0" smtClean="0"/>
              <a:t> </a:t>
            </a:r>
            <a:r>
              <a:rPr lang="pl-PL" dirty="0" err="1" smtClean="0"/>
              <a:t>complexity</a:t>
            </a:r>
            <a:r>
              <a:rPr lang="pl-PL" dirty="0" smtClean="0"/>
              <a:t>, </a:t>
            </a:r>
            <a:r>
              <a:rPr lang="pl-PL" dirty="0" err="1" smtClean="0"/>
              <a:t>increasing</a:t>
            </a:r>
            <a:r>
              <a:rPr lang="pl-PL" dirty="0" smtClean="0"/>
              <a:t> </a:t>
            </a:r>
            <a:r>
              <a:rPr lang="pl-PL" dirty="0" err="1" smtClean="0"/>
              <a:t>interconnectedness</a:t>
            </a:r>
            <a:r>
              <a:rPr lang="pl-PL" dirty="0" smtClean="0"/>
              <a:t>, </a:t>
            </a:r>
            <a:r>
              <a:rPr lang="pl-PL" dirty="0" err="1" smtClean="0"/>
              <a:t>greater</a:t>
            </a:r>
            <a:r>
              <a:rPr lang="pl-PL" dirty="0" smtClean="0"/>
              <a:t> </a:t>
            </a:r>
            <a:r>
              <a:rPr lang="pl-PL" dirty="0" err="1" smtClean="0"/>
              <a:t>uncertainty</a:t>
            </a:r>
            <a:r>
              <a:rPr lang="pl-PL" dirty="0" smtClean="0"/>
              <a:t>, and </a:t>
            </a:r>
            <a:r>
              <a:rPr lang="pl-PL" dirty="0" err="1" smtClean="0"/>
              <a:t>the</a:t>
            </a:r>
            <a:r>
              <a:rPr lang="pl-PL" dirty="0" smtClean="0"/>
              <a:t> </a:t>
            </a:r>
            <a:r>
              <a:rPr lang="pl-PL" dirty="0" err="1" smtClean="0"/>
              <a:t>escalating</a:t>
            </a:r>
            <a:r>
              <a:rPr lang="pl-PL" dirty="0" smtClean="0"/>
              <a:t> </a:t>
            </a:r>
            <a:r>
              <a:rPr lang="pl-PL" dirty="0" err="1" smtClean="0"/>
              <a:t>speed</a:t>
            </a:r>
            <a:r>
              <a:rPr lang="pl-PL" dirty="0" smtClean="0"/>
              <a:t> of </a:t>
            </a:r>
            <a:r>
              <a:rPr lang="pl-PL" dirty="0" err="1" smtClean="0"/>
              <a:t>social</a:t>
            </a:r>
            <a:r>
              <a:rPr lang="pl-PL" dirty="0" smtClean="0"/>
              <a:t>, economic, and </a:t>
            </a:r>
            <a:r>
              <a:rPr lang="pl-PL" dirty="0" err="1" smtClean="0"/>
              <a:t>political</a:t>
            </a:r>
            <a:r>
              <a:rPr lang="pl-PL" dirty="0" smtClean="0"/>
              <a:t> </a:t>
            </a:r>
            <a:r>
              <a:rPr lang="pl-PL" dirty="0" err="1" smtClean="0"/>
              <a:t>globalization</a:t>
            </a:r>
            <a:r>
              <a:rPr lang="pl-PL" dirty="0" smtClean="0"/>
              <a:t>. </a:t>
            </a:r>
          </a:p>
          <a:p>
            <a:pPr algn="l"/>
            <a:r>
              <a:rPr lang="pl-PL" dirty="0" smtClean="0"/>
              <a:t>To </a:t>
            </a:r>
            <a:r>
              <a:rPr lang="pl-PL" dirty="0" err="1" smtClean="0"/>
              <a:t>reach</a:t>
            </a:r>
            <a:r>
              <a:rPr lang="pl-PL" dirty="0" smtClean="0"/>
              <a:t> </a:t>
            </a:r>
            <a:r>
              <a:rPr lang="pl-PL" dirty="0" err="1" smtClean="0"/>
              <a:t>its</a:t>
            </a:r>
            <a:r>
              <a:rPr lang="pl-PL" dirty="0" smtClean="0"/>
              <a:t> </a:t>
            </a:r>
            <a:r>
              <a:rPr lang="pl-PL" dirty="0" err="1" smtClean="0"/>
              <a:t>theoretical</a:t>
            </a:r>
            <a:r>
              <a:rPr lang="pl-PL" dirty="0" smtClean="0"/>
              <a:t> and </a:t>
            </a:r>
            <a:r>
              <a:rPr lang="pl-PL" dirty="0" err="1" smtClean="0"/>
              <a:t>practical</a:t>
            </a:r>
            <a:r>
              <a:rPr lang="pl-PL" dirty="0" smtClean="0"/>
              <a:t> </a:t>
            </a:r>
            <a:r>
              <a:rPr lang="pl-PL" dirty="0" err="1" smtClean="0"/>
              <a:t>potential</a:t>
            </a:r>
            <a:r>
              <a:rPr lang="pl-PL" dirty="0" smtClean="0"/>
              <a:t> public </a:t>
            </a:r>
            <a:r>
              <a:rPr lang="pl-PL" dirty="0" err="1" smtClean="0"/>
              <a:t>values</a:t>
            </a:r>
            <a:r>
              <a:rPr lang="pl-PL" dirty="0" smtClean="0"/>
              <a:t> </a:t>
            </a:r>
            <a:r>
              <a:rPr lang="pl-PL" dirty="0" err="1" smtClean="0"/>
              <a:t>research</a:t>
            </a:r>
            <a:r>
              <a:rPr lang="pl-PL" dirty="0" smtClean="0"/>
              <a:t> </a:t>
            </a:r>
            <a:r>
              <a:rPr lang="pl-PL" dirty="0" err="1" smtClean="0"/>
              <a:t>needs</a:t>
            </a:r>
            <a:r>
              <a:rPr lang="pl-PL" dirty="0" smtClean="0"/>
              <a:t> </a:t>
            </a:r>
            <a:r>
              <a:rPr lang="pl-PL" dirty="0" err="1" smtClean="0"/>
              <a:t>more</a:t>
            </a:r>
            <a:r>
              <a:rPr lang="pl-PL" dirty="0" smtClean="0"/>
              <a:t> </a:t>
            </a:r>
            <a:r>
              <a:rPr lang="pl-PL" dirty="0" err="1" smtClean="0"/>
              <a:t>conceptual</a:t>
            </a:r>
            <a:r>
              <a:rPr lang="pl-PL" dirty="0" smtClean="0"/>
              <a:t> </a:t>
            </a:r>
            <a:r>
              <a:rPr lang="pl-PL" dirty="0" err="1" smtClean="0"/>
              <a:t>clarity</a:t>
            </a:r>
            <a:r>
              <a:rPr lang="pl-PL" dirty="0" smtClean="0"/>
              <a:t> and a </a:t>
            </a:r>
            <a:r>
              <a:rPr lang="pl-PL" dirty="0" err="1" smtClean="0"/>
              <a:t>framework</a:t>
            </a:r>
            <a:r>
              <a:rPr lang="pl-PL" dirty="0" smtClean="0"/>
              <a:t> for </a:t>
            </a:r>
            <a:r>
              <a:rPr lang="pl-PL" dirty="0" err="1" smtClean="0"/>
              <a:t>understanding</a:t>
            </a:r>
            <a:r>
              <a:rPr lang="pl-PL" dirty="0" smtClean="0"/>
              <a:t> public </a:t>
            </a:r>
            <a:r>
              <a:rPr lang="pl-PL" dirty="0" err="1" smtClean="0"/>
              <a:t>values</a:t>
            </a:r>
            <a:r>
              <a:rPr lang="pl-PL" dirty="0" smtClean="0"/>
              <a:t> as </a:t>
            </a:r>
            <a:r>
              <a:rPr lang="pl-PL" dirty="0" err="1" smtClean="0"/>
              <a:t>they</a:t>
            </a:r>
            <a:r>
              <a:rPr lang="pl-PL" dirty="0" smtClean="0"/>
              <a:t> </a:t>
            </a:r>
            <a:r>
              <a:rPr lang="pl-PL" dirty="0" err="1" smtClean="0"/>
              <a:t>relate</a:t>
            </a:r>
            <a:r>
              <a:rPr lang="pl-PL" dirty="0" smtClean="0"/>
              <a:t> to </a:t>
            </a:r>
            <a:r>
              <a:rPr lang="pl-PL" dirty="0" err="1" smtClean="0"/>
              <a:t>values</a:t>
            </a:r>
            <a:r>
              <a:rPr lang="pl-PL" dirty="0" smtClean="0"/>
              <a:t> </a:t>
            </a:r>
            <a:r>
              <a:rPr lang="pl-PL" dirty="0" err="1" smtClean="0"/>
              <a:t>conflicts</a:t>
            </a:r>
            <a:r>
              <a:rPr lang="pl-PL" dirty="0" smtClean="0"/>
              <a:t> in </a:t>
            </a:r>
            <a:r>
              <a:rPr lang="pl-PL" dirty="0" err="1" smtClean="0"/>
              <a:t>administrative</a:t>
            </a:r>
            <a:r>
              <a:rPr lang="pl-PL" dirty="0" smtClean="0"/>
              <a:t> and </a:t>
            </a:r>
            <a:r>
              <a:rPr lang="pl-PL" dirty="0" err="1" smtClean="0"/>
              <a:t>policy</a:t>
            </a:r>
            <a:r>
              <a:rPr lang="pl-PL" dirty="0" smtClean="0"/>
              <a:t> </a:t>
            </a:r>
            <a:r>
              <a:rPr lang="pl-PL" dirty="0" err="1" smtClean="0"/>
              <a:t>matters</a:t>
            </a:r>
            <a:r>
              <a:rPr lang="pl-PL" dirty="0" smtClean="0"/>
              <a:t>. </a:t>
            </a:r>
            <a:endParaRPr lang="pl-PL" dirty="0"/>
          </a:p>
        </p:txBody>
      </p:sp>
    </p:spTree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70720" y="1889448"/>
            <a:ext cx="23042560" cy="1584176"/>
          </a:xfrm>
        </p:spPr>
        <p:txBody>
          <a:bodyPr>
            <a:normAutofit/>
          </a:bodyPr>
          <a:lstStyle/>
          <a:p>
            <a:r>
              <a:rPr lang="pl-PL" sz="6600" dirty="0" err="1" smtClean="0">
                <a:solidFill>
                  <a:srgbClr val="FF0000"/>
                </a:solidFill>
              </a:rPr>
              <a:t>Value</a:t>
            </a:r>
            <a:r>
              <a:rPr lang="pl-PL" sz="6600" dirty="0" smtClean="0">
                <a:solidFill>
                  <a:srgbClr val="FF0000"/>
                </a:solidFill>
              </a:rPr>
              <a:t> and </a:t>
            </a:r>
            <a:r>
              <a:rPr lang="pl-PL" sz="6600" dirty="0" err="1" smtClean="0">
                <a:solidFill>
                  <a:srgbClr val="FF0000"/>
                </a:solidFill>
              </a:rPr>
              <a:t>Values</a:t>
            </a:r>
            <a:r>
              <a:rPr lang="pl-PL" sz="6600" dirty="0" smtClean="0">
                <a:solidFill>
                  <a:srgbClr val="FF0000"/>
                </a:solidFill>
              </a:rPr>
              <a:t> in Public </a:t>
            </a:r>
            <a:r>
              <a:rPr lang="pl-PL" sz="6600" dirty="0" err="1" smtClean="0">
                <a:solidFill>
                  <a:srgbClr val="FF0000"/>
                </a:solidFill>
              </a:rPr>
              <a:t>Administration</a:t>
            </a:r>
            <a:endParaRPr lang="pl-PL" sz="6600" dirty="0">
              <a:solidFill>
                <a:srgbClr val="FF0000"/>
              </a:solidFill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/>
            <a:r>
              <a:rPr lang="pl-PL" sz="6000" b="1" dirty="0" err="1" smtClean="0">
                <a:solidFill>
                  <a:srgbClr val="FF0000"/>
                </a:solidFill>
              </a:rPr>
              <a:t>Value</a:t>
            </a:r>
            <a:r>
              <a:rPr lang="pl-PL" sz="6000" b="1" dirty="0" smtClean="0">
                <a:solidFill>
                  <a:srgbClr val="FF0000"/>
                </a:solidFill>
              </a:rPr>
              <a:t> : </a:t>
            </a:r>
            <a:endParaRPr lang="pl-PL" sz="6000" dirty="0" smtClean="0">
              <a:solidFill>
                <a:srgbClr val="FF0000"/>
              </a:solidFill>
            </a:endParaRPr>
          </a:p>
          <a:p>
            <a:pPr algn="l"/>
            <a:r>
              <a:rPr lang="pl-PL" dirty="0" err="1" smtClean="0"/>
              <a:t>The</a:t>
            </a:r>
            <a:r>
              <a:rPr lang="pl-PL" dirty="0" smtClean="0"/>
              <a:t> term </a:t>
            </a:r>
            <a:r>
              <a:rPr lang="pl-PL" dirty="0" err="1" smtClean="0"/>
              <a:t>value</a:t>
            </a:r>
            <a:r>
              <a:rPr lang="pl-PL" dirty="0" smtClean="0"/>
              <a:t> </a:t>
            </a:r>
            <a:r>
              <a:rPr lang="pl-PL" dirty="0" err="1" smtClean="0"/>
              <a:t>generally</a:t>
            </a:r>
            <a:r>
              <a:rPr lang="pl-PL" dirty="0" smtClean="0"/>
              <a:t> </a:t>
            </a:r>
            <a:r>
              <a:rPr lang="pl-PL" dirty="0" err="1" smtClean="0"/>
              <a:t>refers</a:t>
            </a:r>
            <a:r>
              <a:rPr lang="pl-PL" dirty="0" smtClean="0"/>
              <a:t> to </a:t>
            </a:r>
            <a:r>
              <a:rPr lang="pl-PL" dirty="0" err="1" smtClean="0"/>
              <a:t>the</a:t>
            </a:r>
            <a:r>
              <a:rPr lang="pl-PL" dirty="0" smtClean="0"/>
              <a:t> </a:t>
            </a:r>
            <a:r>
              <a:rPr lang="pl-PL" dirty="0" err="1" smtClean="0"/>
              <a:t>worth</a:t>
            </a:r>
            <a:r>
              <a:rPr lang="pl-PL" dirty="0" smtClean="0"/>
              <a:t> of </a:t>
            </a:r>
            <a:r>
              <a:rPr lang="pl-PL" dirty="0" err="1" smtClean="0"/>
              <a:t>something</a:t>
            </a:r>
            <a:r>
              <a:rPr lang="pl-PL" dirty="0" smtClean="0"/>
              <a:t>; in </a:t>
            </a:r>
            <a:r>
              <a:rPr lang="pl-PL" dirty="0" err="1" smtClean="0"/>
              <a:t>government</a:t>
            </a:r>
            <a:r>
              <a:rPr lang="pl-PL" dirty="0" smtClean="0"/>
              <a:t>, public </a:t>
            </a:r>
            <a:r>
              <a:rPr lang="pl-PL" dirty="0" err="1" smtClean="0"/>
              <a:t>value</a:t>
            </a:r>
            <a:r>
              <a:rPr lang="pl-PL" dirty="0" smtClean="0"/>
              <a:t> </a:t>
            </a:r>
            <a:r>
              <a:rPr lang="pl-PL" dirty="0" err="1" smtClean="0"/>
              <a:t>refers</a:t>
            </a:r>
            <a:r>
              <a:rPr lang="pl-PL" dirty="0" smtClean="0"/>
              <a:t> to an </a:t>
            </a:r>
            <a:r>
              <a:rPr lang="pl-PL" dirty="0" err="1" smtClean="0"/>
              <a:t>appraisal</a:t>
            </a:r>
            <a:r>
              <a:rPr lang="pl-PL" dirty="0" smtClean="0"/>
              <a:t> of </a:t>
            </a:r>
            <a:r>
              <a:rPr lang="pl-PL" dirty="0" err="1" smtClean="0"/>
              <a:t>what</a:t>
            </a:r>
            <a:r>
              <a:rPr lang="pl-PL" dirty="0" smtClean="0"/>
              <a:t> </a:t>
            </a:r>
            <a:r>
              <a:rPr lang="pl-PL" dirty="0" err="1" smtClean="0"/>
              <a:t>is</a:t>
            </a:r>
            <a:r>
              <a:rPr lang="pl-PL" dirty="0" smtClean="0"/>
              <a:t> </a:t>
            </a:r>
            <a:r>
              <a:rPr lang="pl-PL" dirty="0" err="1" smtClean="0"/>
              <a:t>created</a:t>
            </a:r>
            <a:r>
              <a:rPr lang="pl-PL" dirty="0" smtClean="0"/>
              <a:t> and </a:t>
            </a:r>
            <a:r>
              <a:rPr lang="pl-PL" dirty="0" err="1" smtClean="0"/>
              <a:t>sustained</a:t>
            </a:r>
            <a:r>
              <a:rPr lang="pl-PL" dirty="0" smtClean="0"/>
              <a:t> by </a:t>
            </a:r>
            <a:r>
              <a:rPr lang="pl-PL" dirty="0" err="1" smtClean="0"/>
              <a:t>government</a:t>
            </a:r>
            <a:r>
              <a:rPr lang="pl-PL" dirty="0" smtClean="0"/>
              <a:t> on </a:t>
            </a:r>
            <a:r>
              <a:rPr lang="pl-PL" dirty="0" err="1" smtClean="0"/>
              <a:t>behalf</a:t>
            </a:r>
            <a:r>
              <a:rPr lang="pl-PL" dirty="0" smtClean="0"/>
              <a:t> of </a:t>
            </a:r>
            <a:r>
              <a:rPr lang="pl-PL" dirty="0" err="1" smtClean="0"/>
              <a:t>the</a:t>
            </a:r>
            <a:r>
              <a:rPr lang="pl-PL" dirty="0" smtClean="0"/>
              <a:t> public. </a:t>
            </a:r>
            <a:r>
              <a:rPr lang="pl-PL" dirty="0" err="1" smtClean="0"/>
              <a:t>The</a:t>
            </a:r>
            <a:r>
              <a:rPr lang="pl-PL" dirty="0" smtClean="0"/>
              <a:t> </a:t>
            </a:r>
            <a:r>
              <a:rPr lang="pl-PL" dirty="0" err="1" smtClean="0"/>
              <a:t>aim</a:t>
            </a:r>
            <a:r>
              <a:rPr lang="pl-PL" dirty="0" smtClean="0"/>
              <a:t> of </a:t>
            </a:r>
            <a:r>
              <a:rPr lang="pl-PL" dirty="0" err="1" smtClean="0"/>
              <a:t>managerial</a:t>
            </a:r>
            <a:r>
              <a:rPr lang="pl-PL" dirty="0" smtClean="0"/>
              <a:t> </a:t>
            </a:r>
            <a:r>
              <a:rPr lang="pl-PL" dirty="0" err="1" smtClean="0"/>
              <a:t>work</a:t>
            </a:r>
            <a:r>
              <a:rPr lang="pl-PL" dirty="0" smtClean="0"/>
              <a:t> in </a:t>
            </a:r>
            <a:r>
              <a:rPr lang="pl-PL" dirty="0" err="1" smtClean="0"/>
              <a:t>the</a:t>
            </a:r>
            <a:r>
              <a:rPr lang="pl-PL" dirty="0" smtClean="0"/>
              <a:t> public </a:t>
            </a:r>
            <a:r>
              <a:rPr lang="pl-PL" dirty="0" err="1" smtClean="0"/>
              <a:t>sector</a:t>
            </a:r>
            <a:r>
              <a:rPr lang="pl-PL" dirty="0" smtClean="0"/>
              <a:t> </a:t>
            </a:r>
            <a:r>
              <a:rPr lang="pl-PL" dirty="0" err="1" smtClean="0"/>
              <a:t>is</a:t>
            </a:r>
            <a:r>
              <a:rPr lang="pl-PL" dirty="0" smtClean="0"/>
              <a:t> to </a:t>
            </a:r>
            <a:r>
              <a:rPr lang="pl-PL" dirty="0" err="1" smtClean="0"/>
              <a:t>create</a:t>
            </a:r>
            <a:r>
              <a:rPr lang="pl-PL" dirty="0" smtClean="0"/>
              <a:t> public </a:t>
            </a:r>
            <a:r>
              <a:rPr lang="pl-PL" dirty="0" err="1" smtClean="0"/>
              <a:t>value</a:t>
            </a:r>
            <a:r>
              <a:rPr lang="pl-PL" dirty="0" smtClean="0"/>
              <a:t> </a:t>
            </a:r>
            <a:r>
              <a:rPr lang="pl-PL" dirty="0" err="1" smtClean="0"/>
              <a:t>just</a:t>
            </a:r>
            <a:r>
              <a:rPr lang="pl-PL" dirty="0" smtClean="0"/>
              <a:t> as </a:t>
            </a:r>
            <a:r>
              <a:rPr lang="pl-PL" dirty="0" err="1" smtClean="0"/>
              <a:t>the</a:t>
            </a:r>
            <a:r>
              <a:rPr lang="pl-PL" dirty="0" smtClean="0"/>
              <a:t> </a:t>
            </a:r>
            <a:r>
              <a:rPr lang="pl-PL" dirty="0" err="1" smtClean="0"/>
              <a:t>aim</a:t>
            </a:r>
            <a:r>
              <a:rPr lang="pl-PL" dirty="0" smtClean="0"/>
              <a:t> of </a:t>
            </a:r>
            <a:r>
              <a:rPr lang="pl-PL" dirty="0" err="1" smtClean="0"/>
              <a:t>managerial</a:t>
            </a:r>
            <a:r>
              <a:rPr lang="pl-PL" dirty="0" smtClean="0"/>
              <a:t> </a:t>
            </a:r>
            <a:r>
              <a:rPr lang="pl-PL" dirty="0" err="1" smtClean="0"/>
              <a:t>work</a:t>
            </a:r>
            <a:r>
              <a:rPr lang="pl-PL" dirty="0" smtClean="0"/>
              <a:t> in </a:t>
            </a:r>
            <a:r>
              <a:rPr lang="pl-PL" dirty="0" err="1" smtClean="0"/>
              <a:t>the</a:t>
            </a:r>
            <a:r>
              <a:rPr lang="pl-PL" dirty="0" smtClean="0"/>
              <a:t> </a:t>
            </a:r>
            <a:r>
              <a:rPr lang="pl-PL" dirty="0" err="1" smtClean="0"/>
              <a:t>private</a:t>
            </a:r>
            <a:r>
              <a:rPr lang="pl-PL" dirty="0" smtClean="0"/>
              <a:t> </a:t>
            </a:r>
            <a:r>
              <a:rPr lang="pl-PL" dirty="0" err="1" smtClean="0"/>
              <a:t>sector</a:t>
            </a:r>
            <a:r>
              <a:rPr lang="pl-PL" dirty="0" smtClean="0"/>
              <a:t> </a:t>
            </a:r>
            <a:r>
              <a:rPr lang="pl-PL" dirty="0" err="1" smtClean="0"/>
              <a:t>is</a:t>
            </a:r>
            <a:r>
              <a:rPr lang="pl-PL" dirty="0" smtClean="0"/>
              <a:t> to </a:t>
            </a:r>
            <a:r>
              <a:rPr lang="pl-PL" dirty="0" err="1" smtClean="0"/>
              <a:t>create</a:t>
            </a:r>
            <a:r>
              <a:rPr lang="pl-PL" dirty="0" smtClean="0"/>
              <a:t> </a:t>
            </a:r>
            <a:r>
              <a:rPr lang="pl-PL" dirty="0" err="1" smtClean="0"/>
              <a:t>private</a:t>
            </a:r>
            <a:r>
              <a:rPr lang="pl-PL" dirty="0" smtClean="0"/>
              <a:t> </a:t>
            </a:r>
            <a:r>
              <a:rPr lang="pl-PL" dirty="0" err="1" smtClean="0"/>
              <a:t>value</a:t>
            </a:r>
            <a:r>
              <a:rPr lang="pl-PL" dirty="0" smtClean="0"/>
              <a:t>. </a:t>
            </a:r>
            <a:r>
              <a:rPr lang="pl-PL" i="1" u="sng" dirty="0" smtClean="0">
                <a:solidFill>
                  <a:srgbClr val="00B0F0"/>
                </a:solidFill>
              </a:rPr>
              <a:t>Public </a:t>
            </a:r>
            <a:r>
              <a:rPr lang="pl-PL" i="1" u="sng" dirty="0" err="1" smtClean="0">
                <a:solidFill>
                  <a:srgbClr val="00B0F0"/>
                </a:solidFill>
              </a:rPr>
              <a:t>value</a:t>
            </a:r>
            <a:r>
              <a:rPr lang="pl-PL" i="1" u="sng" dirty="0" smtClean="0">
                <a:solidFill>
                  <a:srgbClr val="00B0F0"/>
                </a:solidFill>
              </a:rPr>
              <a:t> </a:t>
            </a:r>
            <a:r>
              <a:rPr lang="pl-PL" i="1" u="sng" dirty="0" err="1" smtClean="0">
                <a:solidFill>
                  <a:srgbClr val="00B0F0"/>
                </a:solidFill>
              </a:rPr>
              <a:t>is</a:t>
            </a:r>
            <a:r>
              <a:rPr lang="pl-PL" i="1" u="sng" dirty="0" smtClean="0">
                <a:solidFill>
                  <a:srgbClr val="00B0F0"/>
                </a:solidFill>
              </a:rPr>
              <a:t> </a:t>
            </a:r>
            <a:r>
              <a:rPr lang="pl-PL" i="1" u="sng" dirty="0" err="1" smtClean="0">
                <a:solidFill>
                  <a:srgbClr val="00B0F0"/>
                </a:solidFill>
              </a:rPr>
              <a:t>created</a:t>
            </a:r>
            <a:r>
              <a:rPr lang="pl-PL" i="1" u="sng" dirty="0" smtClean="0">
                <a:solidFill>
                  <a:srgbClr val="00B0F0"/>
                </a:solidFill>
              </a:rPr>
              <a:t> </a:t>
            </a:r>
            <a:r>
              <a:rPr lang="pl-PL" i="1" u="sng" dirty="0" err="1" smtClean="0">
                <a:solidFill>
                  <a:srgbClr val="00B0F0"/>
                </a:solidFill>
              </a:rPr>
              <a:t>when</a:t>
            </a:r>
            <a:r>
              <a:rPr lang="pl-PL" i="1" u="sng" dirty="0" smtClean="0">
                <a:solidFill>
                  <a:srgbClr val="00B0F0"/>
                </a:solidFill>
              </a:rPr>
              <a:t> </a:t>
            </a:r>
            <a:r>
              <a:rPr lang="pl-PL" i="1" u="sng" dirty="0" err="1" smtClean="0">
                <a:solidFill>
                  <a:srgbClr val="00B0F0"/>
                </a:solidFill>
              </a:rPr>
              <a:t>policy</a:t>
            </a:r>
            <a:r>
              <a:rPr lang="pl-PL" i="1" u="sng" dirty="0" smtClean="0">
                <a:solidFill>
                  <a:srgbClr val="00B0F0"/>
                </a:solidFill>
              </a:rPr>
              <a:t> and management </a:t>
            </a:r>
            <a:r>
              <a:rPr lang="pl-PL" i="1" u="sng" dirty="0" err="1" smtClean="0">
                <a:solidFill>
                  <a:srgbClr val="00B0F0"/>
                </a:solidFill>
              </a:rPr>
              <a:t>strategies</a:t>
            </a:r>
            <a:r>
              <a:rPr lang="pl-PL" i="1" u="sng" dirty="0" smtClean="0">
                <a:solidFill>
                  <a:srgbClr val="00B0F0"/>
                </a:solidFill>
              </a:rPr>
              <a:t> </a:t>
            </a:r>
            <a:r>
              <a:rPr lang="pl-PL" i="1" u="sng" dirty="0" err="1" smtClean="0">
                <a:solidFill>
                  <a:srgbClr val="00B0F0"/>
                </a:solidFill>
              </a:rPr>
              <a:t>are</a:t>
            </a:r>
            <a:r>
              <a:rPr lang="pl-PL" i="1" u="sng" dirty="0" smtClean="0">
                <a:solidFill>
                  <a:srgbClr val="00B0F0"/>
                </a:solidFill>
              </a:rPr>
              <a:t> </a:t>
            </a:r>
            <a:r>
              <a:rPr lang="pl-PL" i="1" u="sng" dirty="0" err="1" smtClean="0">
                <a:solidFill>
                  <a:srgbClr val="00B0F0"/>
                </a:solidFill>
              </a:rPr>
              <a:t>politically</a:t>
            </a:r>
            <a:r>
              <a:rPr lang="pl-PL" i="1" u="sng" dirty="0" smtClean="0">
                <a:solidFill>
                  <a:srgbClr val="00B0F0"/>
                </a:solidFill>
              </a:rPr>
              <a:t> </a:t>
            </a:r>
            <a:r>
              <a:rPr lang="pl-PL" i="1" u="sng" dirty="0" err="1" smtClean="0">
                <a:solidFill>
                  <a:srgbClr val="00B0F0"/>
                </a:solidFill>
              </a:rPr>
              <a:t>legitimated</a:t>
            </a:r>
            <a:r>
              <a:rPr lang="pl-PL" i="1" u="sng" dirty="0" smtClean="0">
                <a:solidFill>
                  <a:srgbClr val="00B0F0"/>
                </a:solidFill>
              </a:rPr>
              <a:t>, </a:t>
            </a:r>
            <a:r>
              <a:rPr lang="pl-PL" i="1" u="sng" dirty="0" err="1" smtClean="0">
                <a:solidFill>
                  <a:srgbClr val="00B0F0"/>
                </a:solidFill>
              </a:rPr>
              <a:t>feasible</a:t>
            </a:r>
            <a:r>
              <a:rPr lang="pl-PL" i="1" u="sng" dirty="0" smtClean="0">
                <a:solidFill>
                  <a:srgbClr val="00B0F0"/>
                </a:solidFill>
              </a:rPr>
              <a:t>, and </a:t>
            </a:r>
            <a:r>
              <a:rPr lang="pl-PL" i="1" u="sng" dirty="0" err="1" smtClean="0">
                <a:solidFill>
                  <a:srgbClr val="00B0F0"/>
                </a:solidFill>
              </a:rPr>
              <a:t>sustainable</a:t>
            </a:r>
            <a:r>
              <a:rPr lang="pl-PL" i="1" u="sng" dirty="0" smtClean="0">
                <a:solidFill>
                  <a:srgbClr val="00B0F0"/>
                </a:solidFill>
              </a:rPr>
              <a:t>, </a:t>
            </a:r>
            <a:r>
              <a:rPr lang="pl-PL" i="1" u="sng" dirty="0" err="1" smtClean="0">
                <a:solidFill>
                  <a:srgbClr val="00B0F0"/>
                </a:solidFill>
              </a:rPr>
              <a:t>operationally</a:t>
            </a:r>
            <a:r>
              <a:rPr lang="pl-PL" i="1" u="sng" dirty="0" smtClean="0">
                <a:solidFill>
                  <a:srgbClr val="00B0F0"/>
                </a:solidFill>
              </a:rPr>
              <a:t> </a:t>
            </a:r>
            <a:r>
              <a:rPr lang="pl-PL" i="1" u="sng" dirty="0" err="1" smtClean="0">
                <a:solidFill>
                  <a:srgbClr val="00B0F0"/>
                </a:solidFill>
              </a:rPr>
              <a:t>possible</a:t>
            </a:r>
            <a:r>
              <a:rPr lang="pl-PL" i="1" u="sng" dirty="0" smtClean="0">
                <a:solidFill>
                  <a:srgbClr val="00B0F0"/>
                </a:solidFill>
              </a:rPr>
              <a:t> and </a:t>
            </a:r>
            <a:r>
              <a:rPr lang="pl-PL" i="1" u="sng" dirty="0" err="1" smtClean="0">
                <a:solidFill>
                  <a:srgbClr val="00B0F0"/>
                </a:solidFill>
              </a:rPr>
              <a:t>practical</a:t>
            </a:r>
            <a:r>
              <a:rPr lang="pl-PL" i="1" u="sng" dirty="0" smtClean="0">
                <a:solidFill>
                  <a:srgbClr val="00B0F0"/>
                </a:solidFill>
              </a:rPr>
              <a:t>, and of </a:t>
            </a:r>
            <a:r>
              <a:rPr lang="pl-PL" i="1" u="sng" dirty="0" err="1" smtClean="0">
                <a:solidFill>
                  <a:srgbClr val="00B0F0"/>
                </a:solidFill>
              </a:rPr>
              <a:t>substantive</a:t>
            </a:r>
            <a:r>
              <a:rPr lang="pl-PL" i="1" u="sng" dirty="0" smtClean="0">
                <a:solidFill>
                  <a:srgbClr val="00B0F0"/>
                </a:solidFill>
              </a:rPr>
              <a:t> </a:t>
            </a:r>
            <a:r>
              <a:rPr lang="pl-PL" i="1" u="sng" dirty="0" err="1" smtClean="0">
                <a:solidFill>
                  <a:srgbClr val="00B0F0"/>
                </a:solidFill>
              </a:rPr>
              <a:t>value</a:t>
            </a:r>
            <a:r>
              <a:rPr lang="pl-PL" i="1" u="sng" dirty="0" smtClean="0">
                <a:solidFill>
                  <a:srgbClr val="00B0F0"/>
                </a:solidFill>
              </a:rPr>
              <a:t> to </a:t>
            </a:r>
            <a:r>
              <a:rPr lang="pl-PL" i="1" u="sng" dirty="0" err="1" smtClean="0">
                <a:solidFill>
                  <a:srgbClr val="00B0F0"/>
                </a:solidFill>
              </a:rPr>
              <a:t>the</a:t>
            </a:r>
            <a:r>
              <a:rPr lang="pl-PL" i="1" u="sng" dirty="0" smtClean="0">
                <a:solidFill>
                  <a:srgbClr val="00B0F0"/>
                </a:solidFill>
              </a:rPr>
              <a:t> </a:t>
            </a:r>
            <a:r>
              <a:rPr lang="pl-PL" i="1" u="sng" dirty="0" err="1" smtClean="0">
                <a:solidFill>
                  <a:srgbClr val="00B0F0"/>
                </a:solidFill>
              </a:rPr>
              <a:t>citizens</a:t>
            </a:r>
            <a:r>
              <a:rPr lang="pl-PL" dirty="0" smtClean="0"/>
              <a:t>.</a:t>
            </a:r>
          </a:p>
          <a:p>
            <a:endParaRPr lang="pl-PL" dirty="0"/>
          </a:p>
        </p:txBody>
      </p:sp>
    </p:spTree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2038872" y="4049688"/>
            <a:ext cx="20306256" cy="7632848"/>
          </a:xfrm>
        </p:spPr>
        <p:txBody>
          <a:bodyPr/>
          <a:lstStyle/>
          <a:p>
            <a:pPr algn="l"/>
            <a:r>
              <a:rPr lang="pl-PL" dirty="0" smtClean="0"/>
              <a:t>In </a:t>
            </a:r>
            <a:r>
              <a:rPr lang="pl-PL" dirty="0" err="1" smtClean="0"/>
              <a:t>contrast</a:t>
            </a:r>
            <a:r>
              <a:rPr lang="pl-PL" dirty="0" smtClean="0"/>
              <a:t>, public </a:t>
            </a:r>
            <a:r>
              <a:rPr lang="pl-PL" dirty="0" err="1" smtClean="0"/>
              <a:t>value</a:t>
            </a:r>
            <a:r>
              <a:rPr lang="pl-PL" dirty="0" smtClean="0"/>
              <a:t> </a:t>
            </a:r>
            <a:r>
              <a:rPr lang="pl-PL" dirty="0" err="1" smtClean="0"/>
              <a:t>is</a:t>
            </a:r>
            <a:r>
              <a:rPr lang="pl-PL" dirty="0" smtClean="0"/>
              <a:t> </a:t>
            </a:r>
            <a:r>
              <a:rPr lang="pl-PL" dirty="0" err="1" smtClean="0"/>
              <a:t>destroyed</a:t>
            </a:r>
            <a:r>
              <a:rPr lang="pl-PL" dirty="0" smtClean="0"/>
              <a:t> </a:t>
            </a:r>
            <a:r>
              <a:rPr lang="pl-PL" dirty="0" err="1" smtClean="0"/>
              <a:t>when</a:t>
            </a:r>
            <a:r>
              <a:rPr lang="pl-PL" dirty="0" smtClean="0"/>
              <a:t> </a:t>
            </a:r>
            <a:r>
              <a:rPr lang="pl-PL" dirty="0" err="1" smtClean="0"/>
              <a:t>the</a:t>
            </a:r>
            <a:r>
              <a:rPr lang="pl-PL" dirty="0" smtClean="0"/>
              <a:t> </a:t>
            </a:r>
            <a:r>
              <a:rPr lang="pl-PL" dirty="0" err="1" smtClean="0"/>
              <a:t>wrong</a:t>
            </a:r>
            <a:r>
              <a:rPr lang="pl-PL" dirty="0" smtClean="0"/>
              <a:t> </a:t>
            </a:r>
            <a:r>
              <a:rPr lang="pl-PL" dirty="0" err="1" smtClean="0"/>
              <a:t>decisions</a:t>
            </a:r>
            <a:r>
              <a:rPr lang="pl-PL" dirty="0" smtClean="0"/>
              <a:t> </a:t>
            </a:r>
            <a:r>
              <a:rPr lang="pl-PL" dirty="0" err="1" smtClean="0"/>
              <a:t>are</a:t>
            </a:r>
            <a:r>
              <a:rPr lang="pl-PL" dirty="0" smtClean="0"/>
              <a:t> </a:t>
            </a:r>
            <a:r>
              <a:rPr lang="pl-PL" dirty="0" err="1" smtClean="0"/>
              <a:t>made</a:t>
            </a:r>
            <a:r>
              <a:rPr lang="pl-PL" dirty="0" smtClean="0"/>
              <a:t> </a:t>
            </a:r>
            <a:r>
              <a:rPr lang="pl-PL" dirty="0" err="1" smtClean="0"/>
              <a:t>about</a:t>
            </a:r>
            <a:r>
              <a:rPr lang="pl-PL" dirty="0" smtClean="0"/>
              <a:t> </a:t>
            </a:r>
            <a:r>
              <a:rPr lang="pl-PL" dirty="0" err="1" smtClean="0"/>
              <a:t>the</a:t>
            </a:r>
            <a:r>
              <a:rPr lang="pl-PL" dirty="0" smtClean="0"/>
              <a:t> </a:t>
            </a:r>
            <a:r>
              <a:rPr lang="pl-PL" dirty="0" err="1" smtClean="0"/>
              <a:t>needs</a:t>
            </a:r>
            <a:r>
              <a:rPr lang="pl-PL" dirty="0" smtClean="0"/>
              <a:t> to be </a:t>
            </a:r>
            <a:r>
              <a:rPr lang="pl-PL" dirty="0" err="1" smtClean="0"/>
              <a:t>satisfied</a:t>
            </a:r>
            <a:r>
              <a:rPr lang="pl-PL" dirty="0" smtClean="0"/>
              <a:t>, </a:t>
            </a:r>
            <a:r>
              <a:rPr lang="pl-PL" dirty="0" err="1" smtClean="0"/>
              <a:t>the</a:t>
            </a:r>
            <a:r>
              <a:rPr lang="pl-PL" dirty="0" smtClean="0"/>
              <a:t> </a:t>
            </a:r>
            <a:r>
              <a:rPr lang="pl-PL" dirty="0" err="1" smtClean="0"/>
              <a:t>strategies</a:t>
            </a:r>
            <a:r>
              <a:rPr lang="pl-PL" dirty="0" smtClean="0"/>
              <a:t> to </a:t>
            </a:r>
            <a:r>
              <a:rPr lang="pl-PL" dirty="0" err="1" smtClean="0"/>
              <a:t>satisfy</a:t>
            </a:r>
            <a:r>
              <a:rPr lang="pl-PL" dirty="0" smtClean="0"/>
              <a:t> </a:t>
            </a:r>
            <a:r>
              <a:rPr lang="pl-PL" dirty="0" err="1" smtClean="0"/>
              <a:t>the</a:t>
            </a:r>
            <a:r>
              <a:rPr lang="pl-PL" dirty="0" smtClean="0"/>
              <a:t> </a:t>
            </a:r>
            <a:r>
              <a:rPr lang="pl-PL" dirty="0" err="1" smtClean="0"/>
              <a:t>selected</a:t>
            </a:r>
            <a:r>
              <a:rPr lang="pl-PL" dirty="0" smtClean="0"/>
              <a:t> </a:t>
            </a:r>
            <a:r>
              <a:rPr lang="pl-PL" dirty="0" err="1" smtClean="0"/>
              <a:t>needs</a:t>
            </a:r>
            <a:r>
              <a:rPr lang="pl-PL" dirty="0" smtClean="0"/>
              <a:t>, and </a:t>
            </a:r>
            <a:r>
              <a:rPr lang="pl-PL" dirty="0" err="1" smtClean="0"/>
              <a:t>the</a:t>
            </a:r>
            <a:r>
              <a:rPr lang="pl-PL" dirty="0" smtClean="0"/>
              <a:t> </a:t>
            </a:r>
            <a:r>
              <a:rPr lang="pl-PL" dirty="0" err="1" smtClean="0"/>
              <a:t>processes</a:t>
            </a:r>
            <a:r>
              <a:rPr lang="pl-PL" dirty="0" smtClean="0"/>
              <a:t> to </a:t>
            </a:r>
            <a:r>
              <a:rPr lang="pl-PL" dirty="0" err="1" smtClean="0"/>
              <a:t>produce</a:t>
            </a:r>
            <a:r>
              <a:rPr lang="pl-PL" dirty="0" smtClean="0"/>
              <a:t> and </a:t>
            </a:r>
            <a:r>
              <a:rPr lang="pl-PL" dirty="0" err="1" smtClean="0"/>
              <a:t>deliver</a:t>
            </a:r>
            <a:r>
              <a:rPr lang="pl-PL" dirty="0" smtClean="0"/>
              <a:t> services. </a:t>
            </a:r>
            <a:r>
              <a:rPr lang="pl-PL" dirty="0" err="1" smtClean="0"/>
              <a:t>Today</a:t>
            </a:r>
            <a:r>
              <a:rPr lang="pl-PL" dirty="0" smtClean="0"/>
              <a:t>, </a:t>
            </a:r>
            <a:r>
              <a:rPr lang="pl-PL" dirty="0" err="1" smtClean="0"/>
              <a:t>the</a:t>
            </a:r>
            <a:r>
              <a:rPr lang="pl-PL" dirty="0" smtClean="0"/>
              <a:t> </a:t>
            </a:r>
            <a:r>
              <a:rPr lang="pl-PL" dirty="0" err="1" smtClean="0"/>
              <a:t>notion</a:t>
            </a:r>
            <a:r>
              <a:rPr lang="pl-PL" dirty="0" smtClean="0"/>
              <a:t> of </a:t>
            </a:r>
            <a:r>
              <a:rPr lang="pl-PL" dirty="0" err="1" smtClean="0"/>
              <a:t>creating</a:t>
            </a:r>
            <a:r>
              <a:rPr lang="pl-PL" dirty="0" smtClean="0"/>
              <a:t> public </a:t>
            </a:r>
            <a:r>
              <a:rPr lang="pl-PL" dirty="0" err="1" smtClean="0"/>
              <a:t>value</a:t>
            </a:r>
            <a:r>
              <a:rPr lang="pl-PL" dirty="0" smtClean="0"/>
              <a:t> </a:t>
            </a:r>
            <a:r>
              <a:rPr lang="pl-PL" dirty="0" err="1" smtClean="0"/>
              <a:t>has</a:t>
            </a:r>
            <a:r>
              <a:rPr lang="pl-PL" dirty="0" smtClean="0"/>
              <a:t> </a:t>
            </a:r>
            <a:r>
              <a:rPr lang="pl-PL" dirty="0" err="1" smtClean="0"/>
              <a:t>become</a:t>
            </a:r>
            <a:r>
              <a:rPr lang="pl-PL" dirty="0" smtClean="0"/>
              <a:t> part of an </a:t>
            </a:r>
            <a:r>
              <a:rPr lang="pl-PL" dirty="0" err="1" smtClean="0"/>
              <a:t>overall</a:t>
            </a:r>
            <a:r>
              <a:rPr lang="pl-PL" dirty="0" smtClean="0"/>
              <a:t> </a:t>
            </a:r>
            <a:r>
              <a:rPr lang="pl-PL" dirty="0" err="1" smtClean="0"/>
              <a:t>managerial</a:t>
            </a:r>
            <a:r>
              <a:rPr lang="pl-PL" dirty="0" smtClean="0"/>
              <a:t> </a:t>
            </a:r>
            <a:r>
              <a:rPr lang="pl-PL" dirty="0" err="1" smtClean="0"/>
              <a:t>philosophy</a:t>
            </a:r>
            <a:r>
              <a:rPr lang="pl-PL" dirty="0" smtClean="0"/>
              <a:t> </a:t>
            </a:r>
            <a:r>
              <a:rPr lang="pl-PL" dirty="0" err="1" smtClean="0"/>
              <a:t>where</a:t>
            </a:r>
            <a:r>
              <a:rPr lang="pl-PL" dirty="0" smtClean="0"/>
              <a:t> in public services </a:t>
            </a:r>
            <a:r>
              <a:rPr lang="pl-PL" dirty="0" err="1" smtClean="0"/>
              <a:t>are</a:t>
            </a:r>
            <a:r>
              <a:rPr lang="pl-PL" dirty="0" smtClean="0"/>
              <a:t> </a:t>
            </a:r>
            <a:r>
              <a:rPr lang="pl-PL" dirty="0" err="1" smtClean="0"/>
              <a:t>oriented</a:t>
            </a:r>
            <a:r>
              <a:rPr lang="pl-PL" dirty="0" smtClean="0"/>
              <a:t> </a:t>
            </a:r>
            <a:r>
              <a:rPr lang="pl-PL" dirty="0" err="1" smtClean="0"/>
              <a:t>toward</a:t>
            </a:r>
            <a:r>
              <a:rPr lang="pl-PL" dirty="0" smtClean="0"/>
              <a:t> </a:t>
            </a:r>
            <a:r>
              <a:rPr lang="pl-PL" dirty="0" err="1" smtClean="0"/>
              <a:t>outcomes</a:t>
            </a:r>
            <a:r>
              <a:rPr lang="pl-PL" dirty="0" smtClean="0"/>
              <a:t> </a:t>
            </a:r>
            <a:r>
              <a:rPr lang="pl-PL" dirty="0" err="1" smtClean="0"/>
              <a:t>that</a:t>
            </a:r>
            <a:r>
              <a:rPr lang="pl-PL" dirty="0" smtClean="0"/>
              <a:t> </a:t>
            </a:r>
            <a:r>
              <a:rPr lang="pl-PL" dirty="0" err="1" smtClean="0"/>
              <a:t>meet</a:t>
            </a:r>
            <a:r>
              <a:rPr lang="pl-PL" dirty="0" smtClean="0"/>
              <a:t> </a:t>
            </a:r>
            <a:r>
              <a:rPr lang="pl-PL" dirty="0" err="1" smtClean="0"/>
              <a:t>local</a:t>
            </a:r>
            <a:r>
              <a:rPr lang="pl-PL" dirty="0" smtClean="0"/>
              <a:t> </a:t>
            </a:r>
            <a:r>
              <a:rPr lang="pl-PL" dirty="0" err="1" smtClean="0"/>
              <a:t>needs</a:t>
            </a:r>
            <a:r>
              <a:rPr lang="pl-PL" dirty="0" smtClean="0"/>
              <a:t> and </a:t>
            </a:r>
            <a:r>
              <a:rPr lang="pl-PL" dirty="0" err="1" smtClean="0"/>
              <a:t>are</a:t>
            </a:r>
            <a:r>
              <a:rPr lang="pl-PL" dirty="0" smtClean="0"/>
              <a:t> </a:t>
            </a:r>
            <a:r>
              <a:rPr lang="pl-PL" dirty="0" err="1" smtClean="0"/>
              <a:t>authorized</a:t>
            </a:r>
            <a:r>
              <a:rPr lang="pl-PL" dirty="0" smtClean="0"/>
              <a:t> by service </a:t>
            </a:r>
            <a:r>
              <a:rPr lang="pl-PL" dirty="0" err="1" smtClean="0"/>
              <a:t>users</a:t>
            </a:r>
            <a:r>
              <a:rPr lang="pl-PL" dirty="0" smtClean="0"/>
              <a:t> and </a:t>
            </a:r>
            <a:r>
              <a:rPr lang="pl-PL" dirty="0" err="1" smtClean="0"/>
              <a:t>their</a:t>
            </a:r>
            <a:r>
              <a:rPr lang="pl-PL" dirty="0" smtClean="0"/>
              <a:t> </a:t>
            </a:r>
            <a:r>
              <a:rPr lang="pl-PL" dirty="0" err="1" smtClean="0"/>
              <a:t>communities</a:t>
            </a:r>
            <a:r>
              <a:rPr lang="pl-PL" dirty="0" smtClean="0"/>
              <a:t>.</a:t>
            </a:r>
          </a:p>
          <a:p>
            <a:endParaRPr lang="pl-PL" dirty="0"/>
          </a:p>
        </p:txBody>
      </p:sp>
    </p:spTree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670720" y="2321496"/>
            <a:ext cx="23042560" cy="9361040"/>
          </a:xfrm>
        </p:spPr>
        <p:txBody>
          <a:bodyPr>
            <a:normAutofit/>
          </a:bodyPr>
          <a:lstStyle/>
          <a:p>
            <a:pPr algn="l"/>
            <a:r>
              <a:rPr lang="pl-PL" sz="6000" b="1" dirty="0" err="1" smtClean="0">
                <a:solidFill>
                  <a:srgbClr val="FF0000"/>
                </a:solidFill>
              </a:rPr>
              <a:t>Values</a:t>
            </a:r>
            <a:r>
              <a:rPr lang="pl-PL" sz="6000" b="1" dirty="0" smtClean="0">
                <a:solidFill>
                  <a:srgbClr val="FF0000"/>
                </a:solidFill>
              </a:rPr>
              <a:t> :  </a:t>
            </a:r>
            <a:endParaRPr lang="pl-PL" sz="6000" b="1" dirty="0" smtClean="0">
              <a:solidFill>
                <a:srgbClr val="FF0000"/>
              </a:solidFill>
            </a:endParaRPr>
          </a:p>
          <a:p>
            <a:pPr algn="l"/>
            <a:r>
              <a:rPr lang="pl-PL" dirty="0" err="1" smtClean="0"/>
              <a:t>Values</a:t>
            </a:r>
            <a:r>
              <a:rPr lang="pl-PL" dirty="0" smtClean="0"/>
              <a:t> </a:t>
            </a:r>
            <a:r>
              <a:rPr lang="pl-PL" dirty="0" err="1" smtClean="0"/>
              <a:t>are</a:t>
            </a:r>
            <a:r>
              <a:rPr lang="pl-PL" dirty="0" smtClean="0"/>
              <a:t> </a:t>
            </a:r>
            <a:r>
              <a:rPr lang="pl-PL" dirty="0" err="1" smtClean="0"/>
              <a:t>complex</a:t>
            </a:r>
            <a:r>
              <a:rPr lang="pl-PL" dirty="0" smtClean="0"/>
              <a:t> </a:t>
            </a:r>
            <a:r>
              <a:rPr lang="pl-PL" dirty="0" err="1" smtClean="0"/>
              <a:t>personal</a:t>
            </a:r>
            <a:r>
              <a:rPr lang="pl-PL" dirty="0" smtClean="0"/>
              <a:t> </a:t>
            </a:r>
            <a:r>
              <a:rPr lang="pl-PL" dirty="0" err="1" smtClean="0"/>
              <a:t>judgments</a:t>
            </a:r>
            <a:r>
              <a:rPr lang="pl-PL" dirty="0" smtClean="0"/>
              <a:t> </a:t>
            </a:r>
            <a:r>
              <a:rPr lang="pl-PL" dirty="0" err="1" smtClean="0"/>
              <a:t>based</a:t>
            </a:r>
            <a:r>
              <a:rPr lang="pl-PL" dirty="0" smtClean="0"/>
              <a:t> on </a:t>
            </a:r>
            <a:r>
              <a:rPr lang="pl-PL" dirty="0" err="1" smtClean="0"/>
              <a:t>knowledge</a:t>
            </a:r>
            <a:r>
              <a:rPr lang="pl-PL" dirty="0" smtClean="0"/>
              <a:t> as </a:t>
            </a:r>
            <a:r>
              <a:rPr lang="pl-PL" dirty="0" err="1" smtClean="0"/>
              <a:t>well</a:t>
            </a:r>
            <a:r>
              <a:rPr lang="pl-PL" dirty="0" smtClean="0"/>
              <a:t> as an </a:t>
            </a:r>
            <a:r>
              <a:rPr lang="pl-PL" dirty="0" err="1" smtClean="0"/>
              <a:t>emotional</a:t>
            </a:r>
            <a:r>
              <a:rPr lang="pl-PL" dirty="0" smtClean="0"/>
              <a:t> </a:t>
            </a:r>
            <a:r>
              <a:rPr lang="pl-PL" dirty="0" err="1" smtClean="0"/>
              <a:t>reaction</a:t>
            </a:r>
            <a:r>
              <a:rPr lang="pl-PL" dirty="0" smtClean="0"/>
              <a:t>. </a:t>
            </a:r>
            <a:r>
              <a:rPr lang="pl-PL" dirty="0" err="1" smtClean="0"/>
              <a:t>They</a:t>
            </a:r>
            <a:r>
              <a:rPr lang="pl-PL" dirty="0" smtClean="0"/>
              <a:t> </a:t>
            </a:r>
            <a:r>
              <a:rPr lang="pl-PL" dirty="0" err="1" smtClean="0"/>
              <a:t>are</a:t>
            </a:r>
            <a:r>
              <a:rPr lang="pl-PL" dirty="0" smtClean="0"/>
              <a:t> </a:t>
            </a:r>
            <a:r>
              <a:rPr lang="pl-PL" dirty="0" err="1" smtClean="0"/>
              <a:t>emotio-cognitive</a:t>
            </a:r>
            <a:r>
              <a:rPr lang="pl-PL" dirty="0" smtClean="0"/>
              <a:t> </a:t>
            </a:r>
            <a:r>
              <a:rPr lang="pl-PL" dirty="0" err="1" smtClean="0"/>
              <a:t>assessments</a:t>
            </a:r>
            <a:r>
              <a:rPr lang="pl-PL" dirty="0" smtClean="0"/>
              <a:t> </a:t>
            </a:r>
            <a:r>
              <a:rPr lang="pl-PL" dirty="0" err="1" smtClean="0"/>
              <a:t>that</a:t>
            </a:r>
            <a:r>
              <a:rPr lang="pl-PL" dirty="0" smtClean="0"/>
              <a:t> </a:t>
            </a:r>
            <a:r>
              <a:rPr lang="pl-PL" dirty="0" err="1" smtClean="0"/>
              <a:t>are</a:t>
            </a:r>
            <a:r>
              <a:rPr lang="pl-PL" dirty="0" smtClean="0"/>
              <a:t> </a:t>
            </a:r>
            <a:r>
              <a:rPr lang="pl-PL" dirty="0" err="1" smtClean="0"/>
              <a:t>relatively</a:t>
            </a:r>
            <a:r>
              <a:rPr lang="pl-PL" dirty="0" smtClean="0"/>
              <a:t> </a:t>
            </a:r>
            <a:r>
              <a:rPr lang="pl-PL" dirty="0" err="1" smtClean="0"/>
              <a:t>stable</a:t>
            </a:r>
            <a:r>
              <a:rPr lang="pl-PL" dirty="0" smtClean="0"/>
              <a:t> and </a:t>
            </a:r>
            <a:r>
              <a:rPr lang="pl-PL" dirty="0" err="1" smtClean="0"/>
              <a:t>guide</a:t>
            </a:r>
            <a:r>
              <a:rPr lang="pl-PL" dirty="0" smtClean="0"/>
              <a:t> behavior. In </a:t>
            </a:r>
            <a:r>
              <a:rPr lang="pl-PL" dirty="0" err="1" smtClean="0"/>
              <a:t>government</a:t>
            </a:r>
            <a:r>
              <a:rPr lang="pl-PL" dirty="0" smtClean="0"/>
              <a:t>, public </a:t>
            </a:r>
            <a:r>
              <a:rPr lang="pl-PL" dirty="0" err="1" smtClean="0"/>
              <a:t>values</a:t>
            </a:r>
            <a:r>
              <a:rPr lang="pl-PL" dirty="0" smtClean="0"/>
              <a:t> </a:t>
            </a:r>
            <a:r>
              <a:rPr lang="pl-PL" dirty="0" err="1" smtClean="0"/>
              <a:t>are</a:t>
            </a:r>
            <a:r>
              <a:rPr lang="pl-PL" dirty="0" smtClean="0"/>
              <a:t> </a:t>
            </a:r>
            <a:r>
              <a:rPr lang="pl-PL" dirty="0" err="1" smtClean="0"/>
              <a:t>those</a:t>
            </a:r>
            <a:r>
              <a:rPr lang="pl-PL" dirty="0" smtClean="0"/>
              <a:t> </a:t>
            </a:r>
            <a:r>
              <a:rPr lang="pl-PL" dirty="0" err="1" smtClean="0"/>
              <a:t>values</a:t>
            </a:r>
            <a:r>
              <a:rPr lang="pl-PL" dirty="0" smtClean="0"/>
              <a:t> </a:t>
            </a:r>
            <a:r>
              <a:rPr lang="pl-PL" dirty="0" err="1" smtClean="0"/>
              <a:t>that</a:t>
            </a:r>
            <a:r>
              <a:rPr lang="pl-PL" dirty="0" smtClean="0"/>
              <a:t> </a:t>
            </a:r>
            <a:r>
              <a:rPr lang="pl-PL" dirty="0" err="1" smtClean="0"/>
              <a:t>provide</a:t>
            </a:r>
            <a:r>
              <a:rPr lang="pl-PL" dirty="0" smtClean="0"/>
              <a:t> </a:t>
            </a:r>
            <a:r>
              <a:rPr lang="pl-PL" dirty="0" smtClean="0"/>
              <a:t>- </a:t>
            </a:r>
            <a:r>
              <a:rPr lang="pl-PL" dirty="0" err="1" smtClean="0"/>
              <a:t>normative</a:t>
            </a:r>
            <a:r>
              <a:rPr lang="pl-PL" dirty="0" smtClean="0"/>
              <a:t> </a:t>
            </a:r>
            <a:r>
              <a:rPr lang="pl-PL" dirty="0" smtClean="0"/>
              <a:t>consensus </a:t>
            </a:r>
            <a:r>
              <a:rPr lang="pl-PL" dirty="0" err="1" smtClean="0"/>
              <a:t>about</a:t>
            </a:r>
            <a:r>
              <a:rPr lang="pl-PL" dirty="0" smtClean="0"/>
              <a:t> : </a:t>
            </a:r>
          </a:p>
          <a:p>
            <a:pPr lvl="0" algn="l"/>
            <a:r>
              <a:rPr lang="pl-PL" dirty="0" smtClean="0"/>
              <a:t> </a:t>
            </a:r>
            <a:r>
              <a:rPr lang="pl-PL" b="1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a-</a:t>
            </a:r>
            <a:r>
              <a:rPr lang="pl-PL" dirty="0" smtClean="0"/>
              <a:t> </a:t>
            </a:r>
            <a:r>
              <a:rPr lang="pl-PL" dirty="0" err="1" smtClean="0"/>
              <a:t>the</a:t>
            </a:r>
            <a:r>
              <a:rPr lang="pl-PL" dirty="0" smtClean="0"/>
              <a:t> </a:t>
            </a:r>
            <a:r>
              <a:rPr lang="pl-PL" dirty="0" err="1" smtClean="0"/>
              <a:t>rights</a:t>
            </a:r>
            <a:r>
              <a:rPr lang="pl-PL" dirty="0" smtClean="0"/>
              <a:t>, </a:t>
            </a:r>
            <a:r>
              <a:rPr lang="pl-PL" dirty="0" err="1" smtClean="0"/>
              <a:t>benefits</a:t>
            </a:r>
            <a:r>
              <a:rPr lang="pl-PL" dirty="0" smtClean="0"/>
              <a:t>, and </a:t>
            </a:r>
            <a:r>
              <a:rPr lang="pl-PL" dirty="0" err="1" smtClean="0"/>
              <a:t>prerogatives</a:t>
            </a:r>
            <a:r>
              <a:rPr lang="pl-PL" dirty="0" smtClean="0"/>
              <a:t> to </a:t>
            </a:r>
            <a:r>
              <a:rPr lang="pl-PL" dirty="0" err="1" smtClean="0"/>
              <a:t>which</a:t>
            </a:r>
            <a:r>
              <a:rPr lang="pl-PL" dirty="0" smtClean="0"/>
              <a:t> </a:t>
            </a:r>
            <a:r>
              <a:rPr lang="pl-PL" dirty="0" err="1" smtClean="0"/>
              <a:t>citizens</a:t>
            </a:r>
            <a:r>
              <a:rPr lang="pl-PL" dirty="0" smtClean="0"/>
              <a:t> </a:t>
            </a:r>
            <a:r>
              <a:rPr lang="pl-PL" dirty="0" err="1" smtClean="0"/>
              <a:t>should</a:t>
            </a:r>
            <a:r>
              <a:rPr lang="pl-PL" dirty="0" smtClean="0"/>
              <a:t> (and </a:t>
            </a:r>
            <a:r>
              <a:rPr lang="pl-PL" dirty="0" err="1" smtClean="0"/>
              <a:t>should</a:t>
            </a:r>
            <a:r>
              <a:rPr lang="pl-PL" dirty="0" smtClean="0"/>
              <a:t> not) be </a:t>
            </a:r>
            <a:r>
              <a:rPr lang="pl-PL" dirty="0" err="1" smtClean="0"/>
              <a:t>entitled</a:t>
            </a:r>
            <a:r>
              <a:rPr lang="pl-PL" dirty="0" smtClean="0"/>
              <a:t>; </a:t>
            </a:r>
          </a:p>
          <a:p>
            <a:pPr lvl="0" algn="l"/>
            <a:r>
              <a:rPr lang="pl-PL" b="1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b-</a:t>
            </a:r>
            <a:r>
              <a:rPr lang="pl-PL" dirty="0" smtClean="0"/>
              <a:t> </a:t>
            </a:r>
            <a:r>
              <a:rPr lang="pl-PL" dirty="0" err="1" smtClean="0"/>
              <a:t>the</a:t>
            </a:r>
            <a:r>
              <a:rPr lang="pl-PL" dirty="0" smtClean="0"/>
              <a:t> </a:t>
            </a:r>
            <a:r>
              <a:rPr lang="pl-PL" dirty="0" err="1" smtClean="0"/>
              <a:t>obligations</a:t>
            </a:r>
            <a:r>
              <a:rPr lang="pl-PL" dirty="0" smtClean="0"/>
              <a:t> of </a:t>
            </a:r>
            <a:r>
              <a:rPr lang="pl-PL" dirty="0" err="1" smtClean="0"/>
              <a:t>citizens</a:t>
            </a:r>
            <a:r>
              <a:rPr lang="pl-PL" dirty="0" smtClean="0"/>
              <a:t> to </a:t>
            </a:r>
            <a:r>
              <a:rPr lang="pl-PL" dirty="0" err="1" smtClean="0"/>
              <a:t>society</a:t>
            </a:r>
            <a:r>
              <a:rPr lang="pl-PL" dirty="0" smtClean="0"/>
              <a:t>, </a:t>
            </a:r>
            <a:r>
              <a:rPr lang="pl-PL" dirty="0" err="1" smtClean="0"/>
              <a:t>the</a:t>
            </a:r>
            <a:r>
              <a:rPr lang="pl-PL" dirty="0" smtClean="0"/>
              <a:t> state, and one </a:t>
            </a:r>
            <a:r>
              <a:rPr lang="pl-PL" dirty="0" err="1" smtClean="0"/>
              <a:t>another</a:t>
            </a:r>
            <a:r>
              <a:rPr lang="pl-PL" dirty="0" smtClean="0"/>
              <a:t>; and </a:t>
            </a:r>
          </a:p>
          <a:p>
            <a:pPr lvl="0" algn="l"/>
            <a:r>
              <a:rPr lang="pl-PL" b="1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c-</a:t>
            </a:r>
            <a:r>
              <a:rPr lang="pl-PL" dirty="0" smtClean="0"/>
              <a:t> </a:t>
            </a:r>
            <a:r>
              <a:rPr lang="pl-PL" dirty="0" err="1" smtClean="0"/>
              <a:t>the</a:t>
            </a:r>
            <a:r>
              <a:rPr lang="pl-PL" dirty="0" smtClean="0"/>
              <a:t> </a:t>
            </a:r>
            <a:r>
              <a:rPr lang="pl-PL" dirty="0" err="1" smtClean="0"/>
              <a:t>principles</a:t>
            </a:r>
            <a:r>
              <a:rPr lang="pl-PL" dirty="0" smtClean="0"/>
              <a:t> on </a:t>
            </a:r>
            <a:r>
              <a:rPr lang="pl-PL" dirty="0" err="1" smtClean="0"/>
              <a:t>which</a:t>
            </a:r>
            <a:r>
              <a:rPr lang="pl-PL" dirty="0" smtClean="0"/>
              <a:t> </a:t>
            </a:r>
            <a:r>
              <a:rPr lang="pl-PL" dirty="0" err="1" smtClean="0"/>
              <a:t>governments</a:t>
            </a:r>
            <a:r>
              <a:rPr lang="pl-PL" dirty="0" smtClean="0"/>
              <a:t> and </a:t>
            </a:r>
            <a:r>
              <a:rPr lang="pl-PL" dirty="0" err="1" smtClean="0"/>
              <a:t>policies</a:t>
            </a:r>
            <a:r>
              <a:rPr lang="pl-PL" dirty="0" smtClean="0"/>
              <a:t> </a:t>
            </a:r>
            <a:r>
              <a:rPr lang="pl-PL" dirty="0" err="1" smtClean="0"/>
              <a:t>should</a:t>
            </a:r>
            <a:r>
              <a:rPr lang="pl-PL" dirty="0" smtClean="0"/>
              <a:t> be </a:t>
            </a:r>
            <a:r>
              <a:rPr lang="pl-PL" dirty="0" err="1" smtClean="0"/>
              <a:t>based</a:t>
            </a:r>
            <a:r>
              <a:rPr lang="pl-PL" dirty="0" smtClean="0"/>
              <a:t>. </a:t>
            </a:r>
            <a:r>
              <a:rPr lang="pl-PL" dirty="0" err="1" smtClean="0"/>
              <a:t>It</a:t>
            </a:r>
            <a:r>
              <a:rPr lang="pl-PL" dirty="0" smtClean="0"/>
              <a:t> </a:t>
            </a:r>
            <a:r>
              <a:rPr lang="pl-PL" dirty="0" err="1" smtClean="0"/>
              <a:t>is</a:t>
            </a:r>
            <a:r>
              <a:rPr lang="pl-PL" dirty="0" smtClean="0"/>
              <a:t> </a:t>
            </a:r>
            <a:r>
              <a:rPr lang="pl-PL" dirty="0" err="1" smtClean="0"/>
              <a:t>also</a:t>
            </a:r>
            <a:r>
              <a:rPr lang="pl-PL" dirty="0" smtClean="0"/>
              <a:t> </a:t>
            </a:r>
            <a:r>
              <a:rPr lang="pl-PL" dirty="0" err="1" smtClean="0"/>
              <a:t>important</a:t>
            </a:r>
            <a:r>
              <a:rPr lang="pl-PL" dirty="0" smtClean="0"/>
              <a:t> to </a:t>
            </a:r>
            <a:r>
              <a:rPr lang="pl-PL" dirty="0" err="1" smtClean="0"/>
              <a:t>note</a:t>
            </a:r>
            <a:r>
              <a:rPr lang="pl-PL" dirty="0" smtClean="0"/>
              <a:t> </a:t>
            </a:r>
            <a:r>
              <a:rPr lang="pl-PL" dirty="0" err="1" smtClean="0"/>
              <a:t>that</a:t>
            </a:r>
            <a:r>
              <a:rPr lang="pl-PL" dirty="0" smtClean="0"/>
              <a:t> </a:t>
            </a:r>
            <a:r>
              <a:rPr lang="pl-PL" dirty="0" err="1" smtClean="0"/>
              <a:t>related</a:t>
            </a:r>
            <a:r>
              <a:rPr lang="pl-PL" dirty="0" smtClean="0"/>
              <a:t> public </a:t>
            </a:r>
            <a:r>
              <a:rPr lang="pl-PL" dirty="0" err="1" smtClean="0"/>
              <a:t>values</a:t>
            </a:r>
            <a:r>
              <a:rPr lang="pl-PL" dirty="0" smtClean="0"/>
              <a:t> </a:t>
            </a:r>
            <a:r>
              <a:rPr lang="pl-PL" dirty="0" err="1" smtClean="0"/>
              <a:t>can</a:t>
            </a:r>
            <a:r>
              <a:rPr lang="pl-PL" dirty="0" smtClean="0"/>
              <a:t> be </a:t>
            </a:r>
            <a:r>
              <a:rPr lang="pl-PL" dirty="0" err="1" smtClean="0"/>
              <a:t>grouped</a:t>
            </a:r>
            <a:r>
              <a:rPr lang="pl-PL" dirty="0" smtClean="0"/>
              <a:t> </a:t>
            </a:r>
            <a:r>
              <a:rPr lang="pl-PL" dirty="0" err="1" smtClean="0"/>
              <a:t>into</a:t>
            </a:r>
            <a:r>
              <a:rPr lang="pl-PL" dirty="0" smtClean="0"/>
              <a:t> a </a:t>
            </a:r>
            <a:r>
              <a:rPr lang="pl-PL" dirty="0" err="1" smtClean="0"/>
              <a:t>values-set</a:t>
            </a:r>
            <a:r>
              <a:rPr lang="pl-PL" dirty="0" smtClean="0"/>
              <a:t>, </a:t>
            </a:r>
            <a:r>
              <a:rPr lang="pl-PL" dirty="0" err="1" smtClean="0"/>
              <a:t>or</a:t>
            </a:r>
            <a:r>
              <a:rPr lang="pl-PL" dirty="0" smtClean="0"/>
              <a:t> a constellation of associated public </a:t>
            </a:r>
            <a:r>
              <a:rPr lang="pl-PL" dirty="0" err="1" smtClean="0"/>
              <a:t>values</a:t>
            </a:r>
            <a:r>
              <a:rPr lang="pl-PL" dirty="0" smtClean="0"/>
              <a:t>. </a:t>
            </a:r>
          </a:p>
          <a:p>
            <a:endParaRPr lang="pl-PL" dirty="0"/>
          </a:p>
        </p:txBody>
      </p:sp>
    </p:spTree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2110880" y="4049688"/>
            <a:ext cx="20234248" cy="7632848"/>
          </a:xfrm>
        </p:spPr>
        <p:txBody>
          <a:bodyPr/>
          <a:lstStyle/>
          <a:p>
            <a:pPr algn="l"/>
            <a:r>
              <a:rPr lang="pl-PL" dirty="0" smtClean="0"/>
              <a:t>Public </a:t>
            </a:r>
            <a:r>
              <a:rPr lang="pl-PL" dirty="0" err="1" smtClean="0"/>
              <a:t>values</a:t>
            </a:r>
            <a:r>
              <a:rPr lang="pl-PL" dirty="0" smtClean="0"/>
              <a:t> </a:t>
            </a:r>
            <a:r>
              <a:rPr lang="pl-PL" dirty="0" err="1" smtClean="0"/>
              <a:t>fall</a:t>
            </a:r>
            <a:r>
              <a:rPr lang="pl-PL" dirty="0" smtClean="0"/>
              <a:t> </a:t>
            </a:r>
            <a:r>
              <a:rPr lang="pl-PL" dirty="0" err="1" smtClean="0"/>
              <a:t>when</a:t>
            </a:r>
            <a:r>
              <a:rPr lang="pl-PL" dirty="0" smtClean="0"/>
              <a:t> </a:t>
            </a:r>
            <a:r>
              <a:rPr lang="pl-PL" dirty="0" err="1" smtClean="0"/>
              <a:t>there</a:t>
            </a:r>
            <a:r>
              <a:rPr lang="pl-PL" dirty="0" smtClean="0"/>
              <a:t> </a:t>
            </a:r>
            <a:r>
              <a:rPr lang="pl-PL" dirty="0" err="1" smtClean="0"/>
              <a:t>are</a:t>
            </a:r>
            <a:r>
              <a:rPr lang="pl-PL" dirty="0" smtClean="0"/>
              <a:t> </a:t>
            </a:r>
            <a:r>
              <a:rPr lang="pl-PL" dirty="0" err="1" smtClean="0"/>
              <a:t>insufficient</a:t>
            </a:r>
            <a:r>
              <a:rPr lang="pl-PL" dirty="0" smtClean="0"/>
              <a:t> </a:t>
            </a:r>
            <a:r>
              <a:rPr lang="pl-PL" dirty="0" err="1" smtClean="0"/>
              <a:t>means</a:t>
            </a:r>
            <a:r>
              <a:rPr lang="pl-PL" dirty="0" smtClean="0"/>
              <a:t> of </a:t>
            </a:r>
            <a:r>
              <a:rPr lang="pl-PL" dirty="0" err="1" smtClean="0"/>
              <a:t>ensuring</a:t>
            </a:r>
            <a:r>
              <a:rPr lang="pl-PL" dirty="0" smtClean="0"/>
              <a:t> </a:t>
            </a:r>
            <a:r>
              <a:rPr lang="pl-PL" dirty="0" err="1" smtClean="0"/>
              <a:t>articulation</a:t>
            </a:r>
            <a:r>
              <a:rPr lang="pl-PL" dirty="0" smtClean="0"/>
              <a:t> and </a:t>
            </a:r>
            <a:r>
              <a:rPr lang="pl-PL" dirty="0" err="1" smtClean="0"/>
              <a:t>effective</a:t>
            </a:r>
            <a:r>
              <a:rPr lang="pl-PL" dirty="0" smtClean="0"/>
              <a:t> </a:t>
            </a:r>
            <a:r>
              <a:rPr lang="pl-PL" dirty="0" err="1" smtClean="0"/>
              <a:t>communication</a:t>
            </a:r>
            <a:r>
              <a:rPr lang="pl-PL" dirty="0" smtClean="0"/>
              <a:t> of </a:t>
            </a:r>
            <a:r>
              <a:rPr lang="pl-PL" dirty="0" err="1" smtClean="0"/>
              <a:t>core</a:t>
            </a:r>
            <a:r>
              <a:rPr lang="pl-PL" dirty="0" smtClean="0"/>
              <a:t> </a:t>
            </a:r>
            <a:r>
              <a:rPr lang="pl-PL" dirty="0" err="1" smtClean="0"/>
              <a:t>values</a:t>
            </a:r>
            <a:r>
              <a:rPr lang="pl-PL" dirty="0" smtClean="0"/>
              <a:t>, </a:t>
            </a:r>
            <a:r>
              <a:rPr lang="pl-PL" dirty="0" err="1" smtClean="0"/>
              <a:t>or</a:t>
            </a:r>
            <a:r>
              <a:rPr lang="pl-PL" dirty="0" smtClean="0"/>
              <a:t> if </a:t>
            </a:r>
            <a:r>
              <a:rPr lang="pl-PL" dirty="0" err="1" smtClean="0"/>
              <a:t>processes</a:t>
            </a:r>
            <a:r>
              <a:rPr lang="pl-PL" dirty="0" smtClean="0"/>
              <a:t> for </a:t>
            </a:r>
            <a:r>
              <a:rPr lang="pl-PL" dirty="0" err="1" smtClean="0"/>
              <a:t>aggregating</a:t>
            </a:r>
            <a:r>
              <a:rPr lang="pl-PL" dirty="0" smtClean="0"/>
              <a:t> </a:t>
            </a:r>
            <a:r>
              <a:rPr lang="pl-PL" dirty="0" err="1" smtClean="0"/>
              <a:t>values</a:t>
            </a:r>
            <a:r>
              <a:rPr lang="pl-PL" dirty="0" smtClean="0"/>
              <a:t> </a:t>
            </a:r>
            <a:r>
              <a:rPr lang="pl-PL" dirty="0" err="1" smtClean="0"/>
              <a:t>lead</a:t>
            </a:r>
            <a:r>
              <a:rPr lang="pl-PL" dirty="0" smtClean="0"/>
              <a:t> to </a:t>
            </a:r>
            <a:r>
              <a:rPr lang="pl-PL" dirty="0" err="1" smtClean="0"/>
              <a:t>distortions</a:t>
            </a:r>
            <a:r>
              <a:rPr lang="pl-PL" dirty="0" smtClean="0"/>
              <a:t>. </a:t>
            </a:r>
            <a:r>
              <a:rPr lang="pl-PL" dirty="0" err="1" smtClean="0"/>
              <a:t>Thus</a:t>
            </a:r>
            <a:r>
              <a:rPr lang="pl-PL" dirty="0" smtClean="0"/>
              <a:t>, a </a:t>
            </a:r>
            <a:r>
              <a:rPr lang="pl-PL" dirty="0" err="1" smtClean="0"/>
              <a:t>key</a:t>
            </a:r>
            <a:r>
              <a:rPr lang="pl-PL" dirty="0" smtClean="0"/>
              <a:t> </a:t>
            </a:r>
            <a:r>
              <a:rPr lang="pl-PL" dirty="0" err="1" smtClean="0"/>
              <a:t>issue</a:t>
            </a:r>
            <a:r>
              <a:rPr lang="pl-PL" dirty="0" smtClean="0"/>
              <a:t> of public </a:t>
            </a:r>
            <a:r>
              <a:rPr lang="pl-PL" dirty="0" err="1" smtClean="0"/>
              <a:t>policy</a:t>
            </a:r>
            <a:r>
              <a:rPr lang="pl-PL" dirty="0" smtClean="0"/>
              <a:t> and management </a:t>
            </a:r>
            <a:r>
              <a:rPr lang="pl-PL" dirty="0" err="1" smtClean="0"/>
              <a:t>is</a:t>
            </a:r>
            <a:r>
              <a:rPr lang="pl-PL" dirty="0" smtClean="0"/>
              <a:t> </a:t>
            </a:r>
            <a:r>
              <a:rPr lang="pl-PL" dirty="0" err="1" smtClean="0"/>
              <a:t>identifying</a:t>
            </a:r>
            <a:r>
              <a:rPr lang="pl-PL" dirty="0" smtClean="0"/>
              <a:t> and </a:t>
            </a:r>
            <a:r>
              <a:rPr lang="pl-PL" dirty="0" err="1" smtClean="0"/>
              <a:t>assessing</a:t>
            </a:r>
            <a:r>
              <a:rPr lang="pl-PL" dirty="0" smtClean="0"/>
              <a:t> </a:t>
            </a:r>
            <a:r>
              <a:rPr lang="pl-PL" dirty="0" err="1" smtClean="0"/>
              <a:t>the</a:t>
            </a:r>
            <a:r>
              <a:rPr lang="pl-PL" dirty="0" smtClean="0"/>
              <a:t> </a:t>
            </a:r>
            <a:r>
              <a:rPr lang="pl-PL" dirty="0" err="1" smtClean="0"/>
              <a:t>best</a:t>
            </a:r>
            <a:r>
              <a:rPr lang="pl-PL" dirty="0" smtClean="0"/>
              <a:t> </a:t>
            </a:r>
            <a:r>
              <a:rPr lang="pl-PL" dirty="0" err="1" smtClean="0"/>
              <a:t>means</a:t>
            </a:r>
            <a:r>
              <a:rPr lang="pl-PL" dirty="0" smtClean="0"/>
              <a:t> of </a:t>
            </a:r>
            <a:r>
              <a:rPr lang="pl-PL" dirty="0" err="1" smtClean="0"/>
              <a:t>moving</a:t>
            </a:r>
            <a:r>
              <a:rPr lang="pl-PL" dirty="0" smtClean="0"/>
              <a:t> </a:t>
            </a:r>
            <a:r>
              <a:rPr lang="pl-PL" dirty="0" err="1" smtClean="0"/>
              <a:t>from</a:t>
            </a:r>
            <a:r>
              <a:rPr lang="pl-PL" dirty="0" smtClean="0"/>
              <a:t> </a:t>
            </a:r>
            <a:r>
              <a:rPr lang="pl-PL" dirty="0" err="1" smtClean="0"/>
              <a:t>disparate</a:t>
            </a:r>
            <a:r>
              <a:rPr lang="pl-PL" dirty="0" smtClean="0"/>
              <a:t> </a:t>
            </a:r>
            <a:r>
              <a:rPr lang="pl-PL" dirty="0" err="1" smtClean="0"/>
              <a:t>individual</a:t>
            </a:r>
            <a:r>
              <a:rPr lang="pl-PL" dirty="0" smtClean="0"/>
              <a:t> public </a:t>
            </a:r>
            <a:r>
              <a:rPr lang="pl-PL" dirty="0" err="1" smtClean="0"/>
              <a:t>values</a:t>
            </a:r>
            <a:r>
              <a:rPr lang="pl-PL" dirty="0" smtClean="0"/>
              <a:t> to </a:t>
            </a:r>
            <a:r>
              <a:rPr lang="pl-PL" dirty="0" err="1" smtClean="0"/>
              <a:t>the</a:t>
            </a:r>
            <a:r>
              <a:rPr lang="pl-PL" dirty="0" smtClean="0"/>
              <a:t> </a:t>
            </a:r>
            <a:r>
              <a:rPr lang="pl-PL" dirty="0" err="1" smtClean="0"/>
              <a:t>society‘s</a:t>
            </a:r>
            <a:r>
              <a:rPr lang="pl-PL" dirty="0" smtClean="0"/>
              <a:t> public </a:t>
            </a:r>
            <a:r>
              <a:rPr lang="pl-PL" dirty="0" err="1" smtClean="0"/>
              <a:t>values</a:t>
            </a:r>
            <a:r>
              <a:rPr lang="pl-PL" dirty="0" smtClean="0"/>
              <a:t>. </a:t>
            </a:r>
          </a:p>
          <a:p>
            <a:endParaRPr lang="pl-PL" dirty="0"/>
          </a:p>
        </p:txBody>
      </p:sp>
    </p:spTree>
  </p:cSld>
  <p:clrMapOvr>
    <a:masterClrMapping/>
  </p:clrMapOvr>
  <p:transition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70720" y="1817440"/>
            <a:ext cx="23042560" cy="1440160"/>
          </a:xfrm>
        </p:spPr>
        <p:txBody>
          <a:bodyPr>
            <a:normAutofit/>
          </a:bodyPr>
          <a:lstStyle/>
          <a:p>
            <a:r>
              <a:rPr lang="pl-PL" sz="6600" dirty="0" err="1" smtClean="0">
                <a:solidFill>
                  <a:srgbClr val="FF0000"/>
                </a:solidFill>
              </a:rPr>
              <a:t>Linking</a:t>
            </a:r>
            <a:r>
              <a:rPr lang="pl-PL" sz="6600" dirty="0" smtClean="0">
                <a:solidFill>
                  <a:srgbClr val="FF0000"/>
                </a:solidFill>
              </a:rPr>
              <a:t> </a:t>
            </a:r>
            <a:r>
              <a:rPr lang="pl-PL" sz="6600" dirty="0" smtClean="0">
                <a:solidFill>
                  <a:srgbClr val="FF0000"/>
                </a:solidFill>
              </a:rPr>
              <a:t>public </a:t>
            </a:r>
            <a:r>
              <a:rPr lang="pl-PL" sz="6600" dirty="0" err="1" smtClean="0">
                <a:solidFill>
                  <a:srgbClr val="FF0000"/>
                </a:solidFill>
              </a:rPr>
              <a:t>values</a:t>
            </a:r>
            <a:r>
              <a:rPr lang="pl-PL" sz="6600" dirty="0" smtClean="0">
                <a:solidFill>
                  <a:srgbClr val="FF0000"/>
                </a:solidFill>
              </a:rPr>
              <a:t> to </a:t>
            </a:r>
            <a:r>
              <a:rPr lang="pl-PL" sz="6600" dirty="0" err="1" smtClean="0">
                <a:solidFill>
                  <a:srgbClr val="FF0000"/>
                </a:solidFill>
              </a:rPr>
              <a:t>the</a:t>
            </a:r>
            <a:r>
              <a:rPr lang="pl-PL" sz="6600" dirty="0" smtClean="0">
                <a:solidFill>
                  <a:srgbClr val="FF0000"/>
                </a:solidFill>
              </a:rPr>
              <a:t> public </a:t>
            </a:r>
            <a:r>
              <a:rPr lang="pl-PL" sz="6600" dirty="0" err="1" smtClean="0">
                <a:solidFill>
                  <a:srgbClr val="FF0000"/>
                </a:solidFill>
              </a:rPr>
              <a:t>interest</a:t>
            </a:r>
            <a:endParaRPr lang="pl-PL" sz="6600" dirty="0">
              <a:solidFill>
                <a:srgbClr val="FF0000"/>
              </a:solidFill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2038872" y="4049688"/>
            <a:ext cx="20306256" cy="7632848"/>
          </a:xfrm>
        </p:spPr>
        <p:txBody>
          <a:bodyPr/>
          <a:lstStyle/>
          <a:p>
            <a:pPr algn="l"/>
            <a:r>
              <a:rPr lang="pl-PL" dirty="0" err="1" smtClean="0"/>
              <a:t>Basically</a:t>
            </a:r>
            <a:r>
              <a:rPr lang="pl-PL" dirty="0" smtClean="0"/>
              <a:t>, </a:t>
            </a:r>
            <a:r>
              <a:rPr lang="pl-PL" dirty="0" err="1" smtClean="0"/>
              <a:t>civilization</a:t>
            </a:r>
            <a:r>
              <a:rPr lang="pl-PL" dirty="0" smtClean="0"/>
              <a:t> systems </a:t>
            </a:r>
            <a:r>
              <a:rPr lang="pl-PL" dirty="0" err="1" smtClean="0"/>
              <a:t>are</a:t>
            </a:r>
            <a:r>
              <a:rPr lang="pl-PL" dirty="0" smtClean="0"/>
              <a:t> </a:t>
            </a:r>
            <a:r>
              <a:rPr lang="pl-PL" dirty="0" err="1" smtClean="0"/>
              <a:t>rich</a:t>
            </a:r>
            <a:r>
              <a:rPr lang="pl-PL" dirty="0" smtClean="0"/>
              <a:t> in </a:t>
            </a:r>
            <a:r>
              <a:rPr lang="pl-PL" dirty="0" err="1" smtClean="0"/>
              <a:t>values</a:t>
            </a:r>
            <a:r>
              <a:rPr lang="pl-PL" dirty="0" smtClean="0"/>
              <a:t>, </a:t>
            </a:r>
            <a:r>
              <a:rPr lang="pl-PL" dirty="0" err="1" smtClean="0"/>
              <a:t>such</a:t>
            </a:r>
            <a:r>
              <a:rPr lang="pl-PL" dirty="0" smtClean="0"/>
              <a:t> as </a:t>
            </a:r>
            <a:r>
              <a:rPr lang="pl-PL" dirty="0" err="1" smtClean="0"/>
              <a:t>autonomy</a:t>
            </a:r>
            <a:r>
              <a:rPr lang="pl-PL" dirty="0" smtClean="0"/>
              <a:t>,</a:t>
            </a:r>
          </a:p>
          <a:p>
            <a:pPr algn="l"/>
            <a:r>
              <a:rPr lang="pl-PL" dirty="0" smtClean="0"/>
              <a:t>prosperity, </a:t>
            </a:r>
            <a:r>
              <a:rPr lang="pl-PL" dirty="0" err="1" smtClean="0"/>
              <a:t>creativity</a:t>
            </a:r>
            <a:r>
              <a:rPr lang="pl-PL" dirty="0" smtClean="0"/>
              <a:t>, </a:t>
            </a:r>
            <a:r>
              <a:rPr lang="pl-PL" dirty="0" err="1" smtClean="0"/>
              <a:t>justice</a:t>
            </a:r>
            <a:r>
              <a:rPr lang="pl-PL" dirty="0" smtClean="0"/>
              <a:t>, </a:t>
            </a:r>
            <a:r>
              <a:rPr lang="pl-PL" dirty="0" err="1" smtClean="0"/>
              <a:t>equality</a:t>
            </a:r>
            <a:r>
              <a:rPr lang="pl-PL" dirty="0" smtClean="0"/>
              <a:t>, equity, </a:t>
            </a:r>
            <a:r>
              <a:rPr lang="pl-PL" dirty="0" err="1" smtClean="0"/>
              <a:t>efficiency</a:t>
            </a:r>
            <a:r>
              <a:rPr lang="pl-PL" dirty="0" smtClean="0"/>
              <a:t>, </a:t>
            </a:r>
            <a:r>
              <a:rPr lang="pl-PL" dirty="0" err="1" smtClean="0"/>
              <a:t>merit</a:t>
            </a:r>
            <a:r>
              <a:rPr lang="pl-PL" dirty="0" smtClean="0"/>
              <a:t>, </a:t>
            </a:r>
            <a:r>
              <a:rPr lang="pl-PL" dirty="0" err="1" smtClean="0"/>
              <a:t>fairness</a:t>
            </a:r>
            <a:r>
              <a:rPr lang="pl-PL" dirty="0" smtClean="0"/>
              <a:t>, </a:t>
            </a:r>
            <a:r>
              <a:rPr lang="pl-PL" dirty="0" err="1" smtClean="0"/>
              <a:t>friendship</a:t>
            </a:r>
            <a:r>
              <a:rPr lang="pl-PL" dirty="0" smtClean="0"/>
              <a:t>, </a:t>
            </a:r>
            <a:r>
              <a:rPr lang="pl-PL" dirty="0" err="1" smtClean="0"/>
              <a:t>truth</a:t>
            </a:r>
            <a:r>
              <a:rPr lang="pl-PL" dirty="0" smtClean="0"/>
              <a:t>, and </a:t>
            </a:r>
            <a:r>
              <a:rPr lang="pl-PL" dirty="0" err="1" smtClean="0"/>
              <a:t>beauty</a:t>
            </a:r>
            <a:r>
              <a:rPr lang="pl-PL" dirty="0" smtClean="0"/>
              <a:t>. </a:t>
            </a:r>
            <a:r>
              <a:rPr lang="pl-PL" dirty="0" err="1" smtClean="0"/>
              <a:t>These</a:t>
            </a:r>
            <a:r>
              <a:rPr lang="pl-PL" dirty="0" smtClean="0"/>
              <a:t> and </a:t>
            </a:r>
            <a:r>
              <a:rPr lang="pl-PL" dirty="0" err="1" smtClean="0"/>
              <a:t>other</a:t>
            </a:r>
            <a:r>
              <a:rPr lang="pl-PL" dirty="0" smtClean="0"/>
              <a:t> public </a:t>
            </a:r>
            <a:r>
              <a:rPr lang="pl-PL" dirty="0" err="1" smtClean="0"/>
              <a:t>values</a:t>
            </a:r>
            <a:r>
              <a:rPr lang="pl-PL" dirty="0" smtClean="0"/>
              <a:t> </a:t>
            </a:r>
            <a:r>
              <a:rPr lang="pl-PL" dirty="0" err="1" smtClean="0"/>
              <a:t>are</a:t>
            </a:r>
            <a:r>
              <a:rPr lang="pl-PL" dirty="0" smtClean="0"/>
              <a:t> </a:t>
            </a:r>
            <a:r>
              <a:rPr lang="pl-PL" dirty="0" err="1" smtClean="0"/>
              <a:t>used</a:t>
            </a:r>
            <a:r>
              <a:rPr lang="pl-PL" dirty="0" smtClean="0"/>
              <a:t> </a:t>
            </a:r>
            <a:r>
              <a:rPr lang="pl-PL" dirty="0" err="1" smtClean="0"/>
              <a:t>differently</a:t>
            </a:r>
            <a:r>
              <a:rPr lang="pl-PL" dirty="0" smtClean="0"/>
              <a:t> to </a:t>
            </a:r>
            <a:r>
              <a:rPr lang="pl-PL" dirty="0" err="1" smtClean="0"/>
              <a:t>guide</a:t>
            </a:r>
            <a:r>
              <a:rPr lang="pl-PL" dirty="0" smtClean="0"/>
              <a:t> and </a:t>
            </a:r>
            <a:r>
              <a:rPr lang="pl-PL" dirty="0" err="1" smtClean="0"/>
              <a:t>justify</a:t>
            </a:r>
            <a:r>
              <a:rPr lang="pl-PL" dirty="0" smtClean="0"/>
              <a:t> </a:t>
            </a:r>
            <a:r>
              <a:rPr lang="pl-PL" dirty="0" err="1" smtClean="0"/>
              <a:t>the</a:t>
            </a:r>
            <a:r>
              <a:rPr lang="pl-PL" dirty="0" smtClean="0"/>
              <a:t> behavior of individuals, </a:t>
            </a:r>
            <a:r>
              <a:rPr lang="pl-PL" dirty="0" err="1" smtClean="0"/>
              <a:t>governments</a:t>
            </a:r>
            <a:r>
              <a:rPr lang="pl-PL" dirty="0" smtClean="0"/>
              <a:t>, and </a:t>
            </a:r>
            <a:r>
              <a:rPr lang="pl-PL" dirty="0" err="1" smtClean="0"/>
              <a:t>societies</a:t>
            </a:r>
            <a:r>
              <a:rPr lang="pl-PL" dirty="0" smtClean="0"/>
              <a:t>. </a:t>
            </a:r>
            <a:r>
              <a:rPr lang="pl-PL" dirty="0" err="1" smtClean="0"/>
              <a:t>However</a:t>
            </a:r>
            <a:r>
              <a:rPr lang="pl-PL" dirty="0" smtClean="0"/>
              <a:t>, </a:t>
            </a:r>
            <a:r>
              <a:rPr lang="pl-PL" dirty="0" err="1" smtClean="0"/>
              <a:t>pluralistic</a:t>
            </a:r>
            <a:r>
              <a:rPr lang="pl-PL" dirty="0" smtClean="0"/>
              <a:t> </a:t>
            </a:r>
            <a:r>
              <a:rPr lang="pl-PL" dirty="0" err="1" smtClean="0"/>
              <a:t>societies</a:t>
            </a:r>
            <a:r>
              <a:rPr lang="pl-PL" dirty="0" smtClean="0"/>
              <a:t> </a:t>
            </a:r>
            <a:r>
              <a:rPr lang="pl-PL" dirty="0" err="1" smtClean="0"/>
              <a:t>inevitably</a:t>
            </a:r>
            <a:r>
              <a:rPr lang="pl-PL" dirty="0" smtClean="0"/>
              <a:t> </a:t>
            </a:r>
            <a:r>
              <a:rPr lang="pl-PL" dirty="0" err="1" smtClean="0"/>
              <a:t>have</a:t>
            </a:r>
            <a:r>
              <a:rPr lang="pl-PL" dirty="0" smtClean="0"/>
              <a:t> </a:t>
            </a:r>
            <a:r>
              <a:rPr lang="pl-PL" dirty="0" err="1" smtClean="0"/>
              <a:t>different</a:t>
            </a:r>
            <a:r>
              <a:rPr lang="pl-PL" dirty="0" smtClean="0"/>
              <a:t> </a:t>
            </a:r>
            <a:r>
              <a:rPr lang="pl-PL" dirty="0" err="1" smtClean="0"/>
              <a:t>vision</a:t>
            </a:r>
            <a:r>
              <a:rPr lang="pl-PL" dirty="0" smtClean="0"/>
              <a:t> on public </a:t>
            </a:r>
            <a:r>
              <a:rPr lang="pl-PL" dirty="0" err="1" smtClean="0"/>
              <a:t>values</a:t>
            </a:r>
            <a:r>
              <a:rPr lang="pl-PL" dirty="0" smtClean="0"/>
              <a:t>, and </a:t>
            </a:r>
            <a:r>
              <a:rPr lang="pl-PL" dirty="0" err="1" smtClean="0"/>
              <a:t>there</a:t>
            </a:r>
            <a:r>
              <a:rPr lang="pl-PL" dirty="0" smtClean="0"/>
              <a:t> </a:t>
            </a:r>
            <a:r>
              <a:rPr lang="pl-PL" dirty="0" err="1" smtClean="0"/>
              <a:t>is</a:t>
            </a:r>
            <a:r>
              <a:rPr lang="pl-PL" dirty="0" smtClean="0"/>
              <a:t> </a:t>
            </a:r>
            <a:r>
              <a:rPr lang="pl-PL" dirty="0" err="1" smtClean="0"/>
              <a:t>rarely</a:t>
            </a:r>
            <a:r>
              <a:rPr lang="pl-PL" dirty="0" smtClean="0"/>
              <a:t> a </a:t>
            </a:r>
            <a:r>
              <a:rPr lang="pl-PL" dirty="0" err="1" smtClean="0"/>
              <a:t>guarantee</a:t>
            </a:r>
            <a:r>
              <a:rPr lang="pl-PL" dirty="0" smtClean="0"/>
              <a:t> </a:t>
            </a:r>
            <a:r>
              <a:rPr lang="pl-PL" dirty="0" err="1" smtClean="0"/>
              <a:t>that</a:t>
            </a:r>
            <a:r>
              <a:rPr lang="pl-PL" dirty="0" smtClean="0"/>
              <a:t> </a:t>
            </a:r>
            <a:r>
              <a:rPr lang="pl-PL" dirty="0" err="1" smtClean="0"/>
              <a:t>aggregate</a:t>
            </a:r>
            <a:r>
              <a:rPr lang="pl-PL" dirty="0" smtClean="0"/>
              <a:t> </a:t>
            </a:r>
            <a:r>
              <a:rPr lang="pl-PL" dirty="0" err="1" smtClean="0"/>
              <a:t>individual</a:t>
            </a:r>
            <a:r>
              <a:rPr lang="pl-PL" dirty="0" smtClean="0"/>
              <a:t> </a:t>
            </a:r>
            <a:r>
              <a:rPr lang="pl-PL" dirty="0" err="1" smtClean="0"/>
              <a:t>values</a:t>
            </a:r>
            <a:r>
              <a:rPr lang="pl-PL" dirty="0" smtClean="0"/>
              <a:t> </a:t>
            </a:r>
            <a:r>
              <a:rPr lang="pl-PL" dirty="0" err="1" smtClean="0"/>
              <a:t>or</a:t>
            </a:r>
            <a:r>
              <a:rPr lang="pl-PL" dirty="0" smtClean="0"/>
              <a:t> </a:t>
            </a:r>
            <a:r>
              <a:rPr lang="pl-PL" dirty="0" err="1" smtClean="0"/>
              <a:t>individual</a:t>
            </a:r>
            <a:r>
              <a:rPr lang="pl-PL" dirty="0" smtClean="0"/>
              <a:t> public </a:t>
            </a:r>
            <a:r>
              <a:rPr lang="pl-PL" dirty="0" err="1" smtClean="0"/>
              <a:t>values</a:t>
            </a:r>
            <a:r>
              <a:rPr lang="pl-PL" dirty="0" smtClean="0"/>
              <a:t> in a </a:t>
            </a:r>
            <a:r>
              <a:rPr lang="pl-PL" dirty="0" err="1" smtClean="0"/>
              <a:t>given</a:t>
            </a:r>
            <a:r>
              <a:rPr lang="pl-PL" dirty="0" smtClean="0"/>
              <a:t> </a:t>
            </a:r>
            <a:r>
              <a:rPr lang="pl-PL" dirty="0" err="1" smtClean="0"/>
              <a:t>society</a:t>
            </a:r>
            <a:r>
              <a:rPr lang="pl-PL" dirty="0" smtClean="0"/>
              <a:t> unit </a:t>
            </a:r>
            <a:r>
              <a:rPr lang="pl-PL" dirty="0" err="1" smtClean="0"/>
              <a:t>into</a:t>
            </a:r>
            <a:r>
              <a:rPr lang="pl-PL" dirty="0" smtClean="0"/>
              <a:t> a </a:t>
            </a:r>
            <a:r>
              <a:rPr lang="pl-PL" dirty="0" err="1" smtClean="0"/>
              <a:t>normative</a:t>
            </a:r>
            <a:r>
              <a:rPr lang="pl-PL" dirty="0" smtClean="0"/>
              <a:t> consensus. </a:t>
            </a:r>
            <a:r>
              <a:rPr lang="pl-PL" dirty="0" err="1" smtClean="0"/>
              <a:t>Thus</a:t>
            </a:r>
            <a:r>
              <a:rPr lang="pl-PL" dirty="0" smtClean="0"/>
              <a:t>, public </a:t>
            </a:r>
            <a:r>
              <a:rPr lang="pl-PL" dirty="0" err="1" smtClean="0"/>
              <a:t>values</a:t>
            </a:r>
            <a:r>
              <a:rPr lang="pl-PL" dirty="0" smtClean="0"/>
              <a:t> </a:t>
            </a:r>
            <a:r>
              <a:rPr lang="pl-PL" dirty="0" err="1" smtClean="0"/>
              <a:t>pluralism</a:t>
            </a:r>
            <a:r>
              <a:rPr lang="pl-PL" dirty="0" smtClean="0"/>
              <a:t> </a:t>
            </a:r>
            <a:r>
              <a:rPr lang="pl-PL" dirty="0" err="1" smtClean="0"/>
              <a:t>presents</a:t>
            </a:r>
            <a:r>
              <a:rPr lang="pl-PL" dirty="0" smtClean="0"/>
              <a:t> </a:t>
            </a:r>
            <a:r>
              <a:rPr lang="pl-PL" dirty="0" err="1" smtClean="0"/>
              <a:t>significant</a:t>
            </a:r>
            <a:r>
              <a:rPr lang="pl-PL" dirty="0" smtClean="0"/>
              <a:t> </a:t>
            </a:r>
            <a:r>
              <a:rPr lang="pl-PL" dirty="0" err="1" smtClean="0"/>
              <a:t>challenges</a:t>
            </a:r>
            <a:r>
              <a:rPr lang="pl-PL" dirty="0" smtClean="0"/>
              <a:t> for public </a:t>
            </a:r>
            <a:r>
              <a:rPr lang="pl-PL" dirty="0" err="1" smtClean="0"/>
              <a:t>administration</a:t>
            </a:r>
            <a:r>
              <a:rPr lang="pl-PL" dirty="0" smtClean="0"/>
              <a:t>.</a:t>
            </a:r>
          </a:p>
          <a:p>
            <a:endParaRPr lang="pl-PL" dirty="0"/>
          </a:p>
        </p:txBody>
      </p:sp>
    </p:spTree>
  </p:cSld>
  <p:clrMapOvr>
    <a:masterClrMapping/>
  </p:clrMapOvr>
  <p:transition spd="med"/>
</p:sld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"/>
        <a:ea typeface="Helvetica Neue"/>
        <a:cs typeface="Helvetica Neue"/>
      </a:majorFont>
      <a:minorFont>
        <a:latin typeface="Helvetica"/>
        <a:ea typeface="Helvetica"/>
        <a:cs typeface="Helvetica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"/>
        <a:ea typeface="Helvetica Neue"/>
        <a:cs typeface="Helvetica Neue"/>
      </a:majorFont>
      <a:minorFont>
        <a:latin typeface="Helvetica"/>
        <a:ea typeface="Helvetica"/>
        <a:cs typeface="Helvetica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3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434</TotalTime>
  <Words>1209</Words>
  <Application>Microsoft Office PowerPoint</Application>
  <PresentationFormat>Niestandardowy</PresentationFormat>
  <Paragraphs>35</Paragraphs>
  <Slides>13</Slides>
  <Notes>0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13</vt:i4>
      </vt:variant>
    </vt:vector>
  </HeadingPairs>
  <TitlesOfParts>
    <vt:vector size="14" baseType="lpstr">
      <vt:lpstr>White</vt:lpstr>
      <vt:lpstr>Virtues in the public administration  and the relations with the public</vt:lpstr>
      <vt:lpstr>Slajd 2</vt:lpstr>
      <vt:lpstr>Slajd 3</vt:lpstr>
      <vt:lpstr>Slajd 4</vt:lpstr>
      <vt:lpstr>Value and Values in Public Administration</vt:lpstr>
      <vt:lpstr>Slajd 6</vt:lpstr>
      <vt:lpstr>Slajd 7</vt:lpstr>
      <vt:lpstr>Slajd 8</vt:lpstr>
      <vt:lpstr>Linking public values to the public interest</vt:lpstr>
      <vt:lpstr>The Role of Public Administration  in Providing Information</vt:lpstr>
      <vt:lpstr>Legal Guarantees</vt:lpstr>
      <vt:lpstr>Slajd 12</vt:lpstr>
      <vt:lpstr>Slajd 13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Slajd 1</dc:title>
  <dc:creator>Brydzia</dc:creator>
  <cp:lastModifiedBy>cenabiz008</cp:lastModifiedBy>
  <cp:revision>45</cp:revision>
  <dcterms:modified xsi:type="dcterms:W3CDTF">2021-02-22T15:45:58Z</dcterms:modified>
</cp:coreProperties>
</file>