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302" r:id="rId2"/>
    <p:sldId id="303" r:id="rId3"/>
    <p:sldId id="306" r:id="rId4"/>
    <p:sldId id="307" r:id="rId5"/>
    <p:sldId id="308" r:id="rId6"/>
    <p:sldId id="309" r:id="rId7"/>
    <p:sldId id="310" r:id="rId8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1pPr>
    <a:lvl2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2pPr>
    <a:lvl3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3pPr>
    <a:lvl4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4pPr>
    <a:lvl5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5pPr>
    <a:lvl6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6pPr>
    <a:lvl7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7pPr>
    <a:lvl8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8pPr>
    <a:lvl9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18B40C"/>
    <a:srgbClr val="22384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/>
      <a:tcStyle>
        <a:tcBdr/>
        <a:fill>
          <a:solidFill>
            <a:srgbClr val="E6F0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/>
      <a:tcStyle>
        <a:tcBdr/>
        <a:fill>
          <a:solidFill>
            <a:srgbClr val="EAF8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9D1E1"/>
          </a:solidFill>
        </a:fill>
      </a:tcStyle>
    </a:wholeTbl>
    <a:band2H>
      <a:tcTxStyle/>
      <a:tcStyle>
        <a:tcBdr/>
        <a:fill>
          <a:solidFill>
            <a:srgbClr val="FCE9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91" autoAdjust="0"/>
    <p:restoredTop sz="94569" autoAdjust="0"/>
  </p:normalViewPr>
  <p:slideViewPr>
    <p:cSldViewPr>
      <p:cViewPr varScale="1">
        <p:scale>
          <a:sx n="33" d="100"/>
          <a:sy n="33" d="100"/>
        </p:scale>
        <p:origin x="-690" y="-72"/>
      </p:cViewPr>
      <p:guideLst>
        <p:guide orient="horz" pos="4320"/>
        <p:guide pos="76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3822" y="66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6A16CD-9CCD-4175-A052-E0FB87F25F5B}" type="datetimeFigureOut">
              <a:rPr lang="pl-PL" smtClean="0"/>
              <a:pPr/>
              <a:t>2021-05-04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C5B0D6-E18C-40B6-8CC5-6F602782C3E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3809124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2" name="Shape 2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ytuł i pod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6" name="Tytuł 1"/>
          <p:cNvSpPr>
            <a:spLocks noGrp="1"/>
          </p:cNvSpPr>
          <p:nvPr>
            <p:ph type="title"/>
          </p:nvPr>
        </p:nvSpPr>
        <p:spPr>
          <a:xfrm>
            <a:off x="664370" y="4049688"/>
            <a:ext cx="23042560" cy="1800200"/>
          </a:xfrm>
        </p:spPr>
        <p:txBody>
          <a:bodyPr/>
          <a:lstStyle>
            <a:lvl1pPr>
              <a:defRPr lang="pl-PL" sz="11200" b="1" i="0" u="none" strike="noStrike" cap="none" spc="0" baseline="0" dirty="0" smtClean="0">
                <a:ln>
                  <a:noFill/>
                </a:ln>
                <a:solidFill>
                  <a:srgbClr val="22384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16" name="Podtytuł 2"/>
          <p:cNvSpPr>
            <a:spLocks noGrp="1"/>
          </p:cNvSpPr>
          <p:nvPr>
            <p:ph type="subTitle" idx="1"/>
          </p:nvPr>
        </p:nvSpPr>
        <p:spPr>
          <a:xfrm>
            <a:off x="653654" y="6137920"/>
            <a:ext cx="23042560" cy="1314450"/>
          </a:xfrm>
        </p:spPr>
        <p:txBody>
          <a:bodyPr/>
          <a:lstStyle>
            <a:lvl1pPr marL="0" indent="0" algn="ctr">
              <a:buNone/>
              <a:defRPr b="1">
                <a:solidFill>
                  <a:srgbClr val="22384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 smtClean="0"/>
              <a:t>Kliknij, aby edytować styl wzorca podtytułu</a:t>
            </a:r>
            <a:endParaRPr lang="pl-PL" dirty="0"/>
          </a:p>
        </p:txBody>
      </p:sp>
      <p:cxnSp>
        <p:nvCxnSpPr>
          <p:cNvPr id="17" name="Łącznik prosty 16"/>
          <p:cNvCxnSpPr/>
          <p:nvPr userDrawn="1"/>
        </p:nvCxnSpPr>
        <p:spPr>
          <a:xfrm>
            <a:off x="653654" y="5993904"/>
            <a:ext cx="23053276" cy="0"/>
          </a:xfrm>
          <a:prstGeom prst="line">
            <a:avLst/>
          </a:prstGeom>
          <a:noFill/>
          <a:ln w="25400" cap="flat">
            <a:solidFill>
              <a:srgbClr val="22384F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9" name="Symbol zastępczy tekstu 3"/>
          <p:cNvSpPr>
            <a:spLocks noGrp="1"/>
          </p:cNvSpPr>
          <p:nvPr>
            <p:ph type="body" sz="half" idx="10"/>
          </p:nvPr>
        </p:nvSpPr>
        <p:spPr>
          <a:xfrm>
            <a:off x="18220530" y="7648994"/>
            <a:ext cx="5486400" cy="346447"/>
          </a:xfrm>
        </p:spPr>
        <p:txBody>
          <a:bodyPr/>
          <a:lstStyle>
            <a:lvl1pPr marL="0" indent="0" algn="r">
              <a:buNone/>
              <a:defRPr sz="1400">
                <a:solidFill>
                  <a:srgbClr val="22384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xmlns="" val="165418329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ytuł i pod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6" name="Tytuł 1"/>
          <p:cNvSpPr>
            <a:spLocks noGrp="1"/>
          </p:cNvSpPr>
          <p:nvPr>
            <p:ph type="title"/>
          </p:nvPr>
        </p:nvSpPr>
        <p:spPr>
          <a:xfrm>
            <a:off x="670720" y="2105472"/>
            <a:ext cx="23042560" cy="1800200"/>
          </a:xfrm>
        </p:spPr>
        <p:txBody>
          <a:bodyPr/>
          <a:lstStyle>
            <a:lvl1pPr>
              <a:defRPr b="1">
                <a:solidFill>
                  <a:srgbClr val="22384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7" name="Symbol zastępczy zawartości 2"/>
          <p:cNvSpPr>
            <a:spLocks noGrp="1"/>
          </p:cNvSpPr>
          <p:nvPr>
            <p:ph idx="1"/>
          </p:nvPr>
        </p:nvSpPr>
        <p:spPr>
          <a:xfrm>
            <a:off x="670720" y="4049688"/>
            <a:ext cx="23042560" cy="7632848"/>
          </a:xfrm>
        </p:spPr>
        <p:txBody>
          <a:bodyPr/>
          <a:lstStyle>
            <a:lvl1pPr>
              <a:defRPr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199443328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numeru slajd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CB4B4D-7CA3-9044-876B-883B54F8677D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670720" y="2321496"/>
            <a:ext cx="7488832" cy="1728192"/>
          </a:xfrm>
        </p:spPr>
        <p:txBody>
          <a:bodyPr anchor="b">
            <a:normAutofit/>
          </a:bodyPr>
          <a:lstStyle>
            <a:lvl1pPr algn="l">
              <a:defRPr sz="5000" b="1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5" name="Symbol zastępczy zawartości 2"/>
          <p:cNvSpPr>
            <a:spLocks noGrp="1"/>
          </p:cNvSpPr>
          <p:nvPr>
            <p:ph idx="1"/>
          </p:nvPr>
        </p:nvSpPr>
        <p:spPr>
          <a:xfrm>
            <a:off x="8375576" y="2321496"/>
            <a:ext cx="15049672" cy="8928992"/>
          </a:xfrm>
        </p:spPr>
        <p:txBody>
          <a:bodyPr/>
          <a:lstStyle>
            <a:lvl1pPr>
              <a:defRPr sz="32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8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24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20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20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6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70720" y="4049688"/>
            <a:ext cx="7488832" cy="7200800"/>
          </a:xfrm>
        </p:spPr>
        <p:txBody>
          <a:bodyPr>
            <a:normAutofit/>
          </a:bodyPr>
          <a:lstStyle>
            <a:lvl1pPr marL="0" indent="0" algn="l">
              <a:buNone/>
              <a:defRPr sz="25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xmlns="" val="244293315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numeru slajd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CB4B4D-7CA3-9044-876B-883B54F8677D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Symbol zastępczy zawartości 2"/>
          <p:cNvSpPr>
            <a:spLocks noGrp="1"/>
          </p:cNvSpPr>
          <p:nvPr>
            <p:ph sz="half" idx="1"/>
          </p:nvPr>
        </p:nvSpPr>
        <p:spPr>
          <a:xfrm>
            <a:off x="598712" y="4049688"/>
            <a:ext cx="11813558" cy="7128792"/>
          </a:xfrm>
        </p:spPr>
        <p:txBody>
          <a:bodyPr/>
          <a:lstStyle>
            <a:lvl1pPr>
              <a:defRPr sz="28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4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20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8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8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8" name="Symbol zastępczy zawartości 3"/>
          <p:cNvSpPr>
            <a:spLocks noGrp="1"/>
          </p:cNvSpPr>
          <p:nvPr>
            <p:ph sz="half" idx="2"/>
          </p:nvPr>
        </p:nvSpPr>
        <p:spPr>
          <a:xfrm>
            <a:off x="12840072" y="4049688"/>
            <a:ext cx="10716344" cy="7310586"/>
          </a:xfrm>
        </p:spPr>
        <p:txBody>
          <a:bodyPr/>
          <a:lstStyle>
            <a:lvl1pPr>
              <a:defRPr sz="28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4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20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8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8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9" name="Tytuł 1"/>
          <p:cNvSpPr>
            <a:spLocks noGrp="1"/>
          </p:cNvSpPr>
          <p:nvPr>
            <p:ph type="title"/>
          </p:nvPr>
        </p:nvSpPr>
        <p:spPr>
          <a:xfrm>
            <a:off x="670720" y="2105472"/>
            <a:ext cx="23042560" cy="1800200"/>
          </a:xfrm>
        </p:spPr>
        <p:txBody>
          <a:bodyPr/>
          <a:lstStyle>
            <a:lvl1pPr>
              <a:defRPr b="1">
                <a:solidFill>
                  <a:srgbClr val="22384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135484386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numeru slajd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CB4B4D-7CA3-9044-876B-883B54F8677D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6" name="Tytuł 1"/>
          <p:cNvSpPr>
            <a:spLocks noGrp="1"/>
          </p:cNvSpPr>
          <p:nvPr>
            <p:ph type="title"/>
          </p:nvPr>
        </p:nvSpPr>
        <p:spPr>
          <a:xfrm>
            <a:off x="886744" y="2105472"/>
            <a:ext cx="22610512" cy="1721346"/>
          </a:xfrm>
        </p:spPr>
        <p:txBody>
          <a:bodyPr/>
          <a:lstStyle>
            <a:lvl1pPr>
              <a:defRPr b="1">
                <a:solidFill>
                  <a:srgbClr val="22384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10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86744" y="3977680"/>
            <a:ext cx="22610512" cy="7560840"/>
          </a:xfrm>
        </p:spPr>
        <p:txBody>
          <a:bodyPr vert="eaVert"/>
          <a:lstStyle>
            <a:lvl1pPr>
              <a:defRPr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49354326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numeru slajd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CB4B4D-7CA3-9044-876B-883B54F8677D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5" name="Tytuł pionowy 1"/>
          <p:cNvSpPr>
            <a:spLocks noGrp="1"/>
          </p:cNvSpPr>
          <p:nvPr>
            <p:ph type="title" orient="vert"/>
          </p:nvPr>
        </p:nvSpPr>
        <p:spPr>
          <a:xfrm>
            <a:off x="19248784" y="2170560"/>
            <a:ext cx="3137520" cy="9295952"/>
          </a:xfrm>
        </p:spPr>
        <p:txBody>
          <a:bodyPr vert="eaVert">
            <a:normAutofit/>
          </a:bodyPr>
          <a:lstStyle>
            <a:lvl1pPr>
              <a:defRPr sz="10000" b="1">
                <a:solidFill>
                  <a:srgbClr val="22384F"/>
                </a:solidFill>
              </a:defRPr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7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958752" y="2170560"/>
            <a:ext cx="18106800" cy="9295952"/>
          </a:xfrm>
        </p:spPr>
        <p:txBody>
          <a:bodyPr vert="eaVert"/>
          <a:lstStyle>
            <a:lvl1pPr>
              <a:defRPr>
                <a:solidFill>
                  <a:srgbClr val="22384F"/>
                </a:solidFill>
              </a:defRPr>
            </a:lvl1pPr>
            <a:lvl2pPr>
              <a:defRPr>
                <a:solidFill>
                  <a:srgbClr val="22384F"/>
                </a:solidFill>
              </a:defRPr>
            </a:lvl2pPr>
            <a:lvl3pPr>
              <a:defRPr>
                <a:solidFill>
                  <a:srgbClr val="22384F"/>
                </a:solidFill>
              </a:defRPr>
            </a:lvl3pPr>
            <a:lvl4pPr>
              <a:defRPr>
                <a:solidFill>
                  <a:srgbClr val="22384F"/>
                </a:solidFill>
              </a:defRPr>
            </a:lvl4pPr>
            <a:lvl5pPr>
              <a:defRPr>
                <a:solidFill>
                  <a:srgbClr val="22384F"/>
                </a:solidFill>
              </a:defRPr>
            </a:lvl5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427915635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itechnika Opolska | Opole University of Technology | www.po.opole.pl…"/>
          <p:cNvSpPr txBox="1"/>
          <p:nvPr/>
        </p:nvSpPr>
        <p:spPr>
          <a:xfrm>
            <a:off x="4230121" y="12378774"/>
            <a:ext cx="15530056" cy="9133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defTabSz="457200">
              <a:lnSpc>
                <a:spcPct val="120000"/>
              </a:lnSpc>
              <a:defRPr sz="2700" b="1" spc="67">
                <a:solidFill>
                  <a:srgbClr val="535353"/>
                </a:solidFill>
                <a:latin typeface="Myriad Pro"/>
                <a:ea typeface="Myriad Pro"/>
                <a:cs typeface="Myriad Pro"/>
                <a:sym typeface="Myriad Pro"/>
              </a:defRPr>
            </a:pPr>
            <a:r>
              <a:t>Politechnika Opolska | Opole University of Technology | www.po.opole.pl</a:t>
            </a:r>
          </a:p>
          <a:p>
            <a:pPr defTabSz="457200">
              <a:lnSpc>
                <a:spcPct val="120000"/>
              </a:lnSpc>
              <a:defRPr sz="2700" b="1" spc="67">
                <a:solidFill>
                  <a:srgbClr val="535353"/>
                </a:solidFill>
                <a:latin typeface="Myriad Pro"/>
                <a:ea typeface="Myriad Pro"/>
                <a:cs typeface="Myriad Pro"/>
                <a:sym typeface="Myriad Pro"/>
              </a:defRPr>
            </a:pPr>
            <a:r>
              <a:t>Wydział Ekonomii i Zarządzania | Faculty of Economics and Management | www.weiz.po.opole.pl</a:t>
            </a:r>
          </a:p>
        </p:txBody>
      </p:sp>
      <p:sp>
        <p:nvSpPr>
          <p:cNvPr id="3" name="Linia"/>
          <p:cNvSpPr/>
          <p:nvPr/>
        </p:nvSpPr>
        <p:spPr>
          <a:xfrm>
            <a:off x="2108442" y="11663229"/>
            <a:ext cx="20166809" cy="3"/>
          </a:xfrm>
          <a:prstGeom prst="line">
            <a:avLst/>
          </a:prstGeom>
          <a:ln w="12700">
            <a:solidFill>
              <a:srgbClr val="535353"/>
            </a:solidFill>
            <a:prstDash val="sysDot"/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pic>
        <p:nvPicPr>
          <p:cNvPr id="4" name="poli.png" descr="poli.png"/>
          <p:cNvPicPr>
            <a:picLocks noChangeAspect="1"/>
          </p:cNvPicPr>
          <p:nvPr/>
        </p:nvPicPr>
        <p:blipFill>
          <a:blip r:embed="rId8" cstate="print">
            <a:extLst/>
          </a:blip>
          <a:stretch>
            <a:fillRect/>
          </a:stretch>
        </p:blipFill>
        <p:spPr>
          <a:xfrm>
            <a:off x="474145" y="95267"/>
            <a:ext cx="4913759" cy="1595923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23.png" descr="23.png"/>
          <p:cNvPicPr>
            <a:picLocks noChangeAspect="1"/>
          </p:cNvPicPr>
          <p:nvPr/>
        </p:nvPicPr>
        <p:blipFill>
          <a:blip r:embed="rId9" cstate="print">
            <a:extLst/>
          </a:blip>
          <a:stretch>
            <a:fillRect/>
          </a:stretch>
        </p:blipFill>
        <p:spPr>
          <a:xfrm>
            <a:off x="21519525" y="107287"/>
            <a:ext cx="2278280" cy="2111300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Tekst tytułowy"/>
          <p:cNvSpPr txBox="1">
            <a:spLocks noGrp="1"/>
          </p:cNvSpPr>
          <p:nvPr>
            <p:ph type="title"/>
          </p:nvPr>
        </p:nvSpPr>
        <p:spPr>
          <a:xfrm>
            <a:off x="1828800" y="831850"/>
            <a:ext cx="20726400" cy="63690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b">
            <a:normAutofit/>
          </a:bodyPr>
          <a:lstStyle/>
          <a:p>
            <a:r>
              <a:t>Tekst tytułowy</a:t>
            </a:r>
          </a:p>
        </p:txBody>
      </p:sp>
      <p:sp>
        <p:nvSpPr>
          <p:cNvPr id="7" name="Treść - poziom 1…"/>
          <p:cNvSpPr txBox="1">
            <a:spLocks noGrp="1"/>
          </p:cNvSpPr>
          <p:nvPr>
            <p:ph type="body" idx="1"/>
          </p:nvPr>
        </p:nvSpPr>
        <p:spPr>
          <a:xfrm>
            <a:off x="3657600" y="7772400"/>
            <a:ext cx="17068800" cy="594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8" name="Numer slajdu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9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3" r:id="rId3"/>
    <p:sldLayoutId id="2147483654" r:id="rId4"/>
    <p:sldLayoutId id="2147483655" r:id="rId5"/>
    <p:sldLayoutId id="2147483656" r:id="rId6"/>
  </p:sldLayoutIdLst>
  <p:transition spd="med"/>
  <p:timing>
    <p:tnLst>
      <p:par>
        <p:cTn id="1" dur="indefinite" restart="never" nodeType="tmRoot"/>
      </p:par>
    </p:tnLst>
  </p:timing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9pPr>
    </p:titleStyle>
    <p:body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5pPr>
      <a:lvl6pPr marL="3834419" marR="0" indent="-65942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6pPr>
      <a:lvl7pPr marL="4469419" marR="0" indent="-659419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7pPr>
      <a:lvl8pPr marL="5104419" marR="0" indent="-659419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8pPr>
      <a:lvl9pPr marL="5739419" marR="0" indent="-659419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6600" dirty="0" err="1" smtClean="0">
                <a:solidFill>
                  <a:srgbClr val="FF0000"/>
                </a:solidFill>
              </a:rPr>
              <a:t>Models</a:t>
            </a:r>
            <a:r>
              <a:rPr lang="pl-PL" sz="6600" dirty="0" smtClean="0">
                <a:solidFill>
                  <a:srgbClr val="FF0000"/>
                </a:solidFill>
              </a:rPr>
              <a:t> of </a:t>
            </a:r>
            <a:r>
              <a:rPr lang="pl-PL" sz="6600" dirty="0" err="1" smtClean="0">
                <a:solidFill>
                  <a:srgbClr val="FF0000"/>
                </a:solidFill>
              </a:rPr>
              <a:t>ethical</a:t>
            </a:r>
            <a:r>
              <a:rPr lang="pl-PL" sz="6600" dirty="0" smtClean="0">
                <a:solidFill>
                  <a:srgbClr val="FF0000"/>
                </a:solidFill>
              </a:rPr>
              <a:t> </a:t>
            </a:r>
            <a:r>
              <a:rPr lang="pl-PL" sz="6600" dirty="0" err="1" smtClean="0">
                <a:solidFill>
                  <a:srgbClr val="FF0000"/>
                </a:solidFill>
              </a:rPr>
              <a:t>decision-making</a:t>
            </a:r>
            <a:r>
              <a:rPr lang="pl-PL" sz="6600" dirty="0" smtClean="0">
                <a:solidFill>
                  <a:srgbClr val="FF0000"/>
                </a:solidFill>
              </a:rPr>
              <a:t/>
            </a:r>
            <a:br>
              <a:rPr lang="pl-PL" sz="6600" dirty="0" smtClean="0">
                <a:solidFill>
                  <a:srgbClr val="FF0000"/>
                </a:solidFill>
              </a:rPr>
            </a:br>
            <a:r>
              <a:rPr lang="pl-PL" sz="6600" dirty="0" smtClean="0">
                <a:solidFill>
                  <a:srgbClr val="FF0000"/>
                </a:solidFill>
              </a:rPr>
              <a:t>first part </a:t>
            </a:r>
            <a:endParaRPr lang="pl-PL" sz="6600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390800" y="4481736"/>
            <a:ext cx="21746416" cy="7200800"/>
          </a:xfrm>
        </p:spPr>
        <p:txBody>
          <a:bodyPr>
            <a:normAutofit/>
          </a:bodyPr>
          <a:lstStyle/>
          <a:p>
            <a:pPr algn="l"/>
            <a:r>
              <a:rPr lang="pl-PL" dirty="0" err="1" smtClean="0"/>
              <a:t>Nowadays</a:t>
            </a:r>
            <a:r>
              <a:rPr lang="pl-PL" dirty="0" smtClean="0"/>
              <a:t>, </a:t>
            </a:r>
            <a:r>
              <a:rPr lang="pl-PL" dirty="0" err="1" smtClean="0"/>
              <a:t>ethics</a:t>
            </a:r>
            <a:r>
              <a:rPr lang="pl-PL" dirty="0" smtClean="0"/>
              <a:t> in public </a:t>
            </a:r>
            <a:r>
              <a:rPr lang="pl-PL" dirty="0" err="1" smtClean="0"/>
              <a:t>administration</a:t>
            </a:r>
            <a:r>
              <a:rPr lang="pl-PL" dirty="0" smtClean="0"/>
              <a:t> </a:t>
            </a:r>
            <a:r>
              <a:rPr lang="pl-PL" dirty="0" err="1" smtClean="0"/>
              <a:t>presents</a:t>
            </a:r>
            <a:r>
              <a:rPr lang="pl-PL" dirty="0" smtClean="0"/>
              <a:t> a </a:t>
            </a:r>
            <a:r>
              <a:rPr lang="pl-PL" dirty="0" err="1" smtClean="0"/>
              <a:t>widely</a:t>
            </a:r>
            <a:r>
              <a:rPr lang="pl-PL" dirty="0" smtClean="0"/>
              <a:t> </a:t>
            </a:r>
            <a:r>
              <a:rPr lang="pl-PL" dirty="0" err="1" smtClean="0"/>
              <a:t>discussed</a:t>
            </a:r>
            <a:r>
              <a:rPr lang="pl-PL" dirty="0" smtClean="0"/>
              <a:t> </a:t>
            </a:r>
            <a:r>
              <a:rPr lang="pl-PL" dirty="0" err="1" smtClean="0"/>
              <a:t>challenging</a:t>
            </a:r>
            <a:r>
              <a:rPr lang="pl-PL" dirty="0" smtClean="0"/>
              <a:t> problem </a:t>
            </a:r>
            <a:r>
              <a:rPr lang="pl-PL" dirty="0" err="1" smtClean="0"/>
              <a:t>area</a:t>
            </a:r>
            <a:r>
              <a:rPr lang="pl-PL" dirty="0" smtClean="0"/>
              <a:t> not </a:t>
            </a:r>
            <a:r>
              <a:rPr lang="pl-PL" dirty="0" err="1" smtClean="0"/>
              <a:t>only</a:t>
            </a:r>
            <a:r>
              <a:rPr lang="pl-PL" dirty="0" smtClean="0"/>
              <a:t> </a:t>
            </a:r>
            <a:r>
              <a:rPr lang="pl-PL" dirty="0" err="1" smtClean="0"/>
              <a:t>from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theoretical</a:t>
            </a:r>
            <a:r>
              <a:rPr lang="pl-PL" dirty="0" smtClean="0"/>
              <a:t> point of </a:t>
            </a:r>
            <a:r>
              <a:rPr lang="pl-PL" dirty="0" err="1" smtClean="0"/>
              <a:t>view</a:t>
            </a:r>
            <a:r>
              <a:rPr lang="pl-PL" dirty="0" smtClean="0"/>
              <a:t> but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aspect</a:t>
            </a:r>
            <a:r>
              <a:rPr lang="pl-PL" dirty="0" smtClean="0"/>
              <a:t> of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validity</a:t>
            </a:r>
            <a:r>
              <a:rPr lang="pl-PL" dirty="0" smtClean="0"/>
              <a:t> of </a:t>
            </a:r>
            <a:r>
              <a:rPr lang="pl-PL" dirty="0" err="1" smtClean="0"/>
              <a:t>ethical</a:t>
            </a:r>
            <a:r>
              <a:rPr lang="pl-PL" dirty="0" smtClean="0"/>
              <a:t> and </a:t>
            </a:r>
            <a:r>
              <a:rPr lang="pl-PL" dirty="0" err="1" smtClean="0"/>
              <a:t>moral</a:t>
            </a:r>
            <a:r>
              <a:rPr lang="pl-PL" dirty="0" smtClean="0"/>
              <a:t> </a:t>
            </a:r>
            <a:r>
              <a:rPr lang="pl-PL" dirty="0" err="1" smtClean="0"/>
              <a:t>principles</a:t>
            </a:r>
            <a:r>
              <a:rPr lang="pl-PL" dirty="0" smtClean="0"/>
              <a:t> and </a:t>
            </a:r>
            <a:r>
              <a:rPr lang="pl-PL" dirty="0" err="1" smtClean="0"/>
              <a:t>norms</a:t>
            </a:r>
            <a:r>
              <a:rPr lang="pl-PL" dirty="0" smtClean="0"/>
              <a:t> in </a:t>
            </a:r>
            <a:r>
              <a:rPr lang="pl-PL" dirty="0" err="1" smtClean="0"/>
              <a:t>the</a:t>
            </a:r>
            <a:r>
              <a:rPr lang="pl-PL" dirty="0" smtClean="0"/>
              <a:t> field of public </a:t>
            </a:r>
            <a:r>
              <a:rPr lang="pl-PL" dirty="0" err="1" smtClean="0"/>
              <a:t>administration</a:t>
            </a:r>
            <a:r>
              <a:rPr lang="pl-PL" dirty="0" smtClean="0"/>
              <a:t> </a:t>
            </a:r>
            <a:r>
              <a:rPr lang="pl-PL" dirty="0" err="1" smtClean="0"/>
              <a:t>practice</a:t>
            </a:r>
            <a:r>
              <a:rPr lang="pl-PL" dirty="0" smtClean="0"/>
              <a:t>. </a:t>
            </a:r>
            <a:r>
              <a:rPr lang="pl-PL" dirty="0" err="1" smtClean="0"/>
              <a:t>Consequently</a:t>
            </a:r>
            <a:r>
              <a:rPr lang="pl-PL" dirty="0" smtClean="0"/>
              <a:t> </a:t>
            </a:r>
            <a:r>
              <a:rPr lang="pl-PL" dirty="0" err="1" smtClean="0"/>
              <a:t>it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in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interest</a:t>
            </a:r>
            <a:r>
              <a:rPr lang="pl-PL" dirty="0" smtClean="0"/>
              <a:t> of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whole</a:t>
            </a:r>
            <a:r>
              <a:rPr lang="pl-PL" dirty="0" smtClean="0"/>
              <a:t> </a:t>
            </a:r>
            <a:r>
              <a:rPr lang="pl-PL" dirty="0" err="1" smtClean="0"/>
              <a:t>society</a:t>
            </a:r>
            <a:r>
              <a:rPr lang="pl-PL" dirty="0" smtClean="0"/>
              <a:t> </a:t>
            </a:r>
            <a:r>
              <a:rPr lang="pl-PL" dirty="0" err="1" smtClean="0"/>
              <a:t>how</a:t>
            </a:r>
            <a:r>
              <a:rPr lang="pl-PL" dirty="0" smtClean="0"/>
              <a:t> services for </a:t>
            </a:r>
            <a:r>
              <a:rPr lang="pl-PL" dirty="0" err="1" smtClean="0"/>
              <a:t>citizens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provided</a:t>
            </a:r>
            <a:r>
              <a:rPr lang="pl-PL" dirty="0" smtClean="0"/>
              <a:t> and </a:t>
            </a:r>
            <a:r>
              <a:rPr lang="pl-PL" dirty="0" err="1" smtClean="0"/>
              <a:t>made</a:t>
            </a:r>
            <a:r>
              <a:rPr lang="pl-PL" dirty="0" smtClean="0"/>
              <a:t> </a:t>
            </a:r>
            <a:r>
              <a:rPr lang="pl-PL" dirty="0" err="1" smtClean="0"/>
              <a:t>available</a:t>
            </a:r>
            <a:r>
              <a:rPr lang="pl-PL" dirty="0" smtClean="0"/>
              <a:t> </a:t>
            </a:r>
            <a:r>
              <a:rPr lang="pl-PL" dirty="0" err="1" smtClean="0"/>
              <a:t>given</a:t>
            </a:r>
            <a:r>
              <a:rPr lang="pl-PL" dirty="0" smtClean="0"/>
              <a:t> not </a:t>
            </a:r>
            <a:r>
              <a:rPr lang="pl-PL" dirty="0" err="1" smtClean="0"/>
              <a:t>only</a:t>
            </a:r>
            <a:r>
              <a:rPr lang="pl-PL" dirty="0" smtClean="0"/>
              <a:t> economic but </a:t>
            </a:r>
            <a:r>
              <a:rPr lang="pl-PL" dirty="0" err="1" smtClean="0"/>
              <a:t>also</a:t>
            </a:r>
            <a:r>
              <a:rPr lang="pl-PL" dirty="0" smtClean="0"/>
              <a:t> </a:t>
            </a:r>
            <a:r>
              <a:rPr lang="pl-PL" dirty="0" err="1" smtClean="0"/>
              <a:t>ethical</a:t>
            </a:r>
            <a:r>
              <a:rPr lang="pl-PL" dirty="0" smtClean="0"/>
              <a:t> </a:t>
            </a:r>
            <a:r>
              <a:rPr lang="pl-PL" dirty="0" err="1" smtClean="0"/>
              <a:t>means</a:t>
            </a:r>
            <a:r>
              <a:rPr lang="pl-PL" dirty="0" smtClean="0"/>
              <a:t>, as </a:t>
            </a:r>
            <a:r>
              <a:rPr lang="pl-PL" dirty="0" err="1" smtClean="0"/>
              <a:t>they</a:t>
            </a:r>
            <a:r>
              <a:rPr lang="pl-PL" dirty="0" smtClean="0"/>
              <a:t> </a:t>
            </a:r>
            <a:r>
              <a:rPr lang="pl-PL" dirty="0" err="1" smtClean="0"/>
              <a:t>finally</a:t>
            </a:r>
            <a:r>
              <a:rPr lang="pl-PL" dirty="0" smtClean="0"/>
              <a:t> </a:t>
            </a:r>
            <a:r>
              <a:rPr lang="pl-PL" dirty="0" err="1" smtClean="0"/>
              <a:t>impact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citizenry</a:t>
            </a:r>
            <a:r>
              <a:rPr lang="pl-PL" dirty="0" smtClean="0"/>
              <a:t>. For </a:t>
            </a:r>
            <a:r>
              <a:rPr lang="pl-PL" dirty="0" err="1" smtClean="0"/>
              <a:t>that</a:t>
            </a:r>
            <a:r>
              <a:rPr lang="pl-PL" dirty="0" smtClean="0"/>
              <a:t> </a:t>
            </a:r>
            <a:r>
              <a:rPr lang="pl-PL" dirty="0" err="1" smtClean="0"/>
              <a:t>reason</a:t>
            </a:r>
            <a:r>
              <a:rPr lang="pl-PL" dirty="0" smtClean="0"/>
              <a:t>,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importance</a:t>
            </a:r>
            <a:r>
              <a:rPr lang="pl-PL" dirty="0" smtClean="0"/>
              <a:t> of </a:t>
            </a:r>
            <a:r>
              <a:rPr lang="pl-PL" dirty="0" err="1" smtClean="0"/>
              <a:t>articulating</a:t>
            </a:r>
            <a:r>
              <a:rPr lang="pl-PL" dirty="0" smtClean="0"/>
              <a:t> </a:t>
            </a:r>
            <a:r>
              <a:rPr lang="pl-PL" dirty="0" err="1" smtClean="0"/>
              <a:t>ethics</a:t>
            </a:r>
            <a:r>
              <a:rPr lang="pl-PL" dirty="0" smtClean="0"/>
              <a:t> and </a:t>
            </a:r>
            <a:r>
              <a:rPr lang="pl-PL" dirty="0" err="1" smtClean="0"/>
              <a:t>ethical</a:t>
            </a:r>
            <a:r>
              <a:rPr lang="pl-PL" dirty="0" smtClean="0"/>
              <a:t> </a:t>
            </a:r>
            <a:r>
              <a:rPr lang="pl-PL" dirty="0" err="1" smtClean="0"/>
              <a:t>values</a:t>
            </a:r>
            <a:r>
              <a:rPr lang="pl-PL" dirty="0" smtClean="0"/>
              <a:t> </a:t>
            </a:r>
            <a:r>
              <a:rPr lang="pl-PL" dirty="0" err="1" smtClean="0"/>
              <a:t>that</a:t>
            </a:r>
            <a:r>
              <a:rPr lang="pl-PL" dirty="0" smtClean="0"/>
              <a:t> </a:t>
            </a:r>
            <a:r>
              <a:rPr lang="pl-PL" dirty="0" err="1" smtClean="0"/>
              <a:t>define</a:t>
            </a:r>
            <a:r>
              <a:rPr lang="pl-PL" dirty="0" smtClean="0"/>
              <a:t> and </a:t>
            </a:r>
            <a:r>
              <a:rPr lang="pl-PL" dirty="0" err="1" smtClean="0"/>
              <a:t>underpin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public service </a:t>
            </a:r>
            <a:r>
              <a:rPr lang="pl-PL" dirty="0" err="1" smtClean="0"/>
              <a:t>cannot</a:t>
            </a:r>
            <a:r>
              <a:rPr lang="pl-PL" dirty="0" smtClean="0"/>
              <a:t> be </a:t>
            </a:r>
            <a:r>
              <a:rPr lang="pl-PL" dirty="0" err="1" smtClean="0"/>
              <a:t>underestimated</a:t>
            </a:r>
            <a:r>
              <a:rPr lang="pl-PL" dirty="0" smtClean="0"/>
              <a:t>.</a:t>
            </a:r>
          </a:p>
          <a:p>
            <a:endParaRPr lang="pl-PL" dirty="0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74776" y="3401616"/>
            <a:ext cx="21890432" cy="8280920"/>
          </a:xfrm>
        </p:spPr>
        <p:txBody>
          <a:bodyPr>
            <a:normAutofit/>
          </a:bodyPr>
          <a:lstStyle/>
          <a:p>
            <a:pPr algn="l"/>
            <a:r>
              <a:rPr lang="pl-PL" dirty="0" err="1" smtClean="0"/>
              <a:t>Treating</a:t>
            </a:r>
            <a:r>
              <a:rPr lang="pl-PL" dirty="0" smtClean="0"/>
              <a:t> </a:t>
            </a:r>
            <a:r>
              <a:rPr lang="pl-PL" dirty="0" err="1" smtClean="0"/>
              <a:t>citizens</a:t>
            </a:r>
            <a:r>
              <a:rPr lang="pl-PL" dirty="0" smtClean="0"/>
              <a:t> as individuals </a:t>
            </a:r>
            <a:r>
              <a:rPr lang="pl-PL" dirty="0" err="1" smtClean="0"/>
              <a:t>rather</a:t>
            </a:r>
            <a:r>
              <a:rPr lang="pl-PL" dirty="0" smtClean="0"/>
              <a:t> </a:t>
            </a:r>
            <a:r>
              <a:rPr lang="pl-PL" dirty="0" err="1" smtClean="0"/>
              <a:t>than</a:t>
            </a:r>
            <a:r>
              <a:rPr lang="pl-PL" dirty="0" smtClean="0"/>
              <a:t> </a:t>
            </a:r>
            <a:r>
              <a:rPr lang="pl-PL" dirty="0" err="1" smtClean="0"/>
              <a:t>anonymously</a:t>
            </a:r>
            <a:r>
              <a:rPr lang="pl-PL" dirty="0" smtClean="0"/>
              <a:t> as </a:t>
            </a:r>
            <a:r>
              <a:rPr lang="pl-PL" dirty="0" err="1" smtClean="0"/>
              <a:t>abstract</a:t>
            </a:r>
            <a:r>
              <a:rPr lang="pl-PL" dirty="0" smtClean="0"/>
              <a:t> </a:t>
            </a:r>
            <a:r>
              <a:rPr lang="pl-PL" dirty="0" err="1" smtClean="0"/>
              <a:t>cases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idea </a:t>
            </a:r>
            <a:r>
              <a:rPr lang="pl-PL" dirty="0" err="1" smtClean="0"/>
              <a:t>which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helped</a:t>
            </a:r>
            <a:r>
              <a:rPr lang="pl-PL" dirty="0" smtClean="0"/>
              <a:t> by </a:t>
            </a:r>
            <a:r>
              <a:rPr lang="pl-PL" dirty="0" err="1" smtClean="0"/>
              <a:t>establishing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so </a:t>
            </a:r>
            <a:r>
              <a:rPr lang="pl-PL" dirty="0" err="1" smtClean="0"/>
              <a:t>called</a:t>
            </a:r>
            <a:r>
              <a:rPr lang="pl-PL" dirty="0" smtClean="0"/>
              <a:t> </a:t>
            </a:r>
            <a:r>
              <a:rPr lang="pl-PL" dirty="0" err="1" smtClean="0"/>
              <a:t>client-centres</a:t>
            </a:r>
            <a:r>
              <a:rPr lang="pl-PL" dirty="0" smtClean="0"/>
              <a:t>. </a:t>
            </a:r>
            <a:r>
              <a:rPr lang="pl-PL" dirty="0" err="1" smtClean="0"/>
              <a:t>They</a:t>
            </a:r>
            <a:r>
              <a:rPr lang="pl-PL" dirty="0" smtClean="0"/>
              <a:t> </a:t>
            </a:r>
            <a:r>
              <a:rPr lang="pl-PL" dirty="0" err="1" smtClean="0"/>
              <a:t>must</a:t>
            </a:r>
            <a:r>
              <a:rPr lang="pl-PL" dirty="0" smtClean="0"/>
              <a:t> be </a:t>
            </a:r>
            <a:r>
              <a:rPr lang="pl-PL" dirty="0" err="1" smtClean="0"/>
              <a:t>flexibly</a:t>
            </a:r>
            <a:r>
              <a:rPr lang="pl-PL" dirty="0" smtClean="0"/>
              <a:t> </a:t>
            </a:r>
            <a:r>
              <a:rPr lang="pl-PL" dirty="0" err="1" smtClean="0"/>
              <a:t>structured</a:t>
            </a:r>
            <a:r>
              <a:rPr lang="pl-PL" dirty="0" smtClean="0"/>
              <a:t> </a:t>
            </a:r>
            <a:r>
              <a:rPr lang="pl-PL" dirty="0" err="1" smtClean="0"/>
              <a:t>around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clients</a:t>
            </a:r>
            <a:r>
              <a:rPr lang="pl-PL" dirty="0" smtClean="0"/>
              <a:t>’ </a:t>
            </a:r>
            <a:r>
              <a:rPr lang="pl-PL" dirty="0" err="1" smtClean="0"/>
              <a:t>needs</a:t>
            </a:r>
            <a:r>
              <a:rPr lang="pl-PL" dirty="0" smtClean="0"/>
              <a:t> and </a:t>
            </a:r>
            <a:r>
              <a:rPr lang="pl-PL" dirty="0" err="1" smtClean="0"/>
              <a:t>demands</a:t>
            </a:r>
            <a:r>
              <a:rPr lang="pl-PL" dirty="0" smtClean="0"/>
              <a:t>, </a:t>
            </a:r>
            <a:r>
              <a:rPr lang="pl-PL" dirty="0" err="1" smtClean="0"/>
              <a:t>they</a:t>
            </a:r>
            <a:r>
              <a:rPr lang="pl-PL" dirty="0" smtClean="0"/>
              <a:t> </a:t>
            </a:r>
            <a:r>
              <a:rPr lang="pl-PL" dirty="0" err="1" smtClean="0"/>
              <a:t>must</a:t>
            </a:r>
            <a:r>
              <a:rPr lang="pl-PL" dirty="0" smtClean="0"/>
              <a:t> be </a:t>
            </a:r>
            <a:r>
              <a:rPr lang="pl-PL" dirty="0" err="1" smtClean="0"/>
              <a:t>more</a:t>
            </a:r>
            <a:r>
              <a:rPr lang="pl-PL" dirty="0" smtClean="0"/>
              <a:t> </a:t>
            </a:r>
            <a:r>
              <a:rPr lang="pl-PL" dirty="0" err="1" smtClean="0"/>
              <a:t>or</a:t>
            </a:r>
            <a:r>
              <a:rPr lang="pl-PL" dirty="0" smtClean="0"/>
              <a:t> less </a:t>
            </a:r>
            <a:r>
              <a:rPr lang="pl-PL" dirty="0" err="1" smtClean="0"/>
              <a:t>defined</a:t>
            </a:r>
            <a:r>
              <a:rPr lang="pl-PL" dirty="0" smtClean="0"/>
              <a:t> by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citizens</a:t>
            </a:r>
            <a:r>
              <a:rPr lang="pl-PL" dirty="0" smtClean="0"/>
              <a:t>’ </a:t>
            </a:r>
            <a:r>
              <a:rPr lang="pl-PL" dirty="0" err="1" smtClean="0"/>
              <a:t>requirements</a:t>
            </a:r>
            <a:r>
              <a:rPr lang="pl-PL" dirty="0" smtClean="0"/>
              <a:t> </a:t>
            </a:r>
            <a:r>
              <a:rPr lang="pl-PL" dirty="0" err="1" smtClean="0"/>
              <a:t>rather</a:t>
            </a:r>
            <a:r>
              <a:rPr lang="pl-PL" dirty="0" smtClean="0"/>
              <a:t> </a:t>
            </a:r>
            <a:r>
              <a:rPr lang="pl-PL" dirty="0" err="1" smtClean="0"/>
              <a:t>than</a:t>
            </a:r>
            <a:r>
              <a:rPr lang="pl-PL" dirty="0" smtClean="0"/>
              <a:t> by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needs</a:t>
            </a:r>
            <a:r>
              <a:rPr lang="pl-PL" dirty="0" smtClean="0"/>
              <a:t> of </a:t>
            </a:r>
            <a:r>
              <a:rPr lang="pl-PL" dirty="0" err="1" smtClean="0"/>
              <a:t>administrative</a:t>
            </a:r>
            <a:r>
              <a:rPr lang="pl-PL" dirty="0" smtClean="0"/>
              <a:t> </a:t>
            </a:r>
            <a:r>
              <a:rPr lang="pl-PL" dirty="0" err="1" smtClean="0"/>
              <a:t>organisations</a:t>
            </a:r>
            <a:r>
              <a:rPr lang="pl-PL" dirty="0" smtClean="0"/>
              <a:t> and </a:t>
            </a:r>
            <a:r>
              <a:rPr lang="pl-PL" dirty="0" err="1" smtClean="0"/>
              <a:t>institutions</a:t>
            </a:r>
            <a:r>
              <a:rPr lang="pl-PL" dirty="0" smtClean="0"/>
              <a:t>; </a:t>
            </a:r>
            <a:r>
              <a:rPr lang="pl-PL" dirty="0" err="1" smtClean="0"/>
              <a:t>furthermore</a:t>
            </a:r>
            <a:r>
              <a:rPr lang="pl-PL" dirty="0" smtClean="0"/>
              <a:t>, </a:t>
            </a:r>
            <a:r>
              <a:rPr lang="pl-PL" dirty="0" err="1" smtClean="0"/>
              <a:t>they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aimed</a:t>
            </a:r>
            <a:r>
              <a:rPr lang="pl-PL" dirty="0" smtClean="0"/>
              <a:t> </a:t>
            </a:r>
            <a:r>
              <a:rPr lang="pl-PL" dirty="0" err="1" smtClean="0"/>
              <a:t>at</a:t>
            </a:r>
            <a:r>
              <a:rPr lang="pl-PL" dirty="0" smtClean="0"/>
              <a:t> </a:t>
            </a:r>
            <a:r>
              <a:rPr lang="pl-PL" dirty="0" err="1" smtClean="0"/>
              <a:t>reducing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need</a:t>
            </a:r>
            <a:r>
              <a:rPr lang="pl-PL" dirty="0" smtClean="0"/>
              <a:t> to </a:t>
            </a:r>
            <a:r>
              <a:rPr lang="pl-PL" dirty="0" err="1" smtClean="0"/>
              <a:t>complete</a:t>
            </a:r>
            <a:r>
              <a:rPr lang="pl-PL" dirty="0" smtClean="0"/>
              <a:t> an </a:t>
            </a:r>
            <a:r>
              <a:rPr lang="pl-PL" dirty="0" err="1" smtClean="0"/>
              <a:t>enormous</a:t>
            </a:r>
            <a:r>
              <a:rPr lang="pl-PL" dirty="0" smtClean="0"/>
              <a:t> pile of </a:t>
            </a:r>
            <a:r>
              <a:rPr lang="pl-PL" dirty="0" err="1" smtClean="0"/>
              <a:t>forms</a:t>
            </a:r>
            <a:r>
              <a:rPr lang="pl-PL" dirty="0" smtClean="0"/>
              <a:t>, </a:t>
            </a:r>
            <a:r>
              <a:rPr lang="pl-PL" dirty="0" err="1" smtClean="0"/>
              <a:t>considerably</a:t>
            </a:r>
            <a:r>
              <a:rPr lang="pl-PL" dirty="0" smtClean="0"/>
              <a:t> </a:t>
            </a:r>
            <a:r>
              <a:rPr lang="pl-PL" dirty="0" err="1" smtClean="0"/>
              <a:t>reducing</a:t>
            </a:r>
            <a:r>
              <a:rPr lang="pl-PL" dirty="0" smtClean="0"/>
              <a:t> </a:t>
            </a:r>
            <a:r>
              <a:rPr lang="pl-PL" dirty="0" err="1" smtClean="0"/>
              <a:t>administrative</a:t>
            </a:r>
            <a:r>
              <a:rPr lang="pl-PL" dirty="0" smtClean="0"/>
              <a:t> </a:t>
            </a:r>
            <a:r>
              <a:rPr lang="pl-PL" dirty="0" err="1" smtClean="0"/>
              <a:t>paperwork</a:t>
            </a:r>
            <a:r>
              <a:rPr lang="pl-PL" dirty="0" smtClean="0"/>
              <a:t>, </a:t>
            </a:r>
            <a:r>
              <a:rPr lang="pl-PL" dirty="0" err="1" smtClean="0"/>
              <a:t>enhancing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effectiveness</a:t>
            </a:r>
            <a:r>
              <a:rPr lang="pl-PL" dirty="0" smtClean="0"/>
              <a:t> of </a:t>
            </a:r>
            <a:r>
              <a:rPr lang="pl-PL" dirty="0" err="1" smtClean="0"/>
              <a:t>official</a:t>
            </a:r>
            <a:r>
              <a:rPr lang="pl-PL" dirty="0" smtClean="0"/>
              <a:t> </a:t>
            </a:r>
            <a:r>
              <a:rPr lang="pl-PL" dirty="0" err="1" smtClean="0"/>
              <a:t>procedures</a:t>
            </a:r>
            <a:r>
              <a:rPr lang="pl-PL" dirty="0" smtClean="0"/>
              <a:t> and in general to </a:t>
            </a:r>
            <a:r>
              <a:rPr lang="pl-PL" dirty="0" err="1" smtClean="0"/>
              <a:t>minimise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burden</a:t>
            </a:r>
            <a:r>
              <a:rPr lang="pl-PL" dirty="0" smtClean="0"/>
              <a:t> of </a:t>
            </a:r>
            <a:r>
              <a:rPr lang="pl-PL" dirty="0" err="1" smtClean="0"/>
              <a:t>bureaucratic</a:t>
            </a:r>
            <a:r>
              <a:rPr lang="pl-PL" dirty="0" smtClean="0"/>
              <a:t> </a:t>
            </a:r>
            <a:r>
              <a:rPr lang="pl-PL" dirty="0" err="1" smtClean="0"/>
              <a:t>practices</a:t>
            </a:r>
            <a:r>
              <a:rPr lang="pl-PL" dirty="0" smtClean="0"/>
              <a:t>. </a:t>
            </a:r>
            <a:endParaRPr lang="pl-PL" i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0720" y="3545632"/>
            <a:ext cx="23042560" cy="8136904"/>
          </a:xfrm>
        </p:spPr>
        <p:txBody>
          <a:bodyPr/>
          <a:lstStyle/>
          <a:p>
            <a:pPr algn="l"/>
            <a:r>
              <a:rPr lang="pl-PL" dirty="0" err="1" smtClean="0"/>
              <a:t>At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same time, </a:t>
            </a:r>
            <a:r>
              <a:rPr lang="pl-PL" dirty="0" err="1" smtClean="0"/>
              <a:t>they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closely</a:t>
            </a:r>
            <a:r>
              <a:rPr lang="pl-PL" dirty="0" smtClean="0"/>
              <a:t> </a:t>
            </a:r>
            <a:r>
              <a:rPr lang="pl-PL" dirty="0" err="1" smtClean="0"/>
              <a:t>connected</a:t>
            </a:r>
            <a:r>
              <a:rPr lang="pl-PL" dirty="0" smtClean="0"/>
              <a:t> </a:t>
            </a:r>
            <a:r>
              <a:rPr lang="pl-PL" dirty="0" err="1" smtClean="0"/>
              <a:t>with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building</a:t>
            </a:r>
            <a:r>
              <a:rPr lang="pl-PL" dirty="0" smtClean="0"/>
              <a:t> of </a:t>
            </a:r>
            <a:r>
              <a:rPr lang="pl-PL" dirty="0" err="1" smtClean="0"/>
              <a:t>effective</a:t>
            </a:r>
            <a:r>
              <a:rPr lang="pl-PL" dirty="0" smtClean="0"/>
              <a:t> </a:t>
            </a:r>
            <a:r>
              <a:rPr lang="pl-PL" dirty="0" err="1" smtClean="0"/>
              <a:t>communicative</a:t>
            </a:r>
            <a:r>
              <a:rPr lang="pl-PL" dirty="0" smtClean="0"/>
              <a:t> </a:t>
            </a:r>
            <a:r>
              <a:rPr lang="pl-PL" dirty="0" err="1" smtClean="0"/>
              <a:t>channels</a:t>
            </a:r>
            <a:r>
              <a:rPr lang="pl-PL" dirty="0" smtClean="0"/>
              <a:t> </a:t>
            </a:r>
            <a:r>
              <a:rPr lang="pl-PL" dirty="0" err="1" smtClean="0"/>
              <a:t>which</a:t>
            </a:r>
            <a:r>
              <a:rPr lang="pl-PL" dirty="0" smtClean="0"/>
              <a:t> </a:t>
            </a:r>
            <a:r>
              <a:rPr lang="pl-PL" dirty="0" err="1" smtClean="0"/>
              <a:t>would</a:t>
            </a:r>
            <a:r>
              <a:rPr lang="pl-PL" dirty="0" smtClean="0"/>
              <a:t> </a:t>
            </a:r>
            <a:r>
              <a:rPr lang="pl-PL" dirty="0" err="1" smtClean="0"/>
              <a:t>enable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provision</a:t>
            </a:r>
            <a:r>
              <a:rPr lang="pl-PL" dirty="0" smtClean="0"/>
              <a:t> of an </a:t>
            </a:r>
            <a:r>
              <a:rPr lang="pl-PL" dirty="0" err="1" smtClean="0"/>
              <a:t>active</a:t>
            </a:r>
            <a:r>
              <a:rPr lang="pl-PL" dirty="0" smtClean="0"/>
              <a:t> </a:t>
            </a:r>
            <a:r>
              <a:rPr lang="pl-PL" dirty="0" err="1" smtClean="0"/>
              <a:t>dialogue</a:t>
            </a:r>
            <a:r>
              <a:rPr lang="pl-PL" dirty="0" smtClean="0"/>
              <a:t> </a:t>
            </a:r>
            <a:r>
              <a:rPr lang="pl-PL" dirty="0" err="1" smtClean="0"/>
              <a:t>with</a:t>
            </a:r>
            <a:r>
              <a:rPr lang="pl-PL" dirty="0" smtClean="0"/>
              <a:t> </a:t>
            </a:r>
            <a:r>
              <a:rPr lang="pl-PL" dirty="0" err="1" smtClean="0"/>
              <a:t>citizens</a:t>
            </a:r>
            <a:r>
              <a:rPr lang="pl-PL" dirty="0" smtClean="0"/>
              <a:t>. Public management </a:t>
            </a:r>
            <a:r>
              <a:rPr lang="pl-PL" dirty="0" err="1" smtClean="0"/>
              <a:t>evaluates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process</a:t>
            </a:r>
            <a:r>
              <a:rPr lang="pl-PL" dirty="0" smtClean="0"/>
              <a:t> of </a:t>
            </a:r>
            <a:r>
              <a:rPr lang="pl-PL" dirty="0" err="1" smtClean="0"/>
              <a:t>serving</a:t>
            </a:r>
            <a:r>
              <a:rPr lang="pl-PL" dirty="0" smtClean="0"/>
              <a:t> </a:t>
            </a:r>
            <a:r>
              <a:rPr lang="pl-PL" dirty="0" err="1" smtClean="0"/>
              <a:t>citizenship</a:t>
            </a:r>
            <a:r>
              <a:rPr lang="pl-PL" dirty="0" smtClean="0"/>
              <a:t> </a:t>
            </a:r>
            <a:r>
              <a:rPr lang="pl-PL" dirty="0" err="1" smtClean="0"/>
              <a:t>from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perspective</a:t>
            </a:r>
            <a:r>
              <a:rPr lang="pl-PL" dirty="0" smtClean="0"/>
              <a:t> of </a:t>
            </a:r>
            <a:r>
              <a:rPr lang="pl-PL" dirty="0" err="1" smtClean="0"/>
              <a:t>its</a:t>
            </a:r>
            <a:r>
              <a:rPr lang="pl-PL" dirty="0" smtClean="0"/>
              <a:t> </a:t>
            </a:r>
            <a:r>
              <a:rPr lang="pl-PL" dirty="0" err="1" smtClean="0"/>
              <a:t>outcomes</a:t>
            </a:r>
            <a:r>
              <a:rPr lang="pl-PL" dirty="0" smtClean="0"/>
              <a:t> and consequences </a:t>
            </a:r>
            <a:r>
              <a:rPr lang="pl-PL" dirty="0" err="1" smtClean="0"/>
              <a:t>including</a:t>
            </a:r>
            <a:r>
              <a:rPr lang="pl-PL" dirty="0" smtClean="0"/>
              <a:t> </a:t>
            </a:r>
            <a:r>
              <a:rPr lang="pl-PL" dirty="0" err="1" smtClean="0"/>
              <a:t>productivity</a:t>
            </a:r>
            <a:r>
              <a:rPr lang="pl-PL" dirty="0" smtClean="0"/>
              <a:t>, </a:t>
            </a:r>
            <a:r>
              <a:rPr lang="pl-PL" dirty="0" err="1" smtClean="0"/>
              <a:t>efficiency</a:t>
            </a:r>
            <a:r>
              <a:rPr lang="pl-PL" dirty="0" smtClean="0"/>
              <a:t>, </a:t>
            </a:r>
            <a:r>
              <a:rPr lang="pl-PL" dirty="0" err="1" smtClean="0"/>
              <a:t>economy</a:t>
            </a:r>
            <a:r>
              <a:rPr lang="pl-PL" dirty="0" smtClean="0"/>
              <a:t>, </a:t>
            </a:r>
            <a:r>
              <a:rPr lang="pl-PL" dirty="0" err="1" smtClean="0"/>
              <a:t>effectiveness</a:t>
            </a:r>
            <a:r>
              <a:rPr lang="pl-PL" dirty="0" smtClean="0"/>
              <a:t>, </a:t>
            </a:r>
            <a:r>
              <a:rPr lang="pl-PL" dirty="0" err="1" smtClean="0"/>
              <a:t>competitiveness</a:t>
            </a:r>
            <a:r>
              <a:rPr lang="pl-PL" dirty="0" smtClean="0"/>
              <a:t>, and performance, </a:t>
            </a:r>
            <a:r>
              <a:rPr lang="pl-PL" dirty="0" err="1" smtClean="0"/>
              <a:t>benefits</a:t>
            </a:r>
            <a:r>
              <a:rPr lang="pl-PL" dirty="0" smtClean="0"/>
              <a:t> for </a:t>
            </a:r>
            <a:r>
              <a:rPr lang="pl-PL" dirty="0" err="1" smtClean="0"/>
              <a:t>the</a:t>
            </a:r>
            <a:r>
              <a:rPr lang="pl-PL" dirty="0" smtClean="0"/>
              <a:t> community and </a:t>
            </a:r>
            <a:r>
              <a:rPr lang="pl-PL" dirty="0" err="1" smtClean="0"/>
              <a:t>generally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quality</a:t>
            </a:r>
            <a:r>
              <a:rPr lang="pl-PL" dirty="0" smtClean="0"/>
              <a:t> and </a:t>
            </a:r>
            <a:r>
              <a:rPr lang="pl-PL" dirty="0" err="1" smtClean="0"/>
              <a:t>satisfaction</a:t>
            </a:r>
            <a:r>
              <a:rPr lang="pl-PL" dirty="0" smtClean="0"/>
              <a:t> of </a:t>
            </a:r>
            <a:r>
              <a:rPr lang="pl-PL" dirty="0" err="1" smtClean="0"/>
              <a:t>citizens</a:t>
            </a:r>
            <a:r>
              <a:rPr lang="pl-PL" dirty="0" smtClean="0"/>
              <a:t>. To </a:t>
            </a:r>
            <a:r>
              <a:rPr lang="pl-PL" dirty="0" err="1" smtClean="0"/>
              <a:t>reach</a:t>
            </a:r>
            <a:r>
              <a:rPr lang="pl-PL" dirty="0" smtClean="0"/>
              <a:t> </a:t>
            </a:r>
            <a:r>
              <a:rPr lang="pl-PL" dirty="0" err="1" smtClean="0"/>
              <a:t>these</a:t>
            </a:r>
            <a:r>
              <a:rPr lang="pl-PL" dirty="0" smtClean="0"/>
              <a:t> </a:t>
            </a:r>
            <a:r>
              <a:rPr lang="pl-PL" dirty="0" err="1" smtClean="0"/>
              <a:t>goals</a:t>
            </a:r>
            <a:r>
              <a:rPr lang="pl-PL" dirty="0" smtClean="0"/>
              <a:t>, </a:t>
            </a:r>
            <a:r>
              <a:rPr lang="pl-PL" dirty="0" err="1" smtClean="0"/>
              <a:t>it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necessary</a:t>
            </a:r>
            <a:r>
              <a:rPr lang="pl-PL" dirty="0" smtClean="0"/>
              <a:t> to </a:t>
            </a:r>
            <a:r>
              <a:rPr lang="pl-PL" dirty="0" err="1" smtClean="0"/>
              <a:t>motivate</a:t>
            </a:r>
            <a:r>
              <a:rPr lang="pl-PL" dirty="0" smtClean="0"/>
              <a:t> public </a:t>
            </a:r>
            <a:r>
              <a:rPr lang="pl-PL" dirty="0" err="1" smtClean="0"/>
              <a:t>administrators</a:t>
            </a:r>
            <a:r>
              <a:rPr lang="pl-PL" dirty="0" smtClean="0"/>
              <a:t> to </a:t>
            </a:r>
            <a:r>
              <a:rPr lang="pl-PL" dirty="0" err="1" smtClean="0"/>
              <a:t>act</a:t>
            </a:r>
            <a:r>
              <a:rPr lang="pl-PL" dirty="0" smtClean="0"/>
              <a:t> in </a:t>
            </a:r>
            <a:r>
              <a:rPr lang="pl-PL" dirty="0" err="1" smtClean="0"/>
              <a:t>accordance</a:t>
            </a:r>
            <a:r>
              <a:rPr lang="pl-PL" dirty="0" smtClean="0"/>
              <a:t> </a:t>
            </a:r>
            <a:r>
              <a:rPr lang="pl-PL" dirty="0" err="1" smtClean="0"/>
              <a:t>with</a:t>
            </a:r>
            <a:r>
              <a:rPr lang="pl-PL" dirty="0" smtClean="0"/>
              <a:t> law, public </a:t>
            </a:r>
            <a:r>
              <a:rPr lang="pl-PL" dirty="0" err="1" smtClean="0"/>
              <a:t>interest</a:t>
            </a:r>
            <a:r>
              <a:rPr lang="pl-PL" dirty="0" smtClean="0"/>
              <a:t> and </a:t>
            </a:r>
            <a:r>
              <a:rPr lang="pl-PL" dirty="0" err="1" smtClean="0"/>
              <a:t>ethics</a:t>
            </a:r>
            <a:r>
              <a:rPr lang="pl-PL" dirty="0" smtClean="0"/>
              <a:t>, </a:t>
            </a:r>
            <a:r>
              <a:rPr lang="pl-PL" dirty="0" err="1" smtClean="0"/>
              <a:t>that</a:t>
            </a:r>
            <a:r>
              <a:rPr lang="pl-PL" dirty="0" smtClean="0"/>
              <a:t> </a:t>
            </a:r>
            <a:r>
              <a:rPr lang="pl-PL" dirty="0" err="1" smtClean="0"/>
              <a:t>why</a:t>
            </a:r>
            <a:r>
              <a:rPr lang="pl-PL" dirty="0" smtClean="0"/>
              <a:t> </a:t>
            </a:r>
            <a:r>
              <a:rPr lang="pl-PL" dirty="0" err="1" smtClean="0"/>
              <a:t>decision-making</a:t>
            </a:r>
            <a:r>
              <a:rPr lang="pl-PL" dirty="0" smtClean="0"/>
              <a:t> </a:t>
            </a:r>
            <a:r>
              <a:rPr lang="pl-PL" dirty="0" err="1" smtClean="0"/>
              <a:t>processes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desired</a:t>
            </a:r>
            <a:r>
              <a:rPr lang="pl-PL" dirty="0" smtClean="0"/>
              <a:t> to be </a:t>
            </a:r>
            <a:r>
              <a:rPr lang="pl-PL" dirty="0" err="1" smtClean="0"/>
              <a:t>politically</a:t>
            </a:r>
            <a:r>
              <a:rPr lang="pl-PL" dirty="0" smtClean="0"/>
              <a:t> </a:t>
            </a:r>
            <a:r>
              <a:rPr lang="pl-PL" dirty="0" err="1" smtClean="0"/>
              <a:t>neutral</a:t>
            </a:r>
            <a:r>
              <a:rPr lang="pl-PL" dirty="0" smtClean="0"/>
              <a:t>, independent.</a:t>
            </a:r>
          </a:p>
          <a:p>
            <a:endParaRPr lang="pl-PL" dirty="0"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6600" dirty="0" err="1" smtClean="0">
                <a:solidFill>
                  <a:srgbClr val="FF0000"/>
                </a:solidFill>
              </a:rPr>
              <a:t>The</a:t>
            </a:r>
            <a:r>
              <a:rPr lang="pl-PL" sz="6600" dirty="0" smtClean="0">
                <a:solidFill>
                  <a:srgbClr val="FF0000"/>
                </a:solidFill>
              </a:rPr>
              <a:t> </a:t>
            </a:r>
            <a:r>
              <a:rPr lang="pl-PL" sz="6600" dirty="0" err="1" smtClean="0">
                <a:solidFill>
                  <a:srgbClr val="FF0000"/>
                </a:solidFill>
              </a:rPr>
              <a:t>ethical</a:t>
            </a:r>
            <a:r>
              <a:rPr lang="pl-PL" sz="6600" dirty="0" smtClean="0">
                <a:solidFill>
                  <a:srgbClr val="FF0000"/>
                </a:solidFill>
              </a:rPr>
              <a:t> </a:t>
            </a:r>
            <a:r>
              <a:rPr lang="pl-PL" sz="6600" dirty="0" err="1" smtClean="0">
                <a:solidFill>
                  <a:srgbClr val="FF0000"/>
                </a:solidFill>
              </a:rPr>
              <a:t>decision-making</a:t>
            </a:r>
            <a:r>
              <a:rPr lang="pl-PL" sz="6600" dirty="0" smtClean="0">
                <a:solidFill>
                  <a:srgbClr val="FF0000"/>
                </a:solidFill>
              </a:rPr>
              <a:t> </a:t>
            </a:r>
            <a:r>
              <a:rPr lang="pl-PL" sz="6600" dirty="0" err="1" smtClean="0">
                <a:solidFill>
                  <a:srgbClr val="FF0000"/>
                </a:solidFill>
              </a:rPr>
              <a:t>process</a:t>
            </a:r>
            <a:r>
              <a:rPr lang="pl-PL" sz="6600" dirty="0" smtClean="0">
                <a:solidFill>
                  <a:srgbClr val="FF0000"/>
                </a:solidFill>
              </a:rPr>
              <a:t> </a:t>
            </a:r>
            <a:endParaRPr lang="pl-PL" sz="6600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pl-PL" sz="6000" dirty="0" smtClean="0"/>
              <a:t>In general, under </a:t>
            </a:r>
            <a:r>
              <a:rPr lang="pl-PL" sz="6000" dirty="0" err="1" smtClean="0"/>
              <a:t>the</a:t>
            </a:r>
            <a:r>
              <a:rPr lang="pl-PL" sz="6000" dirty="0" smtClean="0"/>
              <a:t> </a:t>
            </a:r>
            <a:r>
              <a:rPr lang="pl-PL" sz="6000" dirty="0" err="1" smtClean="0"/>
              <a:t>decision-making</a:t>
            </a:r>
            <a:r>
              <a:rPr lang="pl-PL" sz="6000" dirty="0" smtClean="0"/>
              <a:t> </a:t>
            </a:r>
            <a:r>
              <a:rPr lang="pl-PL" sz="6000" dirty="0" err="1" smtClean="0"/>
              <a:t>process</a:t>
            </a:r>
            <a:r>
              <a:rPr lang="pl-PL" sz="6000" dirty="0" smtClean="0"/>
              <a:t> we </a:t>
            </a:r>
            <a:r>
              <a:rPr lang="pl-PL" sz="6000" dirty="0" err="1" smtClean="0"/>
              <a:t>understand</a:t>
            </a:r>
            <a:r>
              <a:rPr lang="pl-PL" sz="6000" dirty="0" smtClean="0"/>
              <a:t> </a:t>
            </a:r>
            <a:r>
              <a:rPr lang="pl-PL" sz="6000" dirty="0" err="1" smtClean="0"/>
              <a:t>the</a:t>
            </a:r>
            <a:r>
              <a:rPr lang="pl-PL" sz="6000" dirty="0" smtClean="0"/>
              <a:t> </a:t>
            </a:r>
            <a:r>
              <a:rPr lang="pl-PL" sz="6000" dirty="0" err="1" smtClean="0"/>
              <a:t>selection</a:t>
            </a:r>
            <a:r>
              <a:rPr lang="pl-PL" sz="6000" dirty="0" smtClean="0"/>
              <a:t> </a:t>
            </a:r>
            <a:r>
              <a:rPr lang="pl-PL" sz="6000" dirty="0" err="1" smtClean="0"/>
              <a:t>from</a:t>
            </a:r>
            <a:r>
              <a:rPr lang="pl-PL" sz="6000" dirty="0" smtClean="0"/>
              <a:t> </a:t>
            </a:r>
            <a:r>
              <a:rPr lang="pl-PL" sz="6000" dirty="0" err="1" smtClean="0"/>
              <a:t>several</a:t>
            </a:r>
            <a:r>
              <a:rPr lang="pl-PL" sz="6000" dirty="0" smtClean="0"/>
              <a:t> </a:t>
            </a:r>
            <a:r>
              <a:rPr lang="pl-PL" sz="6000" dirty="0" err="1" smtClean="0"/>
              <a:t>reasonable</a:t>
            </a:r>
            <a:r>
              <a:rPr lang="pl-PL" sz="6000" dirty="0" smtClean="0"/>
              <a:t> </a:t>
            </a:r>
            <a:r>
              <a:rPr lang="pl-PL" sz="6000" dirty="0" err="1" smtClean="0"/>
              <a:t>options</a:t>
            </a:r>
            <a:r>
              <a:rPr lang="pl-PL" sz="6000" dirty="0" smtClean="0"/>
              <a:t> </a:t>
            </a:r>
            <a:r>
              <a:rPr lang="pl-PL" sz="6000" dirty="0" err="1" smtClean="0"/>
              <a:t>or</a:t>
            </a:r>
            <a:r>
              <a:rPr lang="pl-PL" sz="6000" dirty="0" smtClean="0"/>
              <a:t> </a:t>
            </a:r>
            <a:r>
              <a:rPr lang="pl-PL" sz="6000" dirty="0" err="1" smtClean="0"/>
              <a:t>preferences</a:t>
            </a:r>
            <a:r>
              <a:rPr lang="pl-PL" sz="6000" dirty="0" smtClean="0"/>
              <a:t>. </a:t>
            </a:r>
            <a:r>
              <a:rPr lang="pl-PL" sz="6000" dirty="0" err="1" smtClean="0"/>
              <a:t>The</a:t>
            </a:r>
            <a:r>
              <a:rPr lang="pl-PL" sz="6000" dirty="0" smtClean="0"/>
              <a:t> </a:t>
            </a:r>
            <a:r>
              <a:rPr lang="pl-PL" sz="6000" dirty="0" err="1" smtClean="0"/>
              <a:t>ethical</a:t>
            </a:r>
            <a:r>
              <a:rPr lang="pl-PL" sz="6000" dirty="0" smtClean="0"/>
              <a:t> </a:t>
            </a:r>
            <a:r>
              <a:rPr lang="pl-PL" sz="6000" dirty="0" err="1" smtClean="0"/>
              <a:t>decision</a:t>
            </a:r>
            <a:r>
              <a:rPr lang="pl-PL" sz="6000" dirty="0" smtClean="0"/>
              <a:t>– </a:t>
            </a:r>
            <a:r>
              <a:rPr lang="pl-PL" sz="6000" dirty="0" err="1" smtClean="0"/>
              <a:t>making</a:t>
            </a:r>
            <a:r>
              <a:rPr lang="pl-PL" sz="6000" dirty="0" smtClean="0"/>
              <a:t> </a:t>
            </a:r>
            <a:r>
              <a:rPr lang="pl-PL" sz="6000" dirty="0" err="1" smtClean="0"/>
              <a:t>process</a:t>
            </a:r>
            <a:r>
              <a:rPr lang="pl-PL" sz="6000" dirty="0" smtClean="0"/>
              <a:t>, in </a:t>
            </a:r>
            <a:r>
              <a:rPr lang="pl-PL" sz="6000" dirty="0" err="1" smtClean="0"/>
              <a:t>turn</a:t>
            </a:r>
            <a:r>
              <a:rPr lang="pl-PL" sz="6000" dirty="0" smtClean="0"/>
              <a:t>, </a:t>
            </a:r>
            <a:r>
              <a:rPr lang="pl-PL" sz="6000" dirty="0" err="1" smtClean="0"/>
              <a:t>is</a:t>
            </a:r>
            <a:r>
              <a:rPr lang="pl-PL" sz="6000" dirty="0" smtClean="0"/>
              <a:t> </a:t>
            </a:r>
            <a:r>
              <a:rPr lang="pl-PL" sz="6000" dirty="0" err="1" smtClean="0"/>
              <a:t>usually</a:t>
            </a:r>
            <a:r>
              <a:rPr lang="pl-PL" sz="6000" dirty="0" smtClean="0"/>
              <a:t> </a:t>
            </a:r>
            <a:r>
              <a:rPr lang="pl-PL" sz="6000" dirty="0" err="1" smtClean="0"/>
              <a:t>characterised</a:t>
            </a:r>
            <a:r>
              <a:rPr lang="pl-PL" sz="6000" dirty="0" smtClean="0"/>
              <a:t> as </a:t>
            </a:r>
            <a:r>
              <a:rPr lang="pl-PL" sz="6000" dirty="0" err="1" smtClean="0"/>
              <a:t>the</a:t>
            </a:r>
            <a:r>
              <a:rPr lang="pl-PL" sz="6000" dirty="0" smtClean="0"/>
              <a:t> </a:t>
            </a:r>
            <a:r>
              <a:rPr lang="pl-PL" sz="6000" dirty="0" err="1" smtClean="0"/>
              <a:t>course</a:t>
            </a:r>
            <a:r>
              <a:rPr lang="pl-PL" sz="6000" dirty="0" smtClean="0"/>
              <a:t> of </a:t>
            </a:r>
            <a:r>
              <a:rPr lang="pl-PL" sz="6000" dirty="0" err="1" smtClean="0"/>
              <a:t>the</a:t>
            </a:r>
            <a:r>
              <a:rPr lang="pl-PL" sz="6000" dirty="0" smtClean="0"/>
              <a:t> action of </a:t>
            </a:r>
            <a:r>
              <a:rPr lang="pl-PL" sz="6000" dirty="0" err="1" smtClean="0"/>
              <a:t>choosing</a:t>
            </a:r>
            <a:r>
              <a:rPr lang="pl-PL" sz="6000" dirty="0" smtClean="0"/>
              <a:t> </a:t>
            </a:r>
            <a:r>
              <a:rPr lang="pl-PL" sz="6000" dirty="0" err="1" smtClean="0"/>
              <a:t>from</a:t>
            </a:r>
            <a:r>
              <a:rPr lang="pl-PL" sz="6000" dirty="0" smtClean="0"/>
              <a:t> </a:t>
            </a:r>
            <a:r>
              <a:rPr lang="pl-PL" sz="6000" dirty="0" err="1" smtClean="0"/>
              <a:t>alternatives</a:t>
            </a:r>
            <a:r>
              <a:rPr lang="pl-PL" sz="6000" dirty="0" smtClean="0"/>
              <a:t> </a:t>
            </a:r>
            <a:r>
              <a:rPr lang="pl-PL" sz="6000" dirty="0" err="1" smtClean="0"/>
              <a:t>which</a:t>
            </a:r>
            <a:r>
              <a:rPr lang="pl-PL" sz="6000" dirty="0" smtClean="0"/>
              <a:t> </a:t>
            </a:r>
            <a:r>
              <a:rPr lang="pl-PL" sz="6000" dirty="0" err="1" smtClean="0"/>
              <a:t>are</a:t>
            </a:r>
            <a:r>
              <a:rPr lang="pl-PL" sz="6000" dirty="0" smtClean="0"/>
              <a:t> </a:t>
            </a:r>
            <a:r>
              <a:rPr lang="pl-PL" sz="6000" dirty="0" err="1" smtClean="0"/>
              <a:t>based</a:t>
            </a:r>
            <a:r>
              <a:rPr lang="pl-PL" sz="6000" dirty="0" smtClean="0"/>
              <a:t> on public </a:t>
            </a:r>
            <a:r>
              <a:rPr lang="pl-PL" sz="6000" dirty="0" err="1" smtClean="0"/>
              <a:t>administrative</a:t>
            </a:r>
            <a:r>
              <a:rPr lang="pl-PL" sz="6000" dirty="0" smtClean="0"/>
              <a:t> </a:t>
            </a:r>
            <a:r>
              <a:rPr lang="pl-PL" sz="6000" dirty="0" err="1" smtClean="0"/>
              <a:t>values</a:t>
            </a:r>
            <a:r>
              <a:rPr lang="pl-PL" sz="6000" dirty="0" smtClean="0"/>
              <a:t>, </a:t>
            </a:r>
            <a:r>
              <a:rPr lang="pl-PL" sz="6000" dirty="0" err="1" smtClean="0"/>
              <a:t>moral</a:t>
            </a:r>
            <a:r>
              <a:rPr lang="pl-PL" sz="6000" dirty="0" smtClean="0"/>
              <a:t> </a:t>
            </a:r>
            <a:r>
              <a:rPr lang="pl-PL" sz="6000" dirty="0" err="1" smtClean="0"/>
              <a:t>responsibility</a:t>
            </a:r>
            <a:r>
              <a:rPr lang="pl-PL" sz="6000" dirty="0" smtClean="0"/>
              <a:t> and </a:t>
            </a:r>
            <a:r>
              <a:rPr lang="pl-PL" sz="6000" dirty="0" err="1" smtClean="0"/>
              <a:t>personal</a:t>
            </a:r>
            <a:r>
              <a:rPr lang="pl-PL" sz="6000" dirty="0" smtClean="0"/>
              <a:t> </a:t>
            </a:r>
            <a:r>
              <a:rPr lang="pl-PL" sz="6000" dirty="0" err="1" smtClean="0"/>
              <a:t>accountability</a:t>
            </a:r>
            <a:r>
              <a:rPr lang="pl-PL" sz="6000" dirty="0" smtClean="0"/>
              <a:t> of public </a:t>
            </a:r>
            <a:r>
              <a:rPr lang="pl-PL" sz="6000" dirty="0" err="1" smtClean="0"/>
              <a:t>administrators</a:t>
            </a:r>
            <a:r>
              <a:rPr lang="pl-PL" sz="6000" dirty="0" smtClean="0"/>
              <a:t> </a:t>
            </a:r>
            <a:r>
              <a:rPr lang="pl-PL" sz="6000" dirty="0" err="1" smtClean="0"/>
              <a:t>towards</a:t>
            </a:r>
            <a:r>
              <a:rPr lang="pl-PL" sz="6000" dirty="0" smtClean="0"/>
              <a:t> </a:t>
            </a:r>
            <a:r>
              <a:rPr lang="pl-PL" sz="6000" dirty="0" err="1" smtClean="0"/>
              <a:t>the</a:t>
            </a:r>
            <a:r>
              <a:rPr lang="pl-PL" sz="6000" dirty="0" smtClean="0"/>
              <a:t> </a:t>
            </a:r>
            <a:r>
              <a:rPr lang="pl-PL" sz="6000" dirty="0" err="1" smtClean="0"/>
              <a:t>citizenry</a:t>
            </a:r>
            <a:r>
              <a:rPr lang="pl-PL" sz="6000" dirty="0" smtClean="0"/>
              <a:t>, </a:t>
            </a:r>
            <a:r>
              <a:rPr lang="pl-PL" sz="6000" dirty="0" err="1" smtClean="0"/>
              <a:t>colleagues</a:t>
            </a:r>
            <a:r>
              <a:rPr lang="pl-PL" sz="6000" dirty="0" smtClean="0"/>
              <a:t> </a:t>
            </a:r>
            <a:r>
              <a:rPr lang="pl-PL" sz="6000" dirty="0" err="1" smtClean="0"/>
              <a:t>at</a:t>
            </a:r>
            <a:r>
              <a:rPr lang="pl-PL" sz="6000" dirty="0" smtClean="0"/>
              <a:t> </a:t>
            </a:r>
            <a:r>
              <a:rPr lang="pl-PL" sz="6000" dirty="0" err="1" smtClean="0"/>
              <a:t>work</a:t>
            </a:r>
            <a:r>
              <a:rPr lang="pl-PL" sz="6000" dirty="0" smtClean="0"/>
              <a:t>, and </a:t>
            </a:r>
            <a:r>
              <a:rPr lang="pl-PL" sz="6000" dirty="0" err="1" smtClean="0"/>
              <a:t>at</a:t>
            </a:r>
            <a:r>
              <a:rPr lang="pl-PL" sz="6000" dirty="0" smtClean="0"/>
              <a:t> </a:t>
            </a:r>
            <a:r>
              <a:rPr lang="pl-PL" sz="6000" dirty="0" err="1" smtClean="0"/>
              <a:t>the</a:t>
            </a:r>
            <a:r>
              <a:rPr lang="pl-PL" sz="6000" dirty="0" smtClean="0"/>
              <a:t> same time </a:t>
            </a:r>
            <a:r>
              <a:rPr lang="pl-PL" sz="6000" dirty="0" err="1" smtClean="0"/>
              <a:t>towards</a:t>
            </a:r>
            <a:r>
              <a:rPr lang="pl-PL" sz="6000" dirty="0" smtClean="0"/>
              <a:t> </a:t>
            </a:r>
            <a:r>
              <a:rPr lang="pl-PL" sz="6000" dirty="0" err="1" smtClean="0"/>
              <a:t>each</a:t>
            </a:r>
            <a:r>
              <a:rPr lang="pl-PL" sz="6000" dirty="0" smtClean="0"/>
              <a:t> </a:t>
            </a:r>
            <a:r>
              <a:rPr lang="pl-PL" sz="6000" dirty="0" err="1" smtClean="0"/>
              <a:t>other</a:t>
            </a:r>
            <a:r>
              <a:rPr lang="pl-PL" sz="6000" dirty="0" smtClean="0"/>
              <a:t>, and </a:t>
            </a:r>
            <a:r>
              <a:rPr lang="pl-PL" sz="6000" dirty="0" err="1" smtClean="0"/>
              <a:t>last</a:t>
            </a:r>
            <a:r>
              <a:rPr lang="pl-PL" sz="6000" dirty="0" smtClean="0"/>
              <a:t> but not </a:t>
            </a:r>
            <a:r>
              <a:rPr lang="pl-PL" sz="6000" dirty="0" err="1" smtClean="0"/>
              <a:t>least</a:t>
            </a:r>
            <a:r>
              <a:rPr lang="pl-PL" sz="6000" dirty="0" smtClean="0"/>
              <a:t> </a:t>
            </a:r>
            <a:r>
              <a:rPr lang="pl-PL" sz="6000" dirty="0" err="1" smtClean="0"/>
              <a:t>towards</a:t>
            </a:r>
            <a:r>
              <a:rPr lang="pl-PL" sz="6000" dirty="0" smtClean="0"/>
              <a:t> a </a:t>
            </a:r>
            <a:r>
              <a:rPr lang="pl-PL" sz="6000" dirty="0" err="1" smtClean="0"/>
              <a:t>certain</a:t>
            </a:r>
            <a:r>
              <a:rPr lang="pl-PL" sz="6000" dirty="0" smtClean="0"/>
              <a:t> community and </a:t>
            </a:r>
            <a:r>
              <a:rPr lang="pl-PL" sz="6000" dirty="0" err="1" smtClean="0"/>
              <a:t>society</a:t>
            </a:r>
            <a:r>
              <a:rPr lang="pl-PL" sz="6000" dirty="0" smtClean="0"/>
              <a:t>. </a:t>
            </a:r>
            <a:endParaRPr lang="pl-PL" sz="6000" dirty="0"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0720" y="3833664"/>
            <a:ext cx="23042560" cy="7848872"/>
          </a:xfrm>
        </p:spPr>
        <p:txBody>
          <a:bodyPr>
            <a:normAutofit/>
          </a:bodyPr>
          <a:lstStyle/>
          <a:p>
            <a:pPr algn="l"/>
            <a:r>
              <a:rPr lang="pl-PL" sz="6000" dirty="0" err="1" smtClean="0"/>
              <a:t>Finally</a:t>
            </a:r>
            <a:r>
              <a:rPr lang="pl-PL" sz="6000" dirty="0" smtClean="0"/>
              <a:t>, </a:t>
            </a:r>
            <a:r>
              <a:rPr lang="pl-PL" sz="6000" dirty="0" err="1" smtClean="0"/>
              <a:t>their</a:t>
            </a:r>
            <a:r>
              <a:rPr lang="pl-PL" sz="6000" dirty="0" smtClean="0"/>
              <a:t> </a:t>
            </a:r>
            <a:r>
              <a:rPr lang="pl-PL" sz="6000" dirty="0" err="1" smtClean="0"/>
              <a:t>decisions</a:t>
            </a:r>
            <a:r>
              <a:rPr lang="pl-PL" sz="6000" dirty="0" smtClean="0"/>
              <a:t> </a:t>
            </a:r>
            <a:r>
              <a:rPr lang="pl-PL" sz="6000" dirty="0" err="1" smtClean="0"/>
              <a:t>have</a:t>
            </a:r>
            <a:r>
              <a:rPr lang="pl-PL" sz="6000" dirty="0" smtClean="0"/>
              <a:t> to </a:t>
            </a:r>
            <a:r>
              <a:rPr lang="pl-PL" sz="6000" dirty="0" err="1" smtClean="0"/>
              <a:t>reflect</a:t>
            </a:r>
            <a:r>
              <a:rPr lang="pl-PL" sz="6000" dirty="0" smtClean="0"/>
              <a:t> </a:t>
            </a:r>
            <a:r>
              <a:rPr lang="pl-PL" sz="6000" dirty="0" err="1" smtClean="0"/>
              <a:t>their</a:t>
            </a:r>
            <a:r>
              <a:rPr lang="pl-PL" sz="6000" dirty="0" smtClean="0"/>
              <a:t> </a:t>
            </a:r>
            <a:r>
              <a:rPr lang="pl-PL" sz="6000" dirty="0" err="1" smtClean="0"/>
              <a:t>respect</a:t>
            </a:r>
            <a:r>
              <a:rPr lang="pl-PL" sz="6000" dirty="0" smtClean="0"/>
              <a:t> for </a:t>
            </a:r>
            <a:r>
              <a:rPr lang="pl-PL" sz="6000" dirty="0" err="1" smtClean="0"/>
              <a:t>professional</a:t>
            </a:r>
            <a:r>
              <a:rPr lang="pl-PL" sz="6000" dirty="0" smtClean="0"/>
              <a:t> </a:t>
            </a:r>
            <a:r>
              <a:rPr lang="pl-PL" sz="6000" dirty="0" err="1" smtClean="0"/>
              <a:t>values</a:t>
            </a:r>
            <a:r>
              <a:rPr lang="pl-PL" sz="6000" dirty="0" smtClean="0"/>
              <a:t>, </a:t>
            </a:r>
            <a:r>
              <a:rPr lang="pl-PL" sz="6000" dirty="0" err="1" smtClean="0"/>
              <a:t>principles</a:t>
            </a:r>
            <a:r>
              <a:rPr lang="pl-PL" sz="6000" dirty="0" smtClean="0"/>
              <a:t> and </a:t>
            </a:r>
            <a:r>
              <a:rPr lang="pl-PL" sz="6000" dirty="0" err="1" smtClean="0"/>
              <a:t>norms</a:t>
            </a:r>
            <a:r>
              <a:rPr lang="pl-PL" sz="6000" dirty="0" smtClean="0"/>
              <a:t>. First of </a:t>
            </a:r>
            <a:r>
              <a:rPr lang="pl-PL" sz="6000" dirty="0" err="1" smtClean="0"/>
              <a:t>all</a:t>
            </a:r>
            <a:r>
              <a:rPr lang="pl-PL" sz="6000" dirty="0" smtClean="0"/>
              <a:t> </a:t>
            </a:r>
            <a:r>
              <a:rPr lang="pl-PL" sz="6000" dirty="0" err="1" smtClean="0"/>
              <a:t>it</a:t>
            </a:r>
            <a:r>
              <a:rPr lang="pl-PL" sz="6000" dirty="0" smtClean="0"/>
              <a:t> </a:t>
            </a:r>
            <a:r>
              <a:rPr lang="pl-PL" sz="6000" dirty="0" err="1" smtClean="0"/>
              <a:t>is</a:t>
            </a:r>
            <a:r>
              <a:rPr lang="pl-PL" sz="6000" dirty="0" smtClean="0"/>
              <a:t> </a:t>
            </a:r>
            <a:r>
              <a:rPr lang="pl-PL" sz="6000" dirty="0" err="1" smtClean="0"/>
              <a:t>necessary</a:t>
            </a:r>
            <a:r>
              <a:rPr lang="pl-PL" sz="6000" dirty="0" smtClean="0"/>
              <a:t> to </a:t>
            </a:r>
            <a:r>
              <a:rPr lang="pl-PL" sz="6000" dirty="0" err="1" smtClean="0"/>
              <a:t>mention</a:t>
            </a:r>
            <a:r>
              <a:rPr lang="pl-PL" sz="6000" dirty="0" smtClean="0"/>
              <a:t> </a:t>
            </a:r>
            <a:r>
              <a:rPr lang="pl-PL" sz="6000" dirty="0" err="1" smtClean="0"/>
              <a:t>the</a:t>
            </a:r>
            <a:r>
              <a:rPr lang="pl-PL" sz="6000" dirty="0" smtClean="0"/>
              <a:t> </a:t>
            </a:r>
            <a:r>
              <a:rPr lang="pl-PL" sz="6000" dirty="0" err="1" smtClean="0"/>
              <a:t>ethical</a:t>
            </a:r>
            <a:r>
              <a:rPr lang="pl-PL" sz="6000" dirty="0" smtClean="0"/>
              <a:t> </a:t>
            </a:r>
            <a:r>
              <a:rPr lang="pl-PL" sz="6000" dirty="0" err="1" smtClean="0"/>
              <a:t>project</a:t>
            </a:r>
            <a:r>
              <a:rPr lang="pl-PL" sz="6000" dirty="0" smtClean="0"/>
              <a:t> of </a:t>
            </a:r>
            <a:r>
              <a:rPr lang="pl-PL" sz="6000" dirty="0" err="1" smtClean="0"/>
              <a:t>the</a:t>
            </a:r>
            <a:r>
              <a:rPr lang="pl-PL" sz="6000" dirty="0" smtClean="0"/>
              <a:t> </a:t>
            </a:r>
            <a:r>
              <a:rPr lang="pl-PL" sz="6000" dirty="0" err="1" smtClean="0"/>
              <a:t>decisionmaking</a:t>
            </a:r>
            <a:r>
              <a:rPr lang="pl-PL" sz="6000" dirty="0" smtClean="0"/>
              <a:t> </a:t>
            </a:r>
            <a:r>
              <a:rPr lang="pl-PL" sz="6000" dirty="0" err="1" smtClean="0"/>
              <a:t>process</a:t>
            </a:r>
            <a:r>
              <a:rPr lang="pl-PL" sz="6000" dirty="0" smtClean="0"/>
              <a:t> </a:t>
            </a:r>
            <a:r>
              <a:rPr lang="pl-PL" sz="6000" dirty="0" err="1" smtClean="0"/>
              <a:t>elaborated</a:t>
            </a:r>
            <a:r>
              <a:rPr lang="pl-PL" sz="6000" dirty="0" smtClean="0"/>
              <a:t> by </a:t>
            </a:r>
            <a:r>
              <a:rPr lang="pl-PL" sz="6000" dirty="0" err="1" smtClean="0"/>
              <a:t>the</a:t>
            </a:r>
            <a:r>
              <a:rPr lang="pl-PL" sz="6000" dirty="0" smtClean="0"/>
              <a:t> </a:t>
            </a:r>
            <a:r>
              <a:rPr lang="pl-PL" sz="6000" dirty="0" err="1" smtClean="0"/>
              <a:t>Council</a:t>
            </a:r>
            <a:r>
              <a:rPr lang="pl-PL" sz="6000" dirty="0" smtClean="0"/>
              <a:t> of Europe in 2009. </a:t>
            </a:r>
            <a:r>
              <a:rPr lang="pl-PL" sz="6000" dirty="0" err="1" smtClean="0"/>
              <a:t>Its</a:t>
            </a:r>
            <a:r>
              <a:rPr lang="pl-PL" sz="6000" dirty="0" smtClean="0"/>
              <a:t> </a:t>
            </a:r>
            <a:r>
              <a:rPr lang="pl-PL" sz="6000" dirty="0" err="1" smtClean="0"/>
              <a:t>main</a:t>
            </a:r>
            <a:r>
              <a:rPr lang="pl-PL" sz="6000" dirty="0" smtClean="0"/>
              <a:t> </a:t>
            </a:r>
            <a:r>
              <a:rPr lang="pl-PL" sz="6000" dirty="0" err="1" smtClean="0"/>
              <a:t>aim</a:t>
            </a:r>
            <a:r>
              <a:rPr lang="pl-PL" sz="6000" dirty="0" smtClean="0"/>
              <a:t> </a:t>
            </a:r>
            <a:r>
              <a:rPr lang="pl-PL" sz="6000" dirty="0" err="1" smtClean="0"/>
              <a:t>is</a:t>
            </a:r>
            <a:r>
              <a:rPr lang="pl-PL" sz="6000" dirty="0" smtClean="0"/>
              <a:t> to help public </a:t>
            </a:r>
            <a:r>
              <a:rPr lang="pl-PL" sz="6000" dirty="0" err="1" smtClean="0"/>
              <a:t>servants</a:t>
            </a:r>
            <a:r>
              <a:rPr lang="pl-PL" sz="6000" dirty="0" smtClean="0"/>
              <a:t> in </a:t>
            </a:r>
            <a:r>
              <a:rPr lang="pl-PL" sz="6000" dirty="0" err="1" smtClean="0"/>
              <a:t>making</a:t>
            </a:r>
            <a:r>
              <a:rPr lang="pl-PL" sz="6000" dirty="0" smtClean="0"/>
              <a:t> </a:t>
            </a:r>
            <a:r>
              <a:rPr lang="pl-PL" sz="6000" dirty="0" err="1" smtClean="0"/>
              <a:t>their</a:t>
            </a:r>
            <a:r>
              <a:rPr lang="pl-PL" sz="6000" dirty="0" smtClean="0"/>
              <a:t> </a:t>
            </a:r>
            <a:r>
              <a:rPr lang="pl-PL" sz="6000" dirty="0" err="1" smtClean="0"/>
              <a:t>decisions</a:t>
            </a:r>
            <a:r>
              <a:rPr lang="pl-PL" sz="6000" dirty="0" smtClean="0"/>
              <a:t> </a:t>
            </a:r>
            <a:r>
              <a:rPr lang="pl-PL" sz="6000" dirty="0" err="1" smtClean="0"/>
              <a:t>observing</a:t>
            </a:r>
            <a:r>
              <a:rPr lang="pl-PL" sz="6000" dirty="0" smtClean="0"/>
              <a:t> </a:t>
            </a:r>
            <a:r>
              <a:rPr lang="pl-PL" sz="6000" dirty="0" err="1" smtClean="0"/>
              <a:t>the</a:t>
            </a:r>
            <a:r>
              <a:rPr lang="pl-PL" sz="6000" dirty="0" smtClean="0"/>
              <a:t> </a:t>
            </a:r>
            <a:r>
              <a:rPr lang="pl-PL" sz="6000" dirty="0" err="1" smtClean="0"/>
              <a:t>following</a:t>
            </a:r>
            <a:r>
              <a:rPr lang="pl-PL" sz="6000" dirty="0" smtClean="0"/>
              <a:t> </a:t>
            </a:r>
            <a:r>
              <a:rPr lang="pl-PL" sz="6000" dirty="0" err="1" smtClean="0"/>
              <a:t>steps</a:t>
            </a:r>
            <a:r>
              <a:rPr lang="pl-PL" sz="6000" dirty="0" smtClean="0"/>
              <a:t> in order to </a:t>
            </a:r>
            <a:r>
              <a:rPr lang="pl-PL" sz="6000" dirty="0" err="1" smtClean="0"/>
              <a:t>respect</a:t>
            </a:r>
            <a:r>
              <a:rPr lang="pl-PL" sz="6000" dirty="0" smtClean="0"/>
              <a:t> </a:t>
            </a:r>
            <a:r>
              <a:rPr lang="pl-PL" sz="6000" dirty="0" err="1" smtClean="0"/>
              <a:t>both</a:t>
            </a:r>
            <a:r>
              <a:rPr lang="pl-PL" sz="6000" dirty="0" smtClean="0"/>
              <a:t> </a:t>
            </a:r>
            <a:r>
              <a:rPr lang="pl-PL" sz="6000" dirty="0" err="1" smtClean="0"/>
              <a:t>the</a:t>
            </a:r>
            <a:r>
              <a:rPr lang="pl-PL" sz="6000" dirty="0" smtClean="0"/>
              <a:t> </a:t>
            </a:r>
            <a:r>
              <a:rPr lang="pl-PL" sz="6000" dirty="0" err="1" smtClean="0"/>
              <a:t>objectivity</a:t>
            </a:r>
            <a:r>
              <a:rPr lang="pl-PL" sz="6000" dirty="0" smtClean="0"/>
              <a:t> and </a:t>
            </a:r>
            <a:r>
              <a:rPr lang="pl-PL" sz="6000" dirty="0" err="1" smtClean="0"/>
              <a:t>ethical</a:t>
            </a:r>
            <a:r>
              <a:rPr lang="pl-PL" sz="6000" dirty="0" smtClean="0"/>
              <a:t> </a:t>
            </a:r>
            <a:r>
              <a:rPr lang="pl-PL" sz="6000" dirty="0" err="1" smtClean="0"/>
              <a:t>nature</a:t>
            </a:r>
            <a:r>
              <a:rPr lang="pl-PL" sz="6000" dirty="0" smtClean="0"/>
              <a:t> of </a:t>
            </a:r>
            <a:r>
              <a:rPr lang="pl-PL" sz="6000" dirty="0" err="1" smtClean="0"/>
              <a:t>their</a:t>
            </a:r>
            <a:r>
              <a:rPr lang="pl-PL" sz="6000" dirty="0" smtClean="0"/>
              <a:t> </a:t>
            </a:r>
            <a:r>
              <a:rPr lang="pl-PL" sz="6000" dirty="0" err="1" smtClean="0"/>
              <a:t>decisions</a:t>
            </a:r>
            <a:r>
              <a:rPr lang="pl-PL" sz="6000" dirty="0" smtClean="0"/>
              <a:t>. </a:t>
            </a:r>
            <a:r>
              <a:rPr lang="pl-PL" sz="6000" dirty="0" err="1" smtClean="0"/>
              <a:t>The</a:t>
            </a:r>
            <a:r>
              <a:rPr lang="pl-PL" sz="6000" dirty="0" smtClean="0"/>
              <a:t> first step </a:t>
            </a:r>
            <a:r>
              <a:rPr lang="pl-PL" sz="6000" dirty="0" err="1" smtClean="0"/>
              <a:t>consists</a:t>
            </a:r>
            <a:r>
              <a:rPr lang="pl-PL" sz="6000" dirty="0" smtClean="0"/>
              <a:t> in </a:t>
            </a:r>
            <a:r>
              <a:rPr lang="pl-PL" sz="6000" dirty="0" err="1" smtClean="0"/>
              <a:t>the</a:t>
            </a:r>
            <a:r>
              <a:rPr lang="pl-PL" sz="6000" dirty="0" smtClean="0"/>
              <a:t> </a:t>
            </a:r>
            <a:r>
              <a:rPr lang="pl-PL" sz="6000" dirty="0" err="1" smtClean="0"/>
              <a:t>exact</a:t>
            </a:r>
            <a:r>
              <a:rPr lang="pl-PL" sz="6000" dirty="0" smtClean="0"/>
              <a:t> </a:t>
            </a:r>
            <a:r>
              <a:rPr lang="pl-PL" sz="6000" dirty="0" err="1" smtClean="0"/>
              <a:t>definition</a:t>
            </a:r>
            <a:r>
              <a:rPr lang="pl-PL" sz="6000" dirty="0" smtClean="0"/>
              <a:t> of </a:t>
            </a:r>
            <a:r>
              <a:rPr lang="pl-PL" sz="6000" dirty="0" err="1" smtClean="0"/>
              <a:t>the</a:t>
            </a:r>
            <a:r>
              <a:rPr lang="pl-PL" sz="6000" dirty="0" smtClean="0"/>
              <a:t> problem </a:t>
            </a:r>
            <a:r>
              <a:rPr lang="pl-PL" sz="6000" dirty="0" err="1" smtClean="0"/>
              <a:t>which</a:t>
            </a:r>
            <a:r>
              <a:rPr lang="pl-PL" sz="6000" dirty="0" smtClean="0"/>
              <a:t> </a:t>
            </a:r>
            <a:r>
              <a:rPr lang="pl-PL" sz="6000" dirty="0" err="1" smtClean="0"/>
              <a:t>has</a:t>
            </a:r>
            <a:r>
              <a:rPr lang="pl-PL" sz="6000" dirty="0" smtClean="0"/>
              <a:t> to be </a:t>
            </a:r>
            <a:r>
              <a:rPr lang="pl-PL" sz="6000" dirty="0" err="1" smtClean="0"/>
              <a:t>resolved</a:t>
            </a:r>
            <a:r>
              <a:rPr lang="pl-PL" sz="6000" dirty="0" smtClean="0"/>
              <a:t>. </a:t>
            </a:r>
            <a:endParaRPr lang="pl-PL" sz="6000" dirty="0"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pl-PL" dirty="0" err="1" smtClean="0"/>
              <a:t>Within</a:t>
            </a:r>
            <a:r>
              <a:rPr lang="pl-PL" dirty="0" smtClean="0"/>
              <a:t> </a:t>
            </a:r>
            <a:r>
              <a:rPr lang="pl-PL" dirty="0" err="1" smtClean="0"/>
              <a:t>this</a:t>
            </a:r>
            <a:r>
              <a:rPr lang="pl-PL" dirty="0" smtClean="0"/>
              <a:t> step, </a:t>
            </a:r>
            <a:r>
              <a:rPr lang="pl-PL" dirty="0" err="1" smtClean="0"/>
              <a:t>it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important</a:t>
            </a:r>
            <a:r>
              <a:rPr lang="pl-PL" dirty="0" smtClean="0"/>
              <a:t> to </a:t>
            </a:r>
            <a:r>
              <a:rPr lang="pl-PL" dirty="0" err="1" smtClean="0"/>
              <a:t>examine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specific</a:t>
            </a:r>
            <a:r>
              <a:rPr lang="pl-PL" dirty="0" smtClean="0"/>
              <a:t> </a:t>
            </a:r>
            <a:r>
              <a:rPr lang="pl-PL" dirty="0" err="1" smtClean="0"/>
              <a:t>context</a:t>
            </a:r>
            <a:r>
              <a:rPr lang="pl-PL" dirty="0" smtClean="0"/>
              <a:t> </a:t>
            </a:r>
            <a:r>
              <a:rPr lang="pl-PL" dirty="0" err="1" smtClean="0"/>
              <a:t>where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problem </a:t>
            </a:r>
            <a:r>
              <a:rPr lang="pl-PL" dirty="0" err="1" smtClean="0"/>
              <a:t>occurs</a:t>
            </a:r>
            <a:r>
              <a:rPr lang="pl-PL" dirty="0" smtClean="0"/>
              <a:t>. A  </a:t>
            </a:r>
            <a:r>
              <a:rPr lang="pl-PL" dirty="0" err="1" smtClean="0"/>
              <a:t>bureaucrat</a:t>
            </a:r>
            <a:r>
              <a:rPr lang="pl-PL" dirty="0" smtClean="0"/>
              <a:t> </a:t>
            </a:r>
            <a:r>
              <a:rPr lang="pl-PL" dirty="0" err="1" smtClean="0"/>
              <a:t>should</a:t>
            </a:r>
            <a:r>
              <a:rPr lang="pl-PL" dirty="0" smtClean="0"/>
              <a:t> </a:t>
            </a:r>
            <a:r>
              <a:rPr lang="pl-PL" dirty="0" err="1" smtClean="0"/>
              <a:t>answer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following</a:t>
            </a:r>
            <a:r>
              <a:rPr lang="pl-PL" dirty="0" smtClean="0"/>
              <a:t> </a:t>
            </a:r>
            <a:r>
              <a:rPr lang="pl-PL" dirty="0" err="1" smtClean="0"/>
              <a:t>questions</a:t>
            </a:r>
            <a:r>
              <a:rPr lang="pl-PL" dirty="0" smtClean="0"/>
              <a:t>: </a:t>
            </a:r>
          </a:p>
          <a:p>
            <a:pPr algn="l"/>
            <a:endParaRPr lang="pl-PL" b="1" i="1" dirty="0" smtClean="0"/>
          </a:p>
          <a:p>
            <a:pPr algn="l"/>
            <a:r>
              <a:rPr lang="pl-PL" b="1" i="1" dirty="0" smtClean="0">
                <a:solidFill>
                  <a:schemeClr val="accent1">
                    <a:lumMod val="75000"/>
                  </a:schemeClr>
                </a:solidFill>
              </a:rPr>
              <a:t>- </a:t>
            </a:r>
            <a:r>
              <a:rPr lang="pl-PL" b="1" i="1" dirty="0" err="1" smtClean="0">
                <a:solidFill>
                  <a:schemeClr val="accent1">
                    <a:lumMod val="75000"/>
                  </a:schemeClr>
                </a:solidFill>
              </a:rPr>
              <a:t>Which</a:t>
            </a:r>
            <a:r>
              <a:rPr lang="pl-PL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b="1" i="1" dirty="0" err="1" smtClean="0">
                <a:solidFill>
                  <a:schemeClr val="accent1">
                    <a:lumMod val="75000"/>
                  </a:schemeClr>
                </a:solidFill>
              </a:rPr>
              <a:t>are</a:t>
            </a:r>
            <a:r>
              <a:rPr lang="pl-PL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b="1" i="1" dirty="0" err="1" smtClean="0">
                <a:solidFill>
                  <a:schemeClr val="accent1">
                    <a:lumMod val="75000"/>
                  </a:schemeClr>
                </a:solidFill>
              </a:rPr>
              <a:t>the</a:t>
            </a:r>
            <a:r>
              <a:rPr lang="pl-PL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b="1" i="1" dirty="0" err="1" smtClean="0">
                <a:solidFill>
                  <a:schemeClr val="accent1">
                    <a:lumMod val="75000"/>
                  </a:schemeClr>
                </a:solidFill>
              </a:rPr>
              <a:t>main</a:t>
            </a:r>
            <a:r>
              <a:rPr lang="pl-PL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b="1" i="1" dirty="0" err="1" smtClean="0">
                <a:solidFill>
                  <a:schemeClr val="accent1">
                    <a:lumMod val="75000"/>
                  </a:schemeClr>
                </a:solidFill>
              </a:rPr>
              <a:t>factors</a:t>
            </a:r>
            <a:r>
              <a:rPr lang="pl-PL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b="1" i="1" dirty="0" err="1" smtClean="0">
                <a:solidFill>
                  <a:schemeClr val="accent1">
                    <a:lumMod val="75000"/>
                  </a:schemeClr>
                </a:solidFill>
              </a:rPr>
              <a:t>influencing</a:t>
            </a:r>
            <a:r>
              <a:rPr lang="pl-PL" b="1" i="1" dirty="0" smtClean="0">
                <a:solidFill>
                  <a:schemeClr val="accent1">
                    <a:lumMod val="75000"/>
                  </a:schemeClr>
                </a:solidFill>
              </a:rPr>
              <a:t> my </a:t>
            </a:r>
            <a:r>
              <a:rPr lang="pl-PL" b="1" i="1" dirty="0" err="1" smtClean="0">
                <a:solidFill>
                  <a:schemeClr val="accent1">
                    <a:lumMod val="75000"/>
                  </a:schemeClr>
                </a:solidFill>
              </a:rPr>
              <a:t>decision</a:t>
            </a:r>
            <a:r>
              <a:rPr lang="pl-PL" b="1" i="1" dirty="0" smtClean="0">
                <a:solidFill>
                  <a:schemeClr val="accent1">
                    <a:lumMod val="75000"/>
                  </a:schemeClr>
                </a:solidFill>
              </a:rPr>
              <a:t>? </a:t>
            </a:r>
            <a:endParaRPr lang="pl-PL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l"/>
            <a:r>
              <a:rPr lang="pl-PL" b="1" i="1" dirty="0" smtClean="0">
                <a:solidFill>
                  <a:schemeClr val="accent1">
                    <a:lumMod val="75000"/>
                  </a:schemeClr>
                </a:solidFill>
              </a:rPr>
              <a:t>- </a:t>
            </a:r>
            <a:r>
              <a:rPr lang="pl-PL" b="1" i="1" dirty="0" err="1" smtClean="0">
                <a:solidFill>
                  <a:schemeClr val="accent1">
                    <a:lumMod val="75000"/>
                  </a:schemeClr>
                </a:solidFill>
              </a:rPr>
              <a:t>At</a:t>
            </a:r>
            <a:r>
              <a:rPr lang="pl-PL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b="1" i="1" dirty="0" err="1" smtClean="0">
                <a:solidFill>
                  <a:schemeClr val="accent1">
                    <a:lumMod val="75000"/>
                  </a:schemeClr>
                </a:solidFill>
              </a:rPr>
              <a:t>what</a:t>
            </a:r>
            <a:r>
              <a:rPr lang="pl-PL" b="1" i="1" dirty="0" smtClean="0">
                <a:solidFill>
                  <a:schemeClr val="accent1">
                    <a:lumMod val="75000"/>
                  </a:schemeClr>
                </a:solidFill>
              </a:rPr>
              <a:t> time </a:t>
            </a:r>
            <a:r>
              <a:rPr lang="pl-PL" b="1" i="1" dirty="0" err="1" smtClean="0">
                <a:solidFill>
                  <a:schemeClr val="accent1">
                    <a:lumMod val="75000"/>
                  </a:schemeClr>
                </a:solidFill>
              </a:rPr>
              <a:t>must</a:t>
            </a:r>
            <a:r>
              <a:rPr lang="pl-PL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b="1" i="1" dirty="0" err="1" smtClean="0">
                <a:solidFill>
                  <a:schemeClr val="accent1">
                    <a:lumMod val="75000"/>
                  </a:schemeClr>
                </a:solidFill>
              </a:rPr>
              <a:t>the</a:t>
            </a:r>
            <a:r>
              <a:rPr lang="pl-PL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b="1" i="1" dirty="0" err="1" smtClean="0">
                <a:solidFill>
                  <a:schemeClr val="accent1">
                    <a:lumMod val="75000"/>
                  </a:schemeClr>
                </a:solidFill>
              </a:rPr>
              <a:t>decision</a:t>
            </a:r>
            <a:r>
              <a:rPr lang="pl-PL" b="1" i="1" dirty="0" smtClean="0">
                <a:solidFill>
                  <a:schemeClr val="accent1">
                    <a:lumMod val="75000"/>
                  </a:schemeClr>
                </a:solidFill>
              </a:rPr>
              <a:t> be </a:t>
            </a:r>
            <a:r>
              <a:rPr lang="pl-PL" b="1" i="1" dirty="0" err="1" smtClean="0">
                <a:solidFill>
                  <a:schemeClr val="accent1">
                    <a:lumMod val="75000"/>
                  </a:schemeClr>
                </a:solidFill>
              </a:rPr>
              <a:t>taken</a:t>
            </a:r>
            <a:r>
              <a:rPr lang="pl-PL" b="1" i="1" dirty="0" smtClean="0">
                <a:solidFill>
                  <a:schemeClr val="accent1">
                    <a:lumMod val="75000"/>
                  </a:schemeClr>
                </a:solidFill>
              </a:rPr>
              <a:t> and </a:t>
            </a:r>
            <a:r>
              <a:rPr lang="pl-PL" b="1" i="1" dirty="0" err="1" smtClean="0">
                <a:solidFill>
                  <a:schemeClr val="accent1">
                    <a:lumMod val="75000"/>
                  </a:schemeClr>
                </a:solidFill>
              </a:rPr>
              <a:t>when</a:t>
            </a:r>
            <a:r>
              <a:rPr lang="pl-PL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b="1" i="1" dirty="0" err="1" smtClean="0">
                <a:solidFill>
                  <a:schemeClr val="accent1">
                    <a:lumMod val="75000"/>
                  </a:schemeClr>
                </a:solidFill>
              </a:rPr>
              <a:t>are</a:t>
            </a:r>
            <a:r>
              <a:rPr lang="pl-PL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b="1" i="1" dirty="0" err="1" smtClean="0">
                <a:solidFill>
                  <a:schemeClr val="accent1">
                    <a:lumMod val="75000"/>
                  </a:schemeClr>
                </a:solidFill>
              </a:rPr>
              <a:t>its</a:t>
            </a:r>
            <a:r>
              <a:rPr lang="pl-PL" b="1" i="1" dirty="0" smtClean="0">
                <a:solidFill>
                  <a:schemeClr val="accent1">
                    <a:lumMod val="75000"/>
                  </a:schemeClr>
                </a:solidFill>
              </a:rPr>
              <a:t> consequences </a:t>
            </a:r>
            <a:r>
              <a:rPr lang="pl-PL" b="1" i="1" dirty="0" smtClean="0">
                <a:solidFill>
                  <a:schemeClr val="accent1">
                    <a:lumMod val="75000"/>
                  </a:schemeClr>
                </a:solidFill>
              </a:rPr>
              <a:t>  	</a:t>
            </a:r>
            <a:r>
              <a:rPr lang="pl-PL" b="1" i="1" dirty="0" err="1" smtClean="0">
                <a:solidFill>
                  <a:schemeClr val="accent1">
                    <a:lumMod val="75000"/>
                  </a:schemeClr>
                </a:solidFill>
              </a:rPr>
              <a:t>evident</a:t>
            </a:r>
            <a:r>
              <a:rPr lang="pl-PL" b="1" i="1" dirty="0" smtClean="0">
                <a:solidFill>
                  <a:schemeClr val="accent1">
                    <a:lumMod val="75000"/>
                  </a:schemeClr>
                </a:solidFill>
              </a:rPr>
              <a:t>? </a:t>
            </a:r>
            <a:endParaRPr lang="pl-PL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l"/>
            <a:r>
              <a:rPr lang="pl-PL" b="1" i="1" dirty="0" smtClean="0">
                <a:solidFill>
                  <a:schemeClr val="accent1">
                    <a:lumMod val="75000"/>
                  </a:schemeClr>
                </a:solidFill>
              </a:rPr>
              <a:t>- </a:t>
            </a:r>
            <a:r>
              <a:rPr lang="pl-PL" b="1" i="1" dirty="0" err="1" smtClean="0">
                <a:solidFill>
                  <a:schemeClr val="accent1">
                    <a:lumMod val="75000"/>
                  </a:schemeClr>
                </a:solidFill>
              </a:rPr>
              <a:t>Who</a:t>
            </a:r>
            <a:r>
              <a:rPr lang="pl-PL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b="1" i="1" dirty="0" err="1" smtClean="0">
                <a:solidFill>
                  <a:schemeClr val="accent1">
                    <a:lumMod val="75000"/>
                  </a:schemeClr>
                </a:solidFill>
              </a:rPr>
              <a:t>is</a:t>
            </a:r>
            <a:r>
              <a:rPr lang="pl-PL" b="1" i="1" dirty="0" smtClean="0">
                <a:solidFill>
                  <a:schemeClr val="accent1">
                    <a:lumMod val="75000"/>
                  </a:schemeClr>
                </a:solidFill>
              </a:rPr>
              <a:t> to </a:t>
            </a:r>
            <a:r>
              <a:rPr lang="pl-PL" b="1" i="1" dirty="0" err="1" smtClean="0">
                <a:solidFill>
                  <a:schemeClr val="accent1">
                    <a:lumMod val="75000"/>
                  </a:schemeClr>
                </a:solidFill>
              </a:rPr>
              <a:t>bear</a:t>
            </a:r>
            <a:r>
              <a:rPr lang="pl-PL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b="1" i="1" dirty="0" err="1" smtClean="0">
                <a:solidFill>
                  <a:schemeClr val="accent1">
                    <a:lumMod val="75000"/>
                  </a:schemeClr>
                </a:solidFill>
              </a:rPr>
              <a:t>these</a:t>
            </a:r>
            <a:r>
              <a:rPr lang="pl-PL" b="1" i="1" dirty="0" smtClean="0">
                <a:solidFill>
                  <a:schemeClr val="accent1">
                    <a:lumMod val="75000"/>
                  </a:schemeClr>
                </a:solidFill>
              </a:rPr>
              <a:t> consequences?</a:t>
            </a:r>
            <a:endParaRPr lang="pl-PL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pl-PL" dirty="0"/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pl-PL" dirty="0" smtClean="0"/>
              <a:t>In </a:t>
            </a:r>
            <a:r>
              <a:rPr lang="pl-PL" dirty="0" err="1" smtClean="0"/>
              <a:t>this</a:t>
            </a:r>
            <a:r>
              <a:rPr lang="pl-PL" dirty="0" smtClean="0"/>
              <a:t> </a:t>
            </a:r>
            <a:r>
              <a:rPr lang="pl-PL" dirty="0" err="1" smtClean="0"/>
              <a:t>context</a:t>
            </a:r>
            <a:r>
              <a:rPr lang="pl-PL" dirty="0" smtClean="0"/>
              <a:t>, </a:t>
            </a:r>
            <a:r>
              <a:rPr lang="pl-PL" dirty="0" err="1" smtClean="0"/>
              <a:t>suggestion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to </a:t>
            </a:r>
            <a:r>
              <a:rPr lang="pl-PL" dirty="0" err="1" smtClean="0"/>
              <a:t>follow</a:t>
            </a:r>
            <a:r>
              <a:rPr lang="pl-PL" dirty="0" smtClean="0"/>
              <a:t> a </a:t>
            </a:r>
            <a:r>
              <a:rPr lang="pl-PL" dirty="0" err="1" smtClean="0"/>
              <a:t>reasonable</a:t>
            </a:r>
            <a:r>
              <a:rPr lang="pl-PL" dirty="0" smtClean="0"/>
              <a:t> </a:t>
            </a:r>
            <a:r>
              <a:rPr lang="pl-PL" dirty="0" err="1" smtClean="0"/>
              <a:t>moral</a:t>
            </a:r>
            <a:r>
              <a:rPr lang="pl-PL" dirty="0" smtClean="0"/>
              <a:t> </a:t>
            </a:r>
            <a:r>
              <a:rPr lang="pl-PL" dirty="0" err="1" smtClean="0"/>
              <a:t>principles</a:t>
            </a:r>
            <a:r>
              <a:rPr lang="pl-PL" dirty="0" smtClean="0"/>
              <a:t> to be applied to a  </a:t>
            </a:r>
            <a:r>
              <a:rPr lang="pl-PL" dirty="0" err="1" smtClean="0"/>
              <a:t>specific</a:t>
            </a:r>
            <a:r>
              <a:rPr lang="pl-PL" dirty="0" smtClean="0"/>
              <a:t> </a:t>
            </a:r>
            <a:r>
              <a:rPr lang="pl-PL" dirty="0" err="1" smtClean="0"/>
              <a:t>case</a:t>
            </a:r>
            <a:r>
              <a:rPr lang="pl-PL" dirty="0" smtClean="0"/>
              <a:t>, and </a:t>
            </a:r>
            <a:r>
              <a:rPr lang="pl-PL" dirty="0" err="1" smtClean="0"/>
              <a:t>then</a:t>
            </a:r>
            <a:r>
              <a:rPr lang="pl-PL" dirty="0" smtClean="0"/>
              <a:t> </a:t>
            </a:r>
            <a:r>
              <a:rPr lang="pl-PL" dirty="0" err="1" smtClean="0"/>
              <a:t>bringing</a:t>
            </a:r>
            <a:r>
              <a:rPr lang="pl-PL" dirty="0" smtClean="0"/>
              <a:t> </a:t>
            </a:r>
            <a:r>
              <a:rPr lang="pl-PL" dirty="0" err="1" smtClean="0"/>
              <a:t>together</a:t>
            </a:r>
            <a:r>
              <a:rPr lang="pl-PL" dirty="0" smtClean="0"/>
              <a:t> </a:t>
            </a:r>
            <a:r>
              <a:rPr lang="pl-PL" dirty="0" err="1" smtClean="0"/>
              <a:t>all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relevant</a:t>
            </a:r>
            <a:r>
              <a:rPr lang="pl-PL" dirty="0" smtClean="0"/>
              <a:t> </a:t>
            </a:r>
            <a:r>
              <a:rPr lang="pl-PL" dirty="0" err="1" smtClean="0"/>
              <a:t>facts</a:t>
            </a:r>
            <a:r>
              <a:rPr lang="pl-PL" dirty="0" smtClean="0"/>
              <a:t> of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situation</a:t>
            </a:r>
            <a:r>
              <a:rPr lang="pl-PL" dirty="0" smtClean="0"/>
              <a:t> </a:t>
            </a:r>
            <a:r>
              <a:rPr lang="pl-PL" dirty="0" err="1" smtClean="0"/>
              <a:t>which</a:t>
            </a:r>
            <a:r>
              <a:rPr lang="pl-PL" dirty="0" smtClean="0"/>
              <a:t> </a:t>
            </a:r>
            <a:r>
              <a:rPr lang="pl-PL" dirty="0" err="1" smtClean="0"/>
              <a:t>finally</a:t>
            </a:r>
            <a:r>
              <a:rPr lang="pl-PL" dirty="0" smtClean="0"/>
              <a:t> </a:t>
            </a:r>
            <a:r>
              <a:rPr lang="pl-PL" dirty="0" err="1" smtClean="0"/>
              <a:t>might</a:t>
            </a:r>
            <a:r>
              <a:rPr lang="pl-PL" dirty="0" smtClean="0"/>
              <a:t> </a:t>
            </a:r>
            <a:r>
              <a:rPr lang="pl-PL" dirty="0" err="1" smtClean="0"/>
              <a:t>bring</a:t>
            </a:r>
            <a:r>
              <a:rPr lang="pl-PL" dirty="0" smtClean="0"/>
              <a:t> </a:t>
            </a:r>
            <a:r>
              <a:rPr lang="pl-PL" dirty="0" err="1" smtClean="0"/>
              <a:t>us</a:t>
            </a:r>
            <a:r>
              <a:rPr lang="pl-PL" dirty="0" smtClean="0"/>
              <a:t> to a </a:t>
            </a:r>
            <a:r>
              <a:rPr lang="pl-PL" dirty="0" err="1" smtClean="0"/>
              <a:t>practical</a:t>
            </a:r>
            <a:r>
              <a:rPr lang="pl-PL" dirty="0" smtClean="0"/>
              <a:t> </a:t>
            </a:r>
            <a:r>
              <a:rPr lang="pl-PL" dirty="0" err="1" smtClean="0"/>
              <a:t>conclusion</a:t>
            </a:r>
            <a:r>
              <a:rPr lang="pl-PL" dirty="0" smtClean="0"/>
              <a:t>. </a:t>
            </a:r>
            <a:r>
              <a:rPr lang="pl-PL" dirty="0" err="1" smtClean="0"/>
              <a:t>Through</a:t>
            </a:r>
            <a:r>
              <a:rPr lang="pl-PL" dirty="0" smtClean="0"/>
              <a:t> </a:t>
            </a:r>
            <a:r>
              <a:rPr lang="pl-PL" dirty="0" err="1" smtClean="0"/>
              <a:t>this</a:t>
            </a:r>
            <a:r>
              <a:rPr lang="pl-PL" dirty="0" smtClean="0"/>
              <a:t> </a:t>
            </a:r>
            <a:r>
              <a:rPr lang="pl-PL" dirty="0" err="1" smtClean="0"/>
              <a:t>process</a:t>
            </a:r>
            <a:r>
              <a:rPr lang="pl-PL" dirty="0" smtClean="0"/>
              <a:t>, and on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basic</a:t>
            </a:r>
            <a:r>
              <a:rPr lang="pl-PL" dirty="0" smtClean="0"/>
              <a:t> </a:t>
            </a:r>
            <a:r>
              <a:rPr lang="pl-PL" dirty="0" err="1" smtClean="0"/>
              <a:t>principles</a:t>
            </a:r>
            <a:r>
              <a:rPr lang="pl-PL" dirty="0" smtClean="0"/>
              <a:t> of </a:t>
            </a:r>
            <a:r>
              <a:rPr lang="pl-PL" dirty="0" err="1" smtClean="0"/>
              <a:t>laws</a:t>
            </a:r>
            <a:r>
              <a:rPr lang="pl-PL" dirty="0" smtClean="0"/>
              <a:t>, </a:t>
            </a:r>
            <a:r>
              <a:rPr lang="pl-PL" dirty="0" err="1" smtClean="0"/>
              <a:t>regulations</a:t>
            </a:r>
            <a:r>
              <a:rPr lang="pl-PL" dirty="0" smtClean="0"/>
              <a:t> and public </a:t>
            </a:r>
            <a:r>
              <a:rPr lang="pl-PL" dirty="0" err="1" smtClean="0"/>
              <a:t>policies</a:t>
            </a:r>
            <a:r>
              <a:rPr lang="pl-PL" dirty="0" smtClean="0"/>
              <a:t>, </a:t>
            </a:r>
            <a:r>
              <a:rPr lang="pl-PL" dirty="0" err="1" smtClean="0"/>
              <a:t>it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necessary</a:t>
            </a:r>
            <a:r>
              <a:rPr lang="pl-PL" dirty="0" smtClean="0"/>
              <a:t> to </a:t>
            </a:r>
            <a:r>
              <a:rPr lang="pl-PL" dirty="0" err="1" smtClean="0"/>
              <a:t>identify</a:t>
            </a:r>
            <a:r>
              <a:rPr lang="pl-PL" dirty="0" smtClean="0"/>
              <a:t> and </a:t>
            </a:r>
            <a:r>
              <a:rPr lang="pl-PL" dirty="0" err="1" smtClean="0"/>
              <a:t>take</a:t>
            </a:r>
            <a:r>
              <a:rPr lang="pl-PL" dirty="0" smtClean="0"/>
              <a:t> </a:t>
            </a:r>
            <a:r>
              <a:rPr lang="pl-PL" dirty="0" err="1" smtClean="0"/>
              <a:t>into</a:t>
            </a:r>
            <a:r>
              <a:rPr lang="pl-PL" dirty="0" smtClean="0"/>
              <a:t> </a:t>
            </a:r>
            <a:r>
              <a:rPr lang="pl-PL" dirty="0" err="1" smtClean="0"/>
              <a:t>consideration</a:t>
            </a:r>
            <a:r>
              <a:rPr lang="pl-PL" dirty="0" smtClean="0"/>
              <a:t> </a:t>
            </a:r>
            <a:r>
              <a:rPr lang="pl-PL" dirty="0" err="1" smtClean="0"/>
              <a:t>all</a:t>
            </a:r>
            <a:r>
              <a:rPr lang="pl-PL" dirty="0" smtClean="0"/>
              <a:t> </a:t>
            </a:r>
            <a:r>
              <a:rPr lang="pl-PL" dirty="0" err="1" smtClean="0"/>
              <a:t>participating</a:t>
            </a:r>
            <a:r>
              <a:rPr lang="pl-PL" dirty="0" smtClean="0"/>
              <a:t> </a:t>
            </a:r>
            <a:r>
              <a:rPr lang="pl-PL" dirty="0" err="1" smtClean="0"/>
              <a:t>parties</a:t>
            </a:r>
            <a:r>
              <a:rPr lang="pl-PL" dirty="0" smtClean="0"/>
              <a:t> </a:t>
            </a:r>
            <a:r>
              <a:rPr lang="pl-PL" dirty="0" err="1" smtClean="0"/>
              <a:t>affected</a:t>
            </a:r>
            <a:r>
              <a:rPr lang="pl-PL" dirty="0" smtClean="0"/>
              <a:t> by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decisions</a:t>
            </a:r>
            <a:r>
              <a:rPr lang="pl-PL" dirty="0" smtClean="0"/>
              <a:t> and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people</a:t>
            </a:r>
            <a:r>
              <a:rPr lang="pl-PL" dirty="0" smtClean="0"/>
              <a:t> </a:t>
            </a:r>
            <a:r>
              <a:rPr lang="pl-PL" dirty="0" err="1" smtClean="0"/>
              <a:t>involved</a:t>
            </a:r>
            <a:r>
              <a:rPr lang="pl-PL" dirty="0" smtClean="0"/>
              <a:t> </a:t>
            </a:r>
            <a:r>
              <a:rPr lang="pl-PL" dirty="0" err="1" smtClean="0"/>
              <a:t>avoiding</a:t>
            </a:r>
            <a:r>
              <a:rPr lang="pl-PL" dirty="0" smtClean="0"/>
              <a:t> </a:t>
            </a:r>
            <a:r>
              <a:rPr lang="pl-PL" dirty="0" err="1" smtClean="0"/>
              <a:t>sudden</a:t>
            </a:r>
            <a:r>
              <a:rPr lang="pl-PL" dirty="0" smtClean="0"/>
              <a:t> and immediate </a:t>
            </a:r>
            <a:r>
              <a:rPr lang="pl-PL" dirty="0" err="1" smtClean="0"/>
              <a:t>decisions</a:t>
            </a:r>
            <a:r>
              <a:rPr lang="pl-PL" dirty="0" smtClean="0"/>
              <a:t>, </a:t>
            </a:r>
            <a:r>
              <a:rPr lang="pl-PL" dirty="0" err="1" smtClean="0"/>
              <a:t>especially</a:t>
            </a:r>
            <a:r>
              <a:rPr lang="pl-PL" dirty="0" smtClean="0"/>
              <a:t> </a:t>
            </a:r>
            <a:r>
              <a:rPr lang="pl-PL" dirty="0" err="1" smtClean="0"/>
              <a:t>when</a:t>
            </a:r>
            <a:r>
              <a:rPr lang="pl-PL" dirty="0" smtClean="0"/>
              <a:t> </a:t>
            </a:r>
            <a:r>
              <a:rPr lang="pl-PL" dirty="0" err="1" smtClean="0"/>
              <a:t>solving</a:t>
            </a:r>
            <a:r>
              <a:rPr lang="pl-PL" dirty="0" smtClean="0"/>
              <a:t> </a:t>
            </a:r>
            <a:r>
              <a:rPr lang="pl-PL" dirty="0" err="1" smtClean="0"/>
              <a:t>serious</a:t>
            </a:r>
            <a:r>
              <a:rPr lang="pl-PL" dirty="0" smtClean="0"/>
              <a:t> </a:t>
            </a:r>
            <a:r>
              <a:rPr lang="pl-PL" dirty="0" err="1" smtClean="0"/>
              <a:t>problems</a:t>
            </a:r>
            <a:r>
              <a:rPr lang="pl-PL" dirty="0" smtClean="0"/>
              <a:t> </a:t>
            </a:r>
            <a:r>
              <a:rPr lang="pl-PL" dirty="0" err="1" smtClean="0"/>
              <a:t>influencing</a:t>
            </a:r>
            <a:r>
              <a:rPr lang="pl-PL" dirty="0" smtClean="0"/>
              <a:t> a </a:t>
            </a:r>
            <a:r>
              <a:rPr lang="pl-PL" dirty="0" err="1" smtClean="0"/>
              <a:t>number</a:t>
            </a:r>
            <a:r>
              <a:rPr lang="pl-PL" dirty="0" smtClean="0"/>
              <a:t> of </a:t>
            </a:r>
            <a:r>
              <a:rPr lang="pl-PL" dirty="0" err="1" smtClean="0"/>
              <a:t>people</a:t>
            </a:r>
            <a:r>
              <a:rPr lang="pl-PL" dirty="0" smtClean="0"/>
              <a:t> </a:t>
            </a:r>
            <a:r>
              <a:rPr lang="pl-PL" dirty="0" err="1" smtClean="0"/>
              <a:t>or</a:t>
            </a:r>
            <a:r>
              <a:rPr lang="pl-PL" dirty="0" smtClean="0"/>
              <a:t> a </a:t>
            </a:r>
            <a:r>
              <a:rPr lang="pl-PL" dirty="0" err="1" smtClean="0"/>
              <a:t>whole</a:t>
            </a:r>
            <a:r>
              <a:rPr lang="pl-PL" dirty="0" smtClean="0"/>
              <a:t> community. </a:t>
            </a:r>
          </a:p>
          <a:p>
            <a:endParaRPr lang="pl-PL" dirty="0"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411</TotalTime>
  <Words>500</Words>
  <Application>Microsoft Office PowerPoint</Application>
  <PresentationFormat>Niestandardowy</PresentationFormat>
  <Paragraphs>13</Paragraphs>
  <Slides>7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8" baseType="lpstr">
      <vt:lpstr>White</vt:lpstr>
      <vt:lpstr>Models of ethical decision-making first part </vt:lpstr>
      <vt:lpstr>Slajd 2</vt:lpstr>
      <vt:lpstr>Slajd 3</vt:lpstr>
      <vt:lpstr>The ethical decision-making process </vt:lpstr>
      <vt:lpstr>Slajd 5</vt:lpstr>
      <vt:lpstr>Slajd 6</vt:lpstr>
      <vt:lpstr>Slajd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Brydzia</dc:creator>
  <cp:lastModifiedBy>cenabiz008</cp:lastModifiedBy>
  <cp:revision>45</cp:revision>
  <dcterms:modified xsi:type="dcterms:W3CDTF">2021-05-04T21:14:12Z</dcterms:modified>
</cp:coreProperties>
</file>