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0"/>
  </p:notesMasterIdLst>
  <p:handoutMasterIdLst>
    <p:handoutMasterId r:id="rId131"/>
  </p:handoutMasterIdLst>
  <p:sldIdLst>
    <p:sldId id="693" r:id="rId2"/>
    <p:sldId id="750" r:id="rId3"/>
    <p:sldId id="694" r:id="rId4"/>
    <p:sldId id="751" r:id="rId5"/>
    <p:sldId id="752" r:id="rId6"/>
    <p:sldId id="753" r:id="rId7"/>
    <p:sldId id="754" r:id="rId8"/>
    <p:sldId id="762" r:id="rId9"/>
    <p:sldId id="763" r:id="rId10"/>
    <p:sldId id="695" r:id="rId11"/>
    <p:sldId id="696" r:id="rId12"/>
    <p:sldId id="786" r:id="rId13"/>
    <p:sldId id="787" r:id="rId14"/>
    <p:sldId id="783" r:id="rId15"/>
    <p:sldId id="784" r:id="rId16"/>
    <p:sldId id="703" r:id="rId17"/>
    <p:sldId id="704" r:id="rId18"/>
    <p:sldId id="670" r:id="rId19"/>
    <p:sldId id="672" r:id="rId20"/>
    <p:sldId id="673" r:id="rId21"/>
    <p:sldId id="768" r:id="rId22"/>
    <p:sldId id="769" r:id="rId23"/>
    <p:sldId id="770" r:id="rId24"/>
    <p:sldId id="777" r:id="rId25"/>
    <p:sldId id="778" r:id="rId26"/>
    <p:sldId id="771" r:id="rId27"/>
    <p:sldId id="772" r:id="rId28"/>
    <p:sldId id="779" r:id="rId29"/>
    <p:sldId id="780" r:id="rId30"/>
    <p:sldId id="674" r:id="rId31"/>
    <p:sldId id="675" r:id="rId32"/>
    <p:sldId id="785" r:id="rId33"/>
    <p:sldId id="676" r:id="rId34"/>
    <p:sldId id="702" r:id="rId35"/>
    <p:sldId id="677" r:id="rId36"/>
    <p:sldId id="678" r:id="rId37"/>
    <p:sldId id="679" r:id="rId38"/>
    <p:sldId id="697" r:id="rId39"/>
    <p:sldId id="788" r:id="rId40"/>
    <p:sldId id="789" r:id="rId41"/>
    <p:sldId id="790" r:id="rId42"/>
    <p:sldId id="791" r:id="rId43"/>
    <p:sldId id="698" r:id="rId44"/>
    <p:sldId id="792" r:id="rId45"/>
    <p:sldId id="755" r:id="rId46"/>
    <p:sldId id="756" r:id="rId47"/>
    <p:sldId id="757" r:id="rId48"/>
    <p:sldId id="758" r:id="rId49"/>
    <p:sldId id="759" r:id="rId50"/>
    <p:sldId id="760" r:id="rId51"/>
    <p:sldId id="761" r:id="rId52"/>
    <p:sldId id="680" r:id="rId53"/>
    <p:sldId id="681" r:id="rId54"/>
    <p:sldId id="732" r:id="rId55"/>
    <p:sldId id="682" r:id="rId56"/>
    <p:sldId id="733" r:id="rId57"/>
    <p:sldId id="734" r:id="rId58"/>
    <p:sldId id="735" r:id="rId59"/>
    <p:sldId id="683" r:id="rId60"/>
    <p:sldId id="736" r:id="rId61"/>
    <p:sldId id="737" r:id="rId62"/>
    <p:sldId id="738" r:id="rId63"/>
    <p:sldId id="705" r:id="rId64"/>
    <p:sldId id="706" r:id="rId65"/>
    <p:sldId id="707" r:id="rId66"/>
    <p:sldId id="708" r:id="rId67"/>
    <p:sldId id="709" r:id="rId68"/>
    <p:sldId id="764" r:id="rId69"/>
    <p:sldId id="765" r:id="rId70"/>
    <p:sldId id="684" r:id="rId71"/>
    <p:sldId id="685" r:id="rId72"/>
    <p:sldId id="686" r:id="rId73"/>
    <p:sldId id="699" r:id="rId74"/>
    <p:sldId id="700" r:id="rId75"/>
    <p:sldId id="701" r:id="rId76"/>
    <p:sldId id="710" r:id="rId77"/>
    <p:sldId id="711" r:id="rId78"/>
    <p:sldId id="712" r:id="rId79"/>
    <p:sldId id="687" r:id="rId80"/>
    <p:sldId id="688" r:id="rId81"/>
    <p:sldId id="730" r:id="rId82"/>
    <p:sldId id="776" r:id="rId83"/>
    <p:sldId id="731" r:id="rId84"/>
    <p:sldId id="797" r:id="rId85"/>
    <p:sldId id="775" r:id="rId86"/>
    <p:sldId id="689" r:id="rId87"/>
    <p:sldId id="690" r:id="rId88"/>
    <p:sldId id="713" r:id="rId89"/>
    <p:sldId id="720" r:id="rId90"/>
    <p:sldId id="714" r:id="rId91"/>
    <p:sldId id="691" r:id="rId92"/>
    <p:sldId id="717" r:id="rId93"/>
    <p:sldId id="718" r:id="rId94"/>
    <p:sldId id="726" r:id="rId95"/>
    <p:sldId id="719" r:id="rId96"/>
    <p:sldId id="774" r:id="rId97"/>
    <p:sldId id="724" r:id="rId98"/>
    <p:sldId id="725" r:id="rId99"/>
    <p:sldId id="692" r:id="rId100"/>
    <p:sldId id="716" r:id="rId101"/>
    <p:sldId id="721" r:id="rId102"/>
    <p:sldId id="722" r:id="rId103"/>
    <p:sldId id="723" r:id="rId104"/>
    <p:sldId id="728" r:id="rId105"/>
    <p:sldId id="729" r:id="rId106"/>
    <p:sldId id="773" r:id="rId107"/>
    <p:sldId id="781" r:id="rId108"/>
    <p:sldId id="782" r:id="rId109"/>
    <p:sldId id="671" r:id="rId110"/>
    <p:sldId id="739" r:id="rId111"/>
    <p:sldId id="740" r:id="rId112"/>
    <p:sldId id="741" r:id="rId113"/>
    <p:sldId id="742" r:id="rId114"/>
    <p:sldId id="748" r:id="rId115"/>
    <p:sldId id="749" r:id="rId116"/>
    <p:sldId id="743" r:id="rId117"/>
    <p:sldId id="744" r:id="rId118"/>
    <p:sldId id="745" r:id="rId119"/>
    <p:sldId id="746" r:id="rId120"/>
    <p:sldId id="795" r:id="rId121"/>
    <p:sldId id="766" r:id="rId122"/>
    <p:sldId id="767" r:id="rId123"/>
    <p:sldId id="793" r:id="rId124"/>
    <p:sldId id="794" r:id="rId125"/>
    <p:sldId id="796" r:id="rId126"/>
    <p:sldId id="798" r:id="rId127"/>
    <p:sldId id="799" r:id="rId128"/>
    <p:sldId id="800" r:id="rId12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F4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78" autoAdjust="0"/>
    <p:restoredTop sz="91033" autoAdjust="0"/>
  </p:normalViewPr>
  <p:slideViewPr>
    <p:cSldViewPr snapToGrid="0">
      <p:cViewPr varScale="1">
        <p:scale>
          <a:sx n="85" d="100"/>
          <a:sy n="85" d="100"/>
        </p:scale>
        <p:origin x="45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1944" y="67"/>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7C2431-B443-EF4B-9AA0-B5DF01E26D27}" type="datetimeFigureOut">
              <a:rPr lang="pl-PL" smtClean="0"/>
              <a:t>25.09.2020</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095A59-DE0E-7E4C-BBED-01349CF57F3D}" type="slidenum">
              <a:rPr lang="pl-PL" smtClean="0"/>
              <a:t>‹#›</a:t>
            </a:fld>
            <a:endParaRPr lang="pl-PL"/>
          </a:p>
        </p:txBody>
      </p:sp>
    </p:spTree>
    <p:extLst>
      <p:ext uri="{BB962C8B-B14F-4D97-AF65-F5344CB8AC3E}">
        <p14:creationId xmlns:p14="http://schemas.microsoft.com/office/powerpoint/2010/main" val="1349118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227D8-EA1B-4239-8824-0ED3D03E70EB}" type="datetimeFigureOut">
              <a:rPr lang="pl-PL" smtClean="0"/>
              <a:t>25.09.2020</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2A489-C332-473E-8F29-99B1E98BEDB2}" type="slidenum">
              <a:rPr lang="pl-PL" smtClean="0"/>
              <a:t>‹#›</a:t>
            </a:fld>
            <a:endParaRPr lang="pl-PL"/>
          </a:p>
        </p:txBody>
      </p:sp>
    </p:spTree>
    <p:extLst>
      <p:ext uri="{BB962C8B-B14F-4D97-AF65-F5344CB8AC3E}">
        <p14:creationId xmlns:p14="http://schemas.microsoft.com/office/powerpoint/2010/main" val="172125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a:t>
            </a:fld>
            <a:endParaRPr lang="pl-PL"/>
          </a:p>
        </p:txBody>
      </p:sp>
    </p:spTree>
    <p:extLst>
      <p:ext uri="{BB962C8B-B14F-4D97-AF65-F5344CB8AC3E}">
        <p14:creationId xmlns:p14="http://schemas.microsoft.com/office/powerpoint/2010/main" val="1623371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10</a:t>
            </a:fld>
            <a:endParaRPr lang="pl-PL"/>
          </a:p>
        </p:txBody>
      </p:sp>
    </p:spTree>
    <p:extLst>
      <p:ext uri="{BB962C8B-B14F-4D97-AF65-F5344CB8AC3E}">
        <p14:creationId xmlns:p14="http://schemas.microsoft.com/office/powerpoint/2010/main" val="6405469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100</a:t>
            </a:fld>
            <a:endParaRPr lang="pl-PL"/>
          </a:p>
        </p:txBody>
      </p:sp>
    </p:spTree>
    <p:extLst>
      <p:ext uri="{BB962C8B-B14F-4D97-AF65-F5344CB8AC3E}">
        <p14:creationId xmlns:p14="http://schemas.microsoft.com/office/powerpoint/2010/main" val="38159024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101</a:t>
            </a:fld>
            <a:endParaRPr lang="pl-PL"/>
          </a:p>
        </p:txBody>
      </p:sp>
    </p:spTree>
    <p:extLst>
      <p:ext uri="{BB962C8B-B14F-4D97-AF65-F5344CB8AC3E}">
        <p14:creationId xmlns:p14="http://schemas.microsoft.com/office/powerpoint/2010/main" val="34504144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102</a:t>
            </a:fld>
            <a:endParaRPr lang="pl-PL"/>
          </a:p>
        </p:txBody>
      </p:sp>
    </p:spTree>
    <p:extLst>
      <p:ext uri="{BB962C8B-B14F-4D97-AF65-F5344CB8AC3E}">
        <p14:creationId xmlns:p14="http://schemas.microsoft.com/office/powerpoint/2010/main" val="18914213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103</a:t>
            </a:fld>
            <a:endParaRPr lang="pl-PL"/>
          </a:p>
        </p:txBody>
      </p:sp>
    </p:spTree>
    <p:extLst>
      <p:ext uri="{BB962C8B-B14F-4D97-AF65-F5344CB8AC3E}">
        <p14:creationId xmlns:p14="http://schemas.microsoft.com/office/powerpoint/2010/main" val="3993231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104</a:t>
            </a:fld>
            <a:endParaRPr lang="pl-PL"/>
          </a:p>
        </p:txBody>
      </p:sp>
    </p:spTree>
    <p:extLst>
      <p:ext uri="{BB962C8B-B14F-4D97-AF65-F5344CB8AC3E}">
        <p14:creationId xmlns:p14="http://schemas.microsoft.com/office/powerpoint/2010/main" val="16082051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105</a:t>
            </a:fld>
            <a:endParaRPr lang="pl-PL"/>
          </a:p>
        </p:txBody>
      </p:sp>
    </p:spTree>
    <p:extLst>
      <p:ext uri="{BB962C8B-B14F-4D97-AF65-F5344CB8AC3E}">
        <p14:creationId xmlns:p14="http://schemas.microsoft.com/office/powerpoint/2010/main" val="42244860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106</a:t>
            </a:fld>
            <a:endParaRPr lang="pl-PL"/>
          </a:p>
        </p:txBody>
      </p:sp>
    </p:spTree>
    <p:extLst>
      <p:ext uri="{BB962C8B-B14F-4D97-AF65-F5344CB8AC3E}">
        <p14:creationId xmlns:p14="http://schemas.microsoft.com/office/powerpoint/2010/main" val="29021579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107</a:t>
            </a:fld>
            <a:endParaRPr lang="pl-PL"/>
          </a:p>
        </p:txBody>
      </p:sp>
    </p:spTree>
    <p:extLst>
      <p:ext uri="{BB962C8B-B14F-4D97-AF65-F5344CB8AC3E}">
        <p14:creationId xmlns:p14="http://schemas.microsoft.com/office/powerpoint/2010/main" val="32965521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108</a:t>
            </a:fld>
            <a:endParaRPr lang="pl-PL"/>
          </a:p>
        </p:txBody>
      </p:sp>
    </p:spTree>
    <p:extLst>
      <p:ext uri="{BB962C8B-B14F-4D97-AF65-F5344CB8AC3E}">
        <p14:creationId xmlns:p14="http://schemas.microsoft.com/office/powerpoint/2010/main" val="19579172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109</a:t>
            </a:fld>
            <a:endParaRPr lang="pl-PL"/>
          </a:p>
        </p:txBody>
      </p:sp>
    </p:spTree>
    <p:extLst>
      <p:ext uri="{BB962C8B-B14F-4D97-AF65-F5344CB8AC3E}">
        <p14:creationId xmlns:p14="http://schemas.microsoft.com/office/powerpoint/2010/main" val="4186895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11</a:t>
            </a:fld>
            <a:endParaRPr lang="pl-PL"/>
          </a:p>
        </p:txBody>
      </p:sp>
    </p:spTree>
    <p:extLst>
      <p:ext uri="{BB962C8B-B14F-4D97-AF65-F5344CB8AC3E}">
        <p14:creationId xmlns:p14="http://schemas.microsoft.com/office/powerpoint/2010/main" val="32832264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110</a:t>
            </a:fld>
            <a:endParaRPr lang="pl-PL"/>
          </a:p>
        </p:txBody>
      </p:sp>
    </p:spTree>
    <p:extLst>
      <p:ext uri="{BB962C8B-B14F-4D97-AF65-F5344CB8AC3E}">
        <p14:creationId xmlns:p14="http://schemas.microsoft.com/office/powerpoint/2010/main" val="170119715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111</a:t>
            </a:fld>
            <a:endParaRPr lang="pl-PL"/>
          </a:p>
        </p:txBody>
      </p:sp>
    </p:spTree>
    <p:extLst>
      <p:ext uri="{BB962C8B-B14F-4D97-AF65-F5344CB8AC3E}">
        <p14:creationId xmlns:p14="http://schemas.microsoft.com/office/powerpoint/2010/main" val="37857075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112</a:t>
            </a:fld>
            <a:endParaRPr lang="pl-PL"/>
          </a:p>
        </p:txBody>
      </p:sp>
    </p:spTree>
    <p:extLst>
      <p:ext uri="{BB962C8B-B14F-4D97-AF65-F5344CB8AC3E}">
        <p14:creationId xmlns:p14="http://schemas.microsoft.com/office/powerpoint/2010/main" val="12044759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113</a:t>
            </a:fld>
            <a:endParaRPr lang="pl-PL"/>
          </a:p>
        </p:txBody>
      </p:sp>
    </p:spTree>
    <p:extLst>
      <p:ext uri="{BB962C8B-B14F-4D97-AF65-F5344CB8AC3E}">
        <p14:creationId xmlns:p14="http://schemas.microsoft.com/office/powerpoint/2010/main" val="10481074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114</a:t>
            </a:fld>
            <a:endParaRPr lang="pl-PL"/>
          </a:p>
        </p:txBody>
      </p:sp>
    </p:spTree>
    <p:extLst>
      <p:ext uri="{BB962C8B-B14F-4D97-AF65-F5344CB8AC3E}">
        <p14:creationId xmlns:p14="http://schemas.microsoft.com/office/powerpoint/2010/main" val="14883879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115</a:t>
            </a:fld>
            <a:endParaRPr lang="pl-PL"/>
          </a:p>
        </p:txBody>
      </p:sp>
    </p:spTree>
    <p:extLst>
      <p:ext uri="{BB962C8B-B14F-4D97-AF65-F5344CB8AC3E}">
        <p14:creationId xmlns:p14="http://schemas.microsoft.com/office/powerpoint/2010/main" val="14992528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116</a:t>
            </a:fld>
            <a:endParaRPr lang="pl-PL"/>
          </a:p>
        </p:txBody>
      </p:sp>
    </p:spTree>
    <p:extLst>
      <p:ext uri="{BB962C8B-B14F-4D97-AF65-F5344CB8AC3E}">
        <p14:creationId xmlns:p14="http://schemas.microsoft.com/office/powerpoint/2010/main" val="41408459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117</a:t>
            </a:fld>
            <a:endParaRPr lang="pl-PL"/>
          </a:p>
        </p:txBody>
      </p:sp>
    </p:spTree>
    <p:extLst>
      <p:ext uri="{BB962C8B-B14F-4D97-AF65-F5344CB8AC3E}">
        <p14:creationId xmlns:p14="http://schemas.microsoft.com/office/powerpoint/2010/main" val="2615871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118</a:t>
            </a:fld>
            <a:endParaRPr lang="pl-PL"/>
          </a:p>
        </p:txBody>
      </p:sp>
    </p:spTree>
    <p:extLst>
      <p:ext uri="{BB962C8B-B14F-4D97-AF65-F5344CB8AC3E}">
        <p14:creationId xmlns:p14="http://schemas.microsoft.com/office/powerpoint/2010/main" val="35500638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119</a:t>
            </a:fld>
            <a:endParaRPr lang="pl-PL"/>
          </a:p>
        </p:txBody>
      </p:sp>
    </p:spTree>
    <p:extLst>
      <p:ext uri="{BB962C8B-B14F-4D97-AF65-F5344CB8AC3E}">
        <p14:creationId xmlns:p14="http://schemas.microsoft.com/office/powerpoint/2010/main" val="1492845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12</a:t>
            </a:fld>
            <a:endParaRPr lang="pl-PL"/>
          </a:p>
        </p:txBody>
      </p:sp>
    </p:spTree>
    <p:extLst>
      <p:ext uri="{BB962C8B-B14F-4D97-AF65-F5344CB8AC3E}">
        <p14:creationId xmlns:p14="http://schemas.microsoft.com/office/powerpoint/2010/main" val="27356598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120</a:t>
            </a:fld>
            <a:endParaRPr lang="pl-PL"/>
          </a:p>
        </p:txBody>
      </p:sp>
    </p:spTree>
    <p:extLst>
      <p:ext uri="{BB962C8B-B14F-4D97-AF65-F5344CB8AC3E}">
        <p14:creationId xmlns:p14="http://schemas.microsoft.com/office/powerpoint/2010/main" val="19929903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121</a:t>
            </a:fld>
            <a:endParaRPr lang="pl-PL"/>
          </a:p>
        </p:txBody>
      </p:sp>
    </p:spTree>
    <p:extLst>
      <p:ext uri="{BB962C8B-B14F-4D97-AF65-F5344CB8AC3E}">
        <p14:creationId xmlns:p14="http://schemas.microsoft.com/office/powerpoint/2010/main" val="9143097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122</a:t>
            </a:fld>
            <a:endParaRPr lang="pl-PL"/>
          </a:p>
        </p:txBody>
      </p:sp>
    </p:spTree>
    <p:extLst>
      <p:ext uri="{BB962C8B-B14F-4D97-AF65-F5344CB8AC3E}">
        <p14:creationId xmlns:p14="http://schemas.microsoft.com/office/powerpoint/2010/main" val="12206592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123</a:t>
            </a:fld>
            <a:endParaRPr lang="pl-PL"/>
          </a:p>
        </p:txBody>
      </p:sp>
    </p:spTree>
    <p:extLst>
      <p:ext uri="{BB962C8B-B14F-4D97-AF65-F5344CB8AC3E}">
        <p14:creationId xmlns:p14="http://schemas.microsoft.com/office/powerpoint/2010/main" val="2719755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124</a:t>
            </a:fld>
            <a:endParaRPr lang="pl-PL"/>
          </a:p>
        </p:txBody>
      </p:sp>
    </p:spTree>
    <p:extLst>
      <p:ext uri="{BB962C8B-B14F-4D97-AF65-F5344CB8AC3E}">
        <p14:creationId xmlns:p14="http://schemas.microsoft.com/office/powerpoint/2010/main" val="42874630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125</a:t>
            </a:fld>
            <a:endParaRPr lang="pl-PL"/>
          </a:p>
        </p:txBody>
      </p:sp>
    </p:spTree>
    <p:extLst>
      <p:ext uri="{BB962C8B-B14F-4D97-AF65-F5344CB8AC3E}">
        <p14:creationId xmlns:p14="http://schemas.microsoft.com/office/powerpoint/2010/main" val="23433539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126</a:t>
            </a:fld>
            <a:endParaRPr lang="pl-PL"/>
          </a:p>
        </p:txBody>
      </p:sp>
    </p:spTree>
    <p:extLst>
      <p:ext uri="{BB962C8B-B14F-4D97-AF65-F5344CB8AC3E}">
        <p14:creationId xmlns:p14="http://schemas.microsoft.com/office/powerpoint/2010/main" val="42366878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127</a:t>
            </a:fld>
            <a:endParaRPr lang="pl-PL"/>
          </a:p>
        </p:txBody>
      </p:sp>
    </p:spTree>
    <p:extLst>
      <p:ext uri="{BB962C8B-B14F-4D97-AF65-F5344CB8AC3E}">
        <p14:creationId xmlns:p14="http://schemas.microsoft.com/office/powerpoint/2010/main" val="28875395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128</a:t>
            </a:fld>
            <a:endParaRPr lang="pl-PL"/>
          </a:p>
        </p:txBody>
      </p:sp>
    </p:spTree>
    <p:extLst>
      <p:ext uri="{BB962C8B-B14F-4D97-AF65-F5344CB8AC3E}">
        <p14:creationId xmlns:p14="http://schemas.microsoft.com/office/powerpoint/2010/main" val="2872097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13</a:t>
            </a:fld>
            <a:endParaRPr lang="pl-PL"/>
          </a:p>
        </p:txBody>
      </p:sp>
    </p:spTree>
    <p:extLst>
      <p:ext uri="{BB962C8B-B14F-4D97-AF65-F5344CB8AC3E}">
        <p14:creationId xmlns:p14="http://schemas.microsoft.com/office/powerpoint/2010/main" val="1363666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14</a:t>
            </a:fld>
            <a:endParaRPr lang="pl-PL"/>
          </a:p>
        </p:txBody>
      </p:sp>
    </p:spTree>
    <p:extLst>
      <p:ext uri="{BB962C8B-B14F-4D97-AF65-F5344CB8AC3E}">
        <p14:creationId xmlns:p14="http://schemas.microsoft.com/office/powerpoint/2010/main" val="312901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15</a:t>
            </a:fld>
            <a:endParaRPr lang="pl-PL"/>
          </a:p>
        </p:txBody>
      </p:sp>
    </p:spTree>
    <p:extLst>
      <p:ext uri="{BB962C8B-B14F-4D97-AF65-F5344CB8AC3E}">
        <p14:creationId xmlns:p14="http://schemas.microsoft.com/office/powerpoint/2010/main" val="1440551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16</a:t>
            </a:fld>
            <a:endParaRPr lang="pl-PL"/>
          </a:p>
        </p:txBody>
      </p:sp>
    </p:spTree>
    <p:extLst>
      <p:ext uri="{BB962C8B-B14F-4D97-AF65-F5344CB8AC3E}">
        <p14:creationId xmlns:p14="http://schemas.microsoft.com/office/powerpoint/2010/main" val="3826725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17</a:t>
            </a:fld>
            <a:endParaRPr lang="pl-PL"/>
          </a:p>
        </p:txBody>
      </p:sp>
    </p:spTree>
    <p:extLst>
      <p:ext uri="{BB962C8B-B14F-4D97-AF65-F5344CB8AC3E}">
        <p14:creationId xmlns:p14="http://schemas.microsoft.com/office/powerpoint/2010/main" val="4161079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18</a:t>
            </a:fld>
            <a:endParaRPr lang="pl-PL"/>
          </a:p>
        </p:txBody>
      </p:sp>
    </p:spTree>
    <p:extLst>
      <p:ext uri="{BB962C8B-B14F-4D97-AF65-F5344CB8AC3E}">
        <p14:creationId xmlns:p14="http://schemas.microsoft.com/office/powerpoint/2010/main" val="2376547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19</a:t>
            </a:fld>
            <a:endParaRPr lang="pl-PL"/>
          </a:p>
        </p:txBody>
      </p:sp>
    </p:spTree>
    <p:extLst>
      <p:ext uri="{BB962C8B-B14F-4D97-AF65-F5344CB8AC3E}">
        <p14:creationId xmlns:p14="http://schemas.microsoft.com/office/powerpoint/2010/main" val="150389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2</a:t>
            </a:fld>
            <a:endParaRPr lang="pl-PL"/>
          </a:p>
        </p:txBody>
      </p:sp>
    </p:spTree>
    <p:extLst>
      <p:ext uri="{BB962C8B-B14F-4D97-AF65-F5344CB8AC3E}">
        <p14:creationId xmlns:p14="http://schemas.microsoft.com/office/powerpoint/2010/main" val="2273444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20</a:t>
            </a:fld>
            <a:endParaRPr lang="pl-PL"/>
          </a:p>
        </p:txBody>
      </p:sp>
    </p:spTree>
    <p:extLst>
      <p:ext uri="{BB962C8B-B14F-4D97-AF65-F5344CB8AC3E}">
        <p14:creationId xmlns:p14="http://schemas.microsoft.com/office/powerpoint/2010/main" val="361417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21</a:t>
            </a:fld>
            <a:endParaRPr lang="pl-PL"/>
          </a:p>
        </p:txBody>
      </p:sp>
    </p:spTree>
    <p:extLst>
      <p:ext uri="{BB962C8B-B14F-4D97-AF65-F5344CB8AC3E}">
        <p14:creationId xmlns:p14="http://schemas.microsoft.com/office/powerpoint/2010/main" val="847529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22</a:t>
            </a:fld>
            <a:endParaRPr lang="pl-PL"/>
          </a:p>
        </p:txBody>
      </p:sp>
    </p:spTree>
    <p:extLst>
      <p:ext uri="{BB962C8B-B14F-4D97-AF65-F5344CB8AC3E}">
        <p14:creationId xmlns:p14="http://schemas.microsoft.com/office/powerpoint/2010/main" val="2535011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23</a:t>
            </a:fld>
            <a:endParaRPr lang="pl-PL"/>
          </a:p>
        </p:txBody>
      </p:sp>
    </p:spTree>
    <p:extLst>
      <p:ext uri="{BB962C8B-B14F-4D97-AF65-F5344CB8AC3E}">
        <p14:creationId xmlns:p14="http://schemas.microsoft.com/office/powerpoint/2010/main" val="97758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24</a:t>
            </a:fld>
            <a:endParaRPr lang="pl-PL"/>
          </a:p>
        </p:txBody>
      </p:sp>
    </p:spTree>
    <p:extLst>
      <p:ext uri="{BB962C8B-B14F-4D97-AF65-F5344CB8AC3E}">
        <p14:creationId xmlns:p14="http://schemas.microsoft.com/office/powerpoint/2010/main" val="4275329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25</a:t>
            </a:fld>
            <a:endParaRPr lang="pl-PL"/>
          </a:p>
        </p:txBody>
      </p:sp>
    </p:spTree>
    <p:extLst>
      <p:ext uri="{BB962C8B-B14F-4D97-AF65-F5344CB8AC3E}">
        <p14:creationId xmlns:p14="http://schemas.microsoft.com/office/powerpoint/2010/main" val="1632809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26</a:t>
            </a:fld>
            <a:endParaRPr lang="pl-PL"/>
          </a:p>
        </p:txBody>
      </p:sp>
    </p:spTree>
    <p:extLst>
      <p:ext uri="{BB962C8B-B14F-4D97-AF65-F5344CB8AC3E}">
        <p14:creationId xmlns:p14="http://schemas.microsoft.com/office/powerpoint/2010/main" val="3462228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27</a:t>
            </a:fld>
            <a:endParaRPr lang="pl-PL"/>
          </a:p>
        </p:txBody>
      </p:sp>
    </p:spTree>
    <p:extLst>
      <p:ext uri="{BB962C8B-B14F-4D97-AF65-F5344CB8AC3E}">
        <p14:creationId xmlns:p14="http://schemas.microsoft.com/office/powerpoint/2010/main" val="3341756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28</a:t>
            </a:fld>
            <a:endParaRPr lang="pl-PL"/>
          </a:p>
        </p:txBody>
      </p:sp>
    </p:spTree>
    <p:extLst>
      <p:ext uri="{BB962C8B-B14F-4D97-AF65-F5344CB8AC3E}">
        <p14:creationId xmlns:p14="http://schemas.microsoft.com/office/powerpoint/2010/main" val="291299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29</a:t>
            </a:fld>
            <a:endParaRPr lang="pl-PL"/>
          </a:p>
        </p:txBody>
      </p:sp>
    </p:spTree>
    <p:extLst>
      <p:ext uri="{BB962C8B-B14F-4D97-AF65-F5344CB8AC3E}">
        <p14:creationId xmlns:p14="http://schemas.microsoft.com/office/powerpoint/2010/main" val="438508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3</a:t>
            </a:fld>
            <a:endParaRPr lang="pl-PL"/>
          </a:p>
        </p:txBody>
      </p:sp>
    </p:spTree>
    <p:extLst>
      <p:ext uri="{BB962C8B-B14F-4D97-AF65-F5344CB8AC3E}">
        <p14:creationId xmlns:p14="http://schemas.microsoft.com/office/powerpoint/2010/main" val="1762566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30</a:t>
            </a:fld>
            <a:endParaRPr lang="pl-PL"/>
          </a:p>
        </p:txBody>
      </p:sp>
    </p:spTree>
    <p:extLst>
      <p:ext uri="{BB962C8B-B14F-4D97-AF65-F5344CB8AC3E}">
        <p14:creationId xmlns:p14="http://schemas.microsoft.com/office/powerpoint/2010/main" val="1848888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31</a:t>
            </a:fld>
            <a:endParaRPr lang="pl-PL"/>
          </a:p>
        </p:txBody>
      </p:sp>
    </p:spTree>
    <p:extLst>
      <p:ext uri="{BB962C8B-B14F-4D97-AF65-F5344CB8AC3E}">
        <p14:creationId xmlns:p14="http://schemas.microsoft.com/office/powerpoint/2010/main" val="1238296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32</a:t>
            </a:fld>
            <a:endParaRPr lang="pl-PL"/>
          </a:p>
        </p:txBody>
      </p:sp>
    </p:spTree>
    <p:extLst>
      <p:ext uri="{BB962C8B-B14F-4D97-AF65-F5344CB8AC3E}">
        <p14:creationId xmlns:p14="http://schemas.microsoft.com/office/powerpoint/2010/main" val="3966242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33</a:t>
            </a:fld>
            <a:endParaRPr lang="pl-PL"/>
          </a:p>
        </p:txBody>
      </p:sp>
    </p:spTree>
    <p:extLst>
      <p:ext uri="{BB962C8B-B14F-4D97-AF65-F5344CB8AC3E}">
        <p14:creationId xmlns:p14="http://schemas.microsoft.com/office/powerpoint/2010/main" val="2869213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34</a:t>
            </a:fld>
            <a:endParaRPr lang="pl-PL"/>
          </a:p>
        </p:txBody>
      </p:sp>
    </p:spTree>
    <p:extLst>
      <p:ext uri="{BB962C8B-B14F-4D97-AF65-F5344CB8AC3E}">
        <p14:creationId xmlns:p14="http://schemas.microsoft.com/office/powerpoint/2010/main" val="3558672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35</a:t>
            </a:fld>
            <a:endParaRPr lang="pl-PL"/>
          </a:p>
        </p:txBody>
      </p:sp>
    </p:spTree>
    <p:extLst>
      <p:ext uri="{BB962C8B-B14F-4D97-AF65-F5344CB8AC3E}">
        <p14:creationId xmlns:p14="http://schemas.microsoft.com/office/powerpoint/2010/main" val="848231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36</a:t>
            </a:fld>
            <a:endParaRPr lang="pl-PL"/>
          </a:p>
        </p:txBody>
      </p:sp>
    </p:spTree>
    <p:extLst>
      <p:ext uri="{BB962C8B-B14F-4D97-AF65-F5344CB8AC3E}">
        <p14:creationId xmlns:p14="http://schemas.microsoft.com/office/powerpoint/2010/main" val="2274258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37</a:t>
            </a:fld>
            <a:endParaRPr lang="pl-PL"/>
          </a:p>
        </p:txBody>
      </p:sp>
    </p:spTree>
    <p:extLst>
      <p:ext uri="{BB962C8B-B14F-4D97-AF65-F5344CB8AC3E}">
        <p14:creationId xmlns:p14="http://schemas.microsoft.com/office/powerpoint/2010/main" val="1247340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38</a:t>
            </a:fld>
            <a:endParaRPr lang="pl-PL"/>
          </a:p>
        </p:txBody>
      </p:sp>
    </p:spTree>
    <p:extLst>
      <p:ext uri="{BB962C8B-B14F-4D97-AF65-F5344CB8AC3E}">
        <p14:creationId xmlns:p14="http://schemas.microsoft.com/office/powerpoint/2010/main" val="4288907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39</a:t>
            </a:fld>
            <a:endParaRPr lang="pl-PL"/>
          </a:p>
        </p:txBody>
      </p:sp>
    </p:spTree>
    <p:extLst>
      <p:ext uri="{BB962C8B-B14F-4D97-AF65-F5344CB8AC3E}">
        <p14:creationId xmlns:p14="http://schemas.microsoft.com/office/powerpoint/2010/main" val="335178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4</a:t>
            </a:fld>
            <a:endParaRPr lang="pl-PL"/>
          </a:p>
        </p:txBody>
      </p:sp>
    </p:spTree>
    <p:extLst>
      <p:ext uri="{BB962C8B-B14F-4D97-AF65-F5344CB8AC3E}">
        <p14:creationId xmlns:p14="http://schemas.microsoft.com/office/powerpoint/2010/main" val="1300805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40</a:t>
            </a:fld>
            <a:endParaRPr lang="pl-PL"/>
          </a:p>
        </p:txBody>
      </p:sp>
    </p:spTree>
    <p:extLst>
      <p:ext uri="{BB962C8B-B14F-4D97-AF65-F5344CB8AC3E}">
        <p14:creationId xmlns:p14="http://schemas.microsoft.com/office/powerpoint/2010/main" val="1694909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41</a:t>
            </a:fld>
            <a:endParaRPr lang="pl-PL"/>
          </a:p>
        </p:txBody>
      </p:sp>
    </p:spTree>
    <p:extLst>
      <p:ext uri="{BB962C8B-B14F-4D97-AF65-F5344CB8AC3E}">
        <p14:creationId xmlns:p14="http://schemas.microsoft.com/office/powerpoint/2010/main" val="2465614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42</a:t>
            </a:fld>
            <a:endParaRPr lang="pl-PL"/>
          </a:p>
        </p:txBody>
      </p:sp>
    </p:spTree>
    <p:extLst>
      <p:ext uri="{BB962C8B-B14F-4D97-AF65-F5344CB8AC3E}">
        <p14:creationId xmlns:p14="http://schemas.microsoft.com/office/powerpoint/2010/main" val="2441785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43</a:t>
            </a:fld>
            <a:endParaRPr lang="pl-PL"/>
          </a:p>
        </p:txBody>
      </p:sp>
    </p:spTree>
    <p:extLst>
      <p:ext uri="{BB962C8B-B14F-4D97-AF65-F5344CB8AC3E}">
        <p14:creationId xmlns:p14="http://schemas.microsoft.com/office/powerpoint/2010/main" val="4162052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44</a:t>
            </a:fld>
            <a:endParaRPr lang="pl-PL"/>
          </a:p>
        </p:txBody>
      </p:sp>
    </p:spTree>
    <p:extLst>
      <p:ext uri="{BB962C8B-B14F-4D97-AF65-F5344CB8AC3E}">
        <p14:creationId xmlns:p14="http://schemas.microsoft.com/office/powerpoint/2010/main" val="4044462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45</a:t>
            </a:fld>
            <a:endParaRPr lang="pl-PL"/>
          </a:p>
        </p:txBody>
      </p:sp>
    </p:spTree>
    <p:extLst>
      <p:ext uri="{BB962C8B-B14F-4D97-AF65-F5344CB8AC3E}">
        <p14:creationId xmlns:p14="http://schemas.microsoft.com/office/powerpoint/2010/main" val="1271861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46</a:t>
            </a:fld>
            <a:endParaRPr lang="pl-PL"/>
          </a:p>
        </p:txBody>
      </p:sp>
    </p:spTree>
    <p:extLst>
      <p:ext uri="{BB962C8B-B14F-4D97-AF65-F5344CB8AC3E}">
        <p14:creationId xmlns:p14="http://schemas.microsoft.com/office/powerpoint/2010/main" val="2439942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47</a:t>
            </a:fld>
            <a:endParaRPr lang="pl-PL"/>
          </a:p>
        </p:txBody>
      </p:sp>
    </p:spTree>
    <p:extLst>
      <p:ext uri="{BB962C8B-B14F-4D97-AF65-F5344CB8AC3E}">
        <p14:creationId xmlns:p14="http://schemas.microsoft.com/office/powerpoint/2010/main" val="20728714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48</a:t>
            </a:fld>
            <a:endParaRPr lang="pl-PL"/>
          </a:p>
        </p:txBody>
      </p:sp>
    </p:spTree>
    <p:extLst>
      <p:ext uri="{BB962C8B-B14F-4D97-AF65-F5344CB8AC3E}">
        <p14:creationId xmlns:p14="http://schemas.microsoft.com/office/powerpoint/2010/main" val="41538792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49</a:t>
            </a:fld>
            <a:endParaRPr lang="pl-PL"/>
          </a:p>
        </p:txBody>
      </p:sp>
    </p:spTree>
    <p:extLst>
      <p:ext uri="{BB962C8B-B14F-4D97-AF65-F5344CB8AC3E}">
        <p14:creationId xmlns:p14="http://schemas.microsoft.com/office/powerpoint/2010/main" val="7809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5</a:t>
            </a:fld>
            <a:endParaRPr lang="pl-PL"/>
          </a:p>
        </p:txBody>
      </p:sp>
    </p:spTree>
    <p:extLst>
      <p:ext uri="{BB962C8B-B14F-4D97-AF65-F5344CB8AC3E}">
        <p14:creationId xmlns:p14="http://schemas.microsoft.com/office/powerpoint/2010/main" val="1873035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50</a:t>
            </a:fld>
            <a:endParaRPr lang="pl-PL"/>
          </a:p>
        </p:txBody>
      </p:sp>
    </p:spTree>
    <p:extLst>
      <p:ext uri="{BB962C8B-B14F-4D97-AF65-F5344CB8AC3E}">
        <p14:creationId xmlns:p14="http://schemas.microsoft.com/office/powerpoint/2010/main" val="31541821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51</a:t>
            </a:fld>
            <a:endParaRPr lang="pl-PL"/>
          </a:p>
        </p:txBody>
      </p:sp>
    </p:spTree>
    <p:extLst>
      <p:ext uri="{BB962C8B-B14F-4D97-AF65-F5344CB8AC3E}">
        <p14:creationId xmlns:p14="http://schemas.microsoft.com/office/powerpoint/2010/main" val="1404533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52</a:t>
            </a:fld>
            <a:endParaRPr lang="pl-PL"/>
          </a:p>
        </p:txBody>
      </p:sp>
    </p:spTree>
    <p:extLst>
      <p:ext uri="{BB962C8B-B14F-4D97-AF65-F5344CB8AC3E}">
        <p14:creationId xmlns:p14="http://schemas.microsoft.com/office/powerpoint/2010/main" val="2830280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53</a:t>
            </a:fld>
            <a:endParaRPr lang="pl-PL"/>
          </a:p>
        </p:txBody>
      </p:sp>
    </p:spTree>
    <p:extLst>
      <p:ext uri="{BB962C8B-B14F-4D97-AF65-F5344CB8AC3E}">
        <p14:creationId xmlns:p14="http://schemas.microsoft.com/office/powerpoint/2010/main" val="2260167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54</a:t>
            </a:fld>
            <a:endParaRPr lang="pl-PL"/>
          </a:p>
        </p:txBody>
      </p:sp>
    </p:spTree>
    <p:extLst>
      <p:ext uri="{BB962C8B-B14F-4D97-AF65-F5344CB8AC3E}">
        <p14:creationId xmlns:p14="http://schemas.microsoft.com/office/powerpoint/2010/main" val="337718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55</a:t>
            </a:fld>
            <a:endParaRPr lang="pl-PL"/>
          </a:p>
        </p:txBody>
      </p:sp>
    </p:spTree>
    <p:extLst>
      <p:ext uri="{BB962C8B-B14F-4D97-AF65-F5344CB8AC3E}">
        <p14:creationId xmlns:p14="http://schemas.microsoft.com/office/powerpoint/2010/main" val="3138637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56</a:t>
            </a:fld>
            <a:endParaRPr lang="pl-PL"/>
          </a:p>
        </p:txBody>
      </p:sp>
    </p:spTree>
    <p:extLst>
      <p:ext uri="{BB962C8B-B14F-4D97-AF65-F5344CB8AC3E}">
        <p14:creationId xmlns:p14="http://schemas.microsoft.com/office/powerpoint/2010/main" val="3230179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57</a:t>
            </a:fld>
            <a:endParaRPr lang="pl-PL"/>
          </a:p>
        </p:txBody>
      </p:sp>
    </p:spTree>
    <p:extLst>
      <p:ext uri="{BB962C8B-B14F-4D97-AF65-F5344CB8AC3E}">
        <p14:creationId xmlns:p14="http://schemas.microsoft.com/office/powerpoint/2010/main" val="10598104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58</a:t>
            </a:fld>
            <a:endParaRPr lang="pl-PL"/>
          </a:p>
        </p:txBody>
      </p:sp>
    </p:spTree>
    <p:extLst>
      <p:ext uri="{BB962C8B-B14F-4D97-AF65-F5344CB8AC3E}">
        <p14:creationId xmlns:p14="http://schemas.microsoft.com/office/powerpoint/2010/main" val="2974499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59</a:t>
            </a:fld>
            <a:endParaRPr lang="pl-PL"/>
          </a:p>
        </p:txBody>
      </p:sp>
    </p:spTree>
    <p:extLst>
      <p:ext uri="{BB962C8B-B14F-4D97-AF65-F5344CB8AC3E}">
        <p14:creationId xmlns:p14="http://schemas.microsoft.com/office/powerpoint/2010/main" val="4088451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6</a:t>
            </a:fld>
            <a:endParaRPr lang="pl-PL"/>
          </a:p>
        </p:txBody>
      </p:sp>
    </p:spTree>
    <p:extLst>
      <p:ext uri="{BB962C8B-B14F-4D97-AF65-F5344CB8AC3E}">
        <p14:creationId xmlns:p14="http://schemas.microsoft.com/office/powerpoint/2010/main" val="4299473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60</a:t>
            </a:fld>
            <a:endParaRPr lang="pl-PL"/>
          </a:p>
        </p:txBody>
      </p:sp>
    </p:spTree>
    <p:extLst>
      <p:ext uri="{BB962C8B-B14F-4D97-AF65-F5344CB8AC3E}">
        <p14:creationId xmlns:p14="http://schemas.microsoft.com/office/powerpoint/2010/main" val="3530669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61</a:t>
            </a:fld>
            <a:endParaRPr lang="pl-PL"/>
          </a:p>
        </p:txBody>
      </p:sp>
    </p:spTree>
    <p:extLst>
      <p:ext uri="{BB962C8B-B14F-4D97-AF65-F5344CB8AC3E}">
        <p14:creationId xmlns:p14="http://schemas.microsoft.com/office/powerpoint/2010/main" val="28624074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62</a:t>
            </a:fld>
            <a:endParaRPr lang="pl-PL"/>
          </a:p>
        </p:txBody>
      </p:sp>
    </p:spTree>
    <p:extLst>
      <p:ext uri="{BB962C8B-B14F-4D97-AF65-F5344CB8AC3E}">
        <p14:creationId xmlns:p14="http://schemas.microsoft.com/office/powerpoint/2010/main" val="4861143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63</a:t>
            </a:fld>
            <a:endParaRPr lang="pl-PL"/>
          </a:p>
        </p:txBody>
      </p:sp>
    </p:spTree>
    <p:extLst>
      <p:ext uri="{BB962C8B-B14F-4D97-AF65-F5344CB8AC3E}">
        <p14:creationId xmlns:p14="http://schemas.microsoft.com/office/powerpoint/2010/main" val="25900905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64</a:t>
            </a:fld>
            <a:endParaRPr lang="pl-PL"/>
          </a:p>
        </p:txBody>
      </p:sp>
    </p:spTree>
    <p:extLst>
      <p:ext uri="{BB962C8B-B14F-4D97-AF65-F5344CB8AC3E}">
        <p14:creationId xmlns:p14="http://schemas.microsoft.com/office/powerpoint/2010/main" val="42855906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65</a:t>
            </a:fld>
            <a:endParaRPr lang="pl-PL"/>
          </a:p>
        </p:txBody>
      </p:sp>
    </p:spTree>
    <p:extLst>
      <p:ext uri="{BB962C8B-B14F-4D97-AF65-F5344CB8AC3E}">
        <p14:creationId xmlns:p14="http://schemas.microsoft.com/office/powerpoint/2010/main" val="9518337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66</a:t>
            </a:fld>
            <a:endParaRPr lang="pl-PL"/>
          </a:p>
        </p:txBody>
      </p:sp>
    </p:spTree>
    <p:extLst>
      <p:ext uri="{BB962C8B-B14F-4D97-AF65-F5344CB8AC3E}">
        <p14:creationId xmlns:p14="http://schemas.microsoft.com/office/powerpoint/2010/main" val="14961183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67</a:t>
            </a:fld>
            <a:endParaRPr lang="pl-PL"/>
          </a:p>
        </p:txBody>
      </p:sp>
    </p:spTree>
    <p:extLst>
      <p:ext uri="{BB962C8B-B14F-4D97-AF65-F5344CB8AC3E}">
        <p14:creationId xmlns:p14="http://schemas.microsoft.com/office/powerpoint/2010/main" val="27107801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68</a:t>
            </a:fld>
            <a:endParaRPr lang="pl-PL"/>
          </a:p>
        </p:txBody>
      </p:sp>
    </p:spTree>
    <p:extLst>
      <p:ext uri="{BB962C8B-B14F-4D97-AF65-F5344CB8AC3E}">
        <p14:creationId xmlns:p14="http://schemas.microsoft.com/office/powerpoint/2010/main" val="33307771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69</a:t>
            </a:fld>
            <a:endParaRPr lang="pl-PL"/>
          </a:p>
        </p:txBody>
      </p:sp>
    </p:spTree>
    <p:extLst>
      <p:ext uri="{BB962C8B-B14F-4D97-AF65-F5344CB8AC3E}">
        <p14:creationId xmlns:p14="http://schemas.microsoft.com/office/powerpoint/2010/main" val="2467267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7</a:t>
            </a:fld>
            <a:endParaRPr lang="pl-PL"/>
          </a:p>
        </p:txBody>
      </p:sp>
    </p:spTree>
    <p:extLst>
      <p:ext uri="{BB962C8B-B14F-4D97-AF65-F5344CB8AC3E}">
        <p14:creationId xmlns:p14="http://schemas.microsoft.com/office/powerpoint/2010/main" val="28969393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70</a:t>
            </a:fld>
            <a:endParaRPr lang="pl-PL"/>
          </a:p>
        </p:txBody>
      </p:sp>
    </p:spTree>
    <p:extLst>
      <p:ext uri="{BB962C8B-B14F-4D97-AF65-F5344CB8AC3E}">
        <p14:creationId xmlns:p14="http://schemas.microsoft.com/office/powerpoint/2010/main" val="23092110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71</a:t>
            </a:fld>
            <a:endParaRPr lang="pl-PL"/>
          </a:p>
        </p:txBody>
      </p:sp>
    </p:spTree>
    <p:extLst>
      <p:ext uri="{BB962C8B-B14F-4D97-AF65-F5344CB8AC3E}">
        <p14:creationId xmlns:p14="http://schemas.microsoft.com/office/powerpoint/2010/main" val="31412384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72</a:t>
            </a:fld>
            <a:endParaRPr lang="pl-PL"/>
          </a:p>
        </p:txBody>
      </p:sp>
    </p:spTree>
    <p:extLst>
      <p:ext uri="{BB962C8B-B14F-4D97-AF65-F5344CB8AC3E}">
        <p14:creationId xmlns:p14="http://schemas.microsoft.com/office/powerpoint/2010/main" val="10484481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73</a:t>
            </a:fld>
            <a:endParaRPr lang="pl-PL"/>
          </a:p>
        </p:txBody>
      </p:sp>
    </p:spTree>
    <p:extLst>
      <p:ext uri="{BB962C8B-B14F-4D97-AF65-F5344CB8AC3E}">
        <p14:creationId xmlns:p14="http://schemas.microsoft.com/office/powerpoint/2010/main" val="34764459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74</a:t>
            </a:fld>
            <a:endParaRPr lang="pl-PL"/>
          </a:p>
        </p:txBody>
      </p:sp>
    </p:spTree>
    <p:extLst>
      <p:ext uri="{BB962C8B-B14F-4D97-AF65-F5344CB8AC3E}">
        <p14:creationId xmlns:p14="http://schemas.microsoft.com/office/powerpoint/2010/main" val="16639920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75</a:t>
            </a:fld>
            <a:endParaRPr lang="pl-PL"/>
          </a:p>
        </p:txBody>
      </p:sp>
    </p:spTree>
    <p:extLst>
      <p:ext uri="{BB962C8B-B14F-4D97-AF65-F5344CB8AC3E}">
        <p14:creationId xmlns:p14="http://schemas.microsoft.com/office/powerpoint/2010/main" val="12570969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76</a:t>
            </a:fld>
            <a:endParaRPr lang="pl-PL"/>
          </a:p>
        </p:txBody>
      </p:sp>
    </p:spTree>
    <p:extLst>
      <p:ext uri="{BB962C8B-B14F-4D97-AF65-F5344CB8AC3E}">
        <p14:creationId xmlns:p14="http://schemas.microsoft.com/office/powerpoint/2010/main" val="41990818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77</a:t>
            </a:fld>
            <a:endParaRPr lang="pl-PL"/>
          </a:p>
        </p:txBody>
      </p:sp>
    </p:spTree>
    <p:extLst>
      <p:ext uri="{BB962C8B-B14F-4D97-AF65-F5344CB8AC3E}">
        <p14:creationId xmlns:p14="http://schemas.microsoft.com/office/powerpoint/2010/main" val="12370382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78</a:t>
            </a:fld>
            <a:endParaRPr lang="pl-PL"/>
          </a:p>
        </p:txBody>
      </p:sp>
    </p:spTree>
    <p:extLst>
      <p:ext uri="{BB962C8B-B14F-4D97-AF65-F5344CB8AC3E}">
        <p14:creationId xmlns:p14="http://schemas.microsoft.com/office/powerpoint/2010/main" val="4972980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79</a:t>
            </a:fld>
            <a:endParaRPr lang="pl-PL"/>
          </a:p>
        </p:txBody>
      </p:sp>
    </p:spTree>
    <p:extLst>
      <p:ext uri="{BB962C8B-B14F-4D97-AF65-F5344CB8AC3E}">
        <p14:creationId xmlns:p14="http://schemas.microsoft.com/office/powerpoint/2010/main" val="3456762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8</a:t>
            </a:fld>
            <a:endParaRPr lang="pl-PL"/>
          </a:p>
        </p:txBody>
      </p:sp>
    </p:spTree>
    <p:extLst>
      <p:ext uri="{BB962C8B-B14F-4D97-AF65-F5344CB8AC3E}">
        <p14:creationId xmlns:p14="http://schemas.microsoft.com/office/powerpoint/2010/main" val="291880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80</a:t>
            </a:fld>
            <a:endParaRPr lang="pl-PL"/>
          </a:p>
        </p:txBody>
      </p:sp>
    </p:spTree>
    <p:extLst>
      <p:ext uri="{BB962C8B-B14F-4D97-AF65-F5344CB8AC3E}">
        <p14:creationId xmlns:p14="http://schemas.microsoft.com/office/powerpoint/2010/main" val="23537654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81</a:t>
            </a:fld>
            <a:endParaRPr lang="pl-PL"/>
          </a:p>
        </p:txBody>
      </p:sp>
    </p:spTree>
    <p:extLst>
      <p:ext uri="{BB962C8B-B14F-4D97-AF65-F5344CB8AC3E}">
        <p14:creationId xmlns:p14="http://schemas.microsoft.com/office/powerpoint/2010/main" val="4021304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82</a:t>
            </a:fld>
            <a:endParaRPr lang="pl-PL"/>
          </a:p>
        </p:txBody>
      </p:sp>
    </p:spTree>
    <p:extLst>
      <p:ext uri="{BB962C8B-B14F-4D97-AF65-F5344CB8AC3E}">
        <p14:creationId xmlns:p14="http://schemas.microsoft.com/office/powerpoint/2010/main" val="2849295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83</a:t>
            </a:fld>
            <a:endParaRPr lang="pl-PL"/>
          </a:p>
        </p:txBody>
      </p:sp>
    </p:spTree>
    <p:extLst>
      <p:ext uri="{BB962C8B-B14F-4D97-AF65-F5344CB8AC3E}">
        <p14:creationId xmlns:p14="http://schemas.microsoft.com/office/powerpoint/2010/main" val="13643085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84</a:t>
            </a:fld>
            <a:endParaRPr lang="pl-PL"/>
          </a:p>
        </p:txBody>
      </p:sp>
    </p:spTree>
    <p:extLst>
      <p:ext uri="{BB962C8B-B14F-4D97-AF65-F5344CB8AC3E}">
        <p14:creationId xmlns:p14="http://schemas.microsoft.com/office/powerpoint/2010/main" val="9241615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85</a:t>
            </a:fld>
            <a:endParaRPr lang="pl-PL"/>
          </a:p>
        </p:txBody>
      </p:sp>
    </p:spTree>
    <p:extLst>
      <p:ext uri="{BB962C8B-B14F-4D97-AF65-F5344CB8AC3E}">
        <p14:creationId xmlns:p14="http://schemas.microsoft.com/office/powerpoint/2010/main" val="38205270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86</a:t>
            </a:fld>
            <a:endParaRPr lang="pl-PL"/>
          </a:p>
        </p:txBody>
      </p:sp>
    </p:spTree>
    <p:extLst>
      <p:ext uri="{BB962C8B-B14F-4D97-AF65-F5344CB8AC3E}">
        <p14:creationId xmlns:p14="http://schemas.microsoft.com/office/powerpoint/2010/main" val="32580159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87</a:t>
            </a:fld>
            <a:endParaRPr lang="pl-PL"/>
          </a:p>
        </p:txBody>
      </p:sp>
    </p:spTree>
    <p:extLst>
      <p:ext uri="{BB962C8B-B14F-4D97-AF65-F5344CB8AC3E}">
        <p14:creationId xmlns:p14="http://schemas.microsoft.com/office/powerpoint/2010/main" val="4649368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88</a:t>
            </a:fld>
            <a:endParaRPr lang="pl-PL"/>
          </a:p>
        </p:txBody>
      </p:sp>
    </p:spTree>
    <p:extLst>
      <p:ext uri="{BB962C8B-B14F-4D97-AF65-F5344CB8AC3E}">
        <p14:creationId xmlns:p14="http://schemas.microsoft.com/office/powerpoint/2010/main" val="3377308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89</a:t>
            </a:fld>
            <a:endParaRPr lang="pl-PL"/>
          </a:p>
        </p:txBody>
      </p:sp>
    </p:spTree>
    <p:extLst>
      <p:ext uri="{BB962C8B-B14F-4D97-AF65-F5344CB8AC3E}">
        <p14:creationId xmlns:p14="http://schemas.microsoft.com/office/powerpoint/2010/main" val="2946931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9</a:t>
            </a:fld>
            <a:endParaRPr lang="pl-PL"/>
          </a:p>
        </p:txBody>
      </p:sp>
    </p:spTree>
    <p:extLst>
      <p:ext uri="{BB962C8B-B14F-4D97-AF65-F5344CB8AC3E}">
        <p14:creationId xmlns:p14="http://schemas.microsoft.com/office/powerpoint/2010/main" val="20349819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90</a:t>
            </a:fld>
            <a:endParaRPr lang="pl-PL"/>
          </a:p>
        </p:txBody>
      </p:sp>
    </p:spTree>
    <p:extLst>
      <p:ext uri="{BB962C8B-B14F-4D97-AF65-F5344CB8AC3E}">
        <p14:creationId xmlns:p14="http://schemas.microsoft.com/office/powerpoint/2010/main" val="16079619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91</a:t>
            </a:fld>
            <a:endParaRPr lang="pl-PL"/>
          </a:p>
        </p:txBody>
      </p:sp>
    </p:spTree>
    <p:extLst>
      <p:ext uri="{BB962C8B-B14F-4D97-AF65-F5344CB8AC3E}">
        <p14:creationId xmlns:p14="http://schemas.microsoft.com/office/powerpoint/2010/main" val="29018150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92</a:t>
            </a:fld>
            <a:endParaRPr lang="pl-PL"/>
          </a:p>
        </p:txBody>
      </p:sp>
    </p:spTree>
    <p:extLst>
      <p:ext uri="{BB962C8B-B14F-4D97-AF65-F5344CB8AC3E}">
        <p14:creationId xmlns:p14="http://schemas.microsoft.com/office/powerpoint/2010/main" val="25226083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93</a:t>
            </a:fld>
            <a:endParaRPr lang="pl-PL"/>
          </a:p>
        </p:txBody>
      </p:sp>
    </p:spTree>
    <p:extLst>
      <p:ext uri="{BB962C8B-B14F-4D97-AF65-F5344CB8AC3E}">
        <p14:creationId xmlns:p14="http://schemas.microsoft.com/office/powerpoint/2010/main" val="10203994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94</a:t>
            </a:fld>
            <a:endParaRPr lang="pl-PL"/>
          </a:p>
        </p:txBody>
      </p:sp>
    </p:spTree>
    <p:extLst>
      <p:ext uri="{BB962C8B-B14F-4D97-AF65-F5344CB8AC3E}">
        <p14:creationId xmlns:p14="http://schemas.microsoft.com/office/powerpoint/2010/main" val="33820246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95</a:t>
            </a:fld>
            <a:endParaRPr lang="pl-PL"/>
          </a:p>
        </p:txBody>
      </p:sp>
    </p:spTree>
    <p:extLst>
      <p:ext uri="{BB962C8B-B14F-4D97-AF65-F5344CB8AC3E}">
        <p14:creationId xmlns:p14="http://schemas.microsoft.com/office/powerpoint/2010/main" val="15885261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96</a:t>
            </a:fld>
            <a:endParaRPr lang="pl-PL"/>
          </a:p>
        </p:txBody>
      </p:sp>
    </p:spTree>
    <p:extLst>
      <p:ext uri="{BB962C8B-B14F-4D97-AF65-F5344CB8AC3E}">
        <p14:creationId xmlns:p14="http://schemas.microsoft.com/office/powerpoint/2010/main" val="20299148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97</a:t>
            </a:fld>
            <a:endParaRPr lang="pl-PL"/>
          </a:p>
        </p:txBody>
      </p:sp>
    </p:spTree>
    <p:extLst>
      <p:ext uri="{BB962C8B-B14F-4D97-AF65-F5344CB8AC3E}">
        <p14:creationId xmlns:p14="http://schemas.microsoft.com/office/powerpoint/2010/main" val="12371962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98</a:t>
            </a:fld>
            <a:endParaRPr lang="pl-PL"/>
          </a:p>
        </p:txBody>
      </p:sp>
    </p:spTree>
    <p:extLst>
      <p:ext uri="{BB962C8B-B14F-4D97-AF65-F5344CB8AC3E}">
        <p14:creationId xmlns:p14="http://schemas.microsoft.com/office/powerpoint/2010/main" val="40800334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F22A489-C332-473E-8F29-99B1E98BEDB2}" type="slidenum">
              <a:rPr lang="pl-PL" smtClean="0"/>
              <a:t>99</a:t>
            </a:fld>
            <a:endParaRPr lang="pl-PL"/>
          </a:p>
        </p:txBody>
      </p:sp>
    </p:spTree>
    <p:extLst>
      <p:ext uri="{BB962C8B-B14F-4D97-AF65-F5344CB8AC3E}">
        <p14:creationId xmlns:p14="http://schemas.microsoft.com/office/powerpoint/2010/main" val="2785770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9" name="Prostokąt 8"/>
          <p:cNvSpPr/>
          <p:nvPr userDrawn="1"/>
        </p:nvSpPr>
        <p:spPr>
          <a:xfrm>
            <a:off x="0" y="6165304"/>
            <a:ext cx="9144000"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solidFill>
                <a:prstClr val="white"/>
              </a:solidFill>
            </a:endParaRPr>
          </a:p>
        </p:txBody>
      </p:sp>
      <p:sp>
        <p:nvSpPr>
          <p:cNvPr id="2" name="Tytuł 1"/>
          <p:cNvSpPr>
            <a:spLocks noGrp="1"/>
          </p:cNvSpPr>
          <p:nvPr>
            <p:ph type="ctrTitle"/>
          </p:nvPr>
        </p:nvSpPr>
        <p:spPr>
          <a:xfrm>
            <a:off x="685800" y="2130427"/>
            <a:ext cx="7772400" cy="1470025"/>
          </a:xfrm>
        </p:spPr>
        <p:txBody>
          <a:bodyPr/>
          <a:lstStyle>
            <a:lvl1pPr>
              <a:defRPr>
                <a:solidFill>
                  <a:srgbClr val="124A1B"/>
                </a:solidFill>
              </a:defRPr>
            </a:lvl1pPr>
          </a:lstStyle>
          <a:p>
            <a:r>
              <a:rPr lang="pl-PL" dirty="0"/>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rgbClr val="124A1B"/>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dirty="0"/>
              <a:t>Kliknij, aby edytować styl wzorca podtytułu</a:t>
            </a:r>
          </a:p>
        </p:txBody>
      </p:sp>
      <p:sp>
        <p:nvSpPr>
          <p:cNvPr id="8" name="Prostokąt 7"/>
          <p:cNvSpPr/>
          <p:nvPr userDrawn="1"/>
        </p:nvSpPr>
        <p:spPr>
          <a:xfrm>
            <a:off x="0" y="0"/>
            <a:ext cx="9144000" cy="260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solidFill>
                <a:prstClr val="white"/>
              </a:solidFill>
            </a:endParaRPr>
          </a:p>
        </p:txBody>
      </p:sp>
      <p:sp>
        <p:nvSpPr>
          <p:cNvPr id="10" name="Prostokąt 9"/>
          <p:cNvSpPr/>
          <p:nvPr userDrawn="1"/>
        </p:nvSpPr>
        <p:spPr>
          <a:xfrm>
            <a:off x="5652120" y="6525344"/>
            <a:ext cx="3491880" cy="332656"/>
          </a:xfrm>
          <a:prstGeom prst="rect">
            <a:avLst/>
          </a:prstGeom>
          <a:solidFill>
            <a:srgbClr val="124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solidFill>
                <a:prstClr val="white"/>
              </a:solidFill>
            </a:endParaRPr>
          </a:p>
        </p:txBody>
      </p:sp>
      <p:pic>
        <p:nvPicPr>
          <p:cNvPr id="11"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681" y="260648"/>
            <a:ext cx="2214563"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8468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0A1F5D2E-45DC-4640-A241-1996D7AD0BA5}"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22172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0A1F5D2E-45DC-4640-A241-1996D7AD0BA5}"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5492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40"/>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40"/>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0A1F5D2E-45DC-4640-A241-1996D7AD0BA5}"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18153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Slajd tytułowy">
    <p:spTree>
      <p:nvGrpSpPr>
        <p:cNvPr id="1" name=""/>
        <p:cNvGrpSpPr/>
        <p:nvPr/>
      </p:nvGrpSpPr>
      <p:grpSpPr>
        <a:xfrm>
          <a:off x="0" y="0"/>
          <a:ext cx="0" cy="0"/>
          <a:chOff x="0" y="0"/>
          <a:chExt cx="0" cy="0"/>
        </a:xfrm>
      </p:grpSpPr>
      <p:sp>
        <p:nvSpPr>
          <p:cNvPr id="9" name="Prostokąt 8"/>
          <p:cNvSpPr/>
          <p:nvPr userDrawn="1"/>
        </p:nvSpPr>
        <p:spPr>
          <a:xfrm>
            <a:off x="0" y="6165304"/>
            <a:ext cx="9144000"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solidFill>
                <a:prstClr val="white"/>
              </a:solidFill>
            </a:endParaRPr>
          </a:p>
        </p:txBody>
      </p:sp>
      <p:sp>
        <p:nvSpPr>
          <p:cNvPr id="2" name="Tytuł 1"/>
          <p:cNvSpPr>
            <a:spLocks noGrp="1"/>
          </p:cNvSpPr>
          <p:nvPr>
            <p:ph type="ctrTitle"/>
          </p:nvPr>
        </p:nvSpPr>
        <p:spPr>
          <a:xfrm>
            <a:off x="685800" y="2130427"/>
            <a:ext cx="7772400" cy="1470025"/>
          </a:xfrm>
        </p:spPr>
        <p:txBody>
          <a:bodyPr/>
          <a:lstStyle>
            <a:lvl1pPr>
              <a:defRPr>
                <a:solidFill>
                  <a:srgbClr val="124A1B"/>
                </a:solidFill>
              </a:defRPr>
            </a:lvl1pPr>
          </a:lstStyle>
          <a:p>
            <a:r>
              <a:rPr lang="pl-PL" dirty="0"/>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rgbClr val="124A1B"/>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dirty="0"/>
              <a:t>Kliknij, aby edytować styl wzorca podtytułu</a:t>
            </a:r>
          </a:p>
        </p:txBody>
      </p:sp>
      <p:sp>
        <p:nvSpPr>
          <p:cNvPr id="8" name="Prostokąt 7"/>
          <p:cNvSpPr/>
          <p:nvPr userDrawn="1"/>
        </p:nvSpPr>
        <p:spPr>
          <a:xfrm>
            <a:off x="0" y="0"/>
            <a:ext cx="9144000" cy="260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solidFill>
                <a:prstClr val="white"/>
              </a:solidFill>
            </a:endParaRPr>
          </a:p>
        </p:txBody>
      </p:sp>
      <p:sp>
        <p:nvSpPr>
          <p:cNvPr id="10" name="Prostokąt 9"/>
          <p:cNvSpPr/>
          <p:nvPr userDrawn="1"/>
        </p:nvSpPr>
        <p:spPr>
          <a:xfrm>
            <a:off x="5652120" y="6525344"/>
            <a:ext cx="3491880" cy="332656"/>
          </a:xfrm>
          <a:prstGeom prst="rect">
            <a:avLst/>
          </a:prstGeom>
          <a:solidFill>
            <a:srgbClr val="124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solidFill>
                <a:prstClr val="white"/>
              </a:solidFill>
            </a:endParaRPr>
          </a:p>
        </p:txBody>
      </p:sp>
      <p:pic>
        <p:nvPicPr>
          <p:cNvPr id="11"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681" y="260648"/>
            <a:ext cx="2214563"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77835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Slajd tytułowy">
    <p:spTree>
      <p:nvGrpSpPr>
        <p:cNvPr id="1" name=""/>
        <p:cNvGrpSpPr/>
        <p:nvPr/>
      </p:nvGrpSpPr>
      <p:grpSpPr>
        <a:xfrm>
          <a:off x="0" y="0"/>
          <a:ext cx="0" cy="0"/>
          <a:chOff x="0" y="0"/>
          <a:chExt cx="0" cy="0"/>
        </a:xfrm>
      </p:grpSpPr>
      <p:sp>
        <p:nvSpPr>
          <p:cNvPr id="9" name="Prostokąt 8"/>
          <p:cNvSpPr/>
          <p:nvPr userDrawn="1"/>
        </p:nvSpPr>
        <p:spPr>
          <a:xfrm>
            <a:off x="0" y="6165304"/>
            <a:ext cx="9144000"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solidFill>
                <a:prstClr val="white"/>
              </a:solidFill>
            </a:endParaRPr>
          </a:p>
        </p:txBody>
      </p:sp>
      <p:sp>
        <p:nvSpPr>
          <p:cNvPr id="2" name="Tytuł 1"/>
          <p:cNvSpPr>
            <a:spLocks noGrp="1"/>
          </p:cNvSpPr>
          <p:nvPr>
            <p:ph type="ctrTitle"/>
          </p:nvPr>
        </p:nvSpPr>
        <p:spPr>
          <a:xfrm>
            <a:off x="685800" y="2130427"/>
            <a:ext cx="7772400" cy="1470025"/>
          </a:xfrm>
        </p:spPr>
        <p:txBody>
          <a:bodyPr/>
          <a:lstStyle>
            <a:lvl1pPr>
              <a:defRPr>
                <a:solidFill>
                  <a:srgbClr val="124A1B"/>
                </a:solidFill>
              </a:defRPr>
            </a:lvl1pPr>
          </a:lstStyle>
          <a:p>
            <a:r>
              <a:rPr lang="pl-PL" dirty="0"/>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rgbClr val="124A1B"/>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dirty="0"/>
              <a:t>Kliknij, aby edytować styl wzorca podtytułu</a:t>
            </a:r>
          </a:p>
        </p:txBody>
      </p:sp>
      <p:sp>
        <p:nvSpPr>
          <p:cNvPr id="8" name="Prostokąt 7"/>
          <p:cNvSpPr/>
          <p:nvPr userDrawn="1"/>
        </p:nvSpPr>
        <p:spPr>
          <a:xfrm>
            <a:off x="0" y="0"/>
            <a:ext cx="9144000" cy="260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solidFill>
                <a:prstClr val="white"/>
              </a:solidFill>
            </a:endParaRPr>
          </a:p>
        </p:txBody>
      </p:sp>
      <p:sp>
        <p:nvSpPr>
          <p:cNvPr id="10" name="Prostokąt 9"/>
          <p:cNvSpPr/>
          <p:nvPr userDrawn="1"/>
        </p:nvSpPr>
        <p:spPr>
          <a:xfrm>
            <a:off x="5652120" y="6525344"/>
            <a:ext cx="3491880" cy="332656"/>
          </a:xfrm>
          <a:prstGeom prst="rect">
            <a:avLst/>
          </a:prstGeom>
          <a:solidFill>
            <a:srgbClr val="124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solidFill>
                <a:prstClr val="white"/>
              </a:solidFill>
            </a:endParaRPr>
          </a:p>
        </p:txBody>
      </p:sp>
      <p:pic>
        <p:nvPicPr>
          <p:cNvPr id="11"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681" y="260648"/>
            <a:ext cx="2214563"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9615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1547665" y="332656"/>
            <a:ext cx="7416824" cy="850106"/>
          </a:xfrm>
        </p:spPr>
        <p:txBody>
          <a:bodyPr>
            <a:normAutofit/>
          </a:bodyPr>
          <a:lstStyle>
            <a:lvl1pPr>
              <a:defRPr sz="3000" b="1">
                <a:solidFill>
                  <a:srgbClr val="124A1B"/>
                </a:solidFill>
              </a:defRPr>
            </a:lvl1pPr>
          </a:lstStyle>
          <a:p>
            <a:r>
              <a:rPr lang="pl-PL" dirty="0"/>
              <a:t>Kliknij, aby edytować styl</a:t>
            </a:r>
          </a:p>
        </p:txBody>
      </p:sp>
      <p:sp>
        <p:nvSpPr>
          <p:cNvPr id="3" name="Symbol zastępczy zawartości 2"/>
          <p:cNvSpPr>
            <a:spLocks noGrp="1"/>
          </p:cNvSpPr>
          <p:nvPr>
            <p:ph idx="1"/>
          </p:nvPr>
        </p:nvSpPr>
        <p:spPr>
          <a:xfrm>
            <a:off x="251521" y="1412776"/>
            <a:ext cx="8712968" cy="5112568"/>
          </a:xfrm>
        </p:spPr>
        <p:txBody>
          <a:bodyPr/>
          <a:lstStyle>
            <a:lvl1pPr>
              <a:defRPr>
                <a:solidFill>
                  <a:srgbClr val="124A1B"/>
                </a:solidFill>
              </a:defRPr>
            </a:lvl1pPr>
            <a:lvl2pPr>
              <a:defRPr>
                <a:solidFill>
                  <a:srgbClr val="124A1B"/>
                </a:solidFill>
              </a:defRPr>
            </a:lvl2pPr>
            <a:lvl3pPr>
              <a:defRPr>
                <a:solidFill>
                  <a:srgbClr val="124A1B"/>
                </a:solidFill>
              </a:defRPr>
            </a:lvl3pPr>
            <a:lvl4pPr>
              <a:defRPr>
                <a:solidFill>
                  <a:srgbClr val="124A1B"/>
                </a:solidFill>
              </a:defRPr>
            </a:lvl4pPr>
            <a:lvl5pPr>
              <a:defRPr>
                <a:solidFill>
                  <a:srgbClr val="124A1B"/>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6" name="Symbol zastępczy numeru slajdu 5"/>
          <p:cNvSpPr>
            <a:spLocks noGrp="1"/>
          </p:cNvSpPr>
          <p:nvPr>
            <p:ph type="sldNum" sz="quarter" idx="12"/>
          </p:nvPr>
        </p:nvSpPr>
        <p:spPr>
          <a:xfrm>
            <a:off x="7010400" y="6492877"/>
            <a:ext cx="2133600" cy="365125"/>
          </a:xfrm>
        </p:spPr>
        <p:txBody>
          <a:bodyPr/>
          <a:lstStyle>
            <a:lvl1pPr>
              <a:defRPr>
                <a:solidFill>
                  <a:schemeClr val="bg1"/>
                </a:solidFill>
              </a:defRPr>
            </a:lvl1pPr>
          </a:lstStyle>
          <a:p>
            <a:fld id="{0A1F5D2E-45DC-4640-A241-1996D7AD0BA5}" type="slidenum">
              <a:rPr lang="pl-PL" smtClean="0">
                <a:solidFill>
                  <a:prstClr val="white"/>
                </a:solidFill>
              </a:rPr>
              <a:pPr/>
              <a:t>‹#›</a:t>
            </a:fld>
            <a:endParaRPr lang="pl-PL" dirty="0">
              <a:solidFill>
                <a:prstClr val="white"/>
              </a:solidFill>
            </a:endParaRPr>
          </a:p>
        </p:txBody>
      </p:sp>
      <p:pic>
        <p:nvPicPr>
          <p:cNvPr id="7" name="Picture 2"/>
          <p:cNvPicPr>
            <a:picLocks noChangeAspect="1" noChangeArrowheads="1"/>
          </p:cNvPicPr>
          <p:nvPr userDrawn="1"/>
        </p:nvPicPr>
        <p:blipFill>
          <a:blip r:embed="rId2" cstate="print"/>
          <a:srcRect/>
          <a:stretch>
            <a:fillRect/>
          </a:stretch>
        </p:blipFill>
        <p:spPr bwMode="auto">
          <a:xfrm>
            <a:off x="35496" y="332656"/>
            <a:ext cx="1512168" cy="816090"/>
          </a:xfrm>
          <a:prstGeom prst="rect">
            <a:avLst/>
          </a:prstGeom>
          <a:noFill/>
          <a:ln w="9525">
            <a:noFill/>
            <a:miter lim="800000"/>
            <a:headEnd/>
            <a:tailEnd/>
          </a:ln>
        </p:spPr>
      </p:pic>
      <p:sp>
        <p:nvSpPr>
          <p:cNvPr id="8" name="Prostokąt 7"/>
          <p:cNvSpPr/>
          <p:nvPr userDrawn="1"/>
        </p:nvSpPr>
        <p:spPr>
          <a:xfrm>
            <a:off x="0" y="0"/>
            <a:ext cx="9144000" cy="260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solidFill>
                <a:prstClr val="white"/>
              </a:solidFill>
            </a:endParaRPr>
          </a:p>
        </p:txBody>
      </p:sp>
    </p:spTree>
    <p:extLst>
      <p:ext uri="{BB962C8B-B14F-4D97-AF65-F5344CB8AC3E}">
        <p14:creationId xmlns:p14="http://schemas.microsoft.com/office/powerpoint/2010/main" val="2879987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0A1F5D2E-45DC-4640-A241-1996D7AD0BA5}"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16821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0A1F5D2E-45DC-4640-A241-1996D7AD0BA5}"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4702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0A1F5D2E-45DC-4640-A241-1996D7AD0BA5}"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6791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0A1F5D2E-45DC-4640-A241-1996D7AD0BA5}"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85618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1500" b="1"/>
            </a:lvl1pPr>
          </a:lstStyle>
          <a:p>
            <a:r>
              <a:rPr lang="pl-PL"/>
              <a:t>Kliknij, aby edytować styl</a:t>
            </a:r>
          </a:p>
        </p:txBody>
      </p:sp>
      <p:sp>
        <p:nvSpPr>
          <p:cNvPr id="3" name="Symbol zastępczy zawartości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0A1F5D2E-45DC-4640-A241-1996D7AD0BA5}"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38596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5000">
              <a:schemeClr val="bg1">
                <a:alpha val="0"/>
              </a:schemeClr>
            </a:gs>
            <a:gs pos="16000">
              <a:srgbClr val="92D050">
                <a:alpha val="61000"/>
              </a:srgbClr>
            </a:gs>
            <a:gs pos="0">
              <a:srgbClr val="124A1B">
                <a:alpha val="90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daty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1F5D2E-45DC-4640-A241-1996D7AD0BA5}"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98616797"/>
      </p:ext>
    </p:extLst>
  </p:cSld>
  <p:clrMap bg1="lt1" tx1="dk1" bg2="lt2" tx2="dk2" accent1="accent1" accent2="accent2" accent3="accent3" accent4="accent4" accent5="accent5" accent6="accent6" hlink="hlink" folHlink="folHlink"/>
  <p:sldLayoutIdLst>
    <p:sldLayoutId id="2147483661" r:id="rId1"/>
    <p:sldLayoutId id="2147483693" r:id="rId2"/>
    <p:sldLayoutId id="2147483694"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Ziemne roboty instalacyjne - literatura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2" y="610924"/>
            <a:ext cx="8559230" cy="861774"/>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2000" b="1" dirty="0">
                <a:solidFill>
                  <a:schemeClr val="tx1"/>
                </a:solidFill>
              </a:rPr>
              <a:t>Jaworski K. M.: Podstawy organizacji budowy. Wydawnictwo Naukowe PWN, Warszawa 2004. </a:t>
            </a:r>
            <a:endParaRPr lang="pl-PL" sz="3200" b="1" dirty="0">
              <a:solidFill>
                <a:schemeClr val="tx1"/>
              </a:solidFill>
            </a:endParaRPr>
          </a:p>
        </p:txBody>
      </p:sp>
      <p:sp>
        <p:nvSpPr>
          <p:cNvPr id="10" name="Prostokąt 9">
            <a:extLst>
              <a:ext uri="{FF2B5EF4-FFF2-40B4-BE49-F238E27FC236}">
                <a16:creationId xmlns:a16="http://schemas.microsoft.com/office/drawing/2014/main" id="{21D3CEBB-50B6-1441-8574-FA8AA8453E55}"/>
              </a:ext>
            </a:extLst>
          </p:cNvPr>
          <p:cNvSpPr/>
          <p:nvPr/>
        </p:nvSpPr>
        <p:spPr>
          <a:xfrm>
            <a:off x="232193" y="1538595"/>
            <a:ext cx="8559538" cy="861774"/>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2000" b="1" dirty="0">
                <a:solidFill>
                  <a:schemeClr val="tx1"/>
                </a:solidFill>
              </a:rPr>
              <a:t>Jaworski K.M.: Metodologia projektowania realizacji budowy. PWN, Warszawa 1999. </a:t>
            </a:r>
            <a:endParaRPr lang="pl-PL" sz="3200" b="1" dirty="0">
              <a:solidFill>
                <a:schemeClr val="tx1"/>
              </a:solidFill>
            </a:endParaRPr>
          </a:p>
        </p:txBody>
      </p:sp>
      <p:sp>
        <p:nvSpPr>
          <p:cNvPr id="14" name="Prostokąt 13">
            <a:extLst>
              <a:ext uri="{FF2B5EF4-FFF2-40B4-BE49-F238E27FC236}">
                <a16:creationId xmlns:a16="http://schemas.microsoft.com/office/drawing/2014/main" id="{27C5FA86-96E2-1447-B486-08FD1BD9F3BD}"/>
              </a:ext>
            </a:extLst>
          </p:cNvPr>
          <p:cNvSpPr/>
          <p:nvPr/>
        </p:nvSpPr>
        <p:spPr>
          <a:xfrm>
            <a:off x="232193" y="2466266"/>
            <a:ext cx="8559538" cy="400110"/>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latin typeface="+mj-lt"/>
                <a:ea typeface="Calibri" panose="020F0502020204030204" pitchFamily="34" charset="0"/>
              </a:rPr>
              <a:t> </a:t>
            </a:r>
            <a:r>
              <a:rPr lang="pl-PL" sz="2000" b="1" dirty="0">
                <a:solidFill>
                  <a:schemeClr val="tx1"/>
                </a:solidFill>
              </a:rPr>
              <a:t>A. Dyżewski – Technologia i organizacja budowy. Arkady. Warszawa 1990</a:t>
            </a:r>
            <a:endParaRPr lang="pl-PL" sz="3200" b="1" dirty="0">
              <a:solidFill>
                <a:schemeClr val="tx1"/>
              </a:solidFill>
            </a:endParaRPr>
          </a:p>
        </p:txBody>
      </p:sp>
      <p:sp>
        <p:nvSpPr>
          <p:cNvPr id="15" name="Prostokąt 14">
            <a:extLst>
              <a:ext uri="{FF2B5EF4-FFF2-40B4-BE49-F238E27FC236}">
                <a16:creationId xmlns:a16="http://schemas.microsoft.com/office/drawing/2014/main" id="{23F0DFB6-C810-CD41-8D61-76814A734C69}"/>
              </a:ext>
            </a:extLst>
          </p:cNvPr>
          <p:cNvSpPr/>
          <p:nvPr/>
        </p:nvSpPr>
        <p:spPr>
          <a:xfrm>
            <a:off x="232193" y="2932273"/>
            <a:ext cx="8559538"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latin typeface="+mj-lt"/>
                <a:ea typeface="Calibri" panose="020F0502020204030204" pitchFamily="34" charset="0"/>
              </a:rPr>
              <a:t> </a:t>
            </a:r>
            <a:r>
              <a:rPr lang="pl-PL" sz="2000" b="1" dirty="0">
                <a:solidFill>
                  <a:schemeClr val="tx1"/>
                </a:solidFill>
              </a:rPr>
              <a:t>Rowiński – Technologia i organizacja procesów inżynieryjnych budownictwa miejskiego. Wyd. Pol. Śląskiej </a:t>
            </a:r>
            <a:endParaRPr lang="pl-PL" sz="3200" b="1" dirty="0">
              <a:solidFill>
                <a:schemeClr val="tx1"/>
              </a:solidFill>
            </a:endParaRPr>
          </a:p>
        </p:txBody>
      </p:sp>
      <p:sp>
        <p:nvSpPr>
          <p:cNvPr id="16" name="Prostokąt 15">
            <a:extLst>
              <a:ext uri="{FF2B5EF4-FFF2-40B4-BE49-F238E27FC236}">
                <a16:creationId xmlns:a16="http://schemas.microsoft.com/office/drawing/2014/main" id="{F0AFE7BE-6EC9-E64D-BB2F-41CB3D4709E5}"/>
              </a:ext>
            </a:extLst>
          </p:cNvPr>
          <p:cNvSpPr/>
          <p:nvPr/>
        </p:nvSpPr>
        <p:spPr>
          <a:xfrm>
            <a:off x="232193" y="3724416"/>
            <a:ext cx="8559538" cy="400110"/>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latin typeface="+mj-lt"/>
                <a:ea typeface="Calibri" panose="020F0502020204030204" pitchFamily="34" charset="0"/>
              </a:rPr>
              <a:t> Ustawa – Prawo budowlane – tekst jednolity Sejm – akty prawne</a:t>
            </a:r>
            <a:r>
              <a:rPr lang="pl-PL" sz="2000" b="1" dirty="0">
                <a:solidFill>
                  <a:schemeClr val="tx1"/>
                </a:solidFill>
              </a:rPr>
              <a:t> </a:t>
            </a:r>
            <a:endParaRPr lang="pl-PL" sz="3200" b="1" dirty="0">
              <a:solidFill>
                <a:schemeClr val="tx1"/>
              </a:solidFill>
            </a:endParaRPr>
          </a:p>
        </p:txBody>
      </p:sp>
      <p:sp>
        <p:nvSpPr>
          <p:cNvPr id="17" name="Prostokąt 16">
            <a:extLst>
              <a:ext uri="{FF2B5EF4-FFF2-40B4-BE49-F238E27FC236}">
                <a16:creationId xmlns:a16="http://schemas.microsoft.com/office/drawing/2014/main" id="{2A0EED56-FFAF-2847-96DA-B9FF81AF23DA}"/>
              </a:ext>
            </a:extLst>
          </p:cNvPr>
          <p:cNvSpPr/>
          <p:nvPr/>
        </p:nvSpPr>
        <p:spPr>
          <a:xfrm>
            <a:off x="232193" y="4208783"/>
            <a:ext cx="8559538"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latin typeface="+mj-lt"/>
                <a:ea typeface="Calibri" panose="020F0502020204030204" pitchFamily="34" charset="0"/>
              </a:rPr>
              <a:t> </a:t>
            </a:r>
            <a:r>
              <a:rPr lang="pl-PL" sz="2000" b="1" dirty="0">
                <a:solidFill>
                  <a:schemeClr val="tx1"/>
                </a:solidFill>
              </a:rPr>
              <a:t>Warunki techniczne wykonywania i odbioru robót budowlanych - redakcja </a:t>
            </a:r>
            <a:r>
              <a:rPr lang="pl-PL" sz="2000" b="1" dirty="0" err="1">
                <a:solidFill>
                  <a:schemeClr val="tx1"/>
                </a:solidFill>
              </a:rPr>
              <a:t>A.Ujma</a:t>
            </a:r>
            <a:r>
              <a:rPr lang="pl-PL" sz="2000" b="1" dirty="0">
                <a:solidFill>
                  <a:schemeClr val="tx1"/>
                </a:solidFill>
              </a:rPr>
              <a:t> </a:t>
            </a:r>
            <a:r>
              <a:rPr lang="pl-PL" sz="2000" b="1" dirty="0" err="1">
                <a:solidFill>
                  <a:schemeClr val="tx1"/>
                </a:solidFill>
              </a:rPr>
              <a:t>Verlag</a:t>
            </a:r>
            <a:r>
              <a:rPr lang="pl-PL" sz="2000" b="1" dirty="0">
                <a:solidFill>
                  <a:schemeClr val="tx1"/>
                </a:solidFill>
              </a:rPr>
              <a:t> </a:t>
            </a:r>
            <a:r>
              <a:rPr lang="pl-PL" sz="2000" b="1" dirty="0" err="1">
                <a:solidFill>
                  <a:schemeClr val="tx1"/>
                </a:solidFill>
              </a:rPr>
              <a:t>Dashofer</a:t>
            </a:r>
            <a:r>
              <a:rPr lang="pl-PL" sz="2000" b="1" dirty="0">
                <a:solidFill>
                  <a:schemeClr val="tx1"/>
                </a:solidFill>
              </a:rPr>
              <a:t> </a:t>
            </a:r>
            <a:endParaRPr lang="pl-PL" sz="3200" b="1" dirty="0">
              <a:solidFill>
                <a:schemeClr val="tx1"/>
              </a:solidFill>
            </a:endParaRPr>
          </a:p>
        </p:txBody>
      </p:sp>
      <p:sp>
        <p:nvSpPr>
          <p:cNvPr id="18" name="Prostokąt 17">
            <a:extLst>
              <a:ext uri="{FF2B5EF4-FFF2-40B4-BE49-F238E27FC236}">
                <a16:creationId xmlns:a16="http://schemas.microsoft.com/office/drawing/2014/main" id="{A73847CD-39CE-B445-A239-92670BE5B759}"/>
              </a:ext>
            </a:extLst>
          </p:cNvPr>
          <p:cNvSpPr/>
          <p:nvPr/>
        </p:nvSpPr>
        <p:spPr>
          <a:xfrm>
            <a:off x="232193" y="5021632"/>
            <a:ext cx="8559538"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Specyfikacje techniczne wykonywania i odbioru robót budowlanych; branżowe według wytycznych </a:t>
            </a:r>
          </a:p>
        </p:txBody>
      </p:sp>
      <p:sp>
        <p:nvSpPr>
          <p:cNvPr id="19" name="Prostokąt 18">
            <a:extLst>
              <a:ext uri="{FF2B5EF4-FFF2-40B4-BE49-F238E27FC236}">
                <a16:creationId xmlns:a16="http://schemas.microsoft.com/office/drawing/2014/main" id="{EFEB8CD9-7E76-1648-A655-01D9C6CE4CA0}"/>
              </a:ext>
            </a:extLst>
          </p:cNvPr>
          <p:cNvSpPr/>
          <p:nvPr/>
        </p:nvSpPr>
        <p:spPr>
          <a:xfrm>
            <a:off x="232193" y="5873558"/>
            <a:ext cx="8559538" cy="400110"/>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b="1" dirty="0">
                <a:solidFill>
                  <a:schemeClr val="tx1"/>
                </a:solidFill>
              </a:rPr>
              <a:t>T</a:t>
            </a:r>
            <a:r>
              <a:rPr lang="pl-PL" sz="2000" b="1" dirty="0">
                <a:solidFill>
                  <a:schemeClr val="tx1"/>
                </a:solidFill>
              </a:rPr>
              <a:t>. Przechodzień-Roboty ziemne w zimie. Wyd. Arkady </a:t>
            </a:r>
          </a:p>
        </p:txBody>
      </p:sp>
    </p:spTree>
    <p:extLst>
      <p:ext uri="{BB962C8B-B14F-4D97-AF65-F5344CB8AC3E}">
        <p14:creationId xmlns:p14="http://schemas.microsoft.com/office/powerpoint/2010/main" val="332755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Podstawowe definicje </a:t>
            </a:r>
            <a:endParaRPr lang="pl-PL" sz="2800" dirty="0">
              <a:solidFill>
                <a:schemeClr val="tx1"/>
              </a:solidFill>
            </a:endParaRPr>
          </a:p>
        </p:txBody>
      </p:sp>
      <p:pic>
        <p:nvPicPr>
          <p:cNvPr id="4" name="Obraz 3">
            <a:extLst>
              <a:ext uri="{FF2B5EF4-FFF2-40B4-BE49-F238E27FC236}">
                <a16:creationId xmlns:a16="http://schemas.microsoft.com/office/drawing/2014/main" id="{CAA2C184-ABF3-644A-9686-66014D275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2" y="847719"/>
            <a:ext cx="8542203" cy="2006052"/>
          </a:xfrm>
          <a:prstGeom prst="rect">
            <a:avLst/>
          </a:prstGeom>
        </p:spPr>
      </p:pic>
      <p:pic>
        <p:nvPicPr>
          <p:cNvPr id="7" name="Obraz 6">
            <a:extLst>
              <a:ext uri="{FF2B5EF4-FFF2-40B4-BE49-F238E27FC236}">
                <a16:creationId xmlns:a16="http://schemas.microsoft.com/office/drawing/2014/main" id="{55D5E2D7-7B1B-5B4B-972F-98DBFD60C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01" y="3277487"/>
            <a:ext cx="8589364" cy="2770602"/>
          </a:xfrm>
          <a:prstGeom prst="rect">
            <a:avLst/>
          </a:prstGeom>
        </p:spPr>
      </p:pic>
    </p:spTree>
    <p:extLst>
      <p:ext uri="{BB962C8B-B14F-4D97-AF65-F5344CB8AC3E}">
        <p14:creationId xmlns:p14="http://schemas.microsoft.com/office/powerpoint/2010/main" val="12215046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 wgłębne </a:t>
            </a:r>
            <a:endParaRPr lang="pl-PL" sz="3600" b="1" dirty="0">
              <a:solidFill>
                <a:schemeClr val="tx1"/>
              </a:solidFill>
            </a:endParaRPr>
          </a:p>
        </p:txBody>
      </p:sp>
      <p:pic>
        <p:nvPicPr>
          <p:cNvPr id="4" name="Obraz 3">
            <a:extLst>
              <a:ext uri="{FF2B5EF4-FFF2-40B4-BE49-F238E27FC236}">
                <a16:creationId xmlns:a16="http://schemas.microsoft.com/office/drawing/2014/main" id="{DBE0C7E6-DD97-A643-B14B-D0974C2F8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64" y="2154720"/>
            <a:ext cx="8199619" cy="2969131"/>
          </a:xfrm>
          <a:prstGeom prst="rect">
            <a:avLst/>
          </a:prstGeom>
        </p:spPr>
      </p:pic>
    </p:spTree>
    <p:extLst>
      <p:ext uri="{BB962C8B-B14F-4D97-AF65-F5344CB8AC3E}">
        <p14:creationId xmlns:p14="http://schemas.microsoft.com/office/powerpoint/2010/main" val="19680294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 wgłębne </a:t>
            </a:r>
            <a:endParaRPr lang="pl-PL" sz="3600" b="1" dirty="0">
              <a:solidFill>
                <a:schemeClr val="tx1"/>
              </a:solidFill>
            </a:endParaRPr>
          </a:p>
        </p:txBody>
      </p:sp>
      <p:pic>
        <p:nvPicPr>
          <p:cNvPr id="3" name="Obraz 2">
            <a:extLst>
              <a:ext uri="{FF2B5EF4-FFF2-40B4-BE49-F238E27FC236}">
                <a16:creationId xmlns:a16="http://schemas.microsoft.com/office/drawing/2014/main" id="{196EF9C0-059E-8345-9306-37341EDB5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636" y="1769157"/>
            <a:ext cx="8259580" cy="4087105"/>
          </a:xfrm>
          <a:prstGeom prst="rect">
            <a:avLst/>
          </a:prstGeom>
        </p:spPr>
      </p:pic>
    </p:spTree>
    <p:extLst>
      <p:ext uri="{BB962C8B-B14F-4D97-AF65-F5344CB8AC3E}">
        <p14:creationId xmlns:p14="http://schemas.microsoft.com/office/powerpoint/2010/main" val="26257818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 wgłębne </a:t>
            </a:r>
            <a:endParaRPr lang="pl-PL" sz="3600" b="1" dirty="0">
              <a:solidFill>
                <a:schemeClr val="tx1"/>
              </a:solidFill>
            </a:endParaRPr>
          </a:p>
        </p:txBody>
      </p:sp>
      <p:pic>
        <p:nvPicPr>
          <p:cNvPr id="4" name="Obraz 3">
            <a:extLst>
              <a:ext uri="{FF2B5EF4-FFF2-40B4-BE49-F238E27FC236}">
                <a16:creationId xmlns:a16="http://schemas.microsoft.com/office/drawing/2014/main" id="{D7B53F50-3BFE-9E46-A253-668B60D43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74" y="1534380"/>
            <a:ext cx="8349521" cy="4651573"/>
          </a:xfrm>
          <a:prstGeom prst="rect">
            <a:avLst/>
          </a:prstGeom>
        </p:spPr>
      </p:pic>
    </p:spTree>
    <p:extLst>
      <p:ext uri="{BB962C8B-B14F-4D97-AF65-F5344CB8AC3E}">
        <p14:creationId xmlns:p14="http://schemas.microsoft.com/office/powerpoint/2010/main" val="9148305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 ujęcie wód  </a:t>
            </a:r>
            <a:endParaRPr lang="pl-PL" sz="3600" b="1" dirty="0">
              <a:solidFill>
                <a:schemeClr val="tx1"/>
              </a:solidFill>
            </a:endParaRPr>
          </a:p>
        </p:txBody>
      </p:sp>
      <p:pic>
        <p:nvPicPr>
          <p:cNvPr id="3" name="Obraz 2">
            <a:extLst>
              <a:ext uri="{FF2B5EF4-FFF2-40B4-BE49-F238E27FC236}">
                <a16:creationId xmlns:a16="http://schemas.microsoft.com/office/drawing/2014/main" id="{461C3C22-80DB-504F-8882-BE908CA3C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5" y="1772081"/>
            <a:ext cx="8379502" cy="4388875"/>
          </a:xfrm>
          <a:prstGeom prst="rect">
            <a:avLst/>
          </a:prstGeom>
        </p:spPr>
      </p:pic>
    </p:spTree>
    <p:extLst>
      <p:ext uri="{BB962C8B-B14F-4D97-AF65-F5344CB8AC3E}">
        <p14:creationId xmlns:p14="http://schemas.microsoft.com/office/powerpoint/2010/main" val="15435516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 ujęcie wód -   </a:t>
            </a:r>
            <a:endParaRPr lang="pl-PL" sz="3600" b="1" dirty="0">
              <a:solidFill>
                <a:schemeClr val="tx1"/>
              </a:solidFill>
            </a:endParaRPr>
          </a:p>
        </p:txBody>
      </p:sp>
      <p:pic>
        <p:nvPicPr>
          <p:cNvPr id="3" name="Obraz 2">
            <a:extLst>
              <a:ext uri="{FF2B5EF4-FFF2-40B4-BE49-F238E27FC236}">
                <a16:creationId xmlns:a16="http://schemas.microsoft.com/office/drawing/2014/main" id="{A770E8EC-CEFA-7C4E-93C6-436A91340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34" y="1606303"/>
            <a:ext cx="8349521" cy="5064320"/>
          </a:xfrm>
          <a:prstGeom prst="rect">
            <a:avLst/>
          </a:prstGeom>
        </p:spPr>
      </p:pic>
    </p:spTree>
    <p:extLst>
      <p:ext uri="{BB962C8B-B14F-4D97-AF65-F5344CB8AC3E}">
        <p14:creationId xmlns:p14="http://schemas.microsoft.com/office/powerpoint/2010/main" val="29338740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 ujęcie wód -   </a:t>
            </a:r>
            <a:endParaRPr lang="pl-PL" sz="3600" b="1" dirty="0">
              <a:solidFill>
                <a:schemeClr val="tx1"/>
              </a:solidFill>
            </a:endParaRPr>
          </a:p>
        </p:txBody>
      </p:sp>
      <p:pic>
        <p:nvPicPr>
          <p:cNvPr id="4" name="Obraz 3">
            <a:extLst>
              <a:ext uri="{FF2B5EF4-FFF2-40B4-BE49-F238E27FC236}">
                <a16:creationId xmlns:a16="http://schemas.microsoft.com/office/drawing/2014/main" id="{15955F10-19E2-8748-AB59-A7D0F381D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0" y="1254568"/>
            <a:ext cx="8786427" cy="5482409"/>
          </a:xfrm>
          <a:prstGeom prst="rect">
            <a:avLst/>
          </a:prstGeom>
        </p:spPr>
      </p:pic>
    </p:spTree>
    <p:extLst>
      <p:ext uri="{BB962C8B-B14F-4D97-AF65-F5344CB8AC3E}">
        <p14:creationId xmlns:p14="http://schemas.microsoft.com/office/powerpoint/2010/main" val="21819707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 igłofiltry   </a:t>
            </a:r>
            <a:endParaRPr lang="pl-PL" sz="3600" b="1" dirty="0">
              <a:solidFill>
                <a:schemeClr val="tx1"/>
              </a:solidFill>
            </a:endParaRPr>
          </a:p>
        </p:txBody>
      </p:sp>
      <p:pic>
        <p:nvPicPr>
          <p:cNvPr id="3" name="Obraz 2">
            <a:extLst>
              <a:ext uri="{FF2B5EF4-FFF2-40B4-BE49-F238E27FC236}">
                <a16:creationId xmlns:a16="http://schemas.microsoft.com/office/drawing/2014/main" id="{ED30F817-6CC0-7F47-8196-A8D3FD6A0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83" y="1640172"/>
            <a:ext cx="8087922" cy="4940509"/>
          </a:xfrm>
          <a:prstGeom prst="rect">
            <a:avLst/>
          </a:prstGeom>
        </p:spPr>
      </p:pic>
    </p:spTree>
    <p:extLst>
      <p:ext uri="{BB962C8B-B14F-4D97-AF65-F5344CB8AC3E}">
        <p14:creationId xmlns:p14="http://schemas.microsoft.com/office/powerpoint/2010/main" val="21082764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Wykopy – zakres badań  </a:t>
            </a:r>
            <a:endParaRPr lang="pl-PL" sz="2800" dirty="0">
              <a:solidFill>
                <a:schemeClr val="tx1"/>
              </a:solidFill>
            </a:endParaRPr>
          </a:p>
        </p:txBody>
      </p:sp>
      <p:pic>
        <p:nvPicPr>
          <p:cNvPr id="4" name="Obraz 3">
            <a:extLst>
              <a:ext uri="{FF2B5EF4-FFF2-40B4-BE49-F238E27FC236}">
                <a16:creationId xmlns:a16="http://schemas.microsoft.com/office/drawing/2014/main" id="{5F80E750-9A1A-D842-821C-B1E490FA8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31" y="890770"/>
            <a:ext cx="8677535" cy="3187700"/>
          </a:xfrm>
          <a:prstGeom prst="rect">
            <a:avLst/>
          </a:prstGeom>
        </p:spPr>
      </p:pic>
    </p:spTree>
    <p:extLst>
      <p:ext uri="{BB962C8B-B14F-4D97-AF65-F5344CB8AC3E}">
        <p14:creationId xmlns:p14="http://schemas.microsoft.com/office/powerpoint/2010/main" val="22501276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370282" y="254833"/>
            <a:ext cx="8189102"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Wykopy zasypki – badanie wskaźnika zagęszczenia</a:t>
            </a:r>
            <a:endParaRPr lang="pl-PL" sz="2800" dirty="0">
              <a:solidFill>
                <a:schemeClr val="tx1"/>
              </a:solidFill>
            </a:endParaRPr>
          </a:p>
        </p:txBody>
      </p:sp>
      <p:pic>
        <p:nvPicPr>
          <p:cNvPr id="3" name="Obraz 2">
            <a:extLst>
              <a:ext uri="{FF2B5EF4-FFF2-40B4-BE49-F238E27FC236}">
                <a16:creationId xmlns:a16="http://schemas.microsoft.com/office/drawing/2014/main" id="{40A94AE7-018B-E44F-92F3-9BC49D4BE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82" y="1167880"/>
            <a:ext cx="8189102" cy="5232920"/>
          </a:xfrm>
          <a:prstGeom prst="rect">
            <a:avLst/>
          </a:prstGeom>
        </p:spPr>
      </p:pic>
    </p:spTree>
    <p:extLst>
      <p:ext uri="{BB962C8B-B14F-4D97-AF65-F5344CB8AC3E}">
        <p14:creationId xmlns:p14="http://schemas.microsoft.com/office/powerpoint/2010/main" val="28867138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BHP </a:t>
            </a:r>
            <a:endParaRPr lang="pl-PL" sz="2800" dirty="0">
              <a:solidFill>
                <a:schemeClr val="tx1"/>
              </a:solidFill>
            </a:endParaRPr>
          </a:p>
        </p:txBody>
      </p:sp>
      <p:pic>
        <p:nvPicPr>
          <p:cNvPr id="3" name="Obraz 2">
            <a:extLst>
              <a:ext uri="{FF2B5EF4-FFF2-40B4-BE49-F238E27FC236}">
                <a16:creationId xmlns:a16="http://schemas.microsoft.com/office/drawing/2014/main" id="{B1740184-2472-0347-8B91-AB42160E0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32" y="1463925"/>
            <a:ext cx="8139659" cy="4175539"/>
          </a:xfrm>
          <a:prstGeom prst="rect">
            <a:avLst/>
          </a:prstGeom>
        </p:spPr>
      </p:pic>
    </p:spTree>
    <p:extLst>
      <p:ext uri="{BB962C8B-B14F-4D97-AF65-F5344CB8AC3E}">
        <p14:creationId xmlns:p14="http://schemas.microsoft.com/office/powerpoint/2010/main" val="2408535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Podstawowe definicje </a:t>
            </a:r>
            <a:endParaRPr lang="pl-PL" sz="2800" dirty="0">
              <a:solidFill>
                <a:schemeClr val="tx1"/>
              </a:solidFill>
            </a:endParaRPr>
          </a:p>
        </p:txBody>
      </p:sp>
      <p:pic>
        <p:nvPicPr>
          <p:cNvPr id="3" name="Obraz 2">
            <a:extLst>
              <a:ext uri="{FF2B5EF4-FFF2-40B4-BE49-F238E27FC236}">
                <a16:creationId xmlns:a16="http://schemas.microsoft.com/office/drawing/2014/main" id="{CC59B555-43A3-CB4E-A068-7C78B6C9F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2" y="886643"/>
            <a:ext cx="8681495" cy="1007390"/>
          </a:xfrm>
          <a:prstGeom prst="rect">
            <a:avLst/>
          </a:prstGeom>
        </p:spPr>
      </p:pic>
      <p:pic>
        <p:nvPicPr>
          <p:cNvPr id="6" name="Obraz 5">
            <a:extLst>
              <a:ext uri="{FF2B5EF4-FFF2-40B4-BE49-F238E27FC236}">
                <a16:creationId xmlns:a16="http://schemas.microsoft.com/office/drawing/2014/main" id="{FE189FF4-E186-B346-8B83-FC1990666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62" y="2414237"/>
            <a:ext cx="8499423" cy="3618481"/>
          </a:xfrm>
          <a:prstGeom prst="rect">
            <a:avLst/>
          </a:prstGeom>
        </p:spPr>
      </p:pic>
    </p:spTree>
    <p:extLst>
      <p:ext uri="{BB962C8B-B14F-4D97-AF65-F5344CB8AC3E}">
        <p14:creationId xmlns:p14="http://schemas.microsoft.com/office/powerpoint/2010/main" val="18805172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BHP </a:t>
            </a:r>
            <a:endParaRPr lang="pl-PL" sz="2800" dirty="0">
              <a:solidFill>
                <a:schemeClr val="tx1"/>
              </a:solidFill>
            </a:endParaRPr>
          </a:p>
        </p:txBody>
      </p:sp>
      <p:pic>
        <p:nvPicPr>
          <p:cNvPr id="4" name="Obraz 3">
            <a:extLst>
              <a:ext uri="{FF2B5EF4-FFF2-40B4-BE49-F238E27FC236}">
                <a16:creationId xmlns:a16="http://schemas.microsoft.com/office/drawing/2014/main" id="{5151EF5E-B369-C94D-8EF1-40D88F935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32" y="1711776"/>
            <a:ext cx="8259580" cy="4081331"/>
          </a:xfrm>
          <a:prstGeom prst="rect">
            <a:avLst/>
          </a:prstGeom>
        </p:spPr>
      </p:pic>
    </p:spTree>
    <p:extLst>
      <p:ext uri="{BB962C8B-B14F-4D97-AF65-F5344CB8AC3E}">
        <p14:creationId xmlns:p14="http://schemas.microsoft.com/office/powerpoint/2010/main" val="19935210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BHP </a:t>
            </a:r>
            <a:endParaRPr lang="pl-PL" sz="2800" dirty="0">
              <a:solidFill>
                <a:schemeClr val="tx1"/>
              </a:solidFill>
            </a:endParaRPr>
          </a:p>
        </p:txBody>
      </p:sp>
      <p:pic>
        <p:nvPicPr>
          <p:cNvPr id="3" name="Obraz 2">
            <a:extLst>
              <a:ext uri="{FF2B5EF4-FFF2-40B4-BE49-F238E27FC236}">
                <a16:creationId xmlns:a16="http://schemas.microsoft.com/office/drawing/2014/main" id="{D3BE446F-88C3-D44F-B67A-79F20CC18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32" y="1584970"/>
            <a:ext cx="8184630" cy="3976381"/>
          </a:xfrm>
          <a:prstGeom prst="rect">
            <a:avLst/>
          </a:prstGeom>
        </p:spPr>
      </p:pic>
    </p:spTree>
    <p:extLst>
      <p:ext uri="{BB962C8B-B14F-4D97-AF65-F5344CB8AC3E}">
        <p14:creationId xmlns:p14="http://schemas.microsoft.com/office/powerpoint/2010/main" val="6174204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w okresie zimowym</a:t>
            </a:r>
            <a:endParaRPr lang="pl-PL" sz="2800" dirty="0">
              <a:solidFill>
                <a:schemeClr val="tx1"/>
              </a:solidFill>
            </a:endParaRPr>
          </a:p>
        </p:txBody>
      </p:sp>
      <p:pic>
        <p:nvPicPr>
          <p:cNvPr id="4" name="Obraz 3">
            <a:extLst>
              <a:ext uri="{FF2B5EF4-FFF2-40B4-BE49-F238E27FC236}">
                <a16:creationId xmlns:a16="http://schemas.microsoft.com/office/drawing/2014/main" id="{2178223D-97EF-E54F-AE90-4AA13D053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24" y="1282080"/>
            <a:ext cx="8694294" cy="4848897"/>
          </a:xfrm>
          <a:prstGeom prst="rect">
            <a:avLst/>
          </a:prstGeom>
        </p:spPr>
      </p:pic>
    </p:spTree>
    <p:extLst>
      <p:ext uri="{BB962C8B-B14F-4D97-AF65-F5344CB8AC3E}">
        <p14:creationId xmlns:p14="http://schemas.microsoft.com/office/powerpoint/2010/main" val="12807654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w okresie zimowym</a:t>
            </a:r>
            <a:endParaRPr lang="pl-PL" sz="2800" dirty="0">
              <a:solidFill>
                <a:schemeClr val="tx1"/>
              </a:solidFill>
            </a:endParaRPr>
          </a:p>
        </p:txBody>
      </p:sp>
      <p:pic>
        <p:nvPicPr>
          <p:cNvPr id="3" name="Obraz 2">
            <a:extLst>
              <a:ext uri="{FF2B5EF4-FFF2-40B4-BE49-F238E27FC236}">
                <a16:creationId xmlns:a16="http://schemas.microsoft.com/office/drawing/2014/main" id="{7BB570DE-1A1C-7046-84AC-893805C92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31" y="2026911"/>
            <a:ext cx="8484433" cy="2715470"/>
          </a:xfrm>
          <a:prstGeom prst="rect">
            <a:avLst/>
          </a:prstGeom>
        </p:spPr>
      </p:pic>
    </p:spTree>
    <p:extLst>
      <p:ext uri="{BB962C8B-B14F-4D97-AF65-F5344CB8AC3E}">
        <p14:creationId xmlns:p14="http://schemas.microsoft.com/office/powerpoint/2010/main" val="37896144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w okresie zimowym</a:t>
            </a:r>
            <a:endParaRPr lang="pl-PL" sz="2800" dirty="0">
              <a:solidFill>
                <a:schemeClr val="tx1"/>
              </a:solidFill>
            </a:endParaRPr>
          </a:p>
        </p:txBody>
      </p:sp>
      <p:pic>
        <p:nvPicPr>
          <p:cNvPr id="4" name="Obraz 3">
            <a:extLst>
              <a:ext uri="{FF2B5EF4-FFF2-40B4-BE49-F238E27FC236}">
                <a16:creationId xmlns:a16="http://schemas.microsoft.com/office/drawing/2014/main" id="{E3DDEA40-9786-7E41-B54A-4A1024B3A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616" y="1468087"/>
            <a:ext cx="8409482" cy="4165757"/>
          </a:xfrm>
          <a:prstGeom prst="rect">
            <a:avLst/>
          </a:prstGeom>
        </p:spPr>
      </p:pic>
    </p:spTree>
    <p:extLst>
      <p:ext uri="{BB962C8B-B14F-4D97-AF65-F5344CB8AC3E}">
        <p14:creationId xmlns:p14="http://schemas.microsoft.com/office/powerpoint/2010/main" val="7559520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w okresie zimowym</a:t>
            </a:r>
            <a:endParaRPr lang="pl-PL" sz="2800" dirty="0">
              <a:solidFill>
                <a:schemeClr val="tx1"/>
              </a:solidFill>
            </a:endParaRPr>
          </a:p>
        </p:txBody>
      </p:sp>
      <p:pic>
        <p:nvPicPr>
          <p:cNvPr id="6" name="Obraz 5">
            <a:extLst>
              <a:ext uri="{FF2B5EF4-FFF2-40B4-BE49-F238E27FC236}">
                <a16:creationId xmlns:a16="http://schemas.microsoft.com/office/drawing/2014/main" id="{C2CFE83D-ED33-7749-8875-9767464EE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40" y="1433929"/>
            <a:ext cx="8698768" cy="4547146"/>
          </a:xfrm>
          <a:prstGeom prst="rect">
            <a:avLst/>
          </a:prstGeom>
        </p:spPr>
      </p:pic>
    </p:spTree>
    <p:extLst>
      <p:ext uri="{BB962C8B-B14F-4D97-AF65-F5344CB8AC3E}">
        <p14:creationId xmlns:p14="http://schemas.microsoft.com/office/powerpoint/2010/main" val="32425441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BHP</a:t>
            </a:r>
            <a:endParaRPr lang="pl-PL" sz="2800" dirty="0">
              <a:solidFill>
                <a:schemeClr val="tx1"/>
              </a:solidFill>
            </a:endParaRPr>
          </a:p>
        </p:txBody>
      </p:sp>
      <p:pic>
        <p:nvPicPr>
          <p:cNvPr id="4" name="Obraz 3">
            <a:extLst>
              <a:ext uri="{FF2B5EF4-FFF2-40B4-BE49-F238E27FC236}">
                <a16:creationId xmlns:a16="http://schemas.microsoft.com/office/drawing/2014/main" id="{2340AFDE-2D81-B045-B874-12A62C5BD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32" y="1563453"/>
            <a:ext cx="8349521" cy="4255981"/>
          </a:xfrm>
          <a:prstGeom prst="rect">
            <a:avLst/>
          </a:prstGeom>
        </p:spPr>
      </p:pic>
    </p:spTree>
    <p:extLst>
      <p:ext uri="{BB962C8B-B14F-4D97-AF65-F5344CB8AC3E}">
        <p14:creationId xmlns:p14="http://schemas.microsoft.com/office/powerpoint/2010/main" val="38427454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BHP</a:t>
            </a:r>
            <a:endParaRPr lang="pl-PL" sz="2800" dirty="0">
              <a:solidFill>
                <a:schemeClr val="tx1"/>
              </a:solidFill>
            </a:endParaRPr>
          </a:p>
        </p:txBody>
      </p:sp>
      <p:pic>
        <p:nvPicPr>
          <p:cNvPr id="3" name="Obraz 2">
            <a:extLst>
              <a:ext uri="{FF2B5EF4-FFF2-40B4-BE49-F238E27FC236}">
                <a16:creationId xmlns:a16="http://schemas.microsoft.com/office/drawing/2014/main" id="{66BA0655-95CA-D046-9E5E-C5C958752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32" y="1113421"/>
            <a:ext cx="8484433" cy="4924002"/>
          </a:xfrm>
          <a:prstGeom prst="rect">
            <a:avLst/>
          </a:prstGeom>
        </p:spPr>
      </p:pic>
    </p:spTree>
    <p:extLst>
      <p:ext uri="{BB962C8B-B14F-4D97-AF65-F5344CB8AC3E}">
        <p14:creationId xmlns:p14="http://schemas.microsoft.com/office/powerpoint/2010/main" val="29694984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BHP</a:t>
            </a:r>
            <a:endParaRPr lang="pl-PL" sz="2800" dirty="0">
              <a:solidFill>
                <a:schemeClr val="tx1"/>
              </a:solidFill>
            </a:endParaRPr>
          </a:p>
        </p:txBody>
      </p:sp>
      <p:pic>
        <p:nvPicPr>
          <p:cNvPr id="4" name="Obraz 3">
            <a:extLst>
              <a:ext uri="{FF2B5EF4-FFF2-40B4-BE49-F238E27FC236}">
                <a16:creationId xmlns:a16="http://schemas.microsoft.com/office/drawing/2014/main" id="{E420FC2A-E2D3-5948-A873-7E8A63D39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32" y="1462008"/>
            <a:ext cx="8379502" cy="4625839"/>
          </a:xfrm>
          <a:prstGeom prst="rect">
            <a:avLst/>
          </a:prstGeom>
        </p:spPr>
      </p:pic>
    </p:spTree>
    <p:extLst>
      <p:ext uri="{BB962C8B-B14F-4D97-AF65-F5344CB8AC3E}">
        <p14:creationId xmlns:p14="http://schemas.microsoft.com/office/powerpoint/2010/main" val="10309108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BHP</a:t>
            </a:r>
            <a:endParaRPr lang="pl-PL" sz="2800" dirty="0">
              <a:solidFill>
                <a:schemeClr val="tx1"/>
              </a:solidFill>
            </a:endParaRPr>
          </a:p>
        </p:txBody>
      </p:sp>
      <p:pic>
        <p:nvPicPr>
          <p:cNvPr id="3" name="Obraz 2">
            <a:extLst>
              <a:ext uri="{FF2B5EF4-FFF2-40B4-BE49-F238E27FC236}">
                <a16:creationId xmlns:a16="http://schemas.microsoft.com/office/drawing/2014/main" id="{C0FD75FD-C24E-474C-A32E-FD6DAFC2E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19" y="1145785"/>
            <a:ext cx="8698768" cy="5191934"/>
          </a:xfrm>
          <a:prstGeom prst="rect">
            <a:avLst/>
          </a:prstGeom>
        </p:spPr>
      </p:pic>
    </p:spTree>
    <p:extLst>
      <p:ext uri="{BB962C8B-B14F-4D97-AF65-F5344CB8AC3E}">
        <p14:creationId xmlns:p14="http://schemas.microsoft.com/office/powerpoint/2010/main" val="4072522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Podstawowe definicje </a:t>
            </a:r>
            <a:endParaRPr lang="pl-PL" sz="2800" dirty="0">
              <a:solidFill>
                <a:schemeClr val="tx1"/>
              </a:solidFill>
            </a:endParaRPr>
          </a:p>
        </p:txBody>
      </p:sp>
      <p:pic>
        <p:nvPicPr>
          <p:cNvPr id="3" name="Obraz 2">
            <a:extLst>
              <a:ext uri="{FF2B5EF4-FFF2-40B4-BE49-F238E27FC236}">
                <a16:creationId xmlns:a16="http://schemas.microsoft.com/office/drawing/2014/main" id="{5BD778F6-5155-1845-B632-50BDC2F1D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31" y="1395126"/>
            <a:ext cx="8516604" cy="4525988"/>
          </a:xfrm>
          <a:prstGeom prst="rect">
            <a:avLst/>
          </a:prstGeom>
        </p:spPr>
      </p:pic>
    </p:spTree>
    <p:extLst>
      <p:ext uri="{BB962C8B-B14F-4D97-AF65-F5344CB8AC3E}">
        <p14:creationId xmlns:p14="http://schemas.microsoft.com/office/powerpoint/2010/main" val="40173845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BHP</a:t>
            </a:r>
            <a:endParaRPr lang="pl-PL" sz="2800" dirty="0">
              <a:solidFill>
                <a:schemeClr val="tx1"/>
              </a:solidFill>
            </a:endParaRPr>
          </a:p>
        </p:txBody>
      </p:sp>
      <p:pic>
        <p:nvPicPr>
          <p:cNvPr id="4" name="Obraz 3">
            <a:extLst>
              <a:ext uri="{FF2B5EF4-FFF2-40B4-BE49-F238E27FC236}">
                <a16:creationId xmlns:a16="http://schemas.microsoft.com/office/drawing/2014/main" id="{6C06EAC2-47CB-AA4B-AA7A-86C5547A8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69" y="1198594"/>
            <a:ext cx="8635268" cy="5168998"/>
          </a:xfrm>
          <a:prstGeom prst="rect">
            <a:avLst/>
          </a:prstGeom>
        </p:spPr>
      </p:pic>
    </p:spTree>
    <p:extLst>
      <p:ext uri="{BB962C8B-B14F-4D97-AF65-F5344CB8AC3E}">
        <p14:creationId xmlns:p14="http://schemas.microsoft.com/office/powerpoint/2010/main" val="3800670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err="1">
                <a:solidFill>
                  <a:schemeClr val="tx1"/>
                </a:solidFill>
              </a:rPr>
              <a:t>Geosyntetyki</a:t>
            </a:r>
            <a:endParaRPr lang="pl-PL" sz="2800" dirty="0">
              <a:solidFill>
                <a:schemeClr val="tx1"/>
              </a:solidFill>
            </a:endParaRPr>
          </a:p>
        </p:txBody>
      </p:sp>
      <p:pic>
        <p:nvPicPr>
          <p:cNvPr id="4" name="Obraz 3">
            <a:extLst>
              <a:ext uri="{FF2B5EF4-FFF2-40B4-BE49-F238E27FC236}">
                <a16:creationId xmlns:a16="http://schemas.microsoft.com/office/drawing/2014/main" id="{AC60C47B-5539-3D46-8333-27C0B8B50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43" y="948323"/>
            <a:ext cx="8634334" cy="5527428"/>
          </a:xfrm>
          <a:prstGeom prst="rect">
            <a:avLst/>
          </a:prstGeom>
        </p:spPr>
      </p:pic>
    </p:spTree>
    <p:extLst>
      <p:ext uri="{BB962C8B-B14F-4D97-AF65-F5344CB8AC3E}">
        <p14:creationId xmlns:p14="http://schemas.microsoft.com/office/powerpoint/2010/main" val="4806704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err="1">
                <a:solidFill>
                  <a:schemeClr val="tx1"/>
                </a:solidFill>
              </a:rPr>
              <a:t>Geosyntetyki</a:t>
            </a:r>
            <a:endParaRPr lang="pl-PL" sz="2800" dirty="0">
              <a:solidFill>
                <a:schemeClr val="tx1"/>
              </a:solidFill>
            </a:endParaRPr>
          </a:p>
        </p:txBody>
      </p:sp>
      <p:pic>
        <p:nvPicPr>
          <p:cNvPr id="3" name="Obraz 2">
            <a:extLst>
              <a:ext uri="{FF2B5EF4-FFF2-40B4-BE49-F238E27FC236}">
                <a16:creationId xmlns:a16="http://schemas.microsoft.com/office/drawing/2014/main" id="{8A3203F7-8B83-B243-9F56-7C8226E78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69" y="1019280"/>
            <a:ext cx="8698768" cy="5553385"/>
          </a:xfrm>
          <a:prstGeom prst="rect">
            <a:avLst/>
          </a:prstGeom>
        </p:spPr>
      </p:pic>
    </p:spTree>
    <p:extLst>
      <p:ext uri="{BB962C8B-B14F-4D97-AF65-F5344CB8AC3E}">
        <p14:creationId xmlns:p14="http://schemas.microsoft.com/office/powerpoint/2010/main" val="25269146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Ułożenie rur pod jezdnią</a:t>
            </a:r>
            <a:endParaRPr lang="pl-PL" sz="2800" dirty="0">
              <a:solidFill>
                <a:schemeClr val="tx1"/>
              </a:solidFill>
            </a:endParaRPr>
          </a:p>
        </p:txBody>
      </p:sp>
      <p:pic>
        <p:nvPicPr>
          <p:cNvPr id="4" name="Obraz 3">
            <a:extLst>
              <a:ext uri="{FF2B5EF4-FFF2-40B4-BE49-F238E27FC236}">
                <a16:creationId xmlns:a16="http://schemas.microsoft.com/office/drawing/2014/main" id="{C66AB41E-A216-C041-AEEC-2EB4964EA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19" y="1288792"/>
            <a:ext cx="8698768" cy="4880021"/>
          </a:xfrm>
          <a:prstGeom prst="rect">
            <a:avLst/>
          </a:prstGeom>
        </p:spPr>
      </p:pic>
    </p:spTree>
    <p:extLst>
      <p:ext uri="{BB962C8B-B14F-4D97-AF65-F5344CB8AC3E}">
        <p14:creationId xmlns:p14="http://schemas.microsoft.com/office/powerpoint/2010/main" val="14384268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Ułożenie rur , zasypki</a:t>
            </a:r>
            <a:endParaRPr lang="pl-PL" sz="2800" dirty="0">
              <a:solidFill>
                <a:schemeClr val="tx1"/>
              </a:solidFill>
            </a:endParaRPr>
          </a:p>
        </p:txBody>
      </p:sp>
      <p:pic>
        <p:nvPicPr>
          <p:cNvPr id="3" name="Obraz 2">
            <a:extLst>
              <a:ext uri="{FF2B5EF4-FFF2-40B4-BE49-F238E27FC236}">
                <a16:creationId xmlns:a16="http://schemas.microsoft.com/office/drawing/2014/main" id="{128C7D00-1249-2548-AA64-5F5FD16E0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19" y="1309089"/>
            <a:ext cx="8698768" cy="4239820"/>
          </a:xfrm>
          <a:prstGeom prst="rect">
            <a:avLst/>
          </a:prstGeom>
        </p:spPr>
      </p:pic>
    </p:spTree>
    <p:extLst>
      <p:ext uri="{BB962C8B-B14F-4D97-AF65-F5344CB8AC3E}">
        <p14:creationId xmlns:p14="http://schemas.microsoft.com/office/powerpoint/2010/main" val="22440160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Zabezpieczenie wykopów</a:t>
            </a:r>
            <a:endParaRPr lang="pl-PL" sz="2800" dirty="0">
              <a:solidFill>
                <a:schemeClr val="tx1"/>
              </a:solidFill>
            </a:endParaRPr>
          </a:p>
        </p:txBody>
      </p:sp>
      <p:pic>
        <p:nvPicPr>
          <p:cNvPr id="4" name="Obraz 3">
            <a:extLst>
              <a:ext uri="{FF2B5EF4-FFF2-40B4-BE49-F238E27FC236}">
                <a16:creationId xmlns:a16="http://schemas.microsoft.com/office/drawing/2014/main" id="{607CDA61-E9E2-ED46-826B-FCC784467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92" y="1004919"/>
            <a:ext cx="8769246" cy="1970049"/>
          </a:xfrm>
          <a:prstGeom prst="rect">
            <a:avLst/>
          </a:prstGeom>
        </p:spPr>
      </p:pic>
      <p:pic>
        <p:nvPicPr>
          <p:cNvPr id="6" name="Obraz 5">
            <a:extLst>
              <a:ext uri="{FF2B5EF4-FFF2-40B4-BE49-F238E27FC236}">
                <a16:creationId xmlns:a16="http://schemas.microsoft.com/office/drawing/2014/main" id="{9810D393-E25B-2240-BAAC-82788C818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92" y="2974968"/>
            <a:ext cx="8769246" cy="3746500"/>
          </a:xfrm>
          <a:prstGeom prst="rect">
            <a:avLst/>
          </a:prstGeom>
        </p:spPr>
      </p:pic>
    </p:spTree>
    <p:extLst>
      <p:ext uri="{BB962C8B-B14F-4D97-AF65-F5344CB8AC3E}">
        <p14:creationId xmlns:p14="http://schemas.microsoft.com/office/powerpoint/2010/main" val="3921909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Wykopy pod kanalizacje </a:t>
            </a:r>
            <a:endParaRPr lang="pl-PL" sz="2800" dirty="0">
              <a:solidFill>
                <a:schemeClr val="tx1"/>
              </a:solidFill>
            </a:endParaRPr>
          </a:p>
        </p:txBody>
      </p:sp>
      <p:pic>
        <p:nvPicPr>
          <p:cNvPr id="3" name="Obraz 2">
            <a:extLst>
              <a:ext uri="{FF2B5EF4-FFF2-40B4-BE49-F238E27FC236}">
                <a16:creationId xmlns:a16="http://schemas.microsoft.com/office/drawing/2014/main" id="{8B3EA56E-B55B-FA44-8F61-60FFB402E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50" y="1339017"/>
            <a:ext cx="8668788" cy="4237324"/>
          </a:xfrm>
          <a:prstGeom prst="rect">
            <a:avLst/>
          </a:prstGeom>
        </p:spPr>
      </p:pic>
    </p:spTree>
    <p:extLst>
      <p:ext uri="{BB962C8B-B14F-4D97-AF65-F5344CB8AC3E}">
        <p14:creationId xmlns:p14="http://schemas.microsoft.com/office/powerpoint/2010/main" val="30054153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Wykopy pod kanalizacje </a:t>
            </a:r>
            <a:endParaRPr lang="pl-PL" sz="2800" dirty="0">
              <a:solidFill>
                <a:schemeClr val="tx1"/>
              </a:solidFill>
            </a:endParaRPr>
          </a:p>
        </p:txBody>
      </p:sp>
      <p:pic>
        <p:nvPicPr>
          <p:cNvPr id="4" name="Obraz 3">
            <a:extLst>
              <a:ext uri="{FF2B5EF4-FFF2-40B4-BE49-F238E27FC236}">
                <a16:creationId xmlns:a16="http://schemas.microsoft.com/office/drawing/2014/main" id="{90DC5FD3-D599-6A4B-A87C-09962D788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62" y="978189"/>
            <a:ext cx="8589364" cy="4841662"/>
          </a:xfrm>
          <a:prstGeom prst="rect">
            <a:avLst/>
          </a:prstGeom>
        </p:spPr>
      </p:pic>
    </p:spTree>
    <p:extLst>
      <p:ext uri="{BB962C8B-B14F-4D97-AF65-F5344CB8AC3E}">
        <p14:creationId xmlns:p14="http://schemas.microsoft.com/office/powerpoint/2010/main" val="8069851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445232" y="158154"/>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Wykopy pod kanalizacje </a:t>
            </a:r>
            <a:endParaRPr lang="pl-PL" sz="2800" dirty="0">
              <a:solidFill>
                <a:schemeClr val="tx1"/>
              </a:solidFill>
            </a:endParaRPr>
          </a:p>
        </p:txBody>
      </p:sp>
      <p:pic>
        <p:nvPicPr>
          <p:cNvPr id="8" name="Obraz 7">
            <a:extLst>
              <a:ext uri="{FF2B5EF4-FFF2-40B4-BE49-F238E27FC236}">
                <a16:creationId xmlns:a16="http://schemas.microsoft.com/office/drawing/2014/main" id="{5713A412-4D28-B042-905F-1A41E42FF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7083"/>
            <a:ext cx="8874177" cy="2160851"/>
          </a:xfrm>
          <a:prstGeom prst="rect">
            <a:avLst/>
          </a:prstGeom>
        </p:spPr>
      </p:pic>
    </p:spTree>
    <p:extLst>
      <p:ext uri="{BB962C8B-B14F-4D97-AF65-F5344CB8AC3E}">
        <p14:creationId xmlns:p14="http://schemas.microsoft.com/office/powerpoint/2010/main" val="57946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Podstawowe definicje </a:t>
            </a:r>
            <a:endParaRPr lang="pl-PL" sz="2800" dirty="0">
              <a:solidFill>
                <a:schemeClr val="tx1"/>
              </a:solidFill>
            </a:endParaRPr>
          </a:p>
        </p:txBody>
      </p:sp>
      <p:pic>
        <p:nvPicPr>
          <p:cNvPr id="4" name="Obraz 3">
            <a:extLst>
              <a:ext uri="{FF2B5EF4-FFF2-40B4-BE49-F238E27FC236}">
                <a16:creationId xmlns:a16="http://schemas.microsoft.com/office/drawing/2014/main" id="{F04A9D60-4CB2-1947-8539-7689C5AA5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2" y="769391"/>
            <a:ext cx="8546584" cy="5766320"/>
          </a:xfrm>
          <a:prstGeom prst="rect">
            <a:avLst/>
          </a:prstGeom>
        </p:spPr>
      </p:pic>
    </p:spTree>
    <p:extLst>
      <p:ext uri="{BB962C8B-B14F-4D97-AF65-F5344CB8AC3E}">
        <p14:creationId xmlns:p14="http://schemas.microsoft.com/office/powerpoint/2010/main" val="4166299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Podstawowe definicje </a:t>
            </a:r>
            <a:endParaRPr lang="pl-PL" sz="2800" dirty="0">
              <a:solidFill>
                <a:schemeClr val="tx1"/>
              </a:solidFill>
            </a:endParaRPr>
          </a:p>
        </p:txBody>
      </p:sp>
      <p:pic>
        <p:nvPicPr>
          <p:cNvPr id="4" name="Obraz 3">
            <a:extLst>
              <a:ext uri="{FF2B5EF4-FFF2-40B4-BE49-F238E27FC236}">
                <a16:creationId xmlns:a16="http://schemas.microsoft.com/office/drawing/2014/main" id="{8E3ECB38-F060-C74C-8D8D-BC92A5834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2" y="816964"/>
            <a:ext cx="8756446" cy="3050498"/>
          </a:xfrm>
          <a:prstGeom prst="rect">
            <a:avLst/>
          </a:prstGeom>
        </p:spPr>
      </p:pic>
      <p:pic>
        <p:nvPicPr>
          <p:cNvPr id="7" name="Obraz 6">
            <a:extLst>
              <a:ext uri="{FF2B5EF4-FFF2-40B4-BE49-F238E27FC236}">
                <a16:creationId xmlns:a16="http://schemas.microsoft.com/office/drawing/2014/main" id="{6E1827BA-22EE-1E43-B424-3E524D91F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62" y="4139399"/>
            <a:ext cx="8756446" cy="1974642"/>
          </a:xfrm>
          <a:prstGeom prst="rect">
            <a:avLst/>
          </a:prstGeom>
        </p:spPr>
      </p:pic>
    </p:spTree>
    <p:extLst>
      <p:ext uri="{BB962C8B-B14F-4D97-AF65-F5344CB8AC3E}">
        <p14:creationId xmlns:p14="http://schemas.microsoft.com/office/powerpoint/2010/main" val="357012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Podstawowe definicje </a:t>
            </a:r>
            <a:endParaRPr lang="pl-PL" sz="2800" dirty="0">
              <a:solidFill>
                <a:schemeClr val="tx1"/>
              </a:solidFill>
            </a:endParaRPr>
          </a:p>
        </p:txBody>
      </p:sp>
      <p:pic>
        <p:nvPicPr>
          <p:cNvPr id="3" name="Obraz 2">
            <a:extLst>
              <a:ext uri="{FF2B5EF4-FFF2-40B4-BE49-F238E27FC236}">
                <a16:creationId xmlns:a16="http://schemas.microsoft.com/office/drawing/2014/main" id="{9B46DC42-0E42-BC4F-8161-438AE3EC8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2" y="756900"/>
            <a:ext cx="8576564" cy="2675848"/>
          </a:xfrm>
          <a:prstGeom prst="rect">
            <a:avLst/>
          </a:prstGeom>
        </p:spPr>
      </p:pic>
      <p:pic>
        <p:nvPicPr>
          <p:cNvPr id="6" name="Obraz 5">
            <a:extLst>
              <a:ext uri="{FF2B5EF4-FFF2-40B4-BE49-F238E27FC236}">
                <a16:creationId xmlns:a16="http://schemas.microsoft.com/office/drawing/2014/main" id="{B01C7D23-A7B5-8C40-95F3-CA2F4501C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82" y="3644620"/>
            <a:ext cx="8456743" cy="2426395"/>
          </a:xfrm>
          <a:prstGeom prst="rect">
            <a:avLst/>
          </a:prstGeom>
        </p:spPr>
      </p:pic>
    </p:spTree>
    <p:extLst>
      <p:ext uri="{BB962C8B-B14F-4D97-AF65-F5344CB8AC3E}">
        <p14:creationId xmlns:p14="http://schemas.microsoft.com/office/powerpoint/2010/main" val="832383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Dokumentacja techniczna</a:t>
            </a:r>
            <a:endParaRPr lang="pl-PL" sz="2800" dirty="0">
              <a:solidFill>
                <a:schemeClr val="tx1"/>
              </a:solidFill>
            </a:endParaRPr>
          </a:p>
        </p:txBody>
      </p:sp>
      <p:pic>
        <p:nvPicPr>
          <p:cNvPr id="4" name="Obraz 3">
            <a:extLst>
              <a:ext uri="{FF2B5EF4-FFF2-40B4-BE49-F238E27FC236}">
                <a16:creationId xmlns:a16="http://schemas.microsoft.com/office/drawing/2014/main" id="{3939D8F8-96AB-5348-A95E-5EB8112AF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61" y="1202128"/>
            <a:ext cx="8448935" cy="4064000"/>
          </a:xfrm>
          <a:prstGeom prst="rect">
            <a:avLst/>
          </a:prstGeom>
        </p:spPr>
      </p:pic>
    </p:spTree>
    <p:extLst>
      <p:ext uri="{BB962C8B-B14F-4D97-AF65-F5344CB8AC3E}">
        <p14:creationId xmlns:p14="http://schemas.microsoft.com/office/powerpoint/2010/main" val="912548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Dokumentacja techniczna</a:t>
            </a:r>
            <a:endParaRPr lang="pl-PL" sz="2800" dirty="0">
              <a:solidFill>
                <a:schemeClr val="tx1"/>
              </a:solidFill>
            </a:endParaRPr>
          </a:p>
        </p:txBody>
      </p:sp>
      <p:pic>
        <p:nvPicPr>
          <p:cNvPr id="3" name="Obraz 2">
            <a:extLst>
              <a:ext uri="{FF2B5EF4-FFF2-40B4-BE49-F238E27FC236}">
                <a16:creationId xmlns:a16="http://schemas.microsoft.com/office/drawing/2014/main" id="{8A9F047E-6388-9F46-8FF7-699CD8B37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24" y="1317469"/>
            <a:ext cx="8260621" cy="4013200"/>
          </a:xfrm>
          <a:prstGeom prst="rect">
            <a:avLst/>
          </a:prstGeom>
        </p:spPr>
      </p:pic>
    </p:spTree>
    <p:extLst>
      <p:ext uri="{BB962C8B-B14F-4D97-AF65-F5344CB8AC3E}">
        <p14:creationId xmlns:p14="http://schemas.microsoft.com/office/powerpoint/2010/main" val="105579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5" name="Prostokąt 4">
            <a:extLst>
              <a:ext uri="{FF2B5EF4-FFF2-40B4-BE49-F238E27FC236}">
                <a16:creationId xmlns:a16="http://schemas.microsoft.com/office/drawing/2014/main" id="{955A044C-097F-4B47-B331-3D7B535FC6CD}"/>
              </a:ext>
            </a:extLst>
          </p:cNvPr>
          <p:cNvSpPr/>
          <p:nvPr/>
        </p:nvSpPr>
        <p:spPr>
          <a:xfrm>
            <a:off x="222662" y="809584"/>
            <a:ext cx="4119064" cy="584775"/>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dirty="0">
                <a:solidFill>
                  <a:srgbClr val="00000A"/>
                </a:solidFill>
                <a:latin typeface="+mj-lt"/>
                <a:ea typeface="Calibri" panose="020F0502020204030204" pitchFamily="34" charset="0"/>
              </a:rPr>
              <a:t> </a:t>
            </a:r>
            <a:r>
              <a:rPr lang="pl-PL" sz="3200" dirty="0">
                <a:solidFill>
                  <a:schemeClr val="tx1"/>
                </a:solidFill>
              </a:rPr>
              <a:t>Podział robót ziemnych</a:t>
            </a:r>
          </a:p>
        </p:txBody>
      </p:sp>
      <p:sp>
        <p:nvSpPr>
          <p:cNvPr id="7" name="Prostokąt 6">
            <a:extLst>
              <a:ext uri="{FF2B5EF4-FFF2-40B4-BE49-F238E27FC236}">
                <a16:creationId xmlns:a16="http://schemas.microsoft.com/office/drawing/2014/main" id="{CBDD81FB-50F0-E04C-9570-8785EB297DB0}"/>
              </a:ext>
            </a:extLst>
          </p:cNvPr>
          <p:cNvSpPr/>
          <p:nvPr/>
        </p:nvSpPr>
        <p:spPr>
          <a:xfrm>
            <a:off x="210016" y="1658916"/>
            <a:ext cx="8559230" cy="1661993"/>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2400" b="1" dirty="0">
                <a:solidFill>
                  <a:schemeClr val="tx1"/>
                </a:solidFill>
              </a:rPr>
              <a:t>Roboty ziemne to roboty budowlane polegające na wydobywaniu gruntu naturalnego, jego przemieszczaniu na inne miejsce i nadawaniu mu kształtu, zgodnie z wymaganiami projektu. Roboty ziemne prowadzi się podczas realizacji: </a:t>
            </a:r>
            <a:endParaRPr lang="pl-PL" sz="32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22662" y="3465302"/>
            <a:ext cx="7976958" cy="1938992"/>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342900" indent="-342900">
              <a:buFont typeface="Arial" panose="020B0604020202020204" pitchFamily="34" charset="0"/>
              <a:buChar char="•"/>
            </a:pPr>
            <a:r>
              <a:rPr lang="pl-PL" sz="2000" b="1" dirty="0">
                <a:solidFill>
                  <a:schemeClr val="tx1"/>
                </a:solidFill>
              </a:rPr>
              <a:t>budowli podziemnych np. zbiorników, tuneli, schronów </a:t>
            </a:r>
          </a:p>
          <a:p>
            <a:pPr marL="342900" indent="-342900">
              <a:buFont typeface="Arial" panose="020B0604020202020204" pitchFamily="34" charset="0"/>
              <a:buChar char="•"/>
            </a:pPr>
            <a:r>
              <a:rPr lang="pl-PL" sz="2000" b="1" dirty="0">
                <a:solidFill>
                  <a:schemeClr val="tx1"/>
                </a:solidFill>
              </a:rPr>
              <a:t>fundamentów budowli nadziemnych </a:t>
            </a:r>
          </a:p>
          <a:p>
            <a:pPr marL="342900" indent="-342900">
              <a:buFont typeface="Arial" panose="020B0604020202020204" pitchFamily="34" charset="0"/>
              <a:buChar char="•"/>
            </a:pPr>
            <a:r>
              <a:rPr lang="pl-PL" sz="2000" b="1" dirty="0">
                <a:solidFill>
                  <a:schemeClr val="tx1"/>
                </a:solidFill>
              </a:rPr>
              <a:t>instalacji podziemnych, np. rurociągów, kabli </a:t>
            </a:r>
          </a:p>
          <a:p>
            <a:pPr marL="342900" indent="-342900">
              <a:buFont typeface="Arial" panose="020B0604020202020204" pitchFamily="34" charset="0"/>
              <a:buChar char="•"/>
            </a:pPr>
            <a:r>
              <a:rPr lang="pl-PL" sz="2000" b="1" dirty="0">
                <a:solidFill>
                  <a:schemeClr val="tx1"/>
                </a:solidFill>
              </a:rPr>
              <a:t>podłoża pod nawierzchnie, np. dróg, linii kolejowych, lotnisk, placów </a:t>
            </a:r>
          </a:p>
          <a:p>
            <a:pPr marL="342900" indent="-342900">
              <a:buFont typeface="Arial" panose="020B0604020202020204" pitchFamily="34" charset="0"/>
              <a:buChar char="•"/>
            </a:pPr>
            <a:r>
              <a:rPr lang="pl-PL" sz="2000" b="1" dirty="0">
                <a:solidFill>
                  <a:schemeClr val="tx1"/>
                </a:solidFill>
              </a:rPr>
              <a:t>kształtowania terenu, np. usypywania wałów, nasypów, tworzenia sztucznych wzniesień i dolin.</a:t>
            </a:r>
            <a:endParaRPr lang="pl-PL" sz="3200" b="1" dirty="0">
              <a:solidFill>
                <a:schemeClr val="tx1"/>
              </a:solidFill>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079698" y="4030064"/>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p:nvPr/>
        </p:nvCxnSpPr>
        <p:spPr>
          <a:xfrm>
            <a:off x="8589364" y="3320909"/>
            <a:ext cx="0" cy="2083385"/>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1" name="Prostokąt 10">
            <a:extLst>
              <a:ext uri="{FF2B5EF4-FFF2-40B4-BE49-F238E27FC236}">
                <a16:creationId xmlns:a16="http://schemas.microsoft.com/office/drawing/2014/main" id="{80DDB264-77B6-D143-9AA7-20DC66027EDE}"/>
              </a:ext>
            </a:extLst>
          </p:cNvPr>
          <p:cNvSpPr/>
          <p:nvPr/>
        </p:nvSpPr>
        <p:spPr>
          <a:xfrm>
            <a:off x="184167" y="5651784"/>
            <a:ext cx="8705000" cy="1015663"/>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Roboty ziemne, nie związane z budownictwem, występują np. w górnictwie odkrywkowym, podczas wznoszenia obiektów związanych z obronnością kraju, kształtowania wysypisk odpadów komunalnych, przemysłowych. </a:t>
            </a:r>
            <a:endParaRPr lang="pl-PL" sz="2000" b="1" dirty="0">
              <a:solidFill>
                <a:schemeClr val="tx1"/>
              </a:solidFill>
              <a:effectLst/>
            </a:endParaRPr>
          </a:p>
        </p:txBody>
      </p:sp>
      <p:sp>
        <p:nvSpPr>
          <p:cNvPr id="13" name="Strzałka w prawo 12">
            <a:extLst>
              <a:ext uri="{FF2B5EF4-FFF2-40B4-BE49-F238E27FC236}">
                <a16:creationId xmlns:a16="http://schemas.microsoft.com/office/drawing/2014/main" id="{12EEF988-0096-9843-93A5-4577685DF993}"/>
              </a:ext>
            </a:extLst>
          </p:cNvPr>
          <p:cNvSpPr/>
          <p:nvPr/>
        </p:nvSpPr>
        <p:spPr>
          <a:xfrm rot="5400000">
            <a:off x="8334531" y="5201927"/>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981353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2" y="622799"/>
            <a:ext cx="8559230" cy="923330"/>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2400" b="1" dirty="0">
                <a:solidFill>
                  <a:schemeClr val="tx1"/>
                </a:solidFill>
              </a:rPr>
              <a:t>Biorąc po uwagę kształt i rozmiary zajętego pasa terenu rozróżnia   się</a:t>
            </a:r>
            <a:endParaRPr lang="pl-PL" sz="32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22662" y="1623901"/>
            <a:ext cx="7976958" cy="3785652"/>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342900" indent="-342900">
              <a:buFont typeface="Arial" panose="020B0604020202020204" pitchFamily="34" charset="0"/>
              <a:buChar char="•"/>
            </a:pPr>
            <a:r>
              <a:rPr lang="pl-PL" sz="2000" b="1" dirty="0">
                <a:solidFill>
                  <a:schemeClr val="tx1"/>
                </a:solidFill>
              </a:rPr>
              <a:t>roboty ziemne liniowe - wykonywane na wąskim i długiem pasie terenu, np. roboty ziemne związane z budową drogi, układaniem torowisk, rurociągów lub kabli pod powierzchnią terenu. </a:t>
            </a:r>
          </a:p>
          <a:p>
            <a:pPr marL="342900" indent="-342900">
              <a:buFont typeface="Arial" panose="020B0604020202020204" pitchFamily="34" charset="0"/>
              <a:buChar char="•"/>
            </a:pPr>
            <a:r>
              <a:rPr lang="pl-PL" sz="2000" b="1" dirty="0">
                <a:solidFill>
                  <a:schemeClr val="tx1"/>
                </a:solidFill>
              </a:rPr>
              <a:t>roboty ziemne powierzchniowe - wykonywane w celu dostosowywania powierzchni terenu do potrzeb przyszłej zabudowy, np. pod lotnisko, place miejskie </a:t>
            </a:r>
          </a:p>
          <a:p>
            <a:pPr marL="342900" indent="-342900">
              <a:buFont typeface="Arial" panose="020B0604020202020204" pitchFamily="34" charset="0"/>
              <a:buChar char="•"/>
            </a:pPr>
            <a:r>
              <a:rPr lang="pl-PL" sz="2000" b="1" dirty="0">
                <a:solidFill>
                  <a:schemeClr val="tx1"/>
                </a:solidFill>
              </a:rPr>
              <a:t>wykopy budowlane - niezbędne do wykonywania podziemnych części budynków lub innych obiektów budowlanych oraz posadowienia ich fundamentów (zależnie od wymiarów planie rozróżnia się wykopy szerokoprzestrzenne- o wszystkich bokach dłuższych niż 2 metry oraz wykopy wąsko-przestrzenne - w których jeden z boków jest </a:t>
            </a:r>
          </a:p>
          <a:p>
            <a:pPr marL="342900" indent="-342900">
              <a:buFont typeface="Arial" panose="020B0604020202020204" pitchFamily="34" charset="0"/>
              <a:buChar char="•"/>
            </a:pPr>
            <a:r>
              <a:rPr lang="pl-PL" sz="2000" b="1" dirty="0">
                <a:solidFill>
                  <a:schemeClr val="tx1"/>
                </a:solidFill>
              </a:rPr>
              <a:t>dłuższy niż 2 metry </a:t>
            </a:r>
            <a:endParaRPr lang="pl-PL" sz="2000" b="1" dirty="0">
              <a:solidFill>
                <a:schemeClr val="tx1"/>
              </a:solidFill>
              <a:effectLst/>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162144" y="3374681"/>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p:nvPr/>
        </p:nvCxnSpPr>
        <p:spPr>
          <a:xfrm>
            <a:off x="8671810" y="1546129"/>
            <a:ext cx="0" cy="2083385"/>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831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Ziemne roboty instalacyjne - literatura </a:t>
            </a:r>
            <a:endParaRPr lang="pl-PL" sz="2800" dirty="0">
              <a:solidFill>
                <a:schemeClr val="tx1"/>
              </a:solidFill>
            </a:endParaRPr>
          </a:p>
        </p:txBody>
      </p:sp>
      <p:pic>
        <p:nvPicPr>
          <p:cNvPr id="3" name="Obraz 2">
            <a:extLst>
              <a:ext uri="{FF2B5EF4-FFF2-40B4-BE49-F238E27FC236}">
                <a16:creationId xmlns:a16="http://schemas.microsoft.com/office/drawing/2014/main" id="{67F7F5AC-080F-C14F-A165-0BA2C7EFB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56" y="1409074"/>
            <a:ext cx="8371629" cy="4572001"/>
          </a:xfrm>
          <a:prstGeom prst="rect">
            <a:avLst/>
          </a:prstGeom>
        </p:spPr>
      </p:pic>
    </p:spTree>
    <p:extLst>
      <p:ext uri="{BB962C8B-B14F-4D97-AF65-F5344CB8AC3E}">
        <p14:creationId xmlns:p14="http://schemas.microsoft.com/office/powerpoint/2010/main" val="3681867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Wykopy i nasypy</a:t>
            </a:r>
            <a:endParaRPr lang="pl-PL" sz="32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22661" y="1481855"/>
            <a:ext cx="8119363" cy="2246769"/>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Roboty ziemne możemy podzielić na wykopy i nasypy zależnie od tego, czy wykonuje się je niżej, czy powyżej istniejącej powierzchni terenu. </a:t>
            </a:r>
          </a:p>
          <a:p>
            <a:endParaRPr lang="pl-PL" sz="2000" b="1" dirty="0">
              <a:solidFill>
                <a:schemeClr val="tx1"/>
              </a:solidFill>
            </a:endParaRPr>
          </a:p>
          <a:p>
            <a:r>
              <a:rPr lang="pl-PL" sz="2000" b="1" dirty="0">
                <a:solidFill>
                  <a:schemeClr val="tx1"/>
                </a:solidFill>
              </a:rPr>
              <a:t>Zarówno wykopy, jak i nasypy mogą występować jako stałe, docelowe elementy ukształtowania terenu i jako czasowe , przeznaczone do wykonywania określonych robót budowlanych czy instalacyjnych w wykopie lub do rozprowadzania ziemi z nasypu po zakończeniu budowy. </a:t>
            </a:r>
            <a:endParaRPr lang="pl-PL" sz="2000" b="1" dirty="0">
              <a:solidFill>
                <a:schemeClr val="tx1"/>
              </a:solidFill>
              <a:effectLst/>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342026" y="2150316"/>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851692" y="1291296"/>
            <a:ext cx="0" cy="386577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2182EAC2-F39F-FA40-B34F-B97CEE5F9897}"/>
              </a:ext>
            </a:extLst>
          </p:cNvPr>
          <p:cNvSpPr/>
          <p:nvPr/>
        </p:nvSpPr>
        <p:spPr>
          <a:xfrm>
            <a:off x="222661" y="3879794"/>
            <a:ext cx="8119363" cy="2554545"/>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Zarówno wykopy, jak i nasypy mają określony kształt geometryczny, umożliwiając obliczenie ilości ziemi przeznaczonej do przemieszczenia podczas robót ziemnych. Wielkościami charakterystycznymi określającymi wykop są: </a:t>
            </a:r>
          </a:p>
          <a:p>
            <a:r>
              <a:rPr lang="pl-PL" sz="2000" b="1" dirty="0">
                <a:solidFill>
                  <a:schemeClr val="tx1"/>
                </a:solidFill>
              </a:rPr>
              <a:t>szerokość i długość wykopu na powierzchni, szerokość i długość dna wykopu, głębokość oraz nachylenie skarp (ścian bocznych) w stosunku do poziomu. W nasypie wyróżniamy: szerokość i długość podstawy nasypu, szerokość i długość korony nasypu, wysokość i nachylenie skarp. </a:t>
            </a:r>
            <a:endParaRPr lang="pl-PL" sz="2000" b="1" dirty="0">
              <a:solidFill>
                <a:schemeClr val="tx1"/>
              </a:solidFill>
              <a:effectLst/>
            </a:endParaRPr>
          </a:p>
        </p:txBody>
      </p:sp>
      <p:sp>
        <p:nvSpPr>
          <p:cNvPr id="11" name="Strzałka w prawo 10">
            <a:extLst>
              <a:ext uri="{FF2B5EF4-FFF2-40B4-BE49-F238E27FC236}">
                <a16:creationId xmlns:a16="http://schemas.microsoft.com/office/drawing/2014/main" id="{C6CAF669-5318-0A4C-83A9-33B0156B0CE3}"/>
              </a:ext>
            </a:extLst>
          </p:cNvPr>
          <p:cNvSpPr/>
          <p:nvPr/>
        </p:nvSpPr>
        <p:spPr>
          <a:xfrm rot="10800000">
            <a:off x="8342026" y="4789034"/>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582700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Wykopy i nasypy- dokładność </a:t>
            </a:r>
            <a:endParaRPr lang="pl-PL" sz="3200" b="1" dirty="0">
              <a:solidFill>
                <a:schemeClr val="tx1"/>
              </a:solidFill>
            </a:endParaRPr>
          </a:p>
        </p:txBody>
      </p:sp>
      <p:pic>
        <p:nvPicPr>
          <p:cNvPr id="4" name="Obraz 3">
            <a:extLst>
              <a:ext uri="{FF2B5EF4-FFF2-40B4-BE49-F238E27FC236}">
                <a16:creationId xmlns:a16="http://schemas.microsoft.com/office/drawing/2014/main" id="{FBDDC69E-3366-5040-BA3D-624B1F3A7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0" y="1408457"/>
            <a:ext cx="8786427" cy="5205790"/>
          </a:xfrm>
          <a:prstGeom prst="rect">
            <a:avLst/>
          </a:prstGeom>
        </p:spPr>
      </p:pic>
    </p:spTree>
    <p:extLst>
      <p:ext uri="{BB962C8B-B14F-4D97-AF65-F5344CB8AC3E}">
        <p14:creationId xmlns:p14="http://schemas.microsoft.com/office/powerpoint/2010/main" val="3187977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Wykopy - dokładność </a:t>
            </a:r>
            <a:endParaRPr lang="pl-PL" sz="3200" b="1" dirty="0">
              <a:solidFill>
                <a:schemeClr val="tx1"/>
              </a:solidFill>
            </a:endParaRPr>
          </a:p>
        </p:txBody>
      </p:sp>
      <p:pic>
        <p:nvPicPr>
          <p:cNvPr id="3" name="Obraz 2">
            <a:extLst>
              <a:ext uri="{FF2B5EF4-FFF2-40B4-BE49-F238E27FC236}">
                <a16:creationId xmlns:a16="http://schemas.microsoft.com/office/drawing/2014/main" id="{70EFC75E-22F3-2744-A764-A3539371E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1" y="1408457"/>
            <a:ext cx="8786427" cy="5263310"/>
          </a:xfrm>
          <a:prstGeom prst="rect">
            <a:avLst/>
          </a:prstGeom>
        </p:spPr>
      </p:pic>
    </p:spTree>
    <p:extLst>
      <p:ext uri="{BB962C8B-B14F-4D97-AF65-F5344CB8AC3E}">
        <p14:creationId xmlns:p14="http://schemas.microsoft.com/office/powerpoint/2010/main" val="4113802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Wykopy - odległości </a:t>
            </a:r>
            <a:endParaRPr lang="pl-PL" sz="3200" b="1" dirty="0">
              <a:solidFill>
                <a:schemeClr val="tx1"/>
              </a:solidFill>
            </a:endParaRPr>
          </a:p>
        </p:txBody>
      </p:sp>
      <p:pic>
        <p:nvPicPr>
          <p:cNvPr id="4" name="Obraz 3">
            <a:extLst>
              <a:ext uri="{FF2B5EF4-FFF2-40B4-BE49-F238E27FC236}">
                <a16:creationId xmlns:a16="http://schemas.microsoft.com/office/drawing/2014/main" id="{14C03CE5-8550-A94B-8B42-2E6C7C8C6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74" y="1582815"/>
            <a:ext cx="8259580" cy="5008120"/>
          </a:xfrm>
          <a:prstGeom prst="rect">
            <a:avLst/>
          </a:prstGeom>
        </p:spPr>
      </p:pic>
    </p:spTree>
    <p:extLst>
      <p:ext uri="{BB962C8B-B14F-4D97-AF65-F5344CB8AC3E}">
        <p14:creationId xmlns:p14="http://schemas.microsoft.com/office/powerpoint/2010/main" val="3268528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Wykopy  liniowe- wymiary </a:t>
            </a:r>
            <a:endParaRPr lang="pl-PL" sz="3200" b="1" dirty="0">
              <a:solidFill>
                <a:schemeClr val="tx1"/>
              </a:solidFill>
            </a:endParaRPr>
          </a:p>
        </p:txBody>
      </p:sp>
      <p:pic>
        <p:nvPicPr>
          <p:cNvPr id="3" name="Obraz 2">
            <a:extLst>
              <a:ext uri="{FF2B5EF4-FFF2-40B4-BE49-F238E27FC236}">
                <a16:creationId xmlns:a16="http://schemas.microsoft.com/office/drawing/2014/main" id="{2FF798C3-B2DE-CA41-B3A5-8E5B74193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8457"/>
            <a:ext cx="8786427" cy="5164742"/>
          </a:xfrm>
          <a:prstGeom prst="rect">
            <a:avLst/>
          </a:prstGeom>
        </p:spPr>
      </p:pic>
    </p:spTree>
    <p:extLst>
      <p:ext uri="{BB962C8B-B14F-4D97-AF65-F5344CB8AC3E}">
        <p14:creationId xmlns:p14="http://schemas.microsoft.com/office/powerpoint/2010/main" val="2601013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Wykopy  liniowe- wymiary </a:t>
            </a:r>
            <a:endParaRPr lang="pl-PL" sz="3200" b="1" dirty="0">
              <a:solidFill>
                <a:schemeClr val="tx1"/>
              </a:solidFill>
            </a:endParaRPr>
          </a:p>
        </p:txBody>
      </p:sp>
      <p:pic>
        <p:nvPicPr>
          <p:cNvPr id="4" name="Obraz 3">
            <a:extLst>
              <a:ext uri="{FF2B5EF4-FFF2-40B4-BE49-F238E27FC236}">
                <a16:creationId xmlns:a16="http://schemas.microsoft.com/office/drawing/2014/main" id="{5C03E940-8213-D74F-8F44-F055608B0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34" y="2141303"/>
            <a:ext cx="8182340" cy="3629909"/>
          </a:xfrm>
          <a:prstGeom prst="rect">
            <a:avLst/>
          </a:prstGeom>
        </p:spPr>
      </p:pic>
    </p:spTree>
    <p:extLst>
      <p:ext uri="{BB962C8B-B14F-4D97-AF65-F5344CB8AC3E}">
        <p14:creationId xmlns:p14="http://schemas.microsoft.com/office/powerpoint/2010/main" val="3602908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Wykopy – odkład gruntu </a:t>
            </a:r>
            <a:endParaRPr lang="pl-PL" sz="3200" b="1" dirty="0">
              <a:solidFill>
                <a:schemeClr val="tx1"/>
              </a:solidFill>
            </a:endParaRPr>
          </a:p>
        </p:txBody>
      </p:sp>
      <p:pic>
        <p:nvPicPr>
          <p:cNvPr id="3" name="Obraz 2">
            <a:extLst>
              <a:ext uri="{FF2B5EF4-FFF2-40B4-BE49-F238E27FC236}">
                <a16:creationId xmlns:a16="http://schemas.microsoft.com/office/drawing/2014/main" id="{F1255412-29C5-654E-8626-E2C4BD382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1" y="1408457"/>
            <a:ext cx="8786427" cy="5073055"/>
          </a:xfrm>
          <a:prstGeom prst="rect">
            <a:avLst/>
          </a:prstGeom>
        </p:spPr>
      </p:pic>
    </p:spTree>
    <p:extLst>
      <p:ext uri="{BB962C8B-B14F-4D97-AF65-F5344CB8AC3E}">
        <p14:creationId xmlns:p14="http://schemas.microsoft.com/office/powerpoint/2010/main" val="3422578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Wykopy – zasypywanie </a:t>
            </a:r>
            <a:endParaRPr lang="pl-PL" sz="3200" b="1" dirty="0">
              <a:solidFill>
                <a:schemeClr val="tx1"/>
              </a:solidFill>
            </a:endParaRPr>
          </a:p>
        </p:txBody>
      </p:sp>
      <p:pic>
        <p:nvPicPr>
          <p:cNvPr id="4" name="Obraz 3">
            <a:extLst>
              <a:ext uri="{FF2B5EF4-FFF2-40B4-BE49-F238E27FC236}">
                <a16:creationId xmlns:a16="http://schemas.microsoft.com/office/drawing/2014/main" id="{B80190BC-E52D-524C-8E8C-7A307ED13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0" y="1550810"/>
            <a:ext cx="8786427" cy="5091280"/>
          </a:xfrm>
          <a:prstGeom prst="rect">
            <a:avLst/>
          </a:prstGeom>
        </p:spPr>
      </p:pic>
    </p:spTree>
    <p:extLst>
      <p:ext uri="{BB962C8B-B14F-4D97-AF65-F5344CB8AC3E}">
        <p14:creationId xmlns:p14="http://schemas.microsoft.com/office/powerpoint/2010/main" val="4184924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Wykopy – zasypki, zagęszczanie </a:t>
            </a:r>
            <a:endParaRPr lang="pl-PL" sz="3200" b="1" dirty="0">
              <a:solidFill>
                <a:schemeClr val="tx1"/>
              </a:solidFill>
            </a:endParaRPr>
          </a:p>
        </p:txBody>
      </p:sp>
      <p:pic>
        <p:nvPicPr>
          <p:cNvPr id="3" name="Obraz 2">
            <a:extLst>
              <a:ext uri="{FF2B5EF4-FFF2-40B4-BE49-F238E27FC236}">
                <a16:creationId xmlns:a16="http://schemas.microsoft.com/office/drawing/2014/main" id="{C408A744-AC32-FC4F-BBDF-D4973D587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0" y="1569179"/>
            <a:ext cx="8786427" cy="1651000"/>
          </a:xfrm>
          <a:prstGeom prst="rect">
            <a:avLst/>
          </a:prstGeom>
        </p:spPr>
      </p:pic>
      <p:pic>
        <p:nvPicPr>
          <p:cNvPr id="6" name="Obraz 5">
            <a:extLst>
              <a:ext uri="{FF2B5EF4-FFF2-40B4-BE49-F238E27FC236}">
                <a16:creationId xmlns:a16="http://schemas.microsoft.com/office/drawing/2014/main" id="{3B1C6309-B8FC-984B-806F-D95A92DFC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59" y="3458672"/>
            <a:ext cx="8786427" cy="2897157"/>
          </a:xfrm>
          <a:prstGeom prst="rect">
            <a:avLst/>
          </a:prstGeom>
        </p:spPr>
      </p:pic>
    </p:spTree>
    <p:extLst>
      <p:ext uri="{BB962C8B-B14F-4D97-AF65-F5344CB8AC3E}">
        <p14:creationId xmlns:p14="http://schemas.microsoft.com/office/powerpoint/2010/main" val="2596675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Wykopy – zasypki, zagęszczanie </a:t>
            </a:r>
            <a:endParaRPr lang="pl-PL" sz="3200" b="1" dirty="0">
              <a:solidFill>
                <a:schemeClr val="tx1"/>
              </a:solidFill>
            </a:endParaRPr>
          </a:p>
        </p:txBody>
      </p:sp>
      <p:pic>
        <p:nvPicPr>
          <p:cNvPr id="4" name="Obraz 3">
            <a:extLst>
              <a:ext uri="{FF2B5EF4-FFF2-40B4-BE49-F238E27FC236}">
                <a16:creationId xmlns:a16="http://schemas.microsoft.com/office/drawing/2014/main" id="{09169B2B-77E5-A745-9AC7-9DD9A6E4A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0" y="1516712"/>
            <a:ext cx="8786427" cy="1031615"/>
          </a:xfrm>
          <a:prstGeom prst="rect">
            <a:avLst/>
          </a:prstGeom>
        </p:spPr>
      </p:pic>
    </p:spTree>
    <p:extLst>
      <p:ext uri="{BB962C8B-B14F-4D97-AF65-F5344CB8AC3E}">
        <p14:creationId xmlns:p14="http://schemas.microsoft.com/office/powerpoint/2010/main" val="1107789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Normy </a:t>
            </a:r>
            <a:endParaRPr lang="pl-PL" sz="2800" dirty="0">
              <a:solidFill>
                <a:schemeClr val="tx1"/>
              </a:solidFill>
            </a:endParaRPr>
          </a:p>
        </p:txBody>
      </p:sp>
      <p:pic>
        <p:nvPicPr>
          <p:cNvPr id="3" name="Obraz 2">
            <a:extLst>
              <a:ext uri="{FF2B5EF4-FFF2-40B4-BE49-F238E27FC236}">
                <a16:creationId xmlns:a16="http://schemas.microsoft.com/office/drawing/2014/main" id="{11591E32-486A-5E46-92A2-556F5492F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2" y="794477"/>
            <a:ext cx="8786427" cy="3447737"/>
          </a:xfrm>
          <a:prstGeom prst="rect">
            <a:avLst/>
          </a:prstGeom>
        </p:spPr>
      </p:pic>
      <p:pic>
        <p:nvPicPr>
          <p:cNvPr id="5" name="Obraz 4">
            <a:extLst>
              <a:ext uri="{FF2B5EF4-FFF2-40B4-BE49-F238E27FC236}">
                <a16:creationId xmlns:a16="http://schemas.microsoft.com/office/drawing/2014/main" id="{D495DEEA-12D2-D543-8A92-8AD6D0B25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61" y="4491664"/>
            <a:ext cx="8786427" cy="2187706"/>
          </a:xfrm>
          <a:prstGeom prst="rect">
            <a:avLst/>
          </a:prstGeom>
        </p:spPr>
      </p:pic>
    </p:spTree>
    <p:extLst>
      <p:ext uri="{BB962C8B-B14F-4D97-AF65-F5344CB8AC3E}">
        <p14:creationId xmlns:p14="http://schemas.microsoft.com/office/powerpoint/2010/main" val="690389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a:t>
            </a:r>
            <a:endParaRPr lang="pl-PL" sz="32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22661" y="1481855"/>
            <a:ext cx="8119363" cy="2246769"/>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Grunty składają się ze szkieletu gruntowego i porów, przy czym pory mogą być wypełnione powietrzem, powietrzem i wodą lub wodą. </a:t>
            </a:r>
          </a:p>
          <a:p>
            <a:r>
              <a:rPr lang="pl-PL" sz="2000" b="1" dirty="0">
                <a:solidFill>
                  <a:schemeClr val="tx1"/>
                </a:solidFill>
              </a:rPr>
              <a:t>Grunty mineralne rodzime, z punktu widzenia spójności międzycząsteczkowej, można podzielić </a:t>
            </a:r>
            <a:r>
              <a:rPr lang="pl-PL" sz="2000" b="1" dirty="0">
                <a:solidFill>
                  <a:schemeClr val="accent2"/>
                </a:solidFill>
              </a:rPr>
              <a:t>na spoiste i sypkie</a:t>
            </a:r>
            <a:r>
              <a:rPr lang="pl-PL" sz="2000" b="1" dirty="0">
                <a:solidFill>
                  <a:schemeClr val="tx1"/>
                </a:solidFill>
              </a:rPr>
              <a:t>. </a:t>
            </a:r>
          </a:p>
          <a:p>
            <a:r>
              <a:rPr lang="pl-PL" sz="2000" b="1" dirty="0">
                <a:solidFill>
                  <a:schemeClr val="tx1"/>
                </a:solidFill>
              </a:rPr>
              <a:t>Grunty spoiste charakteryzują się przyczepnością między cząstkami. Należą do nich </a:t>
            </a:r>
            <a:r>
              <a:rPr lang="pl-PL" sz="2000" b="1" dirty="0">
                <a:solidFill>
                  <a:schemeClr val="accent2"/>
                </a:solidFill>
              </a:rPr>
              <a:t>grunty pyłowe i iłowe </a:t>
            </a:r>
            <a:r>
              <a:rPr lang="pl-PL" sz="2000" b="1" dirty="0">
                <a:solidFill>
                  <a:schemeClr val="tx1"/>
                </a:solidFill>
              </a:rPr>
              <a:t>o cząstkach w zasadzie mniejszych od 0.05 mm. </a:t>
            </a:r>
            <a:endParaRPr lang="pl-PL" sz="2000" b="1" dirty="0">
              <a:solidFill>
                <a:schemeClr val="tx1"/>
              </a:solidFill>
              <a:effectLst/>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342024" y="2391095"/>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851692" y="1291296"/>
            <a:ext cx="0" cy="386577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2182EAC2-F39F-FA40-B34F-B97CEE5F9897}"/>
              </a:ext>
            </a:extLst>
          </p:cNvPr>
          <p:cNvSpPr/>
          <p:nvPr/>
        </p:nvSpPr>
        <p:spPr>
          <a:xfrm>
            <a:off x="222661" y="3879794"/>
            <a:ext cx="8119363" cy="2554545"/>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Wysychając grunty te powodują silne wzajemne przywieranie cząstek do siebie i </a:t>
            </a:r>
            <a:r>
              <a:rPr lang="pl-PL" sz="2000" b="1" dirty="0" err="1">
                <a:solidFill>
                  <a:schemeClr val="tx1"/>
                </a:solidFill>
              </a:rPr>
              <a:t>utwardnienie</a:t>
            </a:r>
            <a:r>
              <a:rPr lang="pl-PL" sz="2000" b="1" dirty="0">
                <a:solidFill>
                  <a:schemeClr val="tx1"/>
                </a:solidFill>
              </a:rPr>
              <a:t>. </a:t>
            </a:r>
          </a:p>
          <a:p>
            <a:r>
              <a:rPr lang="pl-PL" sz="2000" b="1" dirty="0">
                <a:solidFill>
                  <a:schemeClr val="tx1"/>
                </a:solidFill>
              </a:rPr>
              <a:t>Grunty sypkie (niespoiste) są gruntami nie mającymi spójności między ziarnami zarówno w stanie suchym jak i mokrym, a w stanie małego zawilgocenia spójność występuje tylko w bardzo nieznacznym stopniu. Należą do nich grunty o wymiarach ziaren większych niż 0.05 mm, a więc piaski, żwiry, pospółka. Grunty spoiste po wyschnięciu tworzą zwarte bryły, grunty sypkie zaś rozsypują się na poszczególne ziarna. </a:t>
            </a:r>
          </a:p>
        </p:txBody>
      </p:sp>
      <p:sp>
        <p:nvSpPr>
          <p:cNvPr id="11" name="Strzałka w prawo 10">
            <a:extLst>
              <a:ext uri="{FF2B5EF4-FFF2-40B4-BE49-F238E27FC236}">
                <a16:creationId xmlns:a16="http://schemas.microsoft.com/office/drawing/2014/main" id="{C6CAF669-5318-0A4C-83A9-33B0156B0CE3}"/>
              </a:ext>
            </a:extLst>
          </p:cNvPr>
          <p:cNvSpPr/>
          <p:nvPr/>
        </p:nvSpPr>
        <p:spPr>
          <a:xfrm rot="10800000">
            <a:off x="8342026" y="4789034"/>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35607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 – cechy </a:t>
            </a:r>
            <a:r>
              <a:rPr lang="pl-PL" sz="4000" b="1" dirty="0" err="1">
                <a:solidFill>
                  <a:schemeClr val="tx1"/>
                </a:solidFill>
              </a:rPr>
              <a:t>charakteryst</a:t>
            </a:r>
            <a:r>
              <a:rPr lang="pl-PL" sz="4000" b="1" dirty="0">
                <a:solidFill>
                  <a:schemeClr val="tx1"/>
                </a:solidFill>
              </a:rPr>
              <a:t>.</a:t>
            </a:r>
            <a:endParaRPr lang="pl-PL" sz="32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22661" y="1481855"/>
            <a:ext cx="8119363" cy="3477875"/>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accent2"/>
                </a:solidFill>
              </a:rPr>
              <a:t>Gęstość właściwa szkieletu gruntowego</a:t>
            </a:r>
            <a:r>
              <a:rPr lang="pl-PL" sz="2000" b="1" dirty="0">
                <a:solidFill>
                  <a:schemeClr val="tx1"/>
                </a:solidFill>
              </a:rPr>
              <a:t>: </a:t>
            </a:r>
            <a:r>
              <a:rPr lang="pl-PL" sz="2000" b="1" dirty="0" err="1">
                <a:solidFill>
                  <a:schemeClr val="tx1"/>
                </a:solidFill>
              </a:rPr>
              <a:t>q</a:t>
            </a:r>
            <a:r>
              <a:rPr lang="pl-PL" sz="2000" b="1" baseline="-25000" dirty="0" err="1">
                <a:solidFill>
                  <a:schemeClr val="tx1"/>
                </a:solidFill>
              </a:rPr>
              <a:t>s</a:t>
            </a:r>
            <a:r>
              <a:rPr lang="pl-PL" sz="2000" b="1" dirty="0">
                <a:solidFill>
                  <a:schemeClr val="tx1"/>
                </a:solidFill>
              </a:rPr>
              <a:t>= m</a:t>
            </a:r>
            <a:r>
              <a:rPr lang="pl-PL" sz="2000" b="1" baseline="-25000" dirty="0">
                <a:solidFill>
                  <a:schemeClr val="tx1"/>
                </a:solidFill>
              </a:rPr>
              <a:t>s</a:t>
            </a:r>
            <a:r>
              <a:rPr lang="pl-PL" sz="2000" b="1" dirty="0">
                <a:solidFill>
                  <a:schemeClr val="tx1"/>
                </a:solidFill>
              </a:rPr>
              <a:t>/V</a:t>
            </a:r>
            <a:r>
              <a:rPr lang="pl-PL" sz="2000" b="1" baseline="-25000" dirty="0">
                <a:solidFill>
                  <a:schemeClr val="tx1"/>
                </a:solidFill>
              </a:rPr>
              <a:t>s</a:t>
            </a:r>
            <a:r>
              <a:rPr lang="pl-PL" sz="2000" b="1" dirty="0">
                <a:solidFill>
                  <a:schemeClr val="tx1"/>
                </a:solidFill>
              </a:rPr>
              <a:t>, [t/m</a:t>
            </a:r>
            <a:r>
              <a:rPr lang="pl-PL" sz="2000" b="1" baseline="30000" dirty="0">
                <a:solidFill>
                  <a:schemeClr val="tx1"/>
                </a:solidFill>
              </a:rPr>
              <a:t>3</a:t>
            </a:r>
            <a:r>
              <a:rPr lang="pl-PL" sz="2000" b="1" dirty="0">
                <a:solidFill>
                  <a:schemeClr val="tx1"/>
                </a:solidFill>
              </a:rPr>
              <a:t>], </a:t>
            </a:r>
          </a:p>
          <a:p>
            <a:r>
              <a:rPr lang="pl-PL" sz="2000" b="1" dirty="0">
                <a:solidFill>
                  <a:schemeClr val="tx1"/>
                </a:solidFill>
              </a:rPr>
              <a:t>gdzie m</a:t>
            </a:r>
            <a:r>
              <a:rPr lang="pl-PL" sz="2000" b="1" baseline="-25000" dirty="0">
                <a:solidFill>
                  <a:schemeClr val="tx1"/>
                </a:solidFill>
              </a:rPr>
              <a:t>s</a:t>
            </a:r>
            <a:r>
              <a:rPr lang="pl-PL" sz="2000" b="1" dirty="0">
                <a:solidFill>
                  <a:schemeClr val="tx1"/>
                </a:solidFill>
              </a:rPr>
              <a:t>- masa szkieletu gruntowego próbki gruntu wysuszonej, t, </a:t>
            </a:r>
          </a:p>
          <a:p>
            <a:r>
              <a:rPr lang="pl-PL" sz="2000" b="1" dirty="0">
                <a:solidFill>
                  <a:schemeClr val="tx1"/>
                </a:solidFill>
              </a:rPr>
              <a:t>V</a:t>
            </a:r>
            <a:r>
              <a:rPr lang="pl-PL" sz="2000" b="1" baseline="-25000" dirty="0">
                <a:solidFill>
                  <a:schemeClr val="tx1"/>
                </a:solidFill>
              </a:rPr>
              <a:t>s</a:t>
            </a:r>
            <a:r>
              <a:rPr lang="pl-PL" sz="2000" b="1" dirty="0">
                <a:solidFill>
                  <a:schemeClr val="tx1"/>
                </a:solidFill>
              </a:rPr>
              <a:t>- objętość szkieletu gruntowego próbki gruntu, m</a:t>
            </a:r>
            <a:r>
              <a:rPr lang="pl-PL" sz="2000" b="1" baseline="30000" dirty="0">
                <a:solidFill>
                  <a:schemeClr val="tx1"/>
                </a:solidFill>
              </a:rPr>
              <a:t>3</a:t>
            </a:r>
            <a:r>
              <a:rPr lang="pl-PL" sz="2000" b="1" dirty="0">
                <a:solidFill>
                  <a:schemeClr val="tx1"/>
                </a:solidFill>
              </a:rPr>
              <a:t>. </a:t>
            </a:r>
          </a:p>
          <a:p>
            <a:r>
              <a:rPr lang="pl-PL" sz="2000" b="1" dirty="0">
                <a:solidFill>
                  <a:schemeClr val="tx1"/>
                </a:solidFill>
              </a:rPr>
              <a:t>Gęstość właściwa szkieletu gruntowego ma wartość stałą i wynosi średnio ok. 2.65 t/m</a:t>
            </a:r>
            <a:r>
              <a:rPr lang="pl-PL" sz="2000" b="1" baseline="30000" dirty="0">
                <a:solidFill>
                  <a:schemeClr val="tx1"/>
                </a:solidFill>
              </a:rPr>
              <a:t>3</a:t>
            </a:r>
            <a:r>
              <a:rPr lang="pl-PL" sz="2000" b="1" dirty="0">
                <a:solidFill>
                  <a:schemeClr val="tx1"/>
                </a:solidFill>
              </a:rPr>
              <a:t>. </a:t>
            </a:r>
          </a:p>
          <a:p>
            <a:r>
              <a:rPr lang="pl-PL" sz="2000" b="1" dirty="0">
                <a:solidFill>
                  <a:schemeClr val="accent2"/>
                </a:solidFill>
              </a:rPr>
              <a:t>Gęstość objętościowa gruntu</a:t>
            </a:r>
            <a:r>
              <a:rPr lang="pl-PL" sz="2000" b="1" dirty="0">
                <a:solidFill>
                  <a:schemeClr val="tx1"/>
                </a:solidFill>
              </a:rPr>
              <a:t>: q=mm/V [t/m</a:t>
            </a:r>
            <a:r>
              <a:rPr lang="pl-PL" sz="2000" b="1" baseline="30000" dirty="0">
                <a:solidFill>
                  <a:schemeClr val="tx1"/>
                </a:solidFill>
              </a:rPr>
              <a:t>3</a:t>
            </a:r>
            <a:r>
              <a:rPr lang="pl-PL" sz="2000" b="1" dirty="0">
                <a:solidFill>
                  <a:schemeClr val="tx1"/>
                </a:solidFill>
              </a:rPr>
              <a:t>], </a:t>
            </a:r>
          </a:p>
          <a:p>
            <a:r>
              <a:rPr lang="pl-PL" sz="2000" b="1" dirty="0">
                <a:solidFill>
                  <a:schemeClr val="tx1"/>
                </a:solidFill>
              </a:rPr>
              <a:t>gdzie: mm- masa próbki gruntu z określoną, np. naturalną wilgotnością, [t], V - całkowita objętość próbki gruntu, m</a:t>
            </a:r>
            <a:r>
              <a:rPr lang="pl-PL" sz="2000" b="1" baseline="30000" dirty="0">
                <a:solidFill>
                  <a:schemeClr val="tx1"/>
                </a:solidFill>
              </a:rPr>
              <a:t>3</a:t>
            </a:r>
            <a:r>
              <a:rPr lang="pl-PL" sz="2000" b="1" dirty="0">
                <a:solidFill>
                  <a:schemeClr val="tx1"/>
                </a:solidFill>
              </a:rPr>
              <a:t>. </a:t>
            </a:r>
          </a:p>
          <a:p>
            <a:r>
              <a:rPr lang="pl-PL" sz="2000" b="1" dirty="0">
                <a:solidFill>
                  <a:schemeClr val="accent2"/>
                </a:solidFill>
              </a:rPr>
              <a:t>Gęstość objętościowa szkieletu gruntowego</a:t>
            </a:r>
            <a:r>
              <a:rPr lang="pl-PL" sz="2000" b="1" dirty="0">
                <a:solidFill>
                  <a:schemeClr val="tx1"/>
                </a:solidFill>
              </a:rPr>
              <a:t>: </a:t>
            </a:r>
            <a:r>
              <a:rPr lang="pl-PL" sz="2000" b="1" dirty="0" err="1">
                <a:solidFill>
                  <a:schemeClr val="tx1"/>
                </a:solidFill>
              </a:rPr>
              <a:t>qd</a:t>
            </a:r>
            <a:r>
              <a:rPr lang="pl-PL" sz="2000" b="1" dirty="0">
                <a:solidFill>
                  <a:schemeClr val="tx1"/>
                </a:solidFill>
              </a:rPr>
              <a:t>=ms/V, [t/m</a:t>
            </a:r>
            <a:r>
              <a:rPr lang="pl-PL" sz="2000" b="1" baseline="30000" dirty="0">
                <a:solidFill>
                  <a:schemeClr val="tx1"/>
                </a:solidFill>
              </a:rPr>
              <a:t>3</a:t>
            </a:r>
            <a:r>
              <a:rPr lang="pl-PL" sz="2000" b="1" dirty="0">
                <a:solidFill>
                  <a:schemeClr val="tx1"/>
                </a:solidFill>
              </a:rPr>
              <a:t>], </a:t>
            </a:r>
          </a:p>
          <a:p>
            <a:r>
              <a:rPr lang="pl-PL" sz="2000" b="1" dirty="0">
                <a:solidFill>
                  <a:schemeClr val="tx1"/>
                </a:solidFill>
              </a:rPr>
              <a:t>gdzie: ms-masa szkieletu gruntowego wysuszonej próbki gruntu, [t], </a:t>
            </a:r>
          </a:p>
          <a:p>
            <a:r>
              <a:rPr lang="pl-PL" sz="2000" b="1" dirty="0">
                <a:solidFill>
                  <a:schemeClr val="tx1"/>
                </a:solidFill>
              </a:rPr>
              <a:t>V-całkowita objętość próbki gruntu, [m</a:t>
            </a:r>
            <a:r>
              <a:rPr lang="pl-PL" sz="2000" b="1" baseline="30000" dirty="0">
                <a:solidFill>
                  <a:schemeClr val="tx1"/>
                </a:solidFill>
              </a:rPr>
              <a:t>3</a:t>
            </a:r>
            <a:r>
              <a:rPr lang="pl-PL" sz="2000" b="1" dirty="0">
                <a:solidFill>
                  <a:schemeClr val="tx1"/>
                </a:solidFill>
              </a:rPr>
              <a:t>]. </a:t>
            </a: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342024" y="3041508"/>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a:endCxn id="2" idx="1"/>
          </p:cNvCxnSpPr>
          <p:nvPr/>
        </p:nvCxnSpPr>
        <p:spPr>
          <a:xfrm flipH="1">
            <a:off x="8851690" y="1291296"/>
            <a:ext cx="2" cy="1952579"/>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850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 – cechy </a:t>
            </a:r>
            <a:r>
              <a:rPr lang="pl-PL" sz="4000" b="1" dirty="0" err="1">
                <a:solidFill>
                  <a:schemeClr val="tx1"/>
                </a:solidFill>
              </a:rPr>
              <a:t>charakteryst</a:t>
            </a:r>
            <a:r>
              <a:rPr lang="pl-PL" sz="4000" b="1" dirty="0">
                <a:solidFill>
                  <a:schemeClr val="tx1"/>
                </a:solidFill>
              </a:rPr>
              <a:t>.</a:t>
            </a:r>
            <a:endParaRPr lang="pl-PL" sz="3200" b="1" dirty="0">
              <a:solidFill>
                <a:schemeClr val="tx1"/>
              </a:solidFill>
            </a:endParaRPr>
          </a:p>
        </p:txBody>
      </p:sp>
      <p:pic>
        <p:nvPicPr>
          <p:cNvPr id="4" name="Obraz 3">
            <a:extLst>
              <a:ext uri="{FF2B5EF4-FFF2-40B4-BE49-F238E27FC236}">
                <a16:creationId xmlns:a16="http://schemas.microsoft.com/office/drawing/2014/main" id="{58F58886-EF1A-8E46-9F5C-F6655E30A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1" y="1526394"/>
            <a:ext cx="8651516" cy="2755900"/>
          </a:xfrm>
          <a:prstGeom prst="rect">
            <a:avLst/>
          </a:prstGeom>
        </p:spPr>
      </p:pic>
      <p:pic>
        <p:nvPicPr>
          <p:cNvPr id="6" name="Obraz 5">
            <a:extLst>
              <a:ext uri="{FF2B5EF4-FFF2-40B4-BE49-F238E27FC236}">
                <a16:creationId xmlns:a16="http://schemas.microsoft.com/office/drawing/2014/main" id="{381D0B9F-6D92-F34F-8013-B25CF3EA1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35" y="4478003"/>
            <a:ext cx="8388142" cy="678613"/>
          </a:xfrm>
          <a:prstGeom prst="rect">
            <a:avLst/>
          </a:prstGeom>
        </p:spPr>
      </p:pic>
      <p:pic>
        <p:nvPicPr>
          <p:cNvPr id="11" name="Obraz 10">
            <a:extLst>
              <a:ext uri="{FF2B5EF4-FFF2-40B4-BE49-F238E27FC236}">
                <a16:creationId xmlns:a16="http://schemas.microsoft.com/office/drawing/2014/main" id="{7EDEA9F5-AFAF-AE41-BD97-EBC3E046C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88" y="5352325"/>
            <a:ext cx="5651500" cy="1371600"/>
          </a:xfrm>
          <a:prstGeom prst="rect">
            <a:avLst/>
          </a:prstGeom>
        </p:spPr>
      </p:pic>
    </p:spTree>
    <p:extLst>
      <p:ext uri="{BB962C8B-B14F-4D97-AF65-F5344CB8AC3E}">
        <p14:creationId xmlns:p14="http://schemas.microsoft.com/office/powerpoint/2010/main" val="2264167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 – cechy </a:t>
            </a:r>
            <a:r>
              <a:rPr lang="pl-PL" sz="4000" b="1" dirty="0" err="1">
                <a:solidFill>
                  <a:schemeClr val="tx1"/>
                </a:solidFill>
              </a:rPr>
              <a:t>charakteryst</a:t>
            </a:r>
            <a:r>
              <a:rPr lang="pl-PL" sz="4000" b="1" dirty="0">
                <a:solidFill>
                  <a:schemeClr val="tx1"/>
                </a:solidFill>
              </a:rPr>
              <a:t>.</a:t>
            </a:r>
            <a:endParaRPr lang="pl-PL" sz="32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22661" y="1481855"/>
            <a:ext cx="8119363" cy="2554545"/>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accent2"/>
                </a:solidFill>
              </a:rPr>
              <a:t>Porowatość </a:t>
            </a:r>
            <a:r>
              <a:rPr lang="pl-PL" sz="2000" b="1" dirty="0">
                <a:solidFill>
                  <a:schemeClr val="tx1"/>
                </a:solidFill>
              </a:rPr>
              <a:t>gruntu: jest stosunkiem objętości porów do objętości całego gruntu; podaje się ją w postaci ułamka lub w procentach. </a:t>
            </a:r>
          </a:p>
          <a:p>
            <a:r>
              <a:rPr lang="pl-PL" sz="2000" b="1" dirty="0">
                <a:solidFill>
                  <a:schemeClr val="tx1"/>
                </a:solidFill>
              </a:rPr>
              <a:t>Spulchnienie gruntu: polega na tym, że przy odspajaniu powiększa on swoją objętość zależnie od rodzaju gruntu oraz sposobu odspojenia (spulchnienie początkowe); w nasypach spulchnienie początkowe zmniejsza się pod wpływem obciążenia warstw dolnych masą warstw górnych, pod wpływem opadów atmosferycznych oraz pod działaniem maszyn i narzędzi zgęszczających. </a:t>
            </a: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29595" y="2354393"/>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a:endCxn id="11" idx="1"/>
          </p:cNvCxnSpPr>
          <p:nvPr/>
        </p:nvCxnSpPr>
        <p:spPr>
          <a:xfrm>
            <a:off x="8760184" y="1330685"/>
            <a:ext cx="45753" cy="3980269"/>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CAE6696F-6E87-2E47-BDA4-811124D306A8}"/>
              </a:ext>
            </a:extLst>
          </p:cNvPr>
          <p:cNvSpPr/>
          <p:nvPr/>
        </p:nvSpPr>
        <p:spPr>
          <a:xfrm>
            <a:off x="254196" y="4187570"/>
            <a:ext cx="8119363" cy="2246769"/>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Proces </a:t>
            </a:r>
            <a:r>
              <a:rPr lang="pl-PL" sz="2000" b="1" dirty="0">
                <a:solidFill>
                  <a:schemeClr val="accent2"/>
                </a:solidFill>
              </a:rPr>
              <a:t>zmniejszenia spulchnienia </a:t>
            </a:r>
            <a:r>
              <a:rPr lang="pl-PL" sz="2000" b="1" dirty="0">
                <a:solidFill>
                  <a:schemeClr val="tx1"/>
                </a:solidFill>
              </a:rPr>
              <a:t>początkowego przebiega najszybciej za pomocą narzędzi mechanicznych (ubijaki, walce wibracyjne, zagęszczarki...) W wyniku tych działań spulchnienie początkowe zanika częściowo pozostając w średnich warunkach jako spulchnienie końcowe. </a:t>
            </a:r>
          </a:p>
          <a:p>
            <a:r>
              <a:rPr lang="pl-PL" sz="2000" b="1" dirty="0">
                <a:solidFill>
                  <a:schemeClr val="tx1"/>
                </a:solidFill>
              </a:rPr>
              <a:t>Aby określić objętość gruntu spulchnionego Vs, należy uwzględnić współczynnik spulchnienia, wprowadzając go jako </a:t>
            </a:r>
            <a:r>
              <a:rPr lang="pl-PL" sz="2000" b="1" dirty="0">
                <a:solidFill>
                  <a:schemeClr val="accent2"/>
                </a:solidFill>
              </a:rPr>
              <a:t>mnożnik</a:t>
            </a:r>
            <a:r>
              <a:rPr lang="pl-PL" sz="2000" b="1" dirty="0">
                <a:solidFill>
                  <a:schemeClr val="tx1"/>
                </a:solidFill>
              </a:rPr>
              <a:t> do obliczonej objętości gruntu rodzimego w wykopie. </a:t>
            </a:r>
          </a:p>
        </p:txBody>
      </p:sp>
      <p:sp>
        <p:nvSpPr>
          <p:cNvPr id="11" name="Strzałka w prawo 10">
            <a:extLst>
              <a:ext uri="{FF2B5EF4-FFF2-40B4-BE49-F238E27FC236}">
                <a16:creationId xmlns:a16="http://schemas.microsoft.com/office/drawing/2014/main" id="{701E09EA-74F4-8F46-A524-A508B61B8938}"/>
              </a:ext>
            </a:extLst>
          </p:cNvPr>
          <p:cNvSpPr/>
          <p:nvPr/>
        </p:nvSpPr>
        <p:spPr>
          <a:xfrm rot="10800000">
            <a:off x="8296271" y="5108587"/>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024300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Grunty budowlane – </a:t>
            </a:r>
            <a:r>
              <a:rPr lang="pl-PL" sz="3600" b="1" dirty="0" err="1">
                <a:solidFill>
                  <a:schemeClr val="tx1"/>
                </a:solidFill>
              </a:rPr>
              <a:t>wsp</a:t>
            </a:r>
            <a:r>
              <a:rPr lang="pl-PL" sz="3600" b="1" dirty="0">
                <a:solidFill>
                  <a:schemeClr val="tx1"/>
                </a:solidFill>
              </a:rPr>
              <a:t>. spulchnienia</a:t>
            </a:r>
          </a:p>
        </p:txBody>
      </p:sp>
      <p:pic>
        <p:nvPicPr>
          <p:cNvPr id="4" name="Obraz 3">
            <a:extLst>
              <a:ext uri="{FF2B5EF4-FFF2-40B4-BE49-F238E27FC236}">
                <a16:creationId xmlns:a16="http://schemas.microsoft.com/office/drawing/2014/main" id="{7D12AE0B-A465-EF4C-8F69-04CD8A3FC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1" y="1798716"/>
            <a:ext cx="8242300" cy="4279900"/>
          </a:xfrm>
          <a:prstGeom prst="rect">
            <a:avLst/>
          </a:prstGeom>
        </p:spPr>
      </p:pic>
    </p:spTree>
    <p:extLst>
      <p:ext uri="{BB962C8B-B14F-4D97-AF65-F5344CB8AC3E}">
        <p14:creationId xmlns:p14="http://schemas.microsoft.com/office/powerpoint/2010/main" val="4272586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 – cechy </a:t>
            </a:r>
            <a:r>
              <a:rPr lang="pl-PL" sz="4000" b="1" dirty="0" err="1">
                <a:solidFill>
                  <a:schemeClr val="tx1"/>
                </a:solidFill>
              </a:rPr>
              <a:t>charakteryst</a:t>
            </a:r>
            <a:r>
              <a:rPr lang="pl-PL" sz="4000" b="1" dirty="0">
                <a:solidFill>
                  <a:schemeClr val="tx1"/>
                </a:solidFill>
              </a:rPr>
              <a:t>.</a:t>
            </a:r>
            <a:endParaRPr lang="pl-PL" sz="32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22661" y="1481855"/>
            <a:ext cx="8119363" cy="163121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accent2"/>
                </a:solidFill>
              </a:rPr>
              <a:t>Wilgotność gruntu</a:t>
            </a:r>
            <a:r>
              <a:rPr lang="pl-PL" sz="2000" b="1" dirty="0">
                <a:solidFill>
                  <a:schemeClr val="tx1"/>
                </a:solidFill>
              </a:rPr>
              <a:t>: jest to wyrażony w procentach stosunek masy wody zawartej w badanej próbce gruntu do masy jej szkieletu gruntowego. Wilgotność próbki w oblicza się </a:t>
            </a:r>
          </a:p>
          <a:p>
            <a:r>
              <a:rPr lang="pl-PL" sz="2000" b="1" dirty="0">
                <a:solidFill>
                  <a:schemeClr val="tx1"/>
                </a:solidFill>
              </a:rPr>
              <a:t>W=(mm-ms)/ms*100%, [%], gdzie: mm- masa próbki wilgotnej, [t], </a:t>
            </a:r>
          </a:p>
          <a:p>
            <a:r>
              <a:rPr lang="pl-PL" sz="2000" b="1" dirty="0">
                <a:solidFill>
                  <a:schemeClr val="tx1"/>
                </a:solidFill>
              </a:rPr>
              <a:t>ms - masa próbki wysuszonej, [t]. </a:t>
            </a: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50518" y="2049335"/>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a:endCxn id="11" idx="1"/>
          </p:cNvCxnSpPr>
          <p:nvPr/>
        </p:nvCxnSpPr>
        <p:spPr>
          <a:xfrm>
            <a:off x="8775811" y="1330685"/>
            <a:ext cx="75879" cy="264584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CAE6696F-6E87-2E47-BDA4-811124D306A8}"/>
              </a:ext>
            </a:extLst>
          </p:cNvPr>
          <p:cNvSpPr/>
          <p:nvPr/>
        </p:nvSpPr>
        <p:spPr>
          <a:xfrm>
            <a:off x="207034" y="3199545"/>
            <a:ext cx="8119363" cy="1569660"/>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chemeClr val="tx1"/>
                </a:solidFill>
              </a:rPr>
              <a:t>Wilgotność gruntów ma duży wpływ na sposób ich odspajania i związaną z tym pracochłonność oraz na efekty zagęszczania; np. grunty gliniaste, które w stanie wilgotnym są łatwiej </a:t>
            </a:r>
            <a:r>
              <a:rPr lang="pl-PL" sz="2400" b="1" dirty="0" err="1">
                <a:solidFill>
                  <a:schemeClr val="tx1"/>
                </a:solidFill>
              </a:rPr>
              <a:t>odspajalne</a:t>
            </a:r>
            <a:r>
              <a:rPr lang="pl-PL" sz="2400" b="1" dirty="0">
                <a:solidFill>
                  <a:schemeClr val="tx1"/>
                </a:solidFill>
              </a:rPr>
              <a:t> niż w stanie suchym. </a:t>
            </a:r>
          </a:p>
        </p:txBody>
      </p:sp>
      <p:sp>
        <p:nvSpPr>
          <p:cNvPr id="11" name="Strzałka w prawo 10">
            <a:extLst>
              <a:ext uri="{FF2B5EF4-FFF2-40B4-BE49-F238E27FC236}">
                <a16:creationId xmlns:a16="http://schemas.microsoft.com/office/drawing/2014/main" id="{701E09EA-74F4-8F46-A524-A508B61B8938}"/>
              </a:ext>
            </a:extLst>
          </p:cNvPr>
          <p:cNvSpPr/>
          <p:nvPr/>
        </p:nvSpPr>
        <p:spPr>
          <a:xfrm rot="10800000">
            <a:off x="8342024" y="3774165"/>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54694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 – cechy </a:t>
            </a:r>
            <a:r>
              <a:rPr lang="pl-PL" sz="4000" b="1" dirty="0" err="1">
                <a:solidFill>
                  <a:schemeClr val="tx1"/>
                </a:solidFill>
              </a:rPr>
              <a:t>charakteryst</a:t>
            </a:r>
            <a:r>
              <a:rPr lang="pl-PL" sz="4000" b="1" dirty="0">
                <a:solidFill>
                  <a:schemeClr val="tx1"/>
                </a:solidFill>
              </a:rPr>
              <a:t>.</a:t>
            </a:r>
            <a:endParaRPr lang="pl-PL" sz="32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22661" y="1481855"/>
            <a:ext cx="8119363" cy="1323439"/>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Kąt stoku naturalnego: </a:t>
            </a:r>
          </a:p>
          <a:p>
            <a:r>
              <a:rPr lang="pl-PL" sz="2000" b="1" dirty="0">
                <a:solidFill>
                  <a:schemeClr val="tx1"/>
                </a:solidFill>
              </a:rPr>
              <a:t>Grunty sypkie, jak piasek, żwiry, pospółki przy sypaniu nasypu przyjmują pochylenie skarpy, którego kąt, jaki tworzy ona z poziomem, zwany jest kątem stoku naturalnego </a:t>
            </a: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66145" y="1945324"/>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a:endCxn id="11" idx="1"/>
          </p:cNvCxnSpPr>
          <p:nvPr/>
        </p:nvCxnSpPr>
        <p:spPr>
          <a:xfrm>
            <a:off x="8737871" y="1361265"/>
            <a:ext cx="37940" cy="3174084"/>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CAE6696F-6E87-2E47-BDA4-811124D306A8}"/>
              </a:ext>
            </a:extLst>
          </p:cNvPr>
          <p:cNvSpPr/>
          <p:nvPr/>
        </p:nvSpPr>
        <p:spPr>
          <a:xfrm>
            <a:off x="222660" y="2908950"/>
            <a:ext cx="8119363" cy="3170099"/>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Przy gruntach spoistych (gliny, pyły, iły, lessy) duże znaczenie ma znaczna spójność między cząstkami tych gruntów, której nie mają lub mają w bardzo małym stopniu grunty sypkie. </a:t>
            </a:r>
          </a:p>
          <a:p>
            <a:r>
              <a:rPr lang="pl-PL" sz="2000" b="1" dirty="0">
                <a:solidFill>
                  <a:schemeClr val="tx1"/>
                </a:solidFill>
              </a:rPr>
              <a:t>Jednak wartość spójności zależy przede wszystkim od stanu ich zawilgocenia. </a:t>
            </a:r>
          </a:p>
          <a:p>
            <a:r>
              <a:rPr lang="pl-PL" sz="2000" b="1" dirty="0">
                <a:solidFill>
                  <a:schemeClr val="tx1"/>
                </a:solidFill>
              </a:rPr>
              <a:t>Ściany boczne wykopów w tych gruntach w stanie suchym mogą zachowywać zbocza pionowe, natomiast przy stanie zawilgoconym mogą występować niebezpieczne osuwiska. </a:t>
            </a:r>
          </a:p>
          <a:p>
            <a:r>
              <a:rPr lang="pl-PL" sz="2000" b="1" dirty="0">
                <a:solidFill>
                  <a:schemeClr val="tx1"/>
                </a:solidFill>
              </a:rPr>
              <a:t>Określenie kąta skarpy przy gruntach spoistych wymaga specjalnego opracowania. </a:t>
            </a:r>
          </a:p>
        </p:txBody>
      </p:sp>
      <p:sp>
        <p:nvSpPr>
          <p:cNvPr id="11" name="Strzałka w prawo 10">
            <a:extLst>
              <a:ext uri="{FF2B5EF4-FFF2-40B4-BE49-F238E27FC236}">
                <a16:creationId xmlns:a16="http://schemas.microsoft.com/office/drawing/2014/main" id="{701E09EA-74F4-8F46-A524-A508B61B8938}"/>
              </a:ext>
            </a:extLst>
          </p:cNvPr>
          <p:cNvSpPr/>
          <p:nvPr/>
        </p:nvSpPr>
        <p:spPr>
          <a:xfrm rot="10800000">
            <a:off x="8266145" y="4332982"/>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20430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 – klasyfikacja</a:t>
            </a:r>
            <a:endParaRPr lang="pl-PL" sz="32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22661" y="1481855"/>
            <a:ext cx="8119363" cy="470898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Najbardziej związana z technologią robót ziemnych jest klasyfikacja gruntów pod względem trudności odspojenia. </a:t>
            </a:r>
          </a:p>
          <a:p>
            <a:r>
              <a:rPr lang="pl-PL" sz="2000" b="1" dirty="0">
                <a:solidFill>
                  <a:schemeClr val="tx1"/>
                </a:solidFill>
              </a:rPr>
              <a:t>Grunty sklasyfikowano na 16 kategorii. </a:t>
            </a:r>
          </a:p>
          <a:p>
            <a:r>
              <a:rPr lang="pl-PL" sz="2000" b="1" dirty="0">
                <a:solidFill>
                  <a:schemeClr val="tx1"/>
                </a:solidFill>
              </a:rPr>
              <a:t>Kategorie I-V odnoszą się do gruntów, które mogą być odspajane różnymi narzędziami oraz maszynami budowlanymi, </a:t>
            </a:r>
          </a:p>
          <a:p>
            <a:r>
              <a:rPr lang="pl-PL" sz="2000" b="1" dirty="0">
                <a:solidFill>
                  <a:schemeClr val="tx1"/>
                </a:solidFill>
              </a:rPr>
              <a:t>pozostałe kategorie VI-XVI obejmują grunty począwszy od kredowych zwartych, poprzez średnio twarde skały, aż do skał bardzo twardych, odspajanych wyłącznie za pomocą mat. wybuchowych. </a:t>
            </a:r>
          </a:p>
          <a:p>
            <a:endParaRPr lang="pl-PL" sz="2000" b="1" dirty="0">
              <a:solidFill>
                <a:schemeClr val="tx1"/>
              </a:solidFill>
            </a:endParaRPr>
          </a:p>
          <a:p>
            <a:r>
              <a:rPr lang="pl-PL" sz="2000" b="1" dirty="0">
                <a:solidFill>
                  <a:schemeClr val="tx1"/>
                </a:solidFill>
              </a:rPr>
              <a:t>Dla ułatwienia ustalania kategorii gruntu z punktu widzenia trudności odspojenia sporządzony został tzw. </a:t>
            </a:r>
            <a:r>
              <a:rPr lang="pl-PL" sz="2000" b="1" dirty="0">
                <a:solidFill>
                  <a:schemeClr val="accent2"/>
                </a:solidFill>
              </a:rPr>
              <a:t>"Wykaz gruntów z podziałem na kategorie w zależności od trudności odspojenia</a:t>
            </a:r>
            <a:r>
              <a:rPr lang="pl-PL" sz="2000" b="1" dirty="0">
                <a:solidFill>
                  <a:schemeClr val="tx1"/>
                </a:solidFill>
              </a:rPr>
              <a:t>”. </a:t>
            </a:r>
          </a:p>
          <a:p>
            <a:r>
              <a:rPr lang="pl-PL" sz="2000" b="1" dirty="0">
                <a:solidFill>
                  <a:schemeClr val="tx1"/>
                </a:solidFill>
              </a:rPr>
              <a:t>Korzystając z tego wykazu zestawionego alfabetycznie </a:t>
            </a:r>
          </a:p>
          <a:p>
            <a:r>
              <a:rPr lang="pl-PL" sz="2000" b="1" dirty="0">
                <a:solidFill>
                  <a:schemeClr val="tx1"/>
                </a:solidFill>
              </a:rPr>
              <a:t>(104 rodzaje gruntu), można niezwłocznie odnaleźć odpowiadające im kategorie z punktu widzenia trudności odspojenia. </a:t>
            </a: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66145" y="1945324"/>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a:endCxn id="11" idx="1"/>
          </p:cNvCxnSpPr>
          <p:nvPr/>
        </p:nvCxnSpPr>
        <p:spPr>
          <a:xfrm>
            <a:off x="8737871" y="1361265"/>
            <a:ext cx="37940" cy="3174084"/>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1" name="Strzałka w prawo 10">
            <a:extLst>
              <a:ext uri="{FF2B5EF4-FFF2-40B4-BE49-F238E27FC236}">
                <a16:creationId xmlns:a16="http://schemas.microsoft.com/office/drawing/2014/main" id="{701E09EA-74F4-8F46-A524-A508B61B8938}"/>
              </a:ext>
            </a:extLst>
          </p:cNvPr>
          <p:cNvSpPr/>
          <p:nvPr/>
        </p:nvSpPr>
        <p:spPr>
          <a:xfrm rot="10800000">
            <a:off x="8266145" y="4332982"/>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772328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 – kategorie</a:t>
            </a:r>
            <a:endParaRPr lang="pl-PL" sz="3200" b="1" dirty="0">
              <a:solidFill>
                <a:schemeClr val="tx1"/>
              </a:solidFill>
            </a:endParaRPr>
          </a:p>
        </p:txBody>
      </p:sp>
      <p:pic>
        <p:nvPicPr>
          <p:cNvPr id="6" name="Obraz 5">
            <a:extLst>
              <a:ext uri="{FF2B5EF4-FFF2-40B4-BE49-F238E27FC236}">
                <a16:creationId xmlns:a16="http://schemas.microsoft.com/office/drawing/2014/main" id="{C419B0F0-A1EC-094E-9823-D5F925B6E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20" y="1108440"/>
            <a:ext cx="8666506" cy="5457252"/>
          </a:xfrm>
          <a:prstGeom prst="rect">
            <a:avLst/>
          </a:prstGeom>
        </p:spPr>
      </p:pic>
    </p:spTree>
    <p:extLst>
      <p:ext uri="{BB962C8B-B14F-4D97-AF65-F5344CB8AC3E}">
        <p14:creationId xmlns:p14="http://schemas.microsoft.com/office/powerpoint/2010/main" val="1174866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 – kategorie</a:t>
            </a:r>
            <a:endParaRPr lang="pl-PL" sz="3200" b="1" dirty="0">
              <a:solidFill>
                <a:schemeClr val="tx1"/>
              </a:solidFill>
            </a:endParaRPr>
          </a:p>
        </p:txBody>
      </p:sp>
      <p:pic>
        <p:nvPicPr>
          <p:cNvPr id="3" name="Obraz 2">
            <a:extLst>
              <a:ext uri="{FF2B5EF4-FFF2-40B4-BE49-F238E27FC236}">
                <a16:creationId xmlns:a16="http://schemas.microsoft.com/office/drawing/2014/main" id="{24BB7BFE-659A-BF43-A75B-9E01F746C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19" y="1082935"/>
            <a:ext cx="8786427" cy="5651500"/>
          </a:xfrm>
          <a:prstGeom prst="rect">
            <a:avLst/>
          </a:prstGeom>
        </p:spPr>
      </p:pic>
    </p:spTree>
    <p:extLst>
      <p:ext uri="{BB962C8B-B14F-4D97-AF65-F5344CB8AC3E}">
        <p14:creationId xmlns:p14="http://schemas.microsoft.com/office/powerpoint/2010/main" val="2848293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07672" y="141728"/>
            <a:ext cx="6837705"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Czynniki wpływające na koszty budowy</a:t>
            </a:r>
            <a:endParaRPr lang="pl-PL" sz="2800" dirty="0">
              <a:solidFill>
                <a:schemeClr val="tx1"/>
              </a:solidFill>
            </a:endParaRPr>
          </a:p>
        </p:txBody>
      </p:sp>
      <p:pic>
        <p:nvPicPr>
          <p:cNvPr id="3" name="Obraz 2">
            <a:extLst>
              <a:ext uri="{FF2B5EF4-FFF2-40B4-BE49-F238E27FC236}">
                <a16:creationId xmlns:a16="http://schemas.microsoft.com/office/drawing/2014/main" id="{7A429F88-5940-7E4F-87B6-EE2497EA1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72" y="1194320"/>
            <a:ext cx="8786426" cy="4831726"/>
          </a:xfrm>
          <a:prstGeom prst="rect">
            <a:avLst/>
          </a:prstGeom>
        </p:spPr>
      </p:pic>
    </p:spTree>
    <p:extLst>
      <p:ext uri="{BB962C8B-B14F-4D97-AF65-F5344CB8AC3E}">
        <p14:creationId xmlns:p14="http://schemas.microsoft.com/office/powerpoint/2010/main" val="173414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 – kategorie</a:t>
            </a:r>
            <a:endParaRPr lang="pl-PL" sz="3200" b="1" dirty="0">
              <a:solidFill>
                <a:schemeClr val="tx1"/>
              </a:solidFill>
            </a:endParaRPr>
          </a:p>
        </p:txBody>
      </p:sp>
      <p:pic>
        <p:nvPicPr>
          <p:cNvPr id="4" name="Obraz 3">
            <a:extLst>
              <a:ext uri="{FF2B5EF4-FFF2-40B4-BE49-F238E27FC236}">
                <a16:creationId xmlns:a16="http://schemas.microsoft.com/office/drawing/2014/main" id="{46F590CA-1152-E44C-B417-3E266E1DB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19" y="1122805"/>
            <a:ext cx="8786427" cy="5511800"/>
          </a:xfrm>
          <a:prstGeom prst="rect">
            <a:avLst/>
          </a:prstGeom>
        </p:spPr>
      </p:pic>
    </p:spTree>
    <p:extLst>
      <p:ext uri="{BB962C8B-B14F-4D97-AF65-F5344CB8AC3E}">
        <p14:creationId xmlns:p14="http://schemas.microsoft.com/office/powerpoint/2010/main" val="3368860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 – kategorie</a:t>
            </a:r>
            <a:endParaRPr lang="pl-PL" sz="3200" b="1" dirty="0">
              <a:solidFill>
                <a:schemeClr val="tx1"/>
              </a:solidFill>
            </a:endParaRPr>
          </a:p>
        </p:txBody>
      </p:sp>
      <p:pic>
        <p:nvPicPr>
          <p:cNvPr id="3" name="Obraz 2">
            <a:extLst>
              <a:ext uri="{FF2B5EF4-FFF2-40B4-BE49-F238E27FC236}">
                <a16:creationId xmlns:a16="http://schemas.microsoft.com/office/drawing/2014/main" id="{29717276-BB20-AC47-97D7-1B95FD6A8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19" y="1280722"/>
            <a:ext cx="8786427" cy="5269980"/>
          </a:xfrm>
          <a:prstGeom prst="rect">
            <a:avLst/>
          </a:prstGeom>
        </p:spPr>
      </p:pic>
    </p:spTree>
    <p:extLst>
      <p:ext uri="{BB962C8B-B14F-4D97-AF65-F5344CB8AC3E}">
        <p14:creationId xmlns:p14="http://schemas.microsoft.com/office/powerpoint/2010/main" val="3225773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4000" b="1" dirty="0">
                <a:solidFill>
                  <a:schemeClr val="tx1"/>
                </a:solidFill>
              </a:rPr>
              <a:t>Grunty budowlane – kategorie</a:t>
            </a:r>
            <a:endParaRPr lang="pl-PL" sz="3200" b="1" dirty="0">
              <a:solidFill>
                <a:schemeClr val="tx1"/>
              </a:solidFill>
            </a:endParaRPr>
          </a:p>
        </p:txBody>
      </p:sp>
      <p:pic>
        <p:nvPicPr>
          <p:cNvPr id="4" name="Obraz 3">
            <a:extLst>
              <a:ext uri="{FF2B5EF4-FFF2-40B4-BE49-F238E27FC236}">
                <a16:creationId xmlns:a16="http://schemas.microsoft.com/office/drawing/2014/main" id="{5C5B77F4-6BA7-724E-B960-50B107A68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51" y="1350676"/>
            <a:ext cx="8673995" cy="5035134"/>
          </a:xfrm>
          <a:prstGeom prst="rect">
            <a:avLst/>
          </a:prstGeom>
        </p:spPr>
      </p:pic>
    </p:spTree>
    <p:extLst>
      <p:ext uri="{BB962C8B-B14F-4D97-AF65-F5344CB8AC3E}">
        <p14:creationId xmlns:p14="http://schemas.microsoft.com/office/powerpoint/2010/main" val="3571428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Grunty budowlane – klasyfikacja KNR 2-01 </a:t>
            </a:r>
          </a:p>
        </p:txBody>
      </p:sp>
      <p:pic>
        <p:nvPicPr>
          <p:cNvPr id="3" name="Obraz 2">
            <a:extLst>
              <a:ext uri="{FF2B5EF4-FFF2-40B4-BE49-F238E27FC236}">
                <a16:creationId xmlns:a16="http://schemas.microsoft.com/office/drawing/2014/main" id="{6BDB1A75-CB9D-3344-852B-D91F73C85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50648"/>
            <a:ext cx="8919147" cy="5460014"/>
          </a:xfrm>
          <a:prstGeom prst="rect">
            <a:avLst/>
          </a:prstGeom>
        </p:spPr>
      </p:pic>
    </p:spTree>
    <p:extLst>
      <p:ext uri="{BB962C8B-B14F-4D97-AF65-F5344CB8AC3E}">
        <p14:creationId xmlns:p14="http://schemas.microsoft.com/office/powerpoint/2010/main" val="2920703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Grunty budowlane – </a:t>
            </a:r>
            <a:r>
              <a:rPr lang="pl-PL" sz="3600" b="1" dirty="0" err="1">
                <a:solidFill>
                  <a:schemeClr val="tx1"/>
                </a:solidFill>
              </a:rPr>
              <a:t>wysadzinowe</a:t>
            </a:r>
            <a:r>
              <a:rPr lang="pl-PL" sz="3600" b="1" dirty="0">
                <a:solidFill>
                  <a:schemeClr val="tx1"/>
                </a:solidFill>
              </a:rPr>
              <a:t> </a:t>
            </a:r>
          </a:p>
        </p:txBody>
      </p:sp>
      <p:pic>
        <p:nvPicPr>
          <p:cNvPr id="4" name="Obraz 3">
            <a:extLst>
              <a:ext uri="{FF2B5EF4-FFF2-40B4-BE49-F238E27FC236}">
                <a16:creationId xmlns:a16="http://schemas.microsoft.com/office/drawing/2014/main" id="{108F4A7E-2DB9-1E49-93BE-7FE2F2FC8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19" y="1019330"/>
            <a:ext cx="8786427" cy="5621313"/>
          </a:xfrm>
          <a:prstGeom prst="rect">
            <a:avLst/>
          </a:prstGeom>
        </p:spPr>
      </p:pic>
    </p:spTree>
    <p:extLst>
      <p:ext uri="{BB962C8B-B14F-4D97-AF65-F5344CB8AC3E}">
        <p14:creationId xmlns:p14="http://schemas.microsoft.com/office/powerpoint/2010/main" val="3481394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Roboty ziemne - obliczanie objętości</a:t>
            </a:r>
            <a:r>
              <a:rPr lang="pl-PL" sz="3600" b="1" dirty="0">
                <a:solidFill>
                  <a:schemeClr val="tx1"/>
                </a:solidFill>
              </a:rPr>
              <a:t> </a:t>
            </a:r>
          </a:p>
        </p:txBody>
      </p:sp>
      <p:pic>
        <p:nvPicPr>
          <p:cNvPr id="4" name="Obraz 3">
            <a:extLst>
              <a:ext uri="{FF2B5EF4-FFF2-40B4-BE49-F238E27FC236}">
                <a16:creationId xmlns:a16="http://schemas.microsoft.com/office/drawing/2014/main" id="{D5277E08-43C6-814D-BC96-8F88BBB4D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0" y="1543050"/>
            <a:ext cx="8623300" cy="3771900"/>
          </a:xfrm>
          <a:prstGeom prst="rect">
            <a:avLst/>
          </a:prstGeom>
        </p:spPr>
      </p:pic>
    </p:spTree>
    <p:extLst>
      <p:ext uri="{BB962C8B-B14F-4D97-AF65-F5344CB8AC3E}">
        <p14:creationId xmlns:p14="http://schemas.microsoft.com/office/powerpoint/2010/main" val="728389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Roboty ziemne - humus</a:t>
            </a:r>
            <a:r>
              <a:rPr lang="pl-PL" sz="3600" b="1" dirty="0">
                <a:solidFill>
                  <a:schemeClr val="tx1"/>
                </a:solidFill>
              </a:rPr>
              <a:t> </a:t>
            </a:r>
          </a:p>
        </p:txBody>
      </p:sp>
      <p:pic>
        <p:nvPicPr>
          <p:cNvPr id="3" name="Obraz 2">
            <a:extLst>
              <a:ext uri="{FF2B5EF4-FFF2-40B4-BE49-F238E27FC236}">
                <a16:creationId xmlns:a16="http://schemas.microsoft.com/office/drawing/2014/main" id="{4097448B-F084-0348-992B-DCA288733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18" y="1994352"/>
            <a:ext cx="8184630" cy="2689412"/>
          </a:xfrm>
          <a:prstGeom prst="rect">
            <a:avLst/>
          </a:prstGeom>
        </p:spPr>
      </p:pic>
    </p:spTree>
    <p:extLst>
      <p:ext uri="{BB962C8B-B14F-4D97-AF65-F5344CB8AC3E}">
        <p14:creationId xmlns:p14="http://schemas.microsoft.com/office/powerpoint/2010/main" val="1303451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Roboty ziemne – objętości </a:t>
            </a:r>
            <a:r>
              <a:rPr lang="pl-PL" sz="3600" b="1" dirty="0">
                <a:solidFill>
                  <a:schemeClr val="tx1"/>
                </a:solidFill>
              </a:rPr>
              <a:t> </a:t>
            </a:r>
          </a:p>
        </p:txBody>
      </p:sp>
      <p:sp>
        <p:nvSpPr>
          <p:cNvPr id="2" name="Prostokąt 1">
            <a:extLst>
              <a:ext uri="{FF2B5EF4-FFF2-40B4-BE49-F238E27FC236}">
                <a16:creationId xmlns:a16="http://schemas.microsoft.com/office/drawing/2014/main" id="{99AA556A-EC36-4346-BE12-AFBE53E7EA0C}"/>
              </a:ext>
            </a:extLst>
          </p:cNvPr>
          <p:cNvSpPr/>
          <p:nvPr/>
        </p:nvSpPr>
        <p:spPr>
          <a:xfrm>
            <a:off x="321144" y="1130721"/>
            <a:ext cx="3781805" cy="400110"/>
          </a:xfrm>
          <a:prstGeom prst="rect">
            <a:avLst/>
          </a:prstGeom>
        </p:spPr>
        <p:txBody>
          <a:bodyPr wrap="none">
            <a:spAutoFit/>
          </a:bodyPr>
          <a:lstStyle/>
          <a:p>
            <a:r>
              <a:rPr lang="pl-PL" sz="2000" dirty="0">
                <a:latin typeface="Times New Roman" panose="02020603050405020304" pitchFamily="18" charset="0"/>
              </a:rPr>
              <a:t>Metoda</a:t>
            </a:r>
            <a:r>
              <a:rPr lang="pl-PL" dirty="0">
                <a:latin typeface="Times New Roman" panose="02020603050405020304" pitchFamily="18" charset="0"/>
              </a:rPr>
              <a:t> pryzm o podstawie trójkątnej </a:t>
            </a:r>
            <a:endParaRPr lang="pl-PL" dirty="0"/>
          </a:p>
        </p:txBody>
      </p:sp>
      <p:pic>
        <p:nvPicPr>
          <p:cNvPr id="5" name="Obraz 4">
            <a:extLst>
              <a:ext uri="{FF2B5EF4-FFF2-40B4-BE49-F238E27FC236}">
                <a16:creationId xmlns:a16="http://schemas.microsoft.com/office/drawing/2014/main" id="{426134D3-417B-7A48-8BC7-83260F7A9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43" y="1769245"/>
            <a:ext cx="8373151" cy="2438400"/>
          </a:xfrm>
          <a:prstGeom prst="rect">
            <a:avLst/>
          </a:prstGeom>
        </p:spPr>
      </p:pic>
    </p:spTree>
    <p:extLst>
      <p:ext uri="{BB962C8B-B14F-4D97-AF65-F5344CB8AC3E}">
        <p14:creationId xmlns:p14="http://schemas.microsoft.com/office/powerpoint/2010/main" val="481151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Roboty ziemne – objętości </a:t>
            </a:r>
            <a:r>
              <a:rPr lang="pl-PL" sz="3600" b="1" dirty="0">
                <a:solidFill>
                  <a:schemeClr val="tx1"/>
                </a:solidFill>
              </a:rPr>
              <a:t> </a:t>
            </a:r>
          </a:p>
        </p:txBody>
      </p:sp>
      <p:sp>
        <p:nvSpPr>
          <p:cNvPr id="2" name="Prostokąt 1">
            <a:extLst>
              <a:ext uri="{FF2B5EF4-FFF2-40B4-BE49-F238E27FC236}">
                <a16:creationId xmlns:a16="http://schemas.microsoft.com/office/drawing/2014/main" id="{99AA556A-EC36-4346-BE12-AFBE53E7EA0C}"/>
              </a:ext>
            </a:extLst>
          </p:cNvPr>
          <p:cNvSpPr/>
          <p:nvPr/>
        </p:nvSpPr>
        <p:spPr>
          <a:xfrm>
            <a:off x="321144" y="1130721"/>
            <a:ext cx="3781805" cy="400110"/>
          </a:xfrm>
          <a:prstGeom prst="rect">
            <a:avLst/>
          </a:prstGeom>
        </p:spPr>
        <p:txBody>
          <a:bodyPr wrap="none">
            <a:spAutoFit/>
          </a:bodyPr>
          <a:lstStyle/>
          <a:p>
            <a:r>
              <a:rPr lang="pl-PL" sz="2000" dirty="0">
                <a:latin typeface="Times New Roman" panose="02020603050405020304" pitchFamily="18" charset="0"/>
              </a:rPr>
              <a:t>Metoda</a:t>
            </a:r>
            <a:r>
              <a:rPr lang="pl-PL" dirty="0">
                <a:latin typeface="Times New Roman" panose="02020603050405020304" pitchFamily="18" charset="0"/>
              </a:rPr>
              <a:t> pryzm o podstawie trójkątnej </a:t>
            </a:r>
            <a:endParaRPr lang="pl-PL" dirty="0"/>
          </a:p>
        </p:txBody>
      </p:sp>
      <p:pic>
        <p:nvPicPr>
          <p:cNvPr id="4" name="Obraz 3">
            <a:extLst>
              <a:ext uri="{FF2B5EF4-FFF2-40B4-BE49-F238E27FC236}">
                <a16:creationId xmlns:a16="http://schemas.microsoft.com/office/drawing/2014/main" id="{2B373175-1DC8-1D41-A770-0D6E946E8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20" y="1769245"/>
            <a:ext cx="9011280" cy="2230570"/>
          </a:xfrm>
          <a:prstGeom prst="rect">
            <a:avLst/>
          </a:prstGeom>
        </p:spPr>
      </p:pic>
      <p:pic>
        <p:nvPicPr>
          <p:cNvPr id="8" name="Obraz 7">
            <a:extLst>
              <a:ext uri="{FF2B5EF4-FFF2-40B4-BE49-F238E27FC236}">
                <a16:creationId xmlns:a16="http://schemas.microsoft.com/office/drawing/2014/main" id="{A6C89317-C29F-1147-8713-6F0E1E423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20" y="4238229"/>
            <a:ext cx="9011280" cy="2565400"/>
          </a:xfrm>
          <a:prstGeom prst="rect">
            <a:avLst/>
          </a:prstGeom>
        </p:spPr>
      </p:pic>
    </p:spTree>
    <p:extLst>
      <p:ext uri="{BB962C8B-B14F-4D97-AF65-F5344CB8AC3E}">
        <p14:creationId xmlns:p14="http://schemas.microsoft.com/office/powerpoint/2010/main" val="2795010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Roboty ziemne – objętości </a:t>
            </a:r>
            <a:r>
              <a:rPr lang="pl-PL" sz="3600" b="1" dirty="0">
                <a:solidFill>
                  <a:schemeClr val="tx1"/>
                </a:solidFill>
              </a:rPr>
              <a:t> </a:t>
            </a:r>
          </a:p>
        </p:txBody>
      </p:sp>
      <p:pic>
        <p:nvPicPr>
          <p:cNvPr id="5" name="Obraz 4">
            <a:extLst>
              <a:ext uri="{FF2B5EF4-FFF2-40B4-BE49-F238E27FC236}">
                <a16:creationId xmlns:a16="http://schemas.microsoft.com/office/drawing/2014/main" id="{0DECFFB3-B289-E146-91DF-393344E36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13" y="1153618"/>
            <a:ext cx="7984240" cy="5524500"/>
          </a:xfrm>
          <a:prstGeom prst="rect">
            <a:avLst/>
          </a:prstGeom>
        </p:spPr>
      </p:pic>
    </p:spTree>
    <p:extLst>
      <p:ext uri="{BB962C8B-B14F-4D97-AF65-F5344CB8AC3E}">
        <p14:creationId xmlns:p14="http://schemas.microsoft.com/office/powerpoint/2010/main" val="2489221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07672" y="141728"/>
            <a:ext cx="6837705"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Czynniki wpływające na koszty budowy</a:t>
            </a:r>
            <a:endParaRPr lang="pl-PL" sz="2800" dirty="0">
              <a:solidFill>
                <a:schemeClr val="tx1"/>
              </a:solidFill>
            </a:endParaRPr>
          </a:p>
        </p:txBody>
      </p:sp>
      <p:pic>
        <p:nvPicPr>
          <p:cNvPr id="4" name="Obraz 3">
            <a:extLst>
              <a:ext uri="{FF2B5EF4-FFF2-40B4-BE49-F238E27FC236}">
                <a16:creationId xmlns:a16="http://schemas.microsoft.com/office/drawing/2014/main" id="{AB66BA7B-6398-EC49-971C-393C299A9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72" y="1369622"/>
            <a:ext cx="8417552" cy="5488378"/>
          </a:xfrm>
          <a:prstGeom prst="rect">
            <a:avLst/>
          </a:prstGeom>
        </p:spPr>
      </p:pic>
    </p:spTree>
    <p:extLst>
      <p:ext uri="{BB962C8B-B14F-4D97-AF65-F5344CB8AC3E}">
        <p14:creationId xmlns:p14="http://schemas.microsoft.com/office/powerpoint/2010/main" val="3659471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Roboty ziemne – objętości </a:t>
            </a:r>
            <a:r>
              <a:rPr lang="pl-PL" sz="3600" b="1" dirty="0">
                <a:solidFill>
                  <a:schemeClr val="tx1"/>
                </a:solidFill>
              </a:rPr>
              <a:t> </a:t>
            </a:r>
          </a:p>
        </p:txBody>
      </p:sp>
      <p:sp>
        <p:nvSpPr>
          <p:cNvPr id="3" name="Prostokąt 2">
            <a:extLst>
              <a:ext uri="{FF2B5EF4-FFF2-40B4-BE49-F238E27FC236}">
                <a16:creationId xmlns:a16="http://schemas.microsoft.com/office/drawing/2014/main" id="{5E12C16F-39FD-DD44-AD72-7DCC8747064A}"/>
              </a:ext>
            </a:extLst>
          </p:cNvPr>
          <p:cNvSpPr/>
          <p:nvPr/>
        </p:nvSpPr>
        <p:spPr>
          <a:xfrm>
            <a:off x="132720" y="1040780"/>
            <a:ext cx="5283819" cy="461665"/>
          </a:xfrm>
          <a:prstGeom prst="rect">
            <a:avLst/>
          </a:prstGeom>
        </p:spPr>
        <p:txBody>
          <a:bodyPr wrap="none">
            <a:spAutoFit/>
          </a:bodyPr>
          <a:lstStyle/>
          <a:p>
            <a:r>
              <a:rPr lang="pl-PL" sz="2400" dirty="0">
                <a:latin typeface="Times New Roman" panose="02020603050405020304" pitchFamily="18" charset="0"/>
              </a:rPr>
              <a:t>Metoda pryzm o podstawie kwadratowej </a:t>
            </a:r>
            <a:endParaRPr lang="pl-PL" sz="2400" dirty="0"/>
          </a:p>
        </p:txBody>
      </p:sp>
      <p:pic>
        <p:nvPicPr>
          <p:cNvPr id="8" name="Obraz 7">
            <a:extLst>
              <a:ext uri="{FF2B5EF4-FFF2-40B4-BE49-F238E27FC236}">
                <a16:creationId xmlns:a16="http://schemas.microsoft.com/office/drawing/2014/main" id="{11871AF8-2508-5B40-9D17-375635A2B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20" y="1650918"/>
            <a:ext cx="8554594" cy="2116424"/>
          </a:xfrm>
          <a:prstGeom prst="rect">
            <a:avLst/>
          </a:prstGeom>
        </p:spPr>
      </p:pic>
      <p:pic>
        <p:nvPicPr>
          <p:cNvPr id="10" name="Obraz 9">
            <a:extLst>
              <a:ext uri="{FF2B5EF4-FFF2-40B4-BE49-F238E27FC236}">
                <a16:creationId xmlns:a16="http://schemas.microsoft.com/office/drawing/2014/main" id="{275D08CB-BD9A-3243-826C-BA91188B1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252" y="4100503"/>
            <a:ext cx="8277062" cy="1295956"/>
          </a:xfrm>
          <a:prstGeom prst="rect">
            <a:avLst/>
          </a:prstGeom>
        </p:spPr>
      </p:pic>
    </p:spTree>
    <p:extLst>
      <p:ext uri="{BB962C8B-B14F-4D97-AF65-F5344CB8AC3E}">
        <p14:creationId xmlns:p14="http://schemas.microsoft.com/office/powerpoint/2010/main" val="1409694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CBDD81FB-50F0-E04C-9570-8785EB297DB0}"/>
              </a:ext>
            </a:extLst>
          </p:cNvPr>
          <p:cNvSpPr/>
          <p:nvPr/>
        </p:nvSpPr>
        <p:spPr>
          <a:xfrm>
            <a:off x="132720" y="245976"/>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Roboty ziemne – objętości </a:t>
            </a:r>
            <a:r>
              <a:rPr lang="pl-PL" sz="3600" b="1" dirty="0">
                <a:solidFill>
                  <a:schemeClr val="tx1"/>
                </a:solidFill>
              </a:rPr>
              <a:t> </a:t>
            </a:r>
          </a:p>
        </p:txBody>
      </p:sp>
      <p:pic>
        <p:nvPicPr>
          <p:cNvPr id="3" name="Obraz 2">
            <a:extLst>
              <a:ext uri="{FF2B5EF4-FFF2-40B4-BE49-F238E27FC236}">
                <a16:creationId xmlns:a16="http://schemas.microsoft.com/office/drawing/2014/main" id="{09063ED9-56B9-3F45-BC46-425C7859D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27" y="1169232"/>
            <a:ext cx="8214611" cy="5568846"/>
          </a:xfrm>
          <a:prstGeom prst="rect">
            <a:avLst/>
          </a:prstGeom>
        </p:spPr>
      </p:pic>
    </p:spTree>
    <p:extLst>
      <p:ext uri="{BB962C8B-B14F-4D97-AF65-F5344CB8AC3E}">
        <p14:creationId xmlns:p14="http://schemas.microsoft.com/office/powerpoint/2010/main" val="3544373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Grunty budowlane – narzędzia</a:t>
            </a:r>
          </a:p>
        </p:txBody>
      </p:sp>
      <p:sp>
        <p:nvSpPr>
          <p:cNvPr id="8" name="Prostokąt 7">
            <a:extLst>
              <a:ext uri="{FF2B5EF4-FFF2-40B4-BE49-F238E27FC236}">
                <a16:creationId xmlns:a16="http://schemas.microsoft.com/office/drawing/2014/main" id="{2826CF63-4DCF-D644-B4FB-053B46E8B4F0}"/>
              </a:ext>
            </a:extLst>
          </p:cNvPr>
          <p:cNvSpPr/>
          <p:nvPr/>
        </p:nvSpPr>
        <p:spPr>
          <a:xfrm>
            <a:off x="222661" y="1361265"/>
            <a:ext cx="8119363" cy="4216539"/>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chemeClr val="tx1"/>
                </a:solidFill>
              </a:rPr>
              <a:t>Narzędzia do ręcznego wykonywania robót ziemnych: </a:t>
            </a:r>
          </a:p>
          <a:p>
            <a:endParaRPr lang="pl-PL" sz="2400" b="1" dirty="0">
              <a:solidFill>
                <a:schemeClr val="tx1"/>
              </a:solidFill>
            </a:endParaRPr>
          </a:p>
          <a:p>
            <a:pPr marL="342900" indent="-342900">
              <a:buFont typeface="Arial" panose="020B0604020202020204" pitchFamily="34" charset="0"/>
              <a:buChar char="•"/>
            </a:pPr>
            <a:r>
              <a:rPr lang="pl-PL" sz="2000" b="1" dirty="0">
                <a:solidFill>
                  <a:schemeClr val="tx1"/>
                </a:solidFill>
              </a:rPr>
              <a:t>Do ręcznego odspajania gruntu używa się, zależnie od spoistości, łopat, szpadli (rydli), kilofów (oskardów) i motyk. </a:t>
            </a:r>
          </a:p>
          <a:p>
            <a:pPr marL="342900" indent="-342900">
              <a:buFont typeface="Arial" panose="020B0604020202020204" pitchFamily="34" charset="0"/>
              <a:buChar char="•"/>
            </a:pPr>
            <a:r>
              <a:rPr lang="pl-PL" sz="2000" b="1" dirty="0">
                <a:solidFill>
                  <a:schemeClr val="tx1"/>
                </a:solidFill>
              </a:rPr>
              <a:t>Do ręcznego odspajania gruntów bardzo spoistych, kamienistych i skalistych lub zamarzniętych stosuje się łomy i kliny wbijane w grunt młotami lub młoty pneumatyczne. </a:t>
            </a:r>
          </a:p>
          <a:p>
            <a:pPr marL="342900" indent="-342900">
              <a:buFont typeface="Arial" panose="020B0604020202020204" pitchFamily="34" charset="0"/>
              <a:buChar char="•"/>
            </a:pPr>
            <a:r>
              <a:rPr lang="pl-PL" sz="2000" b="1" dirty="0">
                <a:solidFill>
                  <a:schemeClr val="tx1"/>
                </a:solidFill>
              </a:rPr>
              <a:t>Do załadunku lub przemieszczania gruntów sypkich służą szufle, a gruntów bardziej spoistych-łopaty. </a:t>
            </a:r>
          </a:p>
          <a:p>
            <a:pPr marL="342900" indent="-342900">
              <a:buFont typeface="Arial" panose="020B0604020202020204" pitchFamily="34" charset="0"/>
              <a:buChar char="•"/>
            </a:pPr>
            <a:r>
              <a:rPr lang="pl-PL" sz="2000" b="1" dirty="0">
                <a:solidFill>
                  <a:schemeClr val="tx1"/>
                </a:solidFill>
              </a:rPr>
              <a:t>Jeżeli głębokość wykopu jest większa niż zasięg człowieka z łopatą </a:t>
            </a:r>
            <a:br>
              <a:rPr lang="pl-PL" sz="2000" b="1" dirty="0">
                <a:solidFill>
                  <a:schemeClr val="tx1"/>
                </a:solidFill>
              </a:rPr>
            </a:br>
            <a:r>
              <a:rPr lang="pl-PL" sz="2000" b="1" dirty="0">
                <a:solidFill>
                  <a:schemeClr val="tx1"/>
                </a:solidFill>
              </a:rPr>
              <a:t>(do 2 m), to do wydobywania urobku stosuje się pośrednie pomosty przesypowe lub proste żurawiki z napędem ręcznym, spalinowym lub elektrycznym. </a:t>
            </a: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85115" y="3267167"/>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794781" y="1269130"/>
            <a:ext cx="0" cy="2200404"/>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503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Grunty budowlane – maszyny</a:t>
            </a:r>
          </a:p>
        </p:txBody>
      </p:sp>
      <p:sp>
        <p:nvSpPr>
          <p:cNvPr id="8" name="Prostokąt 7">
            <a:extLst>
              <a:ext uri="{FF2B5EF4-FFF2-40B4-BE49-F238E27FC236}">
                <a16:creationId xmlns:a16="http://schemas.microsoft.com/office/drawing/2014/main" id="{2826CF63-4DCF-D644-B4FB-053B46E8B4F0}"/>
              </a:ext>
            </a:extLst>
          </p:cNvPr>
          <p:cNvSpPr/>
          <p:nvPr/>
        </p:nvSpPr>
        <p:spPr>
          <a:xfrm>
            <a:off x="222661" y="1361265"/>
            <a:ext cx="8119363" cy="3908762"/>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chemeClr val="accent2"/>
                </a:solidFill>
              </a:rPr>
              <a:t>Spycharka</a:t>
            </a:r>
            <a:r>
              <a:rPr lang="pl-PL" sz="2400" b="1" dirty="0">
                <a:solidFill>
                  <a:schemeClr val="tx1"/>
                </a:solidFill>
              </a:rPr>
              <a:t> - stosowana do odspajania, przemieszczania i rozścielania gruntów oraz oczyszczania terenu z krzewów i pni</a:t>
            </a:r>
            <a:r>
              <a:rPr lang="pl-PL" sz="2000" b="1" dirty="0">
                <a:solidFill>
                  <a:schemeClr val="tx1"/>
                </a:solidFill>
              </a:rPr>
              <a:t>.</a:t>
            </a:r>
          </a:p>
          <a:p>
            <a:r>
              <a:rPr lang="pl-PL" sz="2000" b="1" dirty="0">
                <a:solidFill>
                  <a:schemeClr val="tx1"/>
                </a:solidFill>
              </a:rPr>
              <a:t> </a:t>
            </a:r>
          </a:p>
          <a:p>
            <a:pPr marL="342900" indent="-342900">
              <a:buFont typeface="Arial" panose="020B0604020202020204" pitchFamily="34" charset="0"/>
              <a:buChar char="•"/>
            </a:pPr>
            <a:r>
              <a:rPr lang="pl-PL" sz="2000" b="1" dirty="0">
                <a:solidFill>
                  <a:schemeClr val="tx1"/>
                </a:solidFill>
              </a:rPr>
              <a:t>Spycharki mogą być lekkie na podwoziach zwykłych ciągników rolniczych, </a:t>
            </a:r>
          </a:p>
          <a:p>
            <a:pPr marL="342900" indent="-342900">
              <a:buFont typeface="Arial" panose="020B0604020202020204" pitchFamily="34" charset="0"/>
              <a:buChar char="•"/>
            </a:pPr>
            <a:r>
              <a:rPr lang="pl-PL" sz="2000" b="1" dirty="0">
                <a:solidFill>
                  <a:schemeClr val="tx1"/>
                </a:solidFill>
              </a:rPr>
              <a:t>lub ciężkie na podwoziach gąsiennicowych. </a:t>
            </a:r>
          </a:p>
          <a:p>
            <a:pPr marL="342900" indent="-342900">
              <a:buFont typeface="Arial" panose="020B0604020202020204" pitchFamily="34" charset="0"/>
              <a:buChar char="•"/>
            </a:pPr>
            <a:r>
              <a:rPr lang="pl-PL" sz="2000" b="1" dirty="0">
                <a:solidFill>
                  <a:schemeClr val="tx1"/>
                </a:solidFill>
              </a:rPr>
              <a:t>Praca spycharki polega na: odspojeniu gruntu przez ścinanie lemieszem, uformowaniu wału z urobku przed lemieszem, przesunięciu na pchanie przed maszyną urobionego gruntu na miejsce odkładania lub kształtowania nasypu, podniesieniu lemiesza i rozścieleniu przesuniętego urobku w postaci warstwy o żądanej grubości oraz powrocie do pozycji wyjściowej. </a:t>
            </a:r>
            <a:endParaRPr lang="pl-PL" sz="2000" b="1" dirty="0">
              <a:solidFill>
                <a:schemeClr val="tx1"/>
              </a:solidFill>
              <a:effectLst/>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85115" y="3267167"/>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794781" y="1269130"/>
            <a:ext cx="0" cy="2200404"/>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295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pic>
        <p:nvPicPr>
          <p:cNvPr id="4" name="Obraz 3">
            <a:extLst>
              <a:ext uri="{FF2B5EF4-FFF2-40B4-BE49-F238E27FC236}">
                <a16:creationId xmlns:a16="http://schemas.microsoft.com/office/drawing/2014/main" id="{E79600FA-1750-0542-9028-2BBB65CEC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26" y="1269020"/>
            <a:ext cx="8379502" cy="4753655"/>
          </a:xfrm>
          <a:prstGeom prst="rect">
            <a:avLst/>
          </a:prstGeom>
        </p:spPr>
      </p:pic>
    </p:spTree>
    <p:extLst>
      <p:ext uri="{BB962C8B-B14F-4D97-AF65-F5344CB8AC3E}">
        <p14:creationId xmlns:p14="http://schemas.microsoft.com/office/powerpoint/2010/main" val="3982050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Grunty budowlane – maszyny</a:t>
            </a:r>
          </a:p>
        </p:txBody>
      </p:sp>
      <p:sp>
        <p:nvSpPr>
          <p:cNvPr id="8" name="Prostokąt 7">
            <a:extLst>
              <a:ext uri="{FF2B5EF4-FFF2-40B4-BE49-F238E27FC236}">
                <a16:creationId xmlns:a16="http://schemas.microsoft.com/office/drawing/2014/main" id="{2826CF63-4DCF-D644-B4FB-053B46E8B4F0}"/>
              </a:ext>
            </a:extLst>
          </p:cNvPr>
          <p:cNvSpPr/>
          <p:nvPr/>
        </p:nvSpPr>
        <p:spPr>
          <a:xfrm>
            <a:off x="222661" y="1361265"/>
            <a:ext cx="8119363" cy="175432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chemeClr val="accent2"/>
                </a:solidFill>
              </a:rPr>
              <a:t>Zgarniarka</a:t>
            </a:r>
            <a:r>
              <a:rPr lang="pl-PL" sz="2400" b="1" dirty="0">
                <a:solidFill>
                  <a:schemeClr val="tx1"/>
                </a:solidFill>
              </a:rPr>
              <a:t> - służą one do odspajania, przemieszczania, rozścielania i wyrównywania urobku</a:t>
            </a:r>
            <a:r>
              <a:rPr lang="pl-PL" sz="2000" b="1" dirty="0">
                <a:solidFill>
                  <a:schemeClr val="tx1"/>
                </a:solidFill>
              </a:rPr>
              <a:t>. </a:t>
            </a:r>
          </a:p>
          <a:p>
            <a:r>
              <a:rPr lang="pl-PL" sz="2000" b="1" dirty="0">
                <a:solidFill>
                  <a:schemeClr val="tx1"/>
                </a:solidFill>
              </a:rPr>
              <a:t>Praca zgarniarki polega na: skrawaniu gruntu nożem z jednoczesnym napełnianiem szufli urobkiem, podniesieniu szufli, transporcie urobku na miejsce przeznaczenia, rozścielenia urobku opuszczoną szuflą. </a:t>
            </a:r>
            <a:endParaRPr lang="pl-PL" sz="2000" b="1" dirty="0">
              <a:solidFill>
                <a:schemeClr val="tx1"/>
              </a:solidFill>
              <a:effectLst/>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85115" y="1915461"/>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a:endCxn id="11" idx="1"/>
          </p:cNvCxnSpPr>
          <p:nvPr/>
        </p:nvCxnSpPr>
        <p:spPr>
          <a:xfrm>
            <a:off x="8794781" y="1269130"/>
            <a:ext cx="0" cy="333199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103FC7EA-4F42-1243-A655-39A6FED3854F}"/>
              </a:ext>
            </a:extLst>
          </p:cNvPr>
          <p:cNvSpPr/>
          <p:nvPr/>
        </p:nvSpPr>
        <p:spPr>
          <a:xfrm>
            <a:off x="225048" y="3207726"/>
            <a:ext cx="8119363" cy="304698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chemeClr val="accent2"/>
                </a:solidFill>
              </a:rPr>
              <a:t>Równiarka</a:t>
            </a:r>
            <a:r>
              <a:rPr lang="pl-PL" sz="2400" b="1" dirty="0">
                <a:solidFill>
                  <a:schemeClr val="tx1"/>
                </a:solidFill>
              </a:rPr>
              <a:t> - jej podstawowym zadaniem jest wyrównywanie terenu, profilowanie nasypów, kształtowanie koryt pod roboty drogowe oraz usuwanie zewnętrznych warstw ziemi roślinnej. </a:t>
            </a:r>
          </a:p>
          <a:p>
            <a:endParaRPr lang="pl-PL" sz="2000" b="1" dirty="0">
              <a:solidFill>
                <a:schemeClr val="tx1"/>
              </a:solidFill>
            </a:endParaRPr>
          </a:p>
          <a:p>
            <a:r>
              <a:rPr lang="pl-PL" sz="2000" b="1" dirty="0">
                <a:solidFill>
                  <a:schemeClr val="tx1"/>
                </a:solidFill>
              </a:rPr>
              <a:t>Równiarki podobnie jak zgarniarki, mogą być przyczepne lub samobieżne. Ich części robocze to zrywak i lemiesz. </a:t>
            </a:r>
          </a:p>
          <a:p>
            <a:r>
              <a:rPr lang="pl-PL" sz="2000" b="1" dirty="0">
                <a:solidFill>
                  <a:schemeClr val="tx1"/>
                </a:solidFill>
              </a:rPr>
              <a:t>Zrywak spulchnia grunt, a lemiesz przesuwa go, z tym że lemiesz może przyjmować położenie skośne w stosunku do osi podłużnej maszyny, dzięki czemu odrzuca urobek na bok. </a:t>
            </a:r>
            <a:endParaRPr lang="pl-PL" sz="2000" b="1" dirty="0">
              <a:solidFill>
                <a:schemeClr val="tx1"/>
              </a:solidFill>
              <a:effectLst/>
            </a:endParaRPr>
          </a:p>
        </p:txBody>
      </p:sp>
      <p:sp>
        <p:nvSpPr>
          <p:cNvPr id="11" name="Strzałka w prawo 10">
            <a:extLst>
              <a:ext uri="{FF2B5EF4-FFF2-40B4-BE49-F238E27FC236}">
                <a16:creationId xmlns:a16="http://schemas.microsoft.com/office/drawing/2014/main" id="{A602CF23-5DC6-6045-8AF5-6EA27A1BB5AE}"/>
              </a:ext>
            </a:extLst>
          </p:cNvPr>
          <p:cNvSpPr/>
          <p:nvPr/>
        </p:nvSpPr>
        <p:spPr>
          <a:xfrm rot="10800000">
            <a:off x="8285115" y="4398755"/>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4726182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maszyny</a:t>
            </a:r>
          </a:p>
        </p:txBody>
      </p:sp>
      <p:pic>
        <p:nvPicPr>
          <p:cNvPr id="4" name="Obraz 3">
            <a:extLst>
              <a:ext uri="{FF2B5EF4-FFF2-40B4-BE49-F238E27FC236}">
                <a16:creationId xmlns:a16="http://schemas.microsoft.com/office/drawing/2014/main" id="{BD713D17-FEAC-644C-BA76-7F9C675DD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25" y="1631229"/>
            <a:ext cx="8304551" cy="4733594"/>
          </a:xfrm>
          <a:prstGeom prst="rect">
            <a:avLst/>
          </a:prstGeom>
        </p:spPr>
      </p:pic>
    </p:spTree>
    <p:extLst>
      <p:ext uri="{BB962C8B-B14F-4D97-AF65-F5344CB8AC3E}">
        <p14:creationId xmlns:p14="http://schemas.microsoft.com/office/powerpoint/2010/main" val="3122461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maszyny</a:t>
            </a:r>
          </a:p>
        </p:txBody>
      </p:sp>
      <p:pic>
        <p:nvPicPr>
          <p:cNvPr id="3" name="Obraz 2">
            <a:extLst>
              <a:ext uri="{FF2B5EF4-FFF2-40B4-BE49-F238E27FC236}">
                <a16:creationId xmlns:a16="http://schemas.microsoft.com/office/drawing/2014/main" id="{657BC7B4-34C8-9546-AB1B-9CBFBF9BE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05" y="1677992"/>
            <a:ext cx="8409482" cy="4592709"/>
          </a:xfrm>
          <a:prstGeom prst="rect">
            <a:avLst/>
          </a:prstGeom>
        </p:spPr>
      </p:pic>
    </p:spTree>
    <p:extLst>
      <p:ext uri="{BB962C8B-B14F-4D97-AF65-F5344CB8AC3E}">
        <p14:creationId xmlns:p14="http://schemas.microsoft.com/office/powerpoint/2010/main" val="2311487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maszyny</a:t>
            </a:r>
          </a:p>
        </p:txBody>
      </p:sp>
      <p:pic>
        <p:nvPicPr>
          <p:cNvPr id="4" name="Obraz 3">
            <a:extLst>
              <a:ext uri="{FF2B5EF4-FFF2-40B4-BE49-F238E27FC236}">
                <a16:creationId xmlns:a16="http://schemas.microsoft.com/office/drawing/2014/main" id="{399DDEA2-4BA4-074A-9CBC-8468184A1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0" y="1469977"/>
            <a:ext cx="8667747" cy="4870862"/>
          </a:xfrm>
          <a:prstGeom prst="rect">
            <a:avLst/>
          </a:prstGeom>
        </p:spPr>
      </p:pic>
    </p:spTree>
    <p:extLst>
      <p:ext uri="{BB962C8B-B14F-4D97-AF65-F5344CB8AC3E}">
        <p14:creationId xmlns:p14="http://schemas.microsoft.com/office/powerpoint/2010/main" val="3042957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Grunty budowlane – maszyny</a:t>
            </a:r>
          </a:p>
        </p:txBody>
      </p:sp>
      <p:sp>
        <p:nvSpPr>
          <p:cNvPr id="8" name="Prostokąt 7">
            <a:extLst>
              <a:ext uri="{FF2B5EF4-FFF2-40B4-BE49-F238E27FC236}">
                <a16:creationId xmlns:a16="http://schemas.microsoft.com/office/drawing/2014/main" id="{2826CF63-4DCF-D644-B4FB-053B46E8B4F0}"/>
              </a:ext>
            </a:extLst>
          </p:cNvPr>
          <p:cNvSpPr/>
          <p:nvPr/>
        </p:nvSpPr>
        <p:spPr>
          <a:xfrm>
            <a:off x="222661" y="1361265"/>
            <a:ext cx="8119363" cy="4339650"/>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rgbClr val="FF0000"/>
                </a:solidFill>
              </a:rPr>
              <a:t>Koparka</a:t>
            </a:r>
            <a:r>
              <a:rPr lang="pl-PL" sz="2400" b="1" dirty="0">
                <a:solidFill>
                  <a:schemeClr val="tx1"/>
                </a:solidFill>
              </a:rPr>
              <a:t> - służy do odspajania i wydobywania gruntu i jednocześnie do ładowania go na samochody lub odkładania na miejsce składowania. </a:t>
            </a:r>
          </a:p>
          <a:p>
            <a:endParaRPr lang="pl-PL" sz="2400" b="1" dirty="0">
              <a:solidFill>
                <a:schemeClr val="tx1"/>
              </a:solidFill>
            </a:endParaRPr>
          </a:p>
          <a:p>
            <a:r>
              <a:rPr lang="pl-PL" sz="2000" b="1" dirty="0">
                <a:solidFill>
                  <a:schemeClr val="tx1"/>
                </a:solidFill>
              </a:rPr>
              <a:t>Najczęściej spotykanym typem koparki, stosowanej do wykopów w budownictwie jest koparka łyżkowa przedsiębierna, która odspaja grunt przez naruszenie struktury, zębami stalowymi, umieszczonymi na roboczej krawędzi łyżki i jednocześnie ruchem łyżki przed siebie i (lub) do góry napełnia ją urobkiem. </a:t>
            </a:r>
          </a:p>
          <a:p>
            <a:r>
              <a:rPr lang="pl-PL" sz="2000" b="1" dirty="0">
                <a:solidFill>
                  <a:schemeClr val="tx1"/>
                </a:solidFill>
              </a:rPr>
              <a:t>Wyróżniamy inne rodzaje koparek: </a:t>
            </a:r>
          </a:p>
          <a:p>
            <a:r>
              <a:rPr lang="pl-PL" sz="2000" b="1" dirty="0">
                <a:solidFill>
                  <a:schemeClr val="tx1"/>
                </a:solidFill>
              </a:rPr>
              <a:t>- koparki zbierakowe</a:t>
            </a:r>
            <a:br>
              <a:rPr lang="pl-PL" sz="2000" b="1" dirty="0">
                <a:solidFill>
                  <a:schemeClr val="tx1"/>
                </a:solidFill>
              </a:rPr>
            </a:br>
            <a:r>
              <a:rPr lang="pl-PL" sz="2000" b="1" dirty="0">
                <a:solidFill>
                  <a:schemeClr val="tx1"/>
                </a:solidFill>
              </a:rPr>
              <a:t>- koparki chwytakowe</a:t>
            </a:r>
            <a:br>
              <a:rPr lang="pl-PL" sz="2000" b="1" dirty="0">
                <a:solidFill>
                  <a:schemeClr val="tx1"/>
                </a:solidFill>
              </a:rPr>
            </a:br>
            <a:r>
              <a:rPr lang="pl-PL" sz="2000" b="1" dirty="0">
                <a:solidFill>
                  <a:schemeClr val="tx1"/>
                </a:solidFill>
              </a:rPr>
              <a:t>- koparki wieloczerpakowe </a:t>
            </a:r>
            <a:endParaRPr lang="pl-PL" sz="2000" b="1" dirty="0">
              <a:solidFill>
                <a:schemeClr val="tx1"/>
              </a:solidFill>
              <a:effectLst/>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85115" y="3267167"/>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794781" y="1269130"/>
            <a:ext cx="0" cy="2200404"/>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53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07672" y="141728"/>
            <a:ext cx="6837705"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Czynniki wpływające na koszty budowy</a:t>
            </a:r>
            <a:endParaRPr lang="pl-PL" sz="2800" dirty="0">
              <a:solidFill>
                <a:schemeClr val="tx1"/>
              </a:solidFill>
            </a:endParaRPr>
          </a:p>
        </p:txBody>
      </p:sp>
      <p:pic>
        <p:nvPicPr>
          <p:cNvPr id="3" name="Obraz 2">
            <a:extLst>
              <a:ext uri="{FF2B5EF4-FFF2-40B4-BE49-F238E27FC236}">
                <a16:creationId xmlns:a16="http://schemas.microsoft.com/office/drawing/2014/main" id="{FF77E1EE-5882-1943-A524-410E768B4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84" y="1259173"/>
            <a:ext cx="8359882" cy="5111854"/>
          </a:xfrm>
          <a:prstGeom prst="rect">
            <a:avLst/>
          </a:prstGeom>
        </p:spPr>
      </p:pic>
    </p:spTree>
    <p:extLst>
      <p:ext uri="{BB962C8B-B14F-4D97-AF65-F5344CB8AC3E}">
        <p14:creationId xmlns:p14="http://schemas.microsoft.com/office/powerpoint/2010/main" val="2467003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maszyny</a:t>
            </a:r>
          </a:p>
        </p:txBody>
      </p:sp>
      <p:pic>
        <p:nvPicPr>
          <p:cNvPr id="4" name="Obraz 3">
            <a:extLst>
              <a:ext uri="{FF2B5EF4-FFF2-40B4-BE49-F238E27FC236}">
                <a16:creationId xmlns:a16="http://schemas.microsoft.com/office/drawing/2014/main" id="{EC45B5E9-3BB3-0244-8733-224D2B4E4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05" y="1967400"/>
            <a:ext cx="8364511" cy="4083202"/>
          </a:xfrm>
          <a:prstGeom prst="rect">
            <a:avLst/>
          </a:prstGeom>
        </p:spPr>
      </p:pic>
    </p:spTree>
    <p:extLst>
      <p:ext uri="{BB962C8B-B14F-4D97-AF65-F5344CB8AC3E}">
        <p14:creationId xmlns:p14="http://schemas.microsoft.com/office/powerpoint/2010/main" val="3707322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maszyny</a:t>
            </a:r>
          </a:p>
        </p:txBody>
      </p:sp>
      <p:pic>
        <p:nvPicPr>
          <p:cNvPr id="3" name="Obraz 2">
            <a:extLst>
              <a:ext uri="{FF2B5EF4-FFF2-40B4-BE49-F238E27FC236}">
                <a16:creationId xmlns:a16="http://schemas.microsoft.com/office/drawing/2014/main" id="{E21F360D-8A9E-B247-AC05-C8A02535F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57" y="1507362"/>
            <a:ext cx="8382833" cy="5048752"/>
          </a:xfrm>
          <a:prstGeom prst="rect">
            <a:avLst/>
          </a:prstGeom>
        </p:spPr>
      </p:pic>
    </p:spTree>
    <p:extLst>
      <p:ext uri="{BB962C8B-B14F-4D97-AF65-F5344CB8AC3E}">
        <p14:creationId xmlns:p14="http://schemas.microsoft.com/office/powerpoint/2010/main" val="393216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Roboty ziemne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maszyny</a:t>
            </a:r>
          </a:p>
        </p:txBody>
      </p:sp>
      <p:pic>
        <p:nvPicPr>
          <p:cNvPr id="4" name="Obraz 3">
            <a:extLst>
              <a:ext uri="{FF2B5EF4-FFF2-40B4-BE49-F238E27FC236}">
                <a16:creationId xmlns:a16="http://schemas.microsoft.com/office/drawing/2014/main" id="{F0B08AAC-E75C-1E45-9552-73B93623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15" y="1657999"/>
            <a:ext cx="8214610" cy="4264304"/>
          </a:xfrm>
          <a:prstGeom prst="rect">
            <a:avLst/>
          </a:prstGeom>
        </p:spPr>
      </p:pic>
    </p:spTree>
    <p:extLst>
      <p:ext uri="{BB962C8B-B14F-4D97-AF65-F5344CB8AC3E}">
        <p14:creationId xmlns:p14="http://schemas.microsoft.com/office/powerpoint/2010/main" val="14383773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pic>
        <p:nvPicPr>
          <p:cNvPr id="4" name="Obraz 3">
            <a:extLst>
              <a:ext uri="{FF2B5EF4-FFF2-40B4-BE49-F238E27FC236}">
                <a16:creationId xmlns:a16="http://schemas.microsoft.com/office/drawing/2014/main" id="{F561B293-6B98-044E-8D33-54E510826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0497"/>
            <a:ext cx="9144000" cy="4637005"/>
          </a:xfrm>
          <a:prstGeom prst="rect">
            <a:avLst/>
          </a:prstGeom>
        </p:spPr>
      </p:pic>
    </p:spTree>
    <p:extLst>
      <p:ext uri="{BB962C8B-B14F-4D97-AF65-F5344CB8AC3E}">
        <p14:creationId xmlns:p14="http://schemas.microsoft.com/office/powerpoint/2010/main" val="39777556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pic>
        <p:nvPicPr>
          <p:cNvPr id="3" name="Obraz 2">
            <a:extLst>
              <a:ext uri="{FF2B5EF4-FFF2-40B4-BE49-F238E27FC236}">
                <a16:creationId xmlns:a16="http://schemas.microsoft.com/office/drawing/2014/main" id="{81BF9667-10C3-2C41-907D-B21598C72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2" y="1094257"/>
            <a:ext cx="8754256" cy="4667419"/>
          </a:xfrm>
          <a:prstGeom prst="rect">
            <a:avLst/>
          </a:prstGeom>
        </p:spPr>
      </p:pic>
    </p:spTree>
    <p:extLst>
      <p:ext uri="{BB962C8B-B14F-4D97-AF65-F5344CB8AC3E}">
        <p14:creationId xmlns:p14="http://schemas.microsoft.com/office/powerpoint/2010/main" val="13743004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8591554" cy="95410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 ustalenie geotechnicznych warunków posadowienia  </a:t>
            </a:r>
            <a:endParaRPr lang="pl-PL" sz="2800" dirty="0">
              <a:solidFill>
                <a:schemeClr val="tx1"/>
              </a:solidFill>
            </a:endParaRPr>
          </a:p>
        </p:txBody>
      </p:sp>
      <p:pic>
        <p:nvPicPr>
          <p:cNvPr id="4" name="Obraz 3">
            <a:extLst>
              <a:ext uri="{FF2B5EF4-FFF2-40B4-BE49-F238E27FC236}">
                <a16:creationId xmlns:a16="http://schemas.microsoft.com/office/drawing/2014/main" id="{D46F0A17-311B-F044-92DC-8998DA95C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84" y="1304162"/>
            <a:ext cx="8484433" cy="4867943"/>
          </a:xfrm>
          <a:prstGeom prst="rect">
            <a:avLst/>
          </a:prstGeom>
        </p:spPr>
      </p:pic>
    </p:spTree>
    <p:extLst>
      <p:ext uri="{BB962C8B-B14F-4D97-AF65-F5344CB8AC3E}">
        <p14:creationId xmlns:p14="http://schemas.microsoft.com/office/powerpoint/2010/main" val="1291299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8591554" cy="95410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 ustalenie geotechnicznych warunków posadowienia  </a:t>
            </a:r>
            <a:endParaRPr lang="pl-PL" sz="2800" dirty="0">
              <a:solidFill>
                <a:schemeClr val="tx1"/>
              </a:solidFill>
            </a:endParaRPr>
          </a:p>
        </p:txBody>
      </p:sp>
      <p:pic>
        <p:nvPicPr>
          <p:cNvPr id="3" name="Obraz 2">
            <a:extLst>
              <a:ext uri="{FF2B5EF4-FFF2-40B4-BE49-F238E27FC236}">
                <a16:creationId xmlns:a16="http://schemas.microsoft.com/office/drawing/2014/main" id="{9E2234B5-C938-474E-8D3D-89E0BB34E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85" y="1435289"/>
            <a:ext cx="8334531" cy="4814810"/>
          </a:xfrm>
          <a:prstGeom prst="rect">
            <a:avLst/>
          </a:prstGeom>
        </p:spPr>
      </p:pic>
    </p:spTree>
    <p:extLst>
      <p:ext uri="{BB962C8B-B14F-4D97-AF65-F5344CB8AC3E}">
        <p14:creationId xmlns:p14="http://schemas.microsoft.com/office/powerpoint/2010/main" val="40088985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8591554"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 projekt robót ziemnych  </a:t>
            </a:r>
            <a:endParaRPr lang="pl-PL" sz="2800" dirty="0">
              <a:solidFill>
                <a:schemeClr val="tx1"/>
              </a:solidFill>
            </a:endParaRPr>
          </a:p>
        </p:txBody>
      </p:sp>
      <p:pic>
        <p:nvPicPr>
          <p:cNvPr id="4" name="Obraz 3">
            <a:extLst>
              <a:ext uri="{FF2B5EF4-FFF2-40B4-BE49-F238E27FC236}">
                <a16:creationId xmlns:a16="http://schemas.microsoft.com/office/drawing/2014/main" id="{CBB35337-2329-D743-B7D0-9FAD71AB9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67" y="955066"/>
            <a:ext cx="8355143" cy="5367763"/>
          </a:xfrm>
          <a:prstGeom prst="rect">
            <a:avLst/>
          </a:prstGeom>
        </p:spPr>
      </p:pic>
    </p:spTree>
    <p:extLst>
      <p:ext uri="{BB962C8B-B14F-4D97-AF65-F5344CB8AC3E}">
        <p14:creationId xmlns:p14="http://schemas.microsoft.com/office/powerpoint/2010/main" val="3586638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8591554"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 projekt robót ziemnych  </a:t>
            </a:r>
            <a:endParaRPr lang="pl-PL" sz="2800" dirty="0">
              <a:solidFill>
                <a:schemeClr val="tx1"/>
              </a:solidFill>
            </a:endParaRPr>
          </a:p>
        </p:txBody>
      </p:sp>
      <p:pic>
        <p:nvPicPr>
          <p:cNvPr id="3" name="Obraz 2">
            <a:extLst>
              <a:ext uri="{FF2B5EF4-FFF2-40B4-BE49-F238E27FC236}">
                <a16:creationId xmlns:a16="http://schemas.microsoft.com/office/drawing/2014/main" id="{54459DA7-3CB6-E742-9881-C40F8628F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2" y="919781"/>
            <a:ext cx="8711475" cy="5675891"/>
          </a:xfrm>
          <a:prstGeom prst="rect">
            <a:avLst/>
          </a:prstGeom>
        </p:spPr>
      </p:pic>
    </p:spTree>
    <p:extLst>
      <p:ext uri="{BB962C8B-B14F-4D97-AF65-F5344CB8AC3E}">
        <p14:creationId xmlns:p14="http://schemas.microsoft.com/office/powerpoint/2010/main" val="3642439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8591554"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 projekt robót ziemnych  </a:t>
            </a:r>
            <a:endParaRPr lang="pl-PL" sz="2800" dirty="0">
              <a:solidFill>
                <a:schemeClr val="tx1"/>
              </a:solidFill>
            </a:endParaRPr>
          </a:p>
        </p:txBody>
      </p:sp>
      <p:pic>
        <p:nvPicPr>
          <p:cNvPr id="4" name="Obraz 3">
            <a:extLst>
              <a:ext uri="{FF2B5EF4-FFF2-40B4-BE49-F238E27FC236}">
                <a16:creationId xmlns:a16="http://schemas.microsoft.com/office/drawing/2014/main" id="{A59CFDF4-105E-E943-ADCD-BE61DBADB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52" y="885506"/>
            <a:ext cx="8589364" cy="2757103"/>
          </a:xfrm>
          <a:prstGeom prst="rect">
            <a:avLst/>
          </a:prstGeom>
        </p:spPr>
      </p:pic>
      <p:pic>
        <p:nvPicPr>
          <p:cNvPr id="6" name="Obraz 5">
            <a:extLst>
              <a:ext uri="{FF2B5EF4-FFF2-40B4-BE49-F238E27FC236}">
                <a16:creationId xmlns:a16="http://schemas.microsoft.com/office/drawing/2014/main" id="{BC7A2AC6-D08B-E441-BCE9-C174EDEA3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62" y="3983088"/>
            <a:ext cx="8591554" cy="2603136"/>
          </a:xfrm>
          <a:prstGeom prst="rect">
            <a:avLst/>
          </a:prstGeom>
        </p:spPr>
      </p:pic>
    </p:spTree>
    <p:extLst>
      <p:ext uri="{BB962C8B-B14F-4D97-AF65-F5344CB8AC3E}">
        <p14:creationId xmlns:p14="http://schemas.microsoft.com/office/powerpoint/2010/main" val="3626599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07672" y="141728"/>
            <a:ext cx="6837705"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Czynniki wpływające na koszty budowy</a:t>
            </a:r>
            <a:endParaRPr lang="pl-PL" sz="2800" dirty="0">
              <a:solidFill>
                <a:schemeClr val="tx1"/>
              </a:solidFill>
            </a:endParaRPr>
          </a:p>
        </p:txBody>
      </p:sp>
      <p:pic>
        <p:nvPicPr>
          <p:cNvPr id="4" name="Obraz 3">
            <a:extLst>
              <a:ext uri="{FF2B5EF4-FFF2-40B4-BE49-F238E27FC236}">
                <a16:creationId xmlns:a16="http://schemas.microsoft.com/office/drawing/2014/main" id="{32A1F60C-437A-044F-A743-B450CA211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72" y="1106045"/>
            <a:ext cx="8668062" cy="5575300"/>
          </a:xfrm>
          <a:prstGeom prst="rect">
            <a:avLst/>
          </a:prstGeom>
        </p:spPr>
      </p:pic>
    </p:spTree>
    <p:extLst>
      <p:ext uri="{BB962C8B-B14F-4D97-AF65-F5344CB8AC3E}">
        <p14:creationId xmlns:p14="http://schemas.microsoft.com/office/powerpoint/2010/main" val="4917288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64633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a:t>
            </a:r>
            <a:r>
              <a:rPr lang="pl-PL" sz="3600" b="1" dirty="0">
                <a:solidFill>
                  <a:schemeClr val="tx1"/>
                </a:solidFill>
              </a:rPr>
              <a:t>Roboty przygotowawcze</a:t>
            </a:r>
          </a:p>
        </p:txBody>
      </p:sp>
      <p:sp>
        <p:nvSpPr>
          <p:cNvPr id="8" name="Prostokąt 7">
            <a:extLst>
              <a:ext uri="{FF2B5EF4-FFF2-40B4-BE49-F238E27FC236}">
                <a16:creationId xmlns:a16="http://schemas.microsoft.com/office/drawing/2014/main" id="{2826CF63-4DCF-D644-B4FB-053B46E8B4F0}"/>
              </a:ext>
            </a:extLst>
          </p:cNvPr>
          <p:cNvSpPr/>
          <p:nvPr/>
        </p:nvSpPr>
        <p:spPr>
          <a:xfrm>
            <a:off x="222661" y="1361265"/>
            <a:ext cx="8119363" cy="34470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342900" indent="-342900">
              <a:buFont typeface="Arial" panose="020B0604020202020204" pitchFamily="34" charset="0"/>
              <a:buChar char="•"/>
            </a:pPr>
            <a:r>
              <a:rPr lang="pl-PL" sz="2000" b="1" dirty="0">
                <a:solidFill>
                  <a:schemeClr val="tx1"/>
                </a:solidFill>
              </a:rPr>
              <a:t>rozbiórka istniejącej zabudowy </a:t>
            </a:r>
          </a:p>
          <a:p>
            <a:pPr marL="342900" indent="-342900">
              <a:buFont typeface="Arial" panose="020B0604020202020204" pitchFamily="34" charset="0"/>
              <a:buChar char="•"/>
            </a:pPr>
            <a:r>
              <a:rPr lang="pl-PL" sz="2000" b="1" dirty="0">
                <a:solidFill>
                  <a:schemeClr val="tx1"/>
                </a:solidFill>
              </a:rPr>
              <a:t>usunięcie lub przełożenie wszystkich napowietrznych linii elektroenergetycznych i łącznościowych </a:t>
            </a:r>
          </a:p>
          <a:p>
            <a:pPr marL="342900" indent="-342900">
              <a:buFont typeface="Arial" panose="020B0604020202020204" pitchFamily="34" charset="0"/>
              <a:buChar char="•"/>
            </a:pPr>
            <a:r>
              <a:rPr lang="pl-PL" sz="2000" b="1" dirty="0">
                <a:solidFill>
                  <a:schemeClr val="tx1"/>
                </a:solidFill>
              </a:rPr>
              <a:t>wycinanie i karczowanie zieleni (zgodnie z Ustawą POŚ)</a:t>
            </a:r>
          </a:p>
          <a:p>
            <a:pPr marL="342900" indent="-342900">
              <a:buFont typeface="Arial" panose="020B0604020202020204" pitchFamily="34" charset="0"/>
              <a:buChar char="•"/>
            </a:pPr>
            <a:r>
              <a:rPr lang="pl-PL" sz="2000" b="1" dirty="0">
                <a:solidFill>
                  <a:schemeClr val="tx1"/>
                </a:solidFill>
              </a:rPr>
              <a:t>zabezpieczenie przed zniszczeniem przez maszyny robocze te elementy zagospodarowania terenu, które są przeznaczone do adaptacji lub wykorzystania w czasie budowy </a:t>
            </a:r>
          </a:p>
          <a:p>
            <a:pPr marL="342900" indent="-342900">
              <a:buFont typeface="Arial" panose="020B0604020202020204" pitchFamily="34" charset="0"/>
              <a:buChar char="•"/>
            </a:pPr>
            <a:r>
              <a:rPr lang="pl-PL" sz="2000" b="1" dirty="0">
                <a:solidFill>
                  <a:schemeClr val="tx1"/>
                </a:solidFill>
              </a:rPr>
              <a:t>zdjęcie warstwy ziemi roślinnej (humusu) </a:t>
            </a:r>
          </a:p>
          <a:p>
            <a:pPr marL="342900" indent="-342900">
              <a:buFont typeface="Arial" panose="020B0604020202020204" pitchFamily="34" charset="0"/>
              <a:buChar char="•"/>
            </a:pPr>
            <a:r>
              <a:rPr lang="pl-PL" sz="2000" b="1" dirty="0">
                <a:solidFill>
                  <a:schemeClr val="tx1"/>
                </a:solidFill>
              </a:rPr>
              <a:t>obniżanie lustra wody gruntowej, jeżeli z badań geologicznych wynika, że jest położone powyżej dna projektowanego wykopu</a:t>
            </a:r>
            <a:br>
              <a:rPr lang="pl-PL" dirty="0"/>
            </a:br>
            <a:r>
              <a:rPr lang="pl-PL" dirty="0"/>
              <a:t> </a:t>
            </a:r>
            <a:endParaRPr lang="pl-PL" sz="2400" dirty="0">
              <a:effectLst/>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85115" y="2680080"/>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794781" y="1269130"/>
            <a:ext cx="0" cy="2200404"/>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110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Wytyczanie robót ziemnych</a:t>
            </a:r>
            <a:endParaRPr lang="pl-PL" sz="36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22661" y="1361265"/>
            <a:ext cx="8119363" cy="4278094"/>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chemeClr val="tx1"/>
                </a:solidFill>
              </a:rPr>
              <a:t>Polega na oznaczeniu palikami, słupkami i deskami charakterystycznych punktów przekroju poprzecznego nasypu lub wykopu</a:t>
            </a:r>
            <a:r>
              <a:rPr lang="pl-PL" sz="2000" b="1" dirty="0">
                <a:solidFill>
                  <a:schemeClr val="tx1"/>
                </a:solidFill>
              </a:rPr>
              <a:t>; </a:t>
            </a:r>
          </a:p>
          <a:p>
            <a:pPr marL="342900" indent="-342900">
              <a:buFont typeface="Arial" panose="020B0604020202020204" pitchFamily="34" charset="0"/>
              <a:buChar char="•"/>
            </a:pPr>
            <a:r>
              <a:rPr lang="pl-PL" sz="2000" b="1" dirty="0">
                <a:solidFill>
                  <a:schemeClr val="tx1"/>
                </a:solidFill>
              </a:rPr>
              <a:t>trzeba wyznaczyć i następnie utrwalić: położenie osi geometrycznej szerokości korony i podstawy, wysokości nasypów, głębokości wykopów oraz nachylenie skarp. </a:t>
            </a:r>
          </a:p>
          <a:p>
            <a:pPr marL="342900" indent="-342900">
              <a:buFont typeface="Arial" panose="020B0604020202020204" pitchFamily="34" charset="0"/>
              <a:buChar char="•"/>
            </a:pPr>
            <a:r>
              <a:rPr lang="pl-PL" sz="2000" b="1" dirty="0">
                <a:solidFill>
                  <a:schemeClr val="tx1"/>
                </a:solidFill>
              </a:rPr>
              <a:t>Dokładność wymaganą podczas wytyczania robót ziemnych można uzyskać, posługując się tyczkami, ruletkami, węgielnicami, poziomicami i szablonami desek. </a:t>
            </a:r>
          </a:p>
          <a:p>
            <a:pPr marL="342900" indent="-342900">
              <a:buFont typeface="Arial" panose="020B0604020202020204" pitchFamily="34" charset="0"/>
              <a:buChar char="•"/>
            </a:pPr>
            <a:r>
              <a:rPr lang="pl-PL" sz="2000" b="1" dirty="0">
                <a:solidFill>
                  <a:schemeClr val="tx1"/>
                </a:solidFill>
              </a:rPr>
              <a:t>W bardziej skomplikowanych obrysach robót lub gdy jest wymagana duża dokładność (np. wykopy pod instalacje) konieczne jest tycznie </a:t>
            </a:r>
            <a:r>
              <a:rPr lang="pl-PL" sz="2000" b="1" dirty="0">
                <a:solidFill>
                  <a:schemeClr val="accent2"/>
                </a:solidFill>
              </a:rPr>
              <a:t>obrysu za pomocą instrumentów geodezyjnych.</a:t>
            </a:r>
            <a:br>
              <a:rPr lang="pl-PL" sz="2000" b="1" dirty="0">
                <a:solidFill>
                  <a:schemeClr val="accent2"/>
                </a:solidFill>
              </a:rPr>
            </a:br>
            <a:r>
              <a:rPr lang="pl-PL" sz="2000" b="1" dirty="0">
                <a:solidFill>
                  <a:schemeClr val="accent2"/>
                </a:solidFill>
              </a:rPr>
              <a:t> </a:t>
            </a:r>
            <a:endParaRPr lang="pl-PL" sz="2000" b="1" dirty="0">
              <a:solidFill>
                <a:schemeClr val="accent2"/>
              </a:solidFill>
              <a:effectLst/>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85115" y="3359500"/>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794781" y="1269130"/>
            <a:ext cx="0" cy="2200404"/>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8307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Wykonywanie wykopów</a:t>
            </a:r>
            <a:endParaRPr lang="pl-PL" sz="36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22661" y="1361265"/>
            <a:ext cx="8119363" cy="261610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chemeClr val="accent2"/>
                </a:solidFill>
              </a:rPr>
              <a:t>Metoda czołowa: </a:t>
            </a:r>
          </a:p>
          <a:p>
            <a:r>
              <a:rPr lang="pl-PL" sz="2000" b="1" dirty="0">
                <a:solidFill>
                  <a:schemeClr val="tx1"/>
                </a:solidFill>
              </a:rPr>
              <a:t>Stosuje się koparki, które mogą pracować na krawędzi wykopu lub, co korzystniejsze, na jego dnie. Sposób ten polega na kopaniu od razu na przewidzianą głębokość i szerokość wykopu. </a:t>
            </a:r>
          </a:p>
          <a:p>
            <a:r>
              <a:rPr lang="pl-PL" sz="2000" b="1" dirty="0">
                <a:solidFill>
                  <a:schemeClr val="tx1"/>
                </a:solidFill>
              </a:rPr>
              <a:t>Jeżeli szerokość wykopu jest większa niż zasięg łyżki koparki, to maszyna musi się przemieszczać w w wykopie w kierunku poprzecznym lub kilkakrotnie pokonywać długość wykopu, co zmniejsza szybkość i sprawność prowadzenia robót. </a:t>
            </a:r>
            <a:endParaRPr lang="pl-PL" sz="2000" b="1" dirty="0">
              <a:solidFill>
                <a:schemeClr val="tx1"/>
              </a:solidFill>
              <a:effectLst/>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85115" y="2466948"/>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794781" y="1269130"/>
            <a:ext cx="0" cy="4131972"/>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0A303768-3725-F54F-968A-A880293D0082}"/>
              </a:ext>
            </a:extLst>
          </p:cNvPr>
          <p:cNvSpPr/>
          <p:nvPr/>
        </p:nvSpPr>
        <p:spPr>
          <a:xfrm>
            <a:off x="222661" y="4159521"/>
            <a:ext cx="8119363" cy="2616101"/>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rgbClr val="FF0000"/>
                </a:solidFill>
              </a:rPr>
              <a:t>Metoda warstwowa: </a:t>
            </a:r>
          </a:p>
          <a:p>
            <a:r>
              <a:rPr lang="pl-PL" sz="2000" b="1" dirty="0">
                <a:solidFill>
                  <a:schemeClr val="tx1"/>
                </a:solidFill>
              </a:rPr>
              <a:t>Wykopy szerokie wykonuje się warstwami, gdy urobek można przemieszczać na stosunkowo niewielką odległość. </a:t>
            </a:r>
          </a:p>
          <a:p>
            <a:r>
              <a:rPr lang="pl-PL" sz="2000" b="1" dirty="0">
                <a:solidFill>
                  <a:schemeClr val="tx1"/>
                </a:solidFill>
              </a:rPr>
              <a:t>Wówczas do kopania tym sposobem używa się spycharek lub zgarniarek, które przejeżdżają przez całą długość lub szerokość wykopu, skrawając grunt warstwą grubości kilkunastu centymetrów i odpychając urobek na miejsce zwałki. Wielokrotne powtarzanie tej operacji pozwala na pogłębienie wykopu do żądanej głębokości. </a:t>
            </a:r>
            <a:endParaRPr lang="pl-PL" sz="2000" b="1" dirty="0">
              <a:solidFill>
                <a:schemeClr val="tx1"/>
              </a:solidFill>
              <a:effectLst/>
            </a:endParaRPr>
          </a:p>
        </p:txBody>
      </p:sp>
      <p:sp>
        <p:nvSpPr>
          <p:cNvPr id="11" name="Strzałka w prawo 10">
            <a:extLst>
              <a:ext uri="{FF2B5EF4-FFF2-40B4-BE49-F238E27FC236}">
                <a16:creationId xmlns:a16="http://schemas.microsoft.com/office/drawing/2014/main" id="{15478FBD-BB7E-1945-998B-837410E807AF}"/>
              </a:ext>
            </a:extLst>
          </p:cNvPr>
          <p:cNvSpPr/>
          <p:nvPr/>
        </p:nvSpPr>
        <p:spPr>
          <a:xfrm rot="10800000">
            <a:off x="8285115" y="5198735"/>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46430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Wykonywanie wykopów zalecane pochylenia skarp</a:t>
            </a:r>
            <a:endParaRPr lang="pl-PL" sz="3600" b="1" dirty="0">
              <a:solidFill>
                <a:schemeClr val="tx1"/>
              </a:solidFill>
            </a:endParaRPr>
          </a:p>
        </p:txBody>
      </p:sp>
      <p:pic>
        <p:nvPicPr>
          <p:cNvPr id="4" name="Obraz 3">
            <a:extLst>
              <a:ext uri="{FF2B5EF4-FFF2-40B4-BE49-F238E27FC236}">
                <a16:creationId xmlns:a16="http://schemas.microsoft.com/office/drawing/2014/main" id="{7F9333A1-1489-F44B-9B80-D91860E44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1" y="1843789"/>
            <a:ext cx="8629405" cy="3597639"/>
          </a:xfrm>
          <a:prstGeom prst="rect">
            <a:avLst/>
          </a:prstGeom>
        </p:spPr>
      </p:pic>
    </p:spTree>
    <p:extLst>
      <p:ext uri="{BB962C8B-B14F-4D97-AF65-F5344CB8AC3E}">
        <p14:creationId xmlns:p14="http://schemas.microsoft.com/office/powerpoint/2010/main" val="7020445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Wykonywanie wykopów ustalenia pochylenia skarp</a:t>
            </a:r>
            <a:endParaRPr lang="pl-PL" sz="3600" b="1" dirty="0">
              <a:solidFill>
                <a:schemeClr val="tx1"/>
              </a:solidFill>
            </a:endParaRPr>
          </a:p>
        </p:txBody>
      </p:sp>
      <p:pic>
        <p:nvPicPr>
          <p:cNvPr id="3" name="Obraz 2">
            <a:extLst>
              <a:ext uri="{FF2B5EF4-FFF2-40B4-BE49-F238E27FC236}">
                <a16:creationId xmlns:a16="http://schemas.microsoft.com/office/drawing/2014/main" id="{F2C8820A-C566-7D4A-875F-1634AF04D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2" y="1254569"/>
            <a:ext cx="8129472" cy="5538590"/>
          </a:xfrm>
          <a:prstGeom prst="rect">
            <a:avLst/>
          </a:prstGeom>
        </p:spPr>
      </p:pic>
    </p:spTree>
    <p:extLst>
      <p:ext uri="{BB962C8B-B14F-4D97-AF65-F5344CB8AC3E}">
        <p14:creationId xmlns:p14="http://schemas.microsoft.com/office/powerpoint/2010/main" val="284563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Wykonywanie wykopów pochylenia skarp. Winklera</a:t>
            </a:r>
            <a:endParaRPr lang="pl-PL" sz="3600" b="1" dirty="0">
              <a:solidFill>
                <a:schemeClr val="tx1"/>
              </a:solidFill>
            </a:endParaRPr>
          </a:p>
        </p:txBody>
      </p:sp>
      <p:pic>
        <p:nvPicPr>
          <p:cNvPr id="4" name="Obraz 3">
            <a:extLst>
              <a:ext uri="{FF2B5EF4-FFF2-40B4-BE49-F238E27FC236}">
                <a16:creationId xmlns:a16="http://schemas.microsoft.com/office/drawing/2014/main" id="{BF7D6CFE-C763-6243-B4E5-0F99CC4D5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1" y="1485026"/>
            <a:ext cx="8514413" cy="4915773"/>
          </a:xfrm>
          <a:prstGeom prst="rect">
            <a:avLst/>
          </a:prstGeom>
        </p:spPr>
      </p:pic>
    </p:spTree>
    <p:extLst>
      <p:ext uri="{BB962C8B-B14F-4D97-AF65-F5344CB8AC3E}">
        <p14:creationId xmlns:p14="http://schemas.microsoft.com/office/powerpoint/2010/main" val="1374998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pic>
        <p:nvPicPr>
          <p:cNvPr id="4" name="Obraz 3">
            <a:extLst>
              <a:ext uri="{FF2B5EF4-FFF2-40B4-BE49-F238E27FC236}">
                <a16:creationId xmlns:a16="http://schemas.microsoft.com/office/drawing/2014/main" id="{ADA03FD0-B9ED-2346-87F1-E519C88A7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44" y="965304"/>
            <a:ext cx="8268012" cy="5676900"/>
          </a:xfrm>
          <a:prstGeom prst="rect">
            <a:avLst/>
          </a:prstGeom>
        </p:spPr>
      </p:pic>
    </p:spTree>
    <p:extLst>
      <p:ext uri="{BB962C8B-B14F-4D97-AF65-F5344CB8AC3E}">
        <p14:creationId xmlns:p14="http://schemas.microsoft.com/office/powerpoint/2010/main" val="8221616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 wykopy  </a:t>
            </a:r>
            <a:endParaRPr lang="pl-PL" sz="2800" dirty="0">
              <a:solidFill>
                <a:schemeClr val="tx1"/>
              </a:solidFill>
            </a:endParaRPr>
          </a:p>
        </p:txBody>
      </p:sp>
      <p:pic>
        <p:nvPicPr>
          <p:cNvPr id="3" name="Obraz 2">
            <a:extLst>
              <a:ext uri="{FF2B5EF4-FFF2-40B4-BE49-F238E27FC236}">
                <a16:creationId xmlns:a16="http://schemas.microsoft.com/office/drawing/2014/main" id="{1524AA96-A45A-ED48-9D8A-DFB124A70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74" y="1472453"/>
            <a:ext cx="8379502" cy="4239961"/>
          </a:xfrm>
          <a:prstGeom prst="rect">
            <a:avLst/>
          </a:prstGeom>
        </p:spPr>
      </p:pic>
    </p:spTree>
    <p:extLst>
      <p:ext uri="{BB962C8B-B14F-4D97-AF65-F5344CB8AC3E}">
        <p14:creationId xmlns:p14="http://schemas.microsoft.com/office/powerpoint/2010/main" val="42336417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 wykopy  </a:t>
            </a:r>
            <a:endParaRPr lang="pl-PL" sz="2800" dirty="0">
              <a:solidFill>
                <a:schemeClr val="tx1"/>
              </a:solidFill>
            </a:endParaRPr>
          </a:p>
        </p:txBody>
      </p:sp>
      <p:pic>
        <p:nvPicPr>
          <p:cNvPr id="4" name="Obraz 3">
            <a:extLst>
              <a:ext uri="{FF2B5EF4-FFF2-40B4-BE49-F238E27FC236}">
                <a16:creationId xmlns:a16="http://schemas.microsoft.com/office/drawing/2014/main" id="{C20A7E62-41D3-9940-973D-4A780C1FD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2" y="1394084"/>
            <a:ext cx="8600693" cy="4691921"/>
          </a:xfrm>
          <a:prstGeom prst="rect">
            <a:avLst/>
          </a:prstGeom>
        </p:spPr>
      </p:pic>
    </p:spTree>
    <p:extLst>
      <p:ext uri="{BB962C8B-B14F-4D97-AF65-F5344CB8AC3E}">
        <p14:creationId xmlns:p14="http://schemas.microsoft.com/office/powerpoint/2010/main" val="3548819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Umacnianie skarp wykopów</a:t>
            </a:r>
            <a:endParaRPr lang="pl-PL" sz="36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35460" y="1254569"/>
            <a:ext cx="8119363" cy="2062103"/>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chemeClr val="accent2"/>
                </a:solidFill>
              </a:rPr>
              <a:t>Wykopy stałe</a:t>
            </a:r>
            <a:r>
              <a:rPr lang="pl-PL" sz="2000" b="1" dirty="0">
                <a:solidFill>
                  <a:schemeClr val="tx1"/>
                </a:solidFill>
              </a:rPr>
              <a:t>, czyli w przyszłości nie do zasypania, muszą mieć skarpy o takim nachyleniu nawet w warunkach niekorzystnych zapewni nie osuwanie się ziemi do wykopu. </a:t>
            </a:r>
          </a:p>
          <a:p>
            <a:r>
              <a:rPr lang="pl-PL" sz="2400" b="1" dirty="0">
                <a:solidFill>
                  <a:schemeClr val="accent2"/>
                </a:solidFill>
              </a:rPr>
              <a:t>Skarpy wykopów tymczasowych</a:t>
            </a:r>
            <a:r>
              <a:rPr lang="pl-PL" sz="2000" b="1" dirty="0">
                <a:solidFill>
                  <a:schemeClr val="tx1"/>
                </a:solidFill>
              </a:rPr>
              <a:t>, przeznaczonych do zasypania po zakończeniu robót, staramy się ukształtować tak, aby nadać im możliwie najbardziej bezpieczne nachylenie </a:t>
            </a:r>
            <a:endParaRPr lang="pl-PL" sz="2000" b="1" dirty="0">
              <a:solidFill>
                <a:schemeClr val="tx1"/>
              </a:solidFill>
              <a:effectLst/>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85115" y="2466948"/>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a:endCxn id="11" idx="1"/>
          </p:cNvCxnSpPr>
          <p:nvPr/>
        </p:nvCxnSpPr>
        <p:spPr>
          <a:xfrm>
            <a:off x="8794781" y="1269130"/>
            <a:ext cx="34854" cy="340258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0A303768-3725-F54F-968A-A880293D0082}"/>
              </a:ext>
            </a:extLst>
          </p:cNvPr>
          <p:cNvSpPr/>
          <p:nvPr/>
        </p:nvSpPr>
        <p:spPr>
          <a:xfrm>
            <a:off x="235460" y="3394444"/>
            <a:ext cx="8119363" cy="2554545"/>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Umocnienia wykonuje się jako:</a:t>
            </a:r>
          </a:p>
          <a:p>
            <a:pPr marL="342900" indent="-342900">
              <a:buFont typeface="Arial" panose="020B0604020202020204" pitchFamily="34" charset="0"/>
              <a:buChar char="•"/>
            </a:pPr>
            <a:r>
              <a:rPr lang="pl-PL" sz="2000" b="1" dirty="0">
                <a:solidFill>
                  <a:schemeClr val="tx1"/>
                </a:solidFill>
              </a:rPr>
              <a:t>deskowanie ażurowe, </a:t>
            </a:r>
          </a:p>
          <a:p>
            <a:pPr marL="342900" indent="-342900">
              <a:buFont typeface="Arial" panose="020B0604020202020204" pitchFamily="34" charset="0"/>
              <a:buChar char="•"/>
            </a:pPr>
            <a:r>
              <a:rPr lang="pl-PL" sz="2000" b="1" dirty="0">
                <a:solidFill>
                  <a:schemeClr val="tx1"/>
                </a:solidFill>
              </a:rPr>
              <a:t>deskowanie pełne</a:t>
            </a:r>
          </a:p>
          <a:p>
            <a:pPr marL="342900" indent="-342900">
              <a:buFont typeface="Arial" panose="020B0604020202020204" pitchFamily="34" charset="0"/>
              <a:buChar char="•"/>
            </a:pPr>
            <a:r>
              <a:rPr lang="pl-PL" sz="2000" b="1" dirty="0">
                <a:solidFill>
                  <a:schemeClr val="tx1"/>
                </a:solidFill>
              </a:rPr>
              <a:t>lub ścianki szczelne. </a:t>
            </a:r>
          </a:p>
          <a:p>
            <a:r>
              <a:rPr lang="pl-PL" sz="2000" b="1" dirty="0">
                <a:solidFill>
                  <a:schemeClr val="tx1"/>
                </a:solidFill>
              </a:rPr>
              <a:t>W wykopach wąskich i długich, zwanych wykopami wąsko-przestrzennymi, deskowania sąsiednich ścian wykopu rozpiera się między sobą, </a:t>
            </a:r>
          </a:p>
          <a:p>
            <a:r>
              <a:rPr lang="pl-PL" sz="2000" b="1" dirty="0">
                <a:solidFill>
                  <a:schemeClr val="tx1"/>
                </a:solidFill>
              </a:rPr>
              <a:t>natomiast w wykopach szerokoprzestrzennych deskowania podpiera się</a:t>
            </a:r>
          </a:p>
          <a:p>
            <a:r>
              <a:rPr lang="pl-PL" sz="2000" b="1" dirty="0">
                <a:solidFill>
                  <a:schemeClr val="tx1"/>
                </a:solidFill>
              </a:rPr>
              <a:t> lub kotwi w gruncie </a:t>
            </a:r>
            <a:endParaRPr lang="pl-PL" sz="2000" b="1" dirty="0">
              <a:solidFill>
                <a:schemeClr val="tx1"/>
              </a:solidFill>
              <a:effectLst/>
            </a:endParaRPr>
          </a:p>
        </p:txBody>
      </p:sp>
      <p:sp>
        <p:nvSpPr>
          <p:cNvPr id="11" name="Strzałka w prawo 10">
            <a:extLst>
              <a:ext uri="{FF2B5EF4-FFF2-40B4-BE49-F238E27FC236}">
                <a16:creationId xmlns:a16="http://schemas.microsoft.com/office/drawing/2014/main" id="{15478FBD-BB7E-1945-998B-837410E807AF}"/>
              </a:ext>
            </a:extLst>
          </p:cNvPr>
          <p:cNvSpPr/>
          <p:nvPr/>
        </p:nvSpPr>
        <p:spPr>
          <a:xfrm rot="10800000">
            <a:off x="8319969" y="4469349"/>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53429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Podstawowe definicje </a:t>
            </a:r>
            <a:endParaRPr lang="pl-PL" sz="2800" dirty="0">
              <a:solidFill>
                <a:schemeClr val="tx1"/>
              </a:solidFill>
            </a:endParaRPr>
          </a:p>
        </p:txBody>
      </p:sp>
      <p:pic>
        <p:nvPicPr>
          <p:cNvPr id="3" name="Obraz 2">
            <a:extLst>
              <a:ext uri="{FF2B5EF4-FFF2-40B4-BE49-F238E27FC236}">
                <a16:creationId xmlns:a16="http://schemas.microsoft.com/office/drawing/2014/main" id="{6C4F28E6-D5E9-8444-B538-31311AD50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2" y="957634"/>
            <a:ext cx="8651515" cy="1315112"/>
          </a:xfrm>
          <a:prstGeom prst="rect">
            <a:avLst/>
          </a:prstGeom>
        </p:spPr>
      </p:pic>
      <p:pic>
        <p:nvPicPr>
          <p:cNvPr id="6" name="Obraz 5">
            <a:extLst>
              <a:ext uri="{FF2B5EF4-FFF2-40B4-BE49-F238E27FC236}">
                <a16:creationId xmlns:a16="http://schemas.microsoft.com/office/drawing/2014/main" id="{C05476BC-E4D7-3341-B09A-C76F3C351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62" y="2535469"/>
            <a:ext cx="8651515" cy="1606012"/>
          </a:xfrm>
          <a:prstGeom prst="rect">
            <a:avLst/>
          </a:prstGeom>
        </p:spPr>
      </p:pic>
      <p:pic>
        <p:nvPicPr>
          <p:cNvPr id="9" name="Obraz 8">
            <a:extLst>
              <a:ext uri="{FF2B5EF4-FFF2-40B4-BE49-F238E27FC236}">
                <a16:creationId xmlns:a16="http://schemas.microsoft.com/office/drawing/2014/main" id="{41B16C87-3DF9-E444-9892-98799A000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662" y="4404204"/>
            <a:ext cx="8651515" cy="2453796"/>
          </a:xfrm>
          <a:prstGeom prst="rect">
            <a:avLst/>
          </a:prstGeom>
        </p:spPr>
      </p:pic>
    </p:spTree>
    <p:extLst>
      <p:ext uri="{BB962C8B-B14F-4D97-AF65-F5344CB8AC3E}">
        <p14:creationId xmlns:p14="http://schemas.microsoft.com/office/powerpoint/2010/main" val="12547141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Umacnianie skarp wykopów</a:t>
            </a:r>
            <a:endParaRPr lang="pl-PL" sz="36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35460" y="1254569"/>
            <a:ext cx="8119363" cy="2308324"/>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chemeClr val="accent2"/>
                </a:solidFill>
              </a:rPr>
              <a:t>Wykonanie wykopu rozpieranego </a:t>
            </a:r>
            <a:r>
              <a:rPr lang="pl-PL" sz="2000" b="1" dirty="0">
                <a:solidFill>
                  <a:schemeClr val="tx1"/>
                </a:solidFill>
              </a:rPr>
              <a:t>polega na kopaniu warstwami grubości równej 2-3 em szerokościom desek. </a:t>
            </a:r>
          </a:p>
          <a:p>
            <a:r>
              <a:rPr lang="pl-PL" sz="2000" b="1" dirty="0">
                <a:solidFill>
                  <a:schemeClr val="tx1"/>
                </a:solidFill>
              </a:rPr>
              <a:t>Po wykopaniu warstwy zakłada się deskowanie poziome (ażurowe lub pełne) oraz nakładki i rozpiera rozporami, po czym wykopuje się grunt na całą wysokość wykonanego wykopu, w poprzednie rozbiera. </a:t>
            </a:r>
          </a:p>
          <a:p>
            <a:r>
              <a:rPr lang="pl-PL" sz="2000" b="1" dirty="0">
                <a:solidFill>
                  <a:schemeClr val="tx1"/>
                </a:solidFill>
              </a:rPr>
              <a:t>W ten sposób kopie się kolejne warstwy gruntu, zabezpiecza ściany wykopu i rozpiera je, aż do uzyskania żądanej głębokości wykopu. </a:t>
            </a:r>
            <a:endParaRPr lang="pl-PL" sz="2000" b="1" dirty="0">
              <a:solidFill>
                <a:schemeClr val="tx1"/>
              </a:solidFill>
              <a:effectLst/>
            </a:endParaRP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65310" y="2215972"/>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a:endCxn id="11" idx="1"/>
          </p:cNvCxnSpPr>
          <p:nvPr/>
        </p:nvCxnSpPr>
        <p:spPr>
          <a:xfrm>
            <a:off x="8794781" y="1269130"/>
            <a:ext cx="34854" cy="340258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0A303768-3725-F54F-968A-A880293D0082}"/>
              </a:ext>
            </a:extLst>
          </p:cNvPr>
          <p:cNvSpPr/>
          <p:nvPr/>
        </p:nvSpPr>
        <p:spPr>
          <a:xfrm>
            <a:off x="222661" y="3659881"/>
            <a:ext cx="8119363" cy="2923877"/>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chemeClr val="accent2"/>
                </a:solidFill>
              </a:rPr>
              <a:t>Do wykopów w gruntach nawodnionych </a:t>
            </a:r>
            <a:r>
              <a:rPr lang="pl-PL" sz="2000" b="1" dirty="0">
                <a:solidFill>
                  <a:schemeClr val="tx1"/>
                </a:solidFill>
              </a:rPr>
              <a:t>stosuje się ścianki szczelne. </a:t>
            </a:r>
          </a:p>
          <a:p>
            <a:r>
              <a:rPr lang="pl-PL" sz="2000" b="1" dirty="0">
                <a:solidFill>
                  <a:schemeClr val="tx1"/>
                </a:solidFill>
              </a:rPr>
              <a:t>Obecnie to to wyłącznie profile stalowe, zwiane grodzicami. </a:t>
            </a:r>
          </a:p>
          <a:p>
            <a:r>
              <a:rPr lang="pl-PL" sz="2000" b="1" dirty="0">
                <a:solidFill>
                  <a:schemeClr val="tx1"/>
                </a:solidFill>
              </a:rPr>
              <a:t>Profile te, dzięki odpowiednio ukształtowanym krawędziom, łączy się ze sobą- wsuwając jeden w drugi-co zapewnia szczelność całej obudowy i jednocześnie umożliwia pionowe wbijanie kolejnych elementów ścianki. Elementy o zaostrzonych końcach wbija się mechanicznie w grunt przed rozpoczęciem robót ziemnych, tak aby odciąć przyszły wykop od napływu wody </a:t>
            </a:r>
          </a:p>
        </p:txBody>
      </p:sp>
      <p:sp>
        <p:nvSpPr>
          <p:cNvPr id="11" name="Strzałka w prawo 10">
            <a:extLst>
              <a:ext uri="{FF2B5EF4-FFF2-40B4-BE49-F238E27FC236}">
                <a16:creationId xmlns:a16="http://schemas.microsoft.com/office/drawing/2014/main" id="{15478FBD-BB7E-1945-998B-837410E807AF}"/>
              </a:ext>
            </a:extLst>
          </p:cNvPr>
          <p:cNvSpPr/>
          <p:nvPr/>
        </p:nvSpPr>
        <p:spPr>
          <a:xfrm rot="10800000">
            <a:off x="8319969" y="4469349"/>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8131746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Umacnianie skarp wykopów</a:t>
            </a:r>
            <a:endParaRPr lang="pl-PL" sz="3600" b="1" dirty="0">
              <a:solidFill>
                <a:schemeClr val="tx1"/>
              </a:solidFill>
            </a:endParaRPr>
          </a:p>
        </p:txBody>
      </p:sp>
      <p:pic>
        <p:nvPicPr>
          <p:cNvPr id="4" name="Obraz 3">
            <a:extLst>
              <a:ext uri="{FF2B5EF4-FFF2-40B4-BE49-F238E27FC236}">
                <a16:creationId xmlns:a16="http://schemas.microsoft.com/office/drawing/2014/main" id="{BF26F4F9-24B4-9645-BF8A-FB303F10E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1" y="1558976"/>
            <a:ext cx="8606546" cy="4811843"/>
          </a:xfrm>
          <a:prstGeom prst="rect">
            <a:avLst/>
          </a:prstGeom>
        </p:spPr>
      </p:pic>
    </p:spTree>
    <p:extLst>
      <p:ext uri="{BB962C8B-B14F-4D97-AF65-F5344CB8AC3E}">
        <p14:creationId xmlns:p14="http://schemas.microsoft.com/office/powerpoint/2010/main" val="32015600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Umacnianie wykopów – wykopy rozparte </a:t>
            </a:r>
            <a:endParaRPr lang="pl-PL" sz="3600" b="1" dirty="0">
              <a:solidFill>
                <a:schemeClr val="tx1"/>
              </a:solidFill>
            </a:endParaRPr>
          </a:p>
        </p:txBody>
      </p:sp>
      <p:pic>
        <p:nvPicPr>
          <p:cNvPr id="4" name="Obraz 3">
            <a:extLst>
              <a:ext uri="{FF2B5EF4-FFF2-40B4-BE49-F238E27FC236}">
                <a16:creationId xmlns:a16="http://schemas.microsoft.com/office/drawing/2014/main" id="{B02E3684-854B-1D47-A5CC-DA7106675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12" y="1771858"/>
            <a:ext cx="8141324" cy="4813300"/>
          </a:xfrm>
          <a:prstGeom prst="rect">
            <a:avLst/>
          </a:prstGeom>
        </p:spPr>
      </p:pic>
    </p:spTree>
    <p:extLst>
      <p:ext uri="{BB962C8B-B14F-4D97-AF65-F5344CB8AC3E}">
        <p14:creationId xmlns:p14="http://schemas.microsoft.com/office/powerpoint/2010/main" val="21357305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Umacnianie wykopów – wykopy rozparte </a:t>
            </a:r>
            <a:endParaRPr lang="pl-PL" sz="3600" b="1" dirty="0">
              <a:solidFill>
                <a:schemeClr val="tx1"/>
              </a:solidFill>
            </a:endParaRPr>
          </a:p>
        </p:txBody>
      </p:sp>
      <p:pic>
        <p:nvPicPr>
          <p:cNvPr id="3" name="Obraz 2">
            <a:extLst>
              <a:ext uri="{FF2B5EF4-FFF2-40B4-BE49-F238E27FC236}">
                <a16:creationId xmlns:a16="http://schemas.microsoft.com/office/drawing/2014/main" id="{A0D6A9EF-6C9E-C041-85C4-58492E7EC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1" y="1452747"/>
            <a:ext cx="8334531" cy="4975367"/>
          </a:xfrm>
          <a:prstGeom prst="rect">
            <a:avLst/>
          </a:prstGeom>
        </p:spPr>
      </p:pic>
    </p:spTree>
    <p:extLst>
      <p:ext uri="{BB962C8B-B14F-4D97-AF65-F5344CB8AC3E}">
        <p14:creationId xmlns:p14="http://schemas.microsoft.com/office/powerpoint/2010/main" val="14287321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Umacnianie wykopów – wykopy rozparte </a:t>
            </a:r>
            <a:endParaRPr lang="pl-PL" sz="3600" b="1" dirty="0">
              <a:solidFill>
                <a:schemeClr val="tx1"/>
              </a:solidFill>
            </a:endParaRPr>
          </a:p>
        </p:txBody>
      </p:sp>
      <p:pic>
        <p:nvPicPr>
          <p:cNvPr id="4" name="Obraz 3">
            <a:extLst>
              <a:ext uri="{FF2B5EF4-FFF2-40B4-BE49-F238E27FC236}">
                <a16:creationId xmlns:a16="http://schemas.microsoft.com/office/drawing/2014/main" id="{0AF8C6BA-C753-9D4A-A119-A141C31A4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1" y="1560025"/>
            <a:ext cx="8562867" cy="5297975"/>
          </a:xfrm>
          <a:prstGeom prst="rect">
            <a:avLst/>
          </a:prstGeom>
        </p:spPr>
      </p:pic>
    </p:spTree>
    <p:extLst>
      <p:ext uri="{BB962C8B-B14F-4D97-AF65-F5344CB8AC3E}">
        <p14:creationId xmlns:p14="http://schemas.microsoft.com/office/powerpoint/2010/main" val="7292075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Umacnianie wykopów – ścianki szczelne </a:t>
            </a:r>
            <a:endParaRPr lang="pl-PL" sz="3600" b="1" dirty="0">
              <a:solidFill>
                <a:schemeClr val="tx1"/>
              </a:solidFill>
            </a:endParaRPr>
          </a:p>
        </p:txBody>
      </p:sp>
      <p:pic>
        <p:nvPicPr>
          <p:cNvPr id="4" name="Obraz 3">
            <a:extLst>
              <a:ext uri="{FF2B5EF4-FFF2-40B4-BE49-F238E27FC236}">
                <a16:creationId xmlns:a16="http://schemas.microsoft.com/office/drawing/2014/main" id="{E46FB8E2-3844-B14D-9AD4-5501AB65E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84207"/>
            <a:ext cx="8147154" cy="4838700"/>
          </a:xfrm>
          <a:prstGeom prst="rect">
            <a:avLst/>
          </a:prstGeom>
        </p:spPr>
      </p:pic>
    </p:spTree>
    <p:extLst>
      <p:ext uri="{BB962C8B-B14F-4D97-AF65-F5344CB8AC3E}">
        <p14:creationId xmlns:p14="http://schemas.microsoft.com/office/powerpoint/2010/main" val="16459691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Wykonywanie nasypów</a:t>
            </a:r>
            <a:endParaRPr lang="pl-PL" sz="36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35460" y="1254569"/>
            <a:ext cx="8119363" cy="70788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Do wykonywania nasypów najlepiej nadają się rozkruszone i rozdrobnione skały, grunty kamieniste, żwiry, pospółki i piaski </a:t>
            </a: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285115" y="1438048"/>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825190" y="1176797"/>
            <a:ext cx="34854" cy="340258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0A303768-3725-F54F-968A-A880293D0082}"/>
              </a:ext>
            </a:extLst>
          </p:cNvPr>
          <p:cNvSpPr/>
          <p:nvPr/>
        </p:nvSpPr>
        <p:spPr>
          <a:xfrm>
            <a:off x="235460" y="2040227"/>
            <a:ext cx="8119363" cy="4154984"/>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342900" indent="-342900">
              <a:buFont typeface="Arial" panose="020B0604020202020204" pitchFamily="34" charset="0"/>
              <a:buChar char="•"/>
            </a:pPr>
            <a:r>
              <a:rPr lang="pl-PL" sz="2400" b="1" dirty="0">
                <a:solidFill>
                  <a:schemeClr val="tx1"/>
                </a:solidFill>
              </a:rPr>
              <a:t>Nasypy wykonuje się  warstwami poziomymi lub skośnymi. </a:t>
            </a:r>
          </a:p>
          <a:p>
            <a:pPr marL="342900" indent="-342900">
              <a:buFont typeface="Arial" panose="020B0604020202020204" pitchFamily="34" charset="0"/>
              <a:buChar char="•"/>
            </a:pPr>
            <a:r>
              <a:rPr lang="pl-PL" sz="2400" b="1" dirty="0">
                <a:solidFill>
                  <a:schemeClr val="tx1"/>
                </a:solidFill>
              </a:rPr>
              <a:t>Wykonywanie nasypu warstwami poziomymi jest najbardziej prawidłowe, szczególnie jeśli korona nasypu ma być obciążona, np. drogą lub torowiskiem. Sposób ten polega na nanoszeniu gruntu na teren nasypu warstwami poziomymi grubości zależnej od rodzaju sprzętu służącego do nanoszenia. </a:t>
            </a:r>
          </a:p>
          <a:p>
            <a:pPr marL="342900" indent="-342900">
              <a:buFont typeface="Arial" panose="020B0604020202020204" pitchFamily="34" charset="0"/>
              <a:buChar char="•"/>
            </a:pPr>
            <a:r>
              <a:rPr lang="pl-PL" sz="2400" b="1" dirty="0">
                <a:solidFill>
                  <a:schemeClr val="tx1"/>
                </a:solidFill>
              </a:rPr>
              <a:t>Nanoszenie przez maszynę kolejnej warstwy powoduje już wstępne zagęszczenie (ciężarem maszyny) poprzednio ułożonej warstwy, co jest warunkiem zapewniającym uzyskanie prawidłowej struktury gruntu w nasypie </a:t>
            </a:r>
          </a:p>
        </p:txBody>
      </p:sp>
      <p:sp>
        <p:nvSpPr>
          <p:cNvPr id="11" name="Strzałka w prawo 10">
            <a:extLst>
              <a:ext uri="{FF2B5EF4-FFF2-40B4-BE49-F238E27FC236}">
                <a16:creationId xmlns:a16="http://schemas.microsoft.com/office/drawing/2014/main" id="{15478FBD-BB7E-1945-998B-837410E807AF}"/>
              </a:ext>
            </a:extLst>
          </p:cNvPr>
          <p:cNvSpPr/>
          <p:nvPr/>
        </p:nvSpPr>
        <p:spPr>
          <a:xfrm rot="10800000">
            <a:off x="8335174" y="4358128"/>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0878407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Wykonywanie nasypów</a:t>
            </a:r>
            <a:endParaRPr lang="pl-PL" sz="36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35460" y="1254569"/>
            <a:ext cx="8119363" cy="523220"/>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800" b="1" dirty="0">
                <a:solidFill>
                  <a:schemeClr val="tx1"/>
                </a:solidFill>
              </a:rPr>
              <a:t>Umacnianie skarp nasypów </a:t>
            </a: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315524" y="1358494"/>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825190" y="1176797"/>
            <a:ext cx="34854" cy="340258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0A303768-3725-F54F-968A-A880293D0082}"/>
              </a:ext>
            </a:extLst>
          </p:cNvPr>
          <p:cNvSpPr/>
          <p:nvPr/>
        </p:nvSpPr>
        <p:spPr>
          <a:xfrm>
            <a:off x="235460" y="1881714"/>
            <a:ext cx="8119363" cy="409342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marL="342900" indent="-342900">
              <a:buFont typeface="Arial" panose="020B0604020202020204" pitchFamily="34" charset="0"/>
              <a:buChar char="•"/>
            </a:pPr>
            <a:r>
              <a:rPr lang="pl-PL" sz="2000" b="1" dirty="0">
                <a:solidFill>
                  <a:schemeClr val="tx1"/>
                </a:solidFill>
              </a:rPr>
              <a:t>Po usypaniu nasypu i jego zagęszczeniu pozostają skarpy w stanie surowym; wymagają one wykończenia, tj. wyprofilowania i wykonania nawierzchni zabezpieczającej skarpy przed niszczącym działaniem opadów, wiatru, zadeptywaniem. </a:t>
            </a:r>
          </a:p>
          <a:p>
            <a:pPr marL="342900" indent="-342900">
              <a:buFont typeface="Arial" panose="020B0604020202020204" pitchFamily="34" charset="0"/>
              <a:buChar char="•"/>
            </a:pPr>
            <a:r>
              <a:rPr lang="pl-PL" sz="2000" b="1" dirty="0">
                <a:solidFill>
                  <a:schemeClr val="tx1"/>
                </a:solidFill>
              </a:rPr>
              <a:t>Profilowanie, czyli ostateczne dokładne ukształtowanie powierzchni nasypu, wykonuje się przeważnie ręcznie/</a:t>
            </a:r>
            <a:r>
              <a:rPr lang="pl-PL" sz="2000" b="1" dirty="0">
                <a:solidFill>
                  <a:schemeClr val="accent2"/>
                </a:solidFill>
              </a:rPr>
              <a:t>mechanicznie</a:t>
            </a:r>
            <a:r>
              <a:rPr lang="pl-PL" sz="2000" b="1" dirty="0">
                <a:solidFill>
                  <a:schemeClr val="tx1"/>
                </a:solidFill>
              </a:rPr>
              <a:t>, nanosząc i rozprowadzając warstw humusu, jeżeli nasyp ma być obsadzony roślinnością, lub czystego piasku pod umocnienia z kamienia lub betonu. </a:t>
            </a:r>
          </a:p>
          <a:p>
            <a:pPr marL="342900" indent="-342900">
              <a:buFont typeface="Arial" panose="020B0604020202020204" pitchFamily="34" charset="0"/>
              <a:buChar char="•"/>
            </a:pPr>
            <a:r>
              <a:rPr lang="pl-PL" sz="2000" b="1" dirty="0">
                <a:solidFill>
                  <a:schemeClr val="tx1"/>
                </a:solidFill>
              </a:rPr>
              <a:t>Wybór materiału na umocnienie powierzchni nasypu zależy od nachylenia skarp oraz od tego, jakie czynniki będą na tę powierzchnię oddziaływać. Materiał na umocnienie to np. trawa, darń z łąk, kamienie polne, kamienie ciosane, cegła klinkierowa, płyty betonowe. </a:t>
            </a:r>
          </a:p>
        </p:txBody>
      </p:sp>
      <p:sp>
        <p:nvSpPr>
          <p:cNvPr id="11" name="Strzałka w prawo 10">
            <a:extLst>
              <a:ext uri="{FF2B5EF4-FFF2-40B4-BE49-F238E27FC236}">
                <a16:creationId xmlns:a16="http://schemas.microsoft.com/office/drawing/2014/main" id="{15478FBD-BB7E-1945-998B-837410E807AF}"/>
              </a:ext>
            </a:extLst>
          </p:cNvPr>
          <p:cNvSpPr/>
          <p:nvPr/>
        </p:nvSpPr>
        <p:spPr>
          <a:xfrm rot="10800000">
            <a:off x="8335174" y="4358128"/>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382760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a:t>
            </a:r>
            <a:endParaRPr lang="pl-PL" sz="3600" b="1" dirty="0">
              <a:solidFill>
                <a:schemeClr val="tx1"/>
              </a:solidFill>
            </a:endParaRPr>
          </a:p>
        </p:txBody>
      </p:sp>
      <p:pic>
        <p:nvPicPr>
          <p:cNvPr id="4" name="Obraz 3">
            <a:extLst>
              <a:ext uri="{FF2B5EF4-FFF2-40B4-BE49-F238E27FC236}">
                <a16:creationId xmlns:a16="http://schemas.microsoft.com/office/drawing/2014/main" id="{072E1C15-08CD-3643-A693-0570C9CA8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04" y="1840642"/>
            <a:ext cx="8379503" cy="4230374"/>
          </a:xfrm>
          <a:prstGeom prst="rect">
            <a:avLst/>
          </a:prstGeom>
        </p:spPr>
      </p:pic>
    </p:spTree>
    <p:extLst>
      <p:ext uri="{BB962C8B-B14F-4D97-AF65-F5344CB8AC3E}">
        <p14:creationId xmlns:p14="http://schemas.microsoft.com/office/powerpoint/2010/main" val="5858149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a:t>
            </a:r>
            <a:endParaRPr lang="pl-PL" sz="3600" b="1" dirty="0">
              <a:solidFill>
                <a:schemeClr val="tx1"/>
              </a:solidFill>
            </a:endParaRPr>
          </a:p>
        </p:txBody>
      </p:sp>
      <p:pic>
        <p:nvPicPr>
          <p:cNvPr id="3" name="Obraz 2">
            <a:extLst>
              <a:ext uri="{FF2B5EF4-FFF2-40B4-BE49-F238E27FC236}">
                <a16:creationId xmlns:a16="http://schemas.microsoft.com/office/drawing/2014/main" id="{5C9DF5E2-991A-E249-9C06-1969C58A4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1" y="1709845"/>
            <a:ext cx="8786427" cy="4511073"/>
          </a:xfrm>
          <a:prstGeom prst="rect">
            <a:avLst/>
          </a:prstGeom>
        </p:spPr>
      </p:pic>
    </p:spTree>
    <p:extLst>
      <p:ext uri="{BB962C8B-B14F-4D97-AF65-F5344CB8AC3E}">
        <p14:creationId xmlns:p14="http://schemas.microsoft.com/office/powerpoint/2010/main" val="373647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Podstawowe definicje </a:t>
            </a:r>
            <a:endParaRPr lang="pl-PL" sz="2800" dirty="0">
              <a:solidFill>
                <a:schemeClr val="tx1"/>
              </a:solidFill>
            </a:endParaRPr>
          </a:p>
        </p:txBody>
      </p:sp>
      <p:pic>
        <p:nvPicPr>
          <p:cNvPr id="4" name="Obraz 3">
            <a:extLst>
              <a:ext uri="{FF2B5EF4-FFF2-40B4-BE49-F238E27FC236}">
                <a16:creationId xmlns:a16="http://schemas.microsoft.com/office/drawing/2014/main" id="{29F7F5A7-E7B5-0240-AEB2-87B8669ED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2" y="956218"/>
            <a:ext cx="8771436" cy="3536487"/>
          </a:xfrm>
          <a:prstGeom prst="rect">
            <a:avLst/>
          </a:prstGeom>
        </p:spPr>
      </p:pic>
    </p:spTree>
    <p:extLst>
      <p:ext uri="{BB962C8B-B14F-4D97-AF65-F5344CB8AC3E}">
        <p14:creationId xmlns:p14="http://schemas.microsoft.com/office/powerpoint/2010/main" val="12100201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a:t>
            </a:r>
            <a:endParaRPr lang="pl-PL" sz="3600" b="1" dirty="0">
              <a:solidFill>
                <a:schemeClr val="tx1"/>
              </a:solidFill>
            </a:endParaRPr>
          </a:p>
        </p:txBody>
      </p:sp>
      <p:pic>
        <p:nvPicPr>
          <p:cNvPr id="3" name="Obraz 2">
            <a:extLst>
              <a:ext uri="{FF2B5EF4-FFF2-40B4-BE49-F238E27FC236}">
                <a16:creationId xmlns:a16="http://schemas.microsoft.com/office/drawing/2014/main" id="{C4C38EE7-CB06-9B40-B3CE-B5A030D32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63" y="1753840"/>
            <a:ext cx="8499423" cy="4338944"/>
          </a:xfrm>
          <a:prstGeom prst="rect">
            <a:avLst/>
          </a:prstGeom>
        </p:spPr>
      </p:pic>
    </p:spTree>
    <p:extLst>
      <p:ext uri="{BB962C8B-B14F-4D97-AF65-F5344CB8AC3E}">
        <p14:creationId xmlns:p14="http://schemas.microsoft.com/office/powerpoint/2010/main" val="28651336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a:t>
            </a:r>
            <a:endParaRPr lang="pl-PL" sz="36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35460" y="1254569"/>
            <a:ext cx="8119363" cy="1323439"/>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Najprostszym sposobem odwodnienia terenu, na którym prowadzi się roboty ziemne, jest wykonanie rowów terenowych, zapewniających grawitacyjne odprowadzenie wód deszczowych poza rejon objęty robotami. </a:t>
            </a: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315524" y="1713921"/>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825190" y="1176797"/>
            <a:ext cx="34854" cy="340258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0A303768-3725-F54F-968A-A880293D0082}"/>
              </a:ext>
            </a:extLst>
          </p:cNvPr>
          <p:cNvSpPr/>
          <p:nvPr/>
        </p:nvSpPr>
        <p:spPr>
          <a:xfrm>
            <a:off x="235460" y="2655779"/>
            <a:ext cx="8119363" cy="2862322"/>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Należy zapobiegać zdzieraniu wody odpadowej na dnie wykopu. </a:t>
            </a:r>
          </a:p>
          <a:p>
            <a:r>
              <a:rPr lang="pl-PL" sz="2000" b="1" dirty="0">
                <a:solidFill>
                  <a:schemeClr val="tx1"/>
                </a:solidFill>
              </a:rPr>
              <a:t>Można temu zapobiec, jeśli na dnie wykopu zostanie wykonana sieć rowków o niewielkim spadku w kierunku narożnika wykopu, a powierzchnia dna wykopu-ukształtowana z lekkim pochyleniem w kierunku rowków. </a:t>
            </a:r>
          </a:p>
          <a:p>
            <a:r>
              <a:rPr lang="pl-PL" sz="2000" b="1" dirty="0">
                <a:solidFill>
                  <a:schemeClr val="tx1"/>
                </a:solidFill>
              </a:rPr>
              <a:t>W narożniku wykopu gdzie następuje odprowadzenie przez rowki wód z dna wykopu, należy wykonać studzienkę zbiorczą, z której, zależnie od intensywności opadów, wybiera się wiadrami lub wypompowuje mechanicznie zbierającą się wodę. </a:t>
            </a:r>
          </a:p>
        </p:txBody>
      </p:sp>
      <p:sp>
        <p:nvSpPr>
          <p:cNvPr id="11" name="Strzałka w prawo 10">
            <a:extLst>
              <a:ext uri="{FF2B5EF4-FFF2-40B4-BE49-F238E27FC236}">
                <a16:creationId xmlns:a16="http://schemas.microsoft.com/office/drawing/2014/main" id="{15478FBD-BB7E-1945-998B-837410E807AF}"/>
              </a:ext>
            </a:extLst>
          </p:cNvPr>
          <p:cNvSpPr/>
          <p:nvPr/>
        </p:nvSpPr>
        <p:spPr>
          <a:xfrm rot="10800000">
            <a:off x="8335174" y="4358128"/>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287610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a:t>
            </a:r>
            <a:endParaRPr lang="pl-PL" sz="3600" b="1" dirty="0">
              <a:solidFill>
                <a:schemeClr val="tx1"/>
              </a:solidFill>
            </a:endParaRPr>
          </a:p>
        </p:txBody>
      </p:sp>
      <p:pic>
        <p:nvPicPr>
          <p:cNvPr id="4" name="Obraz 3">
            <a:extLst>
              <a:ext uri="{FF2B5EF4-FFF2-40B4-BE49-F238E27FC236}">
                <a16:creationId xmlns:a16="http://schemas.microsoft.com/office/drawing/2014/main" id="{AA29CC5B-E311-2B42-8372-35383C705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98" y="1933731"/>
            <a:ext cx="8304551" cy="4024474"/>
          </a:xfrm>
          <a:prstGeom prst="rect">
            <a:avLst/>
          </a:prstGeom>
        </p:spPr>
      </p:pic>
    </p:spTree>
    <p:extLst>
      <p:ext uri="{BB962C8B-B14F-4D97-AF65-F5344CB8AC3E}">
        <p14:creationId xmlns:p14="http://schemas.microsoft.com/office/powerpoint/2010/main" val="1277720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a:t>
            </a:r>
            <a:endParaRPr lang="pl-PL" sz="3600" b="1" dirty="0">
              <a:solidFill>
                <a:schemeClr val="tx1"/>
              </a:solidFill>
            </a:endParaRPr>
          </a:p>
        </p:txBody>
      </p:sp>
      <p:pic>
        <p:nvPicPr>
          <p:cNvPr id="3" name="Obraz 2">
            <a:extLst>
              <a:ext uri="{FF2B5EF4-FFF2-40B4-BE49-F238E27FC236}">
                <a16:creationId xmlns:a16="http://schemas.microsoft.com/office/drawing/2014/main" id="{1AC3AB56-C2AB-3543-883D-ACC850FBB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45" y="1794727"/>
            <a:ext cx="8439462" cy="4122352"/>
          </a:xfrm>
          <a:prstGeom prst="rect">
            <a:avLst/>
          </a:prstGeom>
        </p:spPr>
      </p:pic>
    </p:spTree>
    <p:extLst>
      <p:ext uri="{BB962C8B-B14F-4D97-AF65-F5344CB8AC3E}">
        <p14:creationId xmlns:p14="http://schemas.microsoft.com/office/powerpoint/2010/main" val="7282947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  </a:t>
            </a:r>
            <a:endParaRPr lang="pl-PL" sz="3600" b="1" dirty="0">
              <a:solidFill>
                <a:schemeClr val="tx1"/>
              </a:solidFill>
            </a:endParaRPr>
          </a:p>
        </p:txBody>
      </p:sp>
      <p:pic>
        <p:nvPicPr>
          <p:cNvPr id="3" name="Obraz 2">
            <a:extLst>
              <a:ext uri="{FF2B5EF4-FFF2-40B4-BE49-F238E27FC236}">
                <a16:creationId xmlns:a16="http://schemas.microsoft.com/office/drawing/2014/main" id="{D44CBB15-9740-7544-8A5E-FBAA3B004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74" y="1393472"/>
            <a:ext cx="8229600" cy="5288222"/>
          </a:xfrm>
          <a:prstGeom prst="rect">
            <a:avLst/>
          </a:prstGeom>
        </p:spPr>
      </p:pic>
    </p:spTree>
    <p:extLst>
      <p:ext uri="{BB962C8B-B14F-4D97-AF65-F5344CB8AC3E}">
        <p14:creationId xmlns:p14="http://schemas.microsoft.com/office/powerpoint/2010/main" val="25619041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a:t>
            </a:r>
            <a:endParaRPr lang="pl-PL" sz="3600" b="1" dirty="0">
              <a:solidFill>
                <a:schemeClr val="tx1"/>
              </a:solidFill>
            </a:endParaRPr>
          </a:p>
        </p:txBody>
      </p:sp>
      <p:pic>
        <p:nvPicPr>
          <p:cNvPr id="4" name="Obraz 3">
            <a:extLst>
              <a:ext uri="{FF2B5EF4-FFF2-40B4-BE49-F238E27FC236}">
                <a16:creationId xmlns:a16="http://schemas.microsoft.com/office/drawing/2014/main" id="{81E64967-F4BA-0947-9894-8AC03A24C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45" y="1715989"/>
            <a:ext cx="8094689" cy="4659635"/>
          </a:xfrm>
          <a:prstGeom prst="rect">
            <a:avLst/>
          </a:prstGeom>
        </p:spPr>
      </p:pic>
    </p:spTree>
    <p:extLst>
      <p:ext uri="{BB962C8B-B14F-4D97-AF65-F5344CB8AC3E}">
        <p14:creationId xmlns:p14="http://schemas.microsoft.com/office/powerpoint/2010/main" val="8185266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a:t>
            </a:r>
            <a:endParaRPr lang="pl-PL" sz="3600" b="1" dirty="0">
              <a:solidFill>
                <a:schemeClr val="tx1"/>
              </a:solidFill>
            </a:endParaRPr>
          </a:p>
        </p:txBody>
      </p:sp>
      <p:pic>
        <p:nvPicPr>
          <p:cNvPr id="3" name="Obraz 2">
            <a:extLst>
              <a:ext uri="{FF2B5EF4-FFF2-40B4-BE49-F238E27FC236}">
                <a16:creationId xmlns:a16="http://schemas.microsoft.com/office/drawing/2014/main" id="{4C39B0AA-89B7-184C-B88A-6960D4723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61" y="1533264"/>
            <a:ext cx="8441654" cy="4882525"/>
          </a:xfrm>
          <a:prstGeom prst="rect">
            <a:avLst/>
          </a:prstGeom>
        </p:spPr>
      </p:pic>
    </p:spTree>
    <p:extLst>
      <p:ext uri="{BB962C8B-B14F-4D97-AF65-F5344CB8AC3E}">
        <p14:creationId xmlns:p14="http://schemas.microsoft.com/office/powerpoint/2010/main" val="15437280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a:t>
            </a:r>
            <a:endParaRPr lang="pl-PL" sz="3600" b="1" dirty="0">
              <a:solidFill>
                <a:schemeClr val="tx1"/>
              </a:solidFill>
            </a:endParaRPr>
          </a:p>
        </p:txBody>
      </p:sp>
      <p:pic>
        <p:nvPicPr>
          <p:cNvPr id="3" name="Obraz 2">
            <a:extLst>
              <a:ext uri="{FF2B5EF4-FFF2-40B4-BE49-F238E27FC236}">
                <a16:creationId xmlns:a16="http://schemas.microsoft.com/office/drawing/2014/main" id="{4B6632D3-6AEA-4243-AD77-438248C16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44" y="1518300"/>
            <a:ext cx="8139659" cy="5339700"/>
          </a:xfrm>
          <a:prstGeom prst="rect">
            <a:avLst/>
          </a:prstGeom>
        </p:spPr>
      </p:pic>
    </p:spTree>
    <p:extLst>
      <p:ext uri="{BB962C8B-B14F-4D97-AF65-F5344CB8AC3E}">
        <p14:creationId xmlns:p14="http://schemas.microsoft.com/office/powerpoint/2010/main" val="39295202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 - drenaże  </a:t>
            </a:r>
            <a:endParaRPr lang="pl-PL" sz="3600" b="1" dirty="0">
              <a:solidFill>
                <a:schemeClr val="tx1"/>
              </a:solidFill>
            </a:endParaRPr>
          </a:p>
        </p:txBody>
      </p:sp>
      <p:pic>
        <p:nvPicPr>
          <p:cNvPr id="4" name="Obraz 3">
            <a:extLst>
              <a:ext uri="{FF2B5EF4-FFF2-40B4-BE49-F238E27FC236}">
                <a16:creationId xmlns:a16="http://schemas.microsoft.com/office/drawing/2014/main" id="{1C898579-FD48-EE47-A142-59B0936D7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55" y="1911656"/>
            <a:ext cx="8214610" cy="3861294"/>
          </a:xfrm>
          <a:prstGeom prst="rect">
            <a:avLst/>
          </a:prstGeom>
        </p:spPr>
      </p:pic>
    </p:spTree>
    <p:extLst>
      <p:ext uri="{BB962C8B-B14F-4D97-AF65-F5344CB8AC3E}">
        <p14:creationId xmlns:p14="http://schemas.microsoft.com/office/powerpoint/2010/main" val="31085382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9197CE6-6513-1543-9A13-38E3258E7CD9}"/>
              </a:ext>
            </a:extLst>
          </p:cNvPr>
          <p:cNvSpPr/>
          <p:nvPr/>
        </p:nvSpPr>
        <p:spPr>
          <a:xfrm>
            <a:off x="222662" y="21807"/>
            <a:ext cx="5862181" cy="523220"/>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l-PL" sz="2800" b="1" dirty="0">
                <a:solidFill>
                  <a:schemeClr val="tx1"/>
                </a:solidFill>
              </a:rPr>
              <a:t>Technologia robót ziemnych </a:t>
            </a:r>
            <a:endParaRPr lang="pl-PL" sz="2800" dirty="0">
              <a:solidFill>
                <a:schemeClr val="tx1"/>
              </a:solidFill>
            </a:endParaRPr>
          </a:p>
        </p:txBody>
      </p:sp>
      <p:sp>
        <p:nvSpPr>
          <p:cNvPr id="7" name="Prostokąt 6">
            <a:extLst>
              <a:ext uri="{FF2B5EF4-FFF2-40B4-BE49-F238E27FC236}">
                <a16:creationId xmlns:a16="http://schemas.microsoft.com/office/drawing/2014/main" id="{CBDD81FB-50F0-E04C-9570-8785EB297DB0}"/>
              </a:ext>
            </a:extLst>
          </p:cNvPr>
          <p:cNvSpPr/>
          <p:nvPr/>
        </p:nvSpPr>
        <p:spPr>
          <a:xfrm>
            <a:off x="222661" y="622799"/>
            <a:ext cx="8786427" cy="553998"/>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3000" b="1" dirty="0">
                <a:solidFill>
                  <a:srgbClr val="00000A"/>
                </a:solidFill>
                <a:latin typeface="+mj-lt"/>
                <a:ea typeface="Calibri" panose="020F0502020204030204" pitchFamily="34" charset="0"/>
              </a:rPr>
              <a:t> Odwadnianie wykopów</a:t>
            </a:r>
            <a:endParaRPr lang="pl-PL" sz="3600" b="1" dirty="0">
              <a:solidFill>
                <a:schemeClr val="tx1"/>
              </a:solidFill>
            </a:endParaRPr>
          </a:p>
        </p:txBody>
      </p:sp>
      <p:sp>
        <p:nvSpPr>
          <p:cNvPr id="8" name="Prostokąt 7">
            <a:extLst>
              <a:ext uri="{FF2B5EF4-FFF2-40B4-BE49-F238E27FC236}">
                <a16:creationId xmlns:a16="http://schemas.microsoft.com/office/drawing/2014/main" id="{2826CF63-4DCF-D644-B4FB-053B46E8B4F0}"/>
              </a:ext>
            </a:extLst>
          </p:cNvPr>
          <p:cNvSpPr/>
          <p:nvPr/>
        </p:nvSpPr>
        <p:spPr>
          <a:xfrm>
            <a:off x="235460" y="1254569"/>
            <a:ext cx="8119363" cy="1631216"/>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000" b="1" dirty="0">
                <a:solidFill>
                  <a:schemeClr val="tx1"/>
                </a:solidFill>
              </a:rPr>
              <a:t>Można - poza obrysem budowanego obiektu od strony, z której napływa woda lub też dookoła całej jego podziemnej części - wykonać drenaż. </a:t>
            </a:r>
          </a:p>
          <a:p>
            <a:r>
              <a:rPr lang="pl-PL" sz="2000" b="1" dirty="0">
                <a:solidFill>
                  <a:schemeClr val="tx1"/>
                </a:solidFill>
              </a:rPr>
              <a:t>Jest to sieć rurek ceramicznych, ułożonych w rowkach wypełnionych żwirem i pospółką, odprowadzających grawitacyjnie wodę gruntową poza teren robót. </a:t>
            </a:r>
          </a:p>
        </p:txBody>
      </p:sp>
      <p:sp>
        <p:nvSpPr>
          <p:cNvPr id="2" name="Strzałka w prawo 1">
            <a:extLst>
              <a:ext uri="{FF2B5EF4-FFF2-40B4-BE49-F238E27FC236}">
                <a16:creationId xmlns:a16="http://schemas.microsoft.com/office/drawing/2014/main" id="{2FC43FC2-9521-2E4F-BE96-A4069BC92C9E}"/>
              </a:ext>
            </a:extLst>
          </p:cNvPr>
          <p:cNvSpPr/>
          <p:nvPr/>
        </p:nvSpPr>
        <p:spPr>
          <a:xfrm rot="10800000">
            <a:off x="8350378" y="1834533"/>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9" name="Łącznik prosty 8">
            <a:extLst>
              <a:ext uri="{FF2B5EF4-FFF2-40B4-BE49-F238E27FC236}">
                <a16:creationId xmlns:a16="http://schemas.microsoft.com/office/drawing/2014/main" id="{5B5E6B13-6513-BE4A-89E9-63AC82206C9F}"/>
              </a:ext>
            </a:extLst>
          </p:cNvPr>
          <p:cNvCxnSpPr>
            <a:cxnSpLocks/>
          </p:cNvCxnSpPr>
          <p:nvPr/>
        </p:nvCxnSpPr>
        <p:spPr>
          <a:xfrm>
            <a:off x="8825190" y="1176797"/>
            <a:ext cx="34854" cy="340258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1" name="Strzałka w prawo 10">
            <a:extLst>
              <a:ext uri="{FF2B5EF4-FFF2-40B4-BE49-F238E27FC236}">
                <a16:creationId xmlns:a16="http://schemas.microsoft.com/office/drawing/2014/main" id="{15478FBD-BB7E-1945-998B-837410E807AF}"/>
              </a:ext>
            </a:extLst>
          </p:cNvPr>
          <p:cNvSpPr/>
          <p:nvPr/>
        </p:nvSpPr>
        <p:spPr>
          <a:xfrm rot="10800000">
            <a:off x="8315524" y="4302803"/>
            <a:ext cx="509666" cy="404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53515DB2-CD44-6C4B-B3AE-04A8158B0631}"/>
              </a:ext>
            </a:extLst>
          </p:cNvPr>
          <p:cNvSpPr/>
          <p:nvPr/>
        </p:nvSpPr>
        <p:spPr>
          <a:xfrm>
            <a:off x="235460" y="3240235"/>
            <a:ext cx="8119363" cy="2308324"/>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pl-PL" sz="2400" b="1" dirty="0">
                <a:solidFill>
                  <a:schemeClr val="tx1"/>
                </a:solidFill>
              </a:rPr>
              <a:t>Konieczność zapewnienia odbioru wody odpompowywanej z wykopu, studni depresyjnych lub napływającej z drenażu. </a:t>
            </a:r>
          </a:p>
          <a:p>
            <a:endParaRPr lang="pl-PL" sz="2400" b="1" dirty="0">
              <a:solidFill>
                <a:schemeClr val="tx1"/>
              </a:solidFill>
            </a:endParaRPr>
          </a:p>
          <a:p>
            <a:r>
              <a:rPr lang="pl-PL" sz="2400" b="1" dirty="0">
                <a:solidFill>
                  <a:schemeClr val="tx1"/>
                </a:solidFill>
              </a:rPr>
              <a:t>Najprościej jest doprowadzić tę wodę do istniejącej w pobliżu sieci kanalizacji deszczowej lub do rowów melioracyjnych albo innych powierzchniowych cieków wodnych </a:t>
            </a:r>
          </a:p>
        </p:txBody>
      </p:sp>
    </p:spTree>
    <p:extLst>
      <p:ext uri="{BB962C8B-B14F-4D97-AF65-F5344CB8AC3E}">
        <p14:creationId xmlns:p14="http://schemas.microsoft.com/office/powerpoint/2010/main" val="2331806417"/>
      </p:ext>
    </p:extLst>
  </p:cSld>
  <p:clrMapOvr>
    <a:masterClrMapping/>
  </p:clrMapOvr>
</p:sld>
</file>

<file path=ppt/theme/theme1.xml><?xml version="1.0" encoding="utf-8"?>
<a:theme xmlns:a="http://schemas.openxmlformats.org/drawingml/2006/main" name="1_Motyw pakietu Offic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{2E2B9F02-BA56-1849-9B9F-CF92CF09AABF}tf16401378</Template>
  <TotalTime>9865</TotalTime>
  <Words>3391</Words>
  <Application>Microsoft Macintosh PowerPoint</Application>
  <PresentationFormat>Pokaz na ekranie (4:3)</PresentationFormat>
  <Paragraphs>453</Paragraphs>
  <Slides>128</Slides>
  <Notes>128</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128</vt:i4>
      </vt:variant>
    </vt:vector>
  </HeadingPairs>
  <TitlesOfParts>
    <vt:vector size="132" baseType="lpstr">
      <vt:lpstr>Arial</vt:lpstr>
      <vt:lpstr>Calibri</vt:lpstr>
      <vt:lpstr>Times New Roman</vt:lpstr>
      <vt:lpstr>1_Motyw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Adam Rak</dc:creator>
  <cp:lastModifiedBy>Adam Rak</cp:lastModifiedBy>
  <cp:revision>584</cp:revision>
  <cp:lastPrinted>2017-06-30T22:44:52Z</cp:lastPrinted>
  <dcterms:created xsi:type="dcterms:W3CDTF">2015-11-27T13:52:35Z</dcterms:created>
  <dcterms:modified xsi:type="dcterms:W3CDTF">2020-09-25T22:54:33Z</dcterms:modified>
</cp:coreProperties>
</file>