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819" r:id="rId2"/>
    <p:sldId id="821" r:id="rId3"/>
    <p:sldId id="820" r:id="rId4"/>
    <p:sldId id="823" r:id="rId5"/>
    <p:sldId id="825" r:id="rId6"/>
    <p:sldId id="824" r:id="rId7"/>
    <p:sldId id="826" r:id="rId8"/>
    <p:sldId id="827" r:id="rId9"/>
    <p:sldId id="822" r:id="rId10"/>
    <p:sldId id="829" r:id="rId11"/>
    <p:sldId id="830" r:id="rId12"/>
    <p:sldId id="828" r:id="rId13"/>
    <p:sldId id="832" r:id="rId14"/>
    <p:sldId id="833" r:id="rId15"/>
    <p:sldId id="834" r:id="rId16"/>
    <p:sldId id="835" r:id="rId17"/>
    <p:sldId id="836" r:id="rId18"/>
    <p:sldId id="837" r:id="rId19"/>
    <p:sldId id="838" r:id="rId20"/>
    <p:sldId id="839" r:id="rId21"/>
    <p:sldId id="840" r:id="rId22"/>
    <p:sldId id="831" r:id="rId23"/>
    <p:sldId id="842" r:id="rId24"/>
    <p:sldId id="841" r:id="rId25"/>
    <p:sldId id="844" r:id="rId26"/>
    <p:sldId id="845" r:id="rId27"/>
    <p:sldId id="846" r:id="rId28"/>
    <p:sldId id="847" r:id="rId29"/>
    <p:sldId id="848" r:id="rId30"/>
    <p:sldId id="849" r:id="rId31"/>
    <p:sldId id="843" r:id="rId3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F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99" autoAdjust="0"/>
    <p:restoredTop sz="91033" autoAdjust="0"/>
  </p:normalViewPr>
  <p:slideViewPr>
    <p:cSldViewPr snapToGrid="0">
      <p:cViewPr varScale="1">
        <p:scale>
          <a:sx n="85" d="100"/>
          <a:sy n="85" d="100"/>
        </p:scale>
        <p:origin x="448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194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C2431-B443-EF4B-9AA0-B5DF01E26D27}" type="datetimeFigureOut">
              <a:rPr lang="pl-PL" smtClean="0"/>
              <a:t>11.11.2020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95A59-DE0E-7E4C-BBED-01349CF57F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91182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227D8-EA1B-4239-8824-0ED3D03E70EB}" type="datetimeFigureOut">
              <a:rPr lang="pl-PL" smtClean="0"/>
              <a:t>11.11.2020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2A489-C332-473E-8F29-99B1E98BED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1259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2432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0618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3413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2715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4029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6728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9761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96220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51788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72970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4518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60018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60966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3553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22168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28962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41590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45395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69586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01154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83225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0430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24974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37235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6228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226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6063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0959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4181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8615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2A489-C332-473E-8F29-99B1E98BEDB2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8518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 userDrawn="1"/>
        </p:nvSpPr>
        <p:spPr>
          <a:xfrm>
            <a:off x="0" y="6165304"/>
            <a:ext cx="9144000" cy="692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prstClr val="white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>
                <a:solidFill>
                  <a:srgbClr val="124A1B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24A1B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8" name="Prostokąt 7"/>
          <p:cNvSpPr/>
          <p:nvPr userDrawn="1"/>
        </p:nvSpPr>
        <p:spPr>
          <a:xfrm>
            <a:off x="0" y="0"/>
            <a:ext cx="9144000" cy="260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prstClr val="white"/>
              </a:solidFill>
            </a:endParaRPr>
          </a:p>
        </p:txBody>
      </p:sp>
      <p:sp>
        <p:nvSpPr>
          <p:cNvPr id="10" name="Prostokąt 9"/>
          <p:cNvSpPr/>
          <p:nvPr userDrawn="1"/>
        </p:nvSpPr>
        <p:spPr>
          <a:xfrm>
            <a:off x="5652120" y="6525344"/>
            <a:ext cx="3491880" cy="332656"/>
          </a:xfrm>
          <a:prstGeom prst="rect">
            <a:avLst/>
          </a:prstGeom>
          <a:solidFill>
            <a:srgbClr val="124A1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prstClr val="white"/>
              </a:solidFill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" y="260648"/>
            <a:ext cx="2214563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84683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5D2E-45DC-4640-A241-1996D7AD0BA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172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5D2E-45DC-4640-A241-1996D7AD0BA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926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5D2E-45DC-4640-A241-1996D7AD0BA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531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 userDrawn="1"/>
        </p:nvSpPr>
        <p:spPr>
          <a:xfrm>
            <a:off x="0" y="6165304"/>
            <a:ext cx="9144000" cy="692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prstClr val="white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>
                <a:solidFill>
                  <a:srgbClr val="124A1B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24A1B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8" name="Prostokąt 7"/>
          <p:cNvSpPr/>
          <p:nvPr userDrawn="1"/>
        </p:nvSpPr>
        <p:spPr>
          <a:xfrm>
            <a:off x="0" y="0"/>
            <a:ext cx="9144000" cy="260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prstClr val="white"/>
              </a:solidFill>
            </a:endParaRPr>
          </a:p>
        </p:txBody>
      </p:sp>
      <p:sp>
        <p:nvSpPr>
          <p:cNvPr id="10" name="Prostokąt 9"/>
          <p:cNvSpPr/>
          <p:nvPr userDrawn="1"/>
        </p:nvSpPr>
        <p:spPr>
          <a:xfrm>
            <a:off x="5652120" y="6525344"/>
            <a:ext cx="3491880" cy="332656"/>
          </a:xfrm>
          <a:prstGeom prst="rect">
            <a:avLst/>
          </a:prstGeom>
          <a:solidFill>
            <a:srgbClr val="124A1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prstClr val="white"/>
              </a:solidFill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" y="260648"/>
            <a:ext cx="2214563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77835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 userDrawn="1"/>
        </p:nvSpPr>
        <p:spPr>
          <a:xfrm>
            <a:off x="0" y="6165304"/>
            <a:ext cx="9144000" cy="692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prstClr val="white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>
                <a:solidFill>
                  <a:srgbClr val="124A1B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24A1B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8" name="Prostokąt 7"/>
          <p:cNvSpPr/>
          <p:nvPr userDrawn="1"/>
        </p:nvSpPr>
        <p:spPr>
          <a:xfrm>
            <a:off x="0" y="0"/>
            <a:ext cx="9144000" cy="260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prstClr val="white"/>
              </a:solidFill>
            </a:endParaRPr>
          </a:p>
        </p:txBody>
      </p:sp>
      <p:sp>
        <p:nvSpPr>
          <p:cNvPr id="10" name="Prostokąt 9"/>
          <p:cNvSpPr/>
          <p:nvPr userDrawn="1"/>
        </p:nvSpPr>
        <p:spPr>
          <a:xfrm>
            <a:off x="5652120" y="6525344"/>
            <a:ext cx="3491880" cy="332656"/>
          </a:xfrm>
          <a:prstGeom prst="rect">
            <a:avLst/>
          </a:prstGeom>
          <a:solidFill>
            <a:srgbClr val="124A1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prstClr val="white"/>
              </a:solidFill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" y="260648"/>
            <a:ext cx="2214563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9615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7665" y="332656"/>
            <a:ext cx="7416824" cy="850106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124A1B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1" y="1412776"/>
            <a:ext cx="8712968" cy="5112568"/>
          </a:xfrm>
        </p:spPr>
        <p:txBody>
          <a:bodyPr/>
          <a:lstStyle>
            <a:lvl1pPr>
              <a:defRPr>
                <a:solidFill>
                  <a:srgbClr val="124A1B"/>
                </a:solidFill>
              </a:defRPr>
            </a:lvl1pPr>
            <a:lvl2pPr>
              <a:defRPr>
                <a:solidFill>
                  <a:srgbClr val="124A1B"/>
                </a:solidFill>
              </a:defRPr>
            </a:lvl2pPr>
            <a:lvl3pPr>
              <a:defRPr>
                <a:solidFill>
                  <a:srgbClr val="124A1B"/>
                </a:solidFill>
              </a:defRPr>
            </a:lvl3pPr>
            <a:lvl4pPr>
              <a:defRPr>
                <a:solidFill>
                  <a:srgbClr val="124A1B"/>
                </a:solidFill>
              </a:defRPr>
            </a:lvl4pPr>
            <a:lvl5pPr>
              <a:defRPr>
                <a:solidFill>
                  <a:srgbClr val="124A1B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010400" y="6492877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1F5D2E-45DC-4640-A241-1996D7AD0BA5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 dirty="0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332656"/>
            <a:ext cx="1512168" cy="81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 userDrawn="1"/>
        </p:nvSpPr>
        <p:spPr>
          <a:xfrm>
            <a:off x="0" y="0"/>
            <a:ext cx="9144000" cy="260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987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5D2E-45DC-4640-A241-1996D7AD0BA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821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5D2E-45DC-4640-A241-1996D7AD0BA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021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5D2E-45DC-4640-A241-1996D7AD0BA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1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5D2E-45DC-4640-A241-1996D7AD0BA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618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5D2E-45DC-4640-A241-1996D7AD0BA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596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5000">
              <a:schemeClr val="bg1">
                <a:alpha val="0"/>
              </a:schemeClr>
            </a:gs>
            <a:gs pos="16000">
              <a:srgbClr val="92D050">
                <a:alpha val="61000"/>
              </a:srgbClr>
            </a:gs>
            <a:gs pos="0">
              <a:srgbClr val="124A1B">
                <a:alpha val="90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F5D2E-45DC-4640-A241-1996D7AD0BA5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61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3" r:id="rId2"/>
    <p:sldLayoutId id="2147483694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Budownictwo wodne; </a:t>
            </a:r>
            <a:r>
              <a:rPr lang="pl-PL" sz="2800" b="1" dirty="0" err="1">
                <a:solidFill>
                  <a:schemeClr val="tx1"/>
                </a:solidFill>
              </a:rPr>
              <a:t>grodze</a:t>
            </a:r>
            <a:r>
              <a:rPr lang="pl-PL" sz="2800" b="1" dirty="0">
                <a:solidFill>
                  <a:schemeClr val="tx1"/>
                </a:solidFill>
              </a:rPr>
              <a:t> 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70C7C1E-CCAA-324B-9C16-249683C1A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2" y="1746042"/>
            <a:ext cx="8283523" cy="333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29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824906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Budownictwo wodne; </a:t>
            </a:r>
            <a:r>
              <a:rPr lang="pl-PL" sz="2800" b="1" dirty="0" err="1">
                <a:solidFill>
                  <a:schemeClr val="tx1"/>
                </a:solidFill>
              </a:rPr>
              <a:t>grodze</a:t>
            </a:r>
            <a:r>
              <a:rPr lang="pl-PL" sz="2800" b="1" dirty="0">
                <a:solidFill>
                  <a:schemeClr val="tx1"/>
                </a:solidFill>
              </a:rPr>
              <a:t> zapuszczane 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1BCD4F4-A5C0-CE45-8AE6-94A15DCCC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19" y="854439"/>
            <a:ext cx="6113913" cy="5733738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1DA6473-093E-6D45-8519-D92C607E656A}"/>
              </a:ext>
            </a:extLst>
          </p:cNvPr>
          <p:cNvSpPr/>
          <p:nvPr/>
        </p:nvSpPr>
        <p:spPr>
          <a:xfrm>
            <a:off x="5976808" y="2128764"/>
            <a:ext cx="2927350" cy="86177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pl-PL" sz="20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Ścianki szczelne stalowe; b)</a:t>
            </a:r>
            <a:r>
              <a:rPr lang="pl-PL" sz="2000" b="1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Hoesch</a:t>
            </a:r>
            <a:r>
              <a:rPr lang="pl-PL" sz="20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, c) </a:t>
            </a:r>
            <a:r>
              <a:rPr lang="pl-PL" sz="2000" b="1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Peiner</a:t>
            </a:r>
            <a:endParaRPr lang="pl-PL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551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824906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Budownictwo wodne; </a:t>
            </a:r>
            <a:r>
              <a:rPr lang="pl-PL" sz="2800" b="1" dirty="0" err="1">
                <a:solidFill>
                  <a:schemeClr val="tx1"/>
                </a:solidFill>
              </a:rPr>
              <a:t>grodze</a:t>
            </a:r>
            <a:r>
              <a:rPr lang="pl-PL" sz="2800" b="1" dirty="0">
                <a:solidFill>
                  <a:schemeClr val="tx1"/>
                </a:solidFill>
              </a:rPr>
              <a:t> zapuszczane 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00E0E9F-8163-7A42-8DA3-DBD5DEA51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81" y="1051393"/>
            <a:ext cx="5970558" cy="4165184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84B31773-97DF-4147-A475-728F44923101}"/>
              </a:ext>
            </a:extLst>
          </p:cNvPr>
          <p:cNvSpPr/>
          <p:nvPr/>
        </p:nvSpPr>
        <p:spPr>
          <a:xfrm>
            <a:off x="760231" y="5586596"/>
            <a:ext cx="5325776" cy="11695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pl-PL" sz="20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Ścianki szczelne stalowe; </a:t>
            </a:r>
          </a:p>
          <a:p>
            <a:r>
              <a:rPr lang="pl-PL" sz="20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d)</a:t>
            </a:r>
            <a:r>
              <a:rPr lang="pl-PL" sz="2000" b="1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zimnogięte</a:t>
            </a:r>
            <a:r>
              <a:rPr lang="pl-PL" sz="20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; 1, profil lekki, 2, do wykopów, 3, płaski - UNION</a:t>
            </a:r>
            <a:endParaRPr lang="pl-PL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129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824906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Budownictwo wodne; </a:t>
            </a:r>
            <a:r>
              <a:rPr lang="pl-PL" sz="2800" b="1" dirty="0" err="1">
                <a:solidFill>
                  <a:schemeClr val="tx1"/>
                </a:solidFill>
              </a:rPr>
              <a:t>grodze</a:t>
            </a:r>
            <a:r>
              <a:rPr lang="pl-PL" sz="2800" b="1" dirty="0">
                <a:solidFill>
                  <a:schemeClr val="tx1"/>
                </a:solidFill>
              </a:rPr>
              <a:t> zapuszczane 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FF4A97F-8B65-7F4F-9272-323A64AB7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73" y="1142270"/>
            <a:ext cx="5271541" cy="5273519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F293E1EA-4A4D-C640-A9FE-8F2CD146EF60}"/>
              </a:ext>
            </a:extLst>
          </p:cNvPr>
          <p:cNvSpPr/>
          <p:nvPr/>
        </p:nvSpPr>
        <p:spPr>
          <a:xfrm>
            <a:off x="5921114" y="5421704"/>
            <a:ext cx="2972320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pl-PL" sz="3000" b="1" dirty="0" err="1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Grodza</a:t>
            </a:r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LARSSEN</a:t>
            </a:r>
            <a:endParaRPr lang="pl-PL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348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824906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Budownictwo wodne; </a:t>
            </a:r>
            <a:r>
              <a:rPr lang="pl-PL" sz="2800" b="1" dirty="0" err="1">
                <a:solidFill>
                  <a:schemeClr val="tx1"/>
                </a:solidFill>
              </a:rPr>
              <a:t>grodze</a:t>
            </a:r>
            <a:r>
              <a:rPr lang="pl-PL" sz="2800" b="1" dirty="0">
                <a:solidFill>
                  <a:schemeClr val="tx1"/>
                </a:solidFill>
              </a:rPr>
              <a:t> zapuszczane 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82171F6-62C0-FE4F-84F0-47DF664BE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3" y="1153410"/>
            <a:ext cx="8249062" cy="338861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7264614E-D322-A546-9489-37F27E6A6927}"/>
              </a:ext>
            </a:extLst>
          </p:cNvPr>
          <p:cNvSpPr/>
          <p:nvPr/>
        </p:nvSpPr>
        <p:spPr>
          <a:xfrm>
            <a:off x="445231" y="5014056"/>
            <a:ext cx="6285353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pl-PL" sz="3000" b="1" dirty="0" err="1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Grodza</a:t>
            </a:r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– tworzywa sztuczne</a:t>
            </a:r>
            <a:endParaRPr lang="pl-PL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933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824906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Budownictwo wodne; </a:t>
            </a:r>
            <a:r>
              <a:rPr lang="pl-PL" sz="2800" b="1" dirty="0" err="1">
                <a:solidFill>
                  <a:schemeClr val="tx1"/>
                </a:solidFill>
              </a:rPr>
              <a:t>grodze</a:t>
            </a:r>
            <a:r>
              <a:rPr lang="pl-PL" sz="2800" b="1" dirty="0">
                <a:solidFill>
                  <a:schemeClr val="tx1"/>
                </a:solidFill>
              </a:rPr>
              <a:t> zapuszczane 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14538CD-137D-E746-8897-AD51E894B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2" y="968011"/>
            <a:ext cx="4660900" cy="32131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53C7D05-6D9F-EB4F-B014-833B27240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56" y="4282295"/>
            <a:ext cx="6019800" cy="23241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CE8A6802-08B7-6444-8A2A-6197C101D711}"/>
              </a:ext>
            </a:extLst>
          </p:cNvPr>
          <p:cNvSpPr/>
          <p:nvPr/>
        </p:nvSpPr>
        <p:spPr>
          <a:xfrm>
            <a:off x="5481926" y="1004506"/>
            <a:ext cx="2472337" cy="12926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pl-PL" sz="2400" b="1" dirty="0" err="1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Grodza</a:t>
            </a:r>
            <a:r>
              <a:rPr lang="pl-PL" sz="24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z podwójnymi ściankami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938BB6E-0B98-D840-8F37-4F71CB45FAE5}"/>
              </a:ext>
            </a:extLst>
          </p:cNvPr>
          <p:cNvSpPr/>
          <p:nvPr/>
        </p:nvSpPr>
        <p:spPr>
          <a:xfrm>
            <a:off x="6458785" y="4559674"/>
            <a:ext cx="2472337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pl-PL" sz="24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Ścianka szczelna z pali </a:t>
            </a:r>
            <a:r>
              <a:rPr lang="pl-PL" sz="2400" b="1" dirty="0" err="1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Benoto</a:t>
            </a:r>
            <a:endParaRPr lang="pl-PL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192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824906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Budownictwo wodne; </a:t>
            </a:r>
            <a:r>
              <a:rPr lang="pl-PL" sz="2800" b="1" dirty="0" err="1">
                <a:solidFill>
                  <a:schemeClr val="tx1"/>
                </a:solidFill>
              </a:rPr>
              <a:t>grodze</a:t>
            </a:r>
            <a:r>
              <a:rPr lang="pl-PL" sz="2800" b="1" dirty="0">
                <a:solidFill>
                  <a:schemeClr val="tx1"/>
                </a:solidFill>
              </a:rPr>
              <a:t> zapuszczane 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063AAA0-D364-0946-9182-3B781DE4A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00" y="889613"/>
            <a:ext cx="6025226" cy="4467485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BBB82CFE-7F8A-864C-87F0-A1545DA4A922}"/>
              </a:ext>
            </a:extLst>
          </p:cNvPr>
          <p:cNvSpPr/>
          <p:nvPr/>
        </p:nvSpPr>
        <p:spPr>
          <a:xfrm>
            <a:off x="1801354" y="5565337"/>
            <a:ext cx="4632118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pl-PL" sz="24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Studnia opuszczana – zbiornik na osad , oczyszczalnia ścieków</a:t>
            </a:r>
            <a:endParaRPr lang="pl-PL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205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824906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Ściany i przesłony iniekcyjne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BB82CFE-7F8A-864C-87F0-A1545DA4A922}"/>
              </a:ext>
            </a:extLst>
          </p:cNvPr>
          <p:cNvSpPr/>
          <p:nvPr/>
        </p:nvSpPr>
        <p:spPr>
          <a:xfrm>
            <a:off x="445232" y="851248"/>
            <a:ext cx="772149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Etapy realizacji; </a:t>
            </a:r>
            <a:r>
              <a:rPr lang="pl-PL" sz="24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ścianka szczelinowa monolityczna.</a:t>
            </a:r>
            <a:endParaRPr lang="pl-PL" sz="2400" b="1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9D8FC4B-F5BB-C442-AF9F-E46D885E0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66" y="2015451"/>
            <a:ext cx="8410729" cy="393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66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824906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Ściany i przesłony iniekcyjne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BB82CFE-7F8A-864C-87F0-A1545DA4A922}"/>
              </a:ext>
            </a:extLst>
          </p:cNvPr>
          <p:cNvSpPr/>
          <p:nvPr/>
        </p:nvSpPr>
        <p:spPr>
          <a:xfrm>
            <a:off x="473650" y="5288337"/>
            <a:ext cx="7721497" cy="16619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Etapy realizacji; </a:t>
            </a:r>
            <a:r>
              <a:rPr lang="pl-PL" sz="24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ścianka szczelinowa monolityczna. 1, Wykonanie murków prowadzących, 2, głębienie szczeliny, 3, wstawianie przestrzennych pakietów zbrojenia, 4, betonowanie sekcji  </a:t>
            </a:r>
            <a:endParaRPr lang="pl-PL" sz="2400" b="1" dirty="0">
              <a:solidFill>
                <a:schemeClr val="tx1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7643371-AE99-924E-93CB-778CBED34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75" y="1180255"/>
            <a:ext cx="7991319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13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824906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Ściany i przesłony iniekcyjne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BB82CFE-7F8A-864C-87F0-A1545DA4A922}"/>
              </a:ext>
            </a:extLst>
          </p:cNvPr>
          <p:cNvSpPr/>
          <p:nvPr/>
        </p:nvSpPr>
        <p:spPr>
          <a:xfrm>
            <a:off x="454187" y="791288"/>
            <a:ext cx="772149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Etapy realizacji; </a:t>
            </a:r>
            <a:r>
              <a:rPr lang="pl-PL" sz="24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ścianka szczelinowa prefabrykowana  </a:t>
            </a:r>
            <a:endParaRPr lang="pl-PL" sz="2400" b="1" dirty="0">
              <a:solidFill>
                <a:schemeClr val="tx1"/>
              </a:solidFill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01B43E66-05A3-5B48-AC8F-D514D2D1D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2" y="2249679"/>
            <a:ext cx="7730452" cy="190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52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824906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Ściany i przesłony iniekcyjne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BB82CFE-7F8A-864C-87F0-A1545DA4A922}"/>
              </a:ext>
            </a:extLst>
          </p:cNvPr>
          <p:cNvSpPr/>
          <p:nvPr/>
        </p:nvSpPr>
        <p:spPr>
          <a:xfrm>
            <a:off x="454187" y="791288"/>
            <a:ext cx="772149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Etapy realizacji; </a:t>
            </a:r>
            <a:r>
              <a:rPr lang="pl-PL" sz="24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ścianka szczelinowa prefabrykowana  </a:t>
            </a:r>
            <a:endParaRPr lang="pl-PL" sz="2400" b="1" dirty="0">
              <a:solidFill>
                <a:schemeClr val="tx1"/>
              </a:solidFill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08DC18F4-89C8-2A4B-89A8-1A6E2FF55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93" y="2029189"/>
            <a:ext cx="3797300" cy="4508500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D035A1A0-76EB-1F40-8A15-A560FB0F103D}"/>
              </a:ext>
            </a:extLst>
          </p:cNvPr>
          <p:cNvSpPr/>
          <p:nvPr/>
        </p:nvSpPr>
        <p:spPr>
          <a:xfrm rot="10800000" flipV="1">
            <a:off x="4180024" y="1455200"/>
            <a:ext cx="4379360" cy="215443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Montaż oraz uszczelnienie ściany prefabrykowanej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1, element prefabrykowany, 2, wnęka, 3, </a:t>
            </a:r>
            <a:r>
              <a:rPr lang="pl-PL" sz="2000" b="1" dirty="0" err="1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zainiektowany</a:t>
            </a:r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kanał, 4, rękaw uszczelniający, 5, taśma uszczelniająca, 6,metalowy element uszczelniający</a:t>
            </a:r>
            <a:r>
              <a:rPr lang="pl-PL" sz="24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 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BB5734F-853C-D647-8148-622B6A5C0AC9}"/>
              </a:ext>
            </a:extLst>
          </p:cNvPr>
          <p:cNvSpPr/>
          <p:nvPr/>
        </p:nvSpPr>
        <p:spPr>
          <a:xfrm rot="10800000" flipV="1">
            <a:off x="4177791" y="3886635"/>
            <a:ext cx="4846287" cy="280076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pl-PL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Połączenie ściany prefabrykowanej z gruntem;</a:t>
            </a:r>
          </a:p>
          <a:p>
            <a:r>
              <a:rPr lang="pl-PL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Najlepiej zastosować do osadzania prefabrykatów w wykopach szczelinowych zawiesinę twardniejącą – dobrze wypełni przestrzeń między prefabrykatem a gruntem, po stwardnieniu zapewni ciągłość miedzy ścianą a gruntem.</a:t>
            </a:r>
          </a:p>
          <a:p>
            <a:r>
              <a:rPr lang="pl-PL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Właściwości zawiesiny (wytrzymałość i odkształcalność) zbliżona do parametrów gruntu</a:t>
            </a:r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. </a:t>
            </a:r>
            <a:endParaRPr lang="pl-PL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025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Budownictwo wodne; </a:t>
            </a:r>
            <a:r>
              <a:rPr lang="pl-PL" sz="2800" b="1" dirty="0" err="1">
                <a:solidFill>
                  <a:schemeClr val="tx1"/>
                </a:solidFill>
              </a:rPr>
              <a:t>grodze</a:t>
            </a:r>
            <a:r>
              <a:rPr lang="pl-PL" sz="2800" b="1" dirty="0">
                <a:solidFill>
                  <a:schemeClr val="tx1"/>
                </a:solidFill>
              </a:rPr>
              <a:t>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3F3E22A0-30D1-824B-A638-21D6CB909B72}"/>
              </a:ext>
            </a:extLst>
          </p:cNvPr>
          <p:cNvSpPr/>
          <p:nvPr/>
        </p:nvSpPr>
        <p:spPr>
          <a:xfrm>
            <a:off x="162701" y="850766"/>
            <a:ext cx="8846387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pl-PL" sz="3000" b="1" dirty="0" err="1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Grodza</a:t>
            </a:r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– budowla tymczasowa; </a:t>
            </a:r>
          </a:p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kozłowa, </a:t>
            </a:r>
            <a:r>
              <a:rPr lang="pl-PL" sz="3000" b="1" dirty="0" err="1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kaszycowe</a:t>
            </a:r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pl-PL" sz="3000" b="1" dirty="0" err="1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deskowaniowe</a:t>
            </a:r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pl-PL" sz="2000" b="1" dirty="0">
                <a:solidFill>
                  <a:schemeClr val="tx1"/>
                </a:solidFill>
              </a:rPr>
              <a:t> </a:t>
            </a:r>
            <a:endParaRPr lang="pl-PL" sz="3200" b="1" dirty="0">
              <a:solidFill>
                <a:schemeClr val="tx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F400D22-4F32-A34B-A3FB-0BFCDC020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1" y="2355849"/>
            <a:ext cx="8398965" cy="434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92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824906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Ściany i przesłony iniekcyjne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BB82CFE-7F8A-864C-87F0-A1545DA4A922}"/>
              </a:ext>
            </a:extLst>
          </p:cNvPr>
          <p:cNvSpPr/>
          <p:nvPr/>
        </p:nvSpPr>
        <p:spPr>
          <a:xfrm>
            <a:off x="454187" y="791288"/>
            <a:ext cx="772149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Etapy realizacji; </a:t>
            </a:r>
            <a:r>
              <a:rPr lang="pl-PL" sz="24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ścianka szczelinowa prefabrykowana  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D035A1A0-76EB-1F40-8A15-A560FB0F103D}"/>
              </a:ext>
            </a:extLst>
          </p:cNvPr>
          <p:cNvSpPr/>
          <p:nvPr/>
        </p:nvSpPr>
        <p:spPr>
          <a:xfrm rot="10800000" flipV="1">
            <a:off x="466944" y="4504333"/>
            <a:ext cx="6443521" cy="17851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pl-PL" sz="2000" b="1" dirty="0" err="1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ZawiesIna</a:t>
            </a:r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rozpierająca nie równoważy naporu wody gruntowej i parcia gruntu na ściany wykopu.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Mogą powstać obrywy.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Uzupełnienie zawiesiny </a:t>
            </a:r>
            <a:r>
              <a:rPr lang="pl-PL" sz="2000" b="1" dirty="0" err="1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tiksotropowej</a:t>
            </a:r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do poziomu przekraczającego ZWG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24FBBEC8-0BD2-ED4F-82B8-E78600A9A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732" y="1752976"/>
            <a:ext cx="5904406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39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824906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Ściany i przesłony iniekcyjne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BB82CFE-7F8A-864C-87F0-A1545DA4A922}"/>
              </a:ext>
            </a:extLst>
          </p:cNvPr>
          <p:cNvSpPr/>
          <p:nvPr/>
        </p:nvSpPr>
        <p:spPr>
          <a:xfrm>
            <a:off x="454187" y="791288"/>
            <a:ext cx="772149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Etapy realizacji; </a:t>
            </a:r>
            <a:r>
              <a:rPr lang="pl-PL" sz="24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ścianka szczelinowa  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D035A1A0-76EB-1F40-8A15-A560FB0F103D}"/>
              </a:ext>
            </a:extLst>
          </p:cNvPr>
          <p:cNvSpPr/>
          <p:nvPr/>
        </p:nvSpPr>
        <p:spPr>
          <a:xfrm rot="10800000" flipV="1">
            <a:off x="434724" y="1747945"/>
            <a:ext cx="8584882" cy="17851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pl-PL" sz="2000" b="1" dirty="0" err="1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ZawiesIna</a:t>
            </a:r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twardniejąca: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Mieszanina wody (przeważa objętościowo) + składnik nadający własności </a:t>
            </a:r>
            <a:r>
              <a:rPr lang="pl-PL" sz="2000" b="1" dirty="0" err="1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tiksotropowe</a:t>
            </a:r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(np. bentonit), spoiwo – najczęściej cement z różnymi dodatkami </a:t>
            </a:r>
            <a:b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</a:br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i domieszkami, które wpływają na parametry zawiesiny w stanie płynnym i po stwardnieniu.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C0846FCC-7744-444E-BB66-1CF39368351F}"/>
              </a:ext>
            </a:extLst>
          </p:cNvPr>
          <p:cNvSpPr/>
          <p:nvPr/>
        </p:nvSpPr>
        <p:spPr>
          <a:xfrm rot="10800000" flipV="1">
            <a:off x="434724" y="3860958"/>
            <a:ext cx="8584882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pl-PL" sz="2000" b="1" dirty="0" err="1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ZawiesIna</a:t>
            </a:r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twardniejąca </a:t>
            </a:r>
            <a:r>
              <a:rPr lang="pl-PL" sz="2000" b="1" dirty="0" err="1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przeciwfiltracyjna</a:t>
            </a:r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w ciągłym wykopie liniowym – metody realizacji: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Metoda jednofazowa</a:t>
            </a:r>
          </a:p>
          <a:p>
            <a:r>
              <a:rPr lang="pl-PL" sz="2000" b="1" dirty="0" err="1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Matoda</a:t>
            </a:r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dwufazowa (dwa warianty)</a:t>
            </a:r>
          </a:p>
        </p:txBody>
      </p:sp>
    </p:spTree>
    <p:extLst>
      <p:ext uri="{BB962C8B-B14F-4D97-AF65-F5344CB8AC3E}">
        <p14:creationId xmlns:p14="http://schemas.microsoft.com/office/powerpoint/2010/main" val="2573786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824906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Ściany i przesłony iniekcyjne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BB82CFE-7F8A-864C-87F0-A1545DA4A922}"/>
              </a:ext>
            </a:extLst>
          </p:cNvPr>
          <p:cNvSpPr/>
          <p:nvPr/>
        </p:nvSpPr>
        <p:spPr>
          <a:xfrm>
            <a:off x="454187" y="791288"/>
            <a:ext cx="772149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Etapy realizacji; </a:t>
            </a:r>
            <a:r>
              <a:rPr lang="pl-PL" sz="24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ścianka szczelinowa ciągła  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D035A1A0-76EB-1F40-8A15-A560FB0F103D}"/>
              </a:ext>
            </a:extLst>
          </p:cNvPr>
          <p:cNvSpPr/>
          <p:nvPr/>
        </p:nvSpPr>
        <p:spPr>
          <a:xfrm rot="10800000" flipV="1">
            <a:off x="449714" y="1455200"/>
            <a:ext cx="8584882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pl-PL" sz="2000" b="1" dirty="0" err="1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ZawiesIna</a:t>
            </a:r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twardniejąca: metoda jednofazowa, szczelina ciągła</a:t>
            </a: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E69FF663-FF11-E543-B815-5DF707622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5232" y="2119111"/>
            <a:ext cx="2987516" cy="3039929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8A773036-BA37-B149-B50B-7FC3042130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393" y="2119111"/>
            <a:ext cx="2579084" cy="3005865"/>
          </a:xfrm>
          <a:prstGeom prst="rect">
            <a:avLst/>
          </a:prstGeom>
        </p:spPr>
      </p:pic>
      <p:sp>
        <p:nvSpPr>
          <p:cNvPr id="24" name="Prostokąt 23">
            <a:extLst>
              <a:ext uri="{FF2B5EF4-FFF2-40B4-BE49-F238E27FC236}">
                <a16:creationId xmlns:a16="http://schemas.microsoft.com/office/drawing/2014/main" id="{6B4784A9-48EF-DA46-91A6-BDCF1387CD27}"/>
              </a:ext>
            </a:extLst>
          </p:cNvPr>
          <p:cNvSpPr/>
          <p:nvPr/>
        </p:nvSpPr>
        <p:spPr>
          <a:xfrm rot="10800000" flipV="1">
            <a:off x="277322" y="5440905"/>
            <a:ext cx="8584882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Wykop </a:t>
            </a:r>
            <a:r>
              <a:rPr lang="pl-PL" sz="2000" b="1" dirty="0" err="1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wąskoprzestrzenny</a:t>
            </a:r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0,30-0,6m głębokość 4-12m, koparka wieloczerpakowa lub jednonaczyniowa. </a:t>
            </a:r>
          </a:p>
          <a:p>
            <a:r>
              <a:rPr lang="pl-PL" sz="2000" b="1" dirty="0" err="1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Urzymywać</a:t>
            </a:r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stały poziom zawiesiny twardniejącej w wykopie</a:t>
            </a:r>
          </a:p>
        </p:txBody>
      </p:sp>
    </p:spTree>
    <p:extLst>
      <p:ext uri="{BB962C8B-B14F-4D97-AF65-F5344CB8AC3E}">
        <p14:creationId xmlns:p14="http://schemas.microsoft.com/office/powerpoint/2010/main" val="3233610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824906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Ściany i przesłony iniekcyjne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BB82CFE-7F8A-864C-87F0-A1545DA4A922}"/>
              </a:ext>
            </a:extLst>
          </p:cNvPr>
          <p:cNvSpPr/>
          <p:nvPr/>
        </p:nvSpPr>
        <p:spPr>
          <a:xfrm>
            <a:off x="454187" y="791288"/>
            <a:ext cx="772149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Etapy realizacji; </a:t>
            </a:r>
            <a:r>
              <a:rPr lang="pl-PL" sz="24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ścianka szczelinowa ciągła  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D035A1A0-76EB-1F40-8A15-A560FB0F103D}"/>
              </a:ext>
            </a:extLst>
          </p:cNvPr>
          <p:cNvSpPr/>
          <p:nvPr/>
        </p:nvSpPr>
        <p:spPr>
          <a:xfrm rot="10800000" flipV="1">
            <a:off x="449714" y="1455200"/>
            <a:ext cx="8584882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pl-PL" sz="2000" b="1" dirty="0" err="1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ZawiesIna</a:t>
            </a:r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twardniejąca: metoda dwufazowa, wariant 1,2 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6B4784A9-48EF-DA46-91A6-BDCF1387CD27}"/>
              </a:ext>
            </a:extLst>
          </p:cNvPr>
          <p:cNvSpPr/>
          <p:nvPr/>
        </p:nvSpPr>
        <p:spPr>
          <a:xfrm rot="10800000" flipV="1">
            <a:off x="398708" y="2273516"/>
            <a:ext cx="8584882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W1; Faza 1; Wykop głębiony jest pod osłoną zawiesiny rozpierającej (wodno-bentonitowej). 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Faza 2; zawiesina rozpierająca jest (lżejsza) wypierana z wykopu przez podawaną na dno zawiesinę twardniejącą (cięższa ponieważ zawiera spoiwo) 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74E1BED-BA45-A84B-A95F-6483448E8CF1}"/>
              </a:ext>
            </a:extLst>
          </p:cNvPr>
          <p:cNvSpPr/>
          <p:nvPr/>
        </p:nvSpPr>
        <p:spPr>
          <a:xfrm rot="10800000" flipV="1">
            <a:off x="398708" y="3865659"/>
            <a:ext cx="8584882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Faza 1; Wykop głębiony jest pod osłoną zawiesiny rozpierającej (wodno-bentonitowej). 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Faza 2; zawiesina rozpierająca jest (lżejsza) wypierana z wykopu przez podawaną na dno zawiesinę twardniejącą (cięższa ponieważ zawiera spoiwo) 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05520F20-2FE0-8742-BE51-A021843B85A4}"/>
              </a:ext>
            </a:extLst>
          </p:cNvPr>
          <p:cNvSpPr/>
          <p:nvPr/>
        </p:nvSpPr>
        <p:spPr>
          <a:xfrm rot="10800000" flipV="1">
            <a:off x="398708" y="5348998"/>
            <a:ext cx="8584882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W2; Faza 1; Wykop głębiony jest pod osłoną zawiesiny rozpierającej (wodno-bentonitowej). 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Faza 2; Do zawiesiny rozpierającej dodawane jest spoiwo (najczęściej cement). Spoiwo jest dodawane w postaci zaczynu wodnego i mieszane w wykopie.  </a:t>
            </a:r>
          </a:p>
        </p:txBody>
      </p:sp>
    </p:spTree>
    <p:extLst>
      <p:ext uri="{BB962C8B-B14F-4D97-AF65-F5344CB8AC3E}">
        <p14:creationId xmlns:p14="http://schemas.microsoft.com/office/powerpoint/2010/main" val="2429799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824906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Ściany i przesłony iniekcyjne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BB82CFE-7F8A-864C-87F0-A1545DA4A922}"/>
              </a:ext>
            </a:extLst>
          </p:cNvPr>
          <p:cNvSpPr/>
          <p:nvPr/>
        </p:nvSpPr>
        <p:spPr>
          <a:xfrm>
            <a:off x="454187" y="791288"/>
            <a:ext cx="8408017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Etapy realizacji; </a:t>
            </a:r>
            <a:r>
              <a:rPr lang="pl-PL" sz="24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ścianka szczelinowa, wgłębne mieszanie (ang. DMS)  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C0846FCC-7744-444E-BB66-1CF39368351F}"/>
              </a:ext>
            </a:extLst>
          </p:cNvPr>
          <p:cNvSpPr/>
          <p:nvPr/>
        </p:nvSpPr>
        <p:spPr>
          <a:xfrm rot="10800000" flipV="1">
            <a:off x="4269960" y="1796633"/>
            <a:ext cx="4099805" cy="47089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Wykonanie pionowych kolumn z mieszaniny gruntu z podłoża oraz materiału uszczelniającego, za pomocą specjalnego mieszadła. 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Jako materiał uszczelniający, to zaczyny cementowe z dodatkami; bentonit, popioły lotne, lub drobno mielony żużel wielkopiecowy.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Zalety: zastosowanie lekkiego sprzętu, bez wibracji, szerokość do 0,80m, 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Wada; do 12m, wyższy koszt wykonania 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 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97EB872-B491-6444-A4C2-D26580111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2" y="1796632"/>
            <a:ext cx="3785012" cy="478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48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824906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Ściany i przesłony iniekcyjne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BB82CFE-7F8A-864C-87F0-A1545DA4A922}"/>
              </a:ext>
            </a:extLst>
          </p:cNvPr>
          <p:cNvSpPr/>
          <p:nvPr/>
        </p:nvSpPr>
        <p:spPr>
          <a:xfrm>
            <a:off x="454187" y="791288"/>
            <a:ext cx="8408017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Etapy realizacji; </a:t>
            </a:r>
            <a:r>
              <a:rPr lang="pl-PL" sz="24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ścianka szczelinowa, metoda wibracyjna WPIS  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C0846FCC-7744-444E-BB66-1CF39368351F}"/>
              </a:ext>
            </a:extLst>
          </p:cNvPr>
          <p:cNvSpPr/>
          <p:nvPr/>
        </p:nvSpPr>
        <p:spPr>
          <a:xfrm rot="10800000" flipV="1">
            <a:off x="4569763" y="2129277"/>
            <a:ext cx="4099805" cy="440120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Za pomocą wbija się kształtownik stalowy.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Wyciągając wypełnia się zawiesiną twardniejąca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Przesłony; grubość 0,08-0,25m do głębokości 20m.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Jednoczesne dogęszczenie podłoża,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Likwidacja pustek, i rozluźnień – dzięki wibracji.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Potrzeba ciężkiego sprzętu, oddziaływanie na otoczenie – wibracje, możliwość „</a:t>
            </a:r>
            <a:r>
              <a:rPr lang="pl-PL" sz="2000" b="1" dirty="0" err="1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klawiszowania</a:t>
            </a:r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” przesłony, brak ciągłości, odchylenia kształtownika.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4247EDE-A67B-ED4B-9B36-28E62D77D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3" y="1982449"/>
            <a:ext cx="3784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41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824906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Przesłony iniekcyjne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BB82CFE-7F8A-864C-87F0-A1545DA4A922}"/>
              </a:ext>
            </a:extLst>
          </p:cNvPr>
          <p:cNvSpPr/>
          <p:nvPr/>
        </p:nvSpPr>
        <p:spPr>
          <a:xfrm>
            <a:off x="454187" y="791288"/>
            <a:ext cx="8408017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w gruntach ziarnistych metodą iniekcji otworowej, ciśnienia nie powinny naruszać struktury ośrodka, wtłaczać </a:t>
            </a:r>
            <a:r>
              <a:rPr lang="pl-PL" sz="2400" b="1" dirty="0" err="1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iniekt</a:t>
            </a:r>
            <a:r>
              <a:rPr lang="pl-PL" sz="24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, wypierając wodę i powietrze.  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C0846FCC-7744-444E-BB66-1CF39368351F}"/>
              </a:ext>
            </a:extLst>
          </p:cNvPr>
          <p:cNvSpPr/>
          <p:nvPr/>
        </p:nvSpPr>
        <p:spPr>
          <a:xfrm rot="10800000" flipV="1">
            <a:off x="4251953" y="3224877"/>
            <a:ext cx="4442342" cy="25545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Iniekcja przez rury mankietowe i z pakerami.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1, gumowa opaska – mankiet,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2, strefa </a:t>
            </a:r>
            <a:r>
              <a:rPr lang="pl-PL" sz="2000" b="1" dirty="0" err="1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iniektowana</a:t>
            </a:r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,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3, pakery wydzielające strefę iniekcji,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4, plastikowa rura osłonowa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5, iniekcja. 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4A1BB75-3D1C-DE44-8A60-E121D4417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2" y="2146300"/>
            <a:ext cx="3483652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01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824906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Przesłony iniekcyjne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BB82CFE-7F8A-864C-87F0-A1545DA4A922}"/>
              </a:ext>
            </a:extLst>
          </p:cNvPr>
          <p:cNvSpPr/>
          <p:nvPr/>
        </p:nvSpPr>
        <p:spPr>
          <a:xfrm>
            <a:off x="454187" y="791288"/>
            <a:ext cx="8408017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Rodzaje zaczynów iniekcyjnych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C0846FCC-7744-444E-BB66-1CF39368351F}"/>
              </a:ext>
            </a:extLst>
          </p:cNvPr>
          <p:cNvSpPr/>
          <p:nvPr/>
        </p:nvSpPr>
        <p:spPr>
          <a:xfrm rot="10800000" flipV="1">
            <a:off x="530700" y="2119395"/>
            <a:ext cx="8163595" cy="31700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1, zaczyny cementowo-wodne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2. zaczyny  cementowo-wodne z domieszkami chemicznymi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3. zaczyny cementowo-wodne z dodatkiem bentonitu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4. zaczyny cementowo-wodne z dodatkiem mielonego żużla wielkopiecowego lub popiołów lotnych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5. zaczyny ze spoiwa żużlowo-alkalicznego aktywowanego cementem portlandzkim i węglanem sodu a także dodatkiem bentonitu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6. zawiesiny z glin </a:t>
            </a:r>
            <a:r>
              <a:rPr lang="pl-PL" sz="2000" b="1" dirty="0" err="1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polimineralnych</a:t>
            </a:r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7. zaczyny cementowo-wodne z dodatkiem glin </a:t>
            </a:r>
            <a:r>
              <a:rPr lang="pl-PL" sz="2000" b="1" dirty="0" err="1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poliminerlnych</a:t>
            </a:r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.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245911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824906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Przesłony iniekcyjne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BB82CFE-7F8A-864C-87F0-A1545DA4A922}"/>
              </a:ext>
            </a:extLst>
          </p:cNvPr>
          <p:cNvSpPr/>
          <p:nvPr/>
        </p:nvSpPr>
        <p:spPr>
          <a:xfrm>
            <a:off x="454187" y="791288"/>
            <a:ext cx="8408017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Przesłona iniekcyjna wielorzędowa pod zaporą betonową lub ziemną 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C0846FCC-7744-444E-BB66-1CF39368351F}"/>
              </a:ext>
            </a:extLst>
          </p:cNvPr>
          <p:cNvSpPr/>
          <p:nvPr/>
        </p:nvSpPr>
        <p:spPr>
          <a:xfrm rot="10800000" flipV="1">
            <a:off x="5121382" y="2354768"/>
            <a:ext cx="3740821" cy="31700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Pod zaporą ziemną;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1, korpus statyczny zapory ziemnej,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2, rdzeń zapory ziemnej,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3, warstwy ochronne rdzenia,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4, galeria kontrolno-zastrzykowa,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5, otwory iniekcyjne,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6, orientacyjny zasięg penetracji </a:t>
            </a:r>
            <a:r>
              <a:rPr lang="pl-PL" sz="2000" b="1" dirty="0" err="1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iniektu</a:t>
            </a:r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z pojedynczego otworu.</a:t>
            </a:r>
          </a:p>
          <a:p>
            <a:endParaRPr lang="pl-PL" sz="2000" b="1" dirty="0">
              <a:solidFill>
                <a:srgbClr val="00000A"/>
              </a:solidFill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19054A28-5344-D442-B232-47A473148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87" y="2046992"/>
            <a:ext cx="4447597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75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824906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Przesłony iniekcyjne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BB82CFE-7F8A-864C-87F0-A1545DA4A922}"/>
              </a:ext>
            </a:extLst>
          </p:cNvPr>
          <p:cNvSpPr/>
          <p:nvPr/>
        </p:nvSpPr>
        <p:spPr>
          <a:xfrm>
            <a:off x="454187" y="791288"/>
            <a:ext cx="8408017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Dopuszczalne ciśnienie iniekcji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C0846FCC-7744-444E-BB66-1CF39368351F}"/>
              </a:ext>
            </a:extLst>
          </p:cNvPr>
          <p:cNvSpPr/>
          <p:nvPr/>
        </p:nvSpPr>
        <p:spPr>
          <a:xfrm rot="10800000" flipV="1">
            <a:off x="454187" y="1516755"/>
            <a:ext cx="8473232" cy="25545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Dopiera się: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w zależności od właściwości geologiczno-inżynierskich masywu,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głębokości położenia </a:t>
            </a:r>
            <a:r>
              <a:rPr lang="pl-PL" sz="2000" b="1" dirty="0" err="1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iniektowanej</a:t>
            </a:r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strefy,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kolejności wykonywanego otworu.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Ciśnienia maksymalne iniekcji mogą być ustalone na podstawie badań na zasadzie próbnej iniekcji, lub w sposób przybliżony, według wzorów empirycznych, lub na zasadzie analogii do ciśnień stosowanych w zbliżonych warunkach geologiczno-inżynierskich.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CC0AAC9-C501-3844-ABB7-1B6C4D350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87" y="4203202"/>
            <a:ext cx="8408017" cy="2413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F71B57C4-F459-6342-8170-49C98496AA05}"/>
              </a:ext>
            </a:extLst>
          </p:cNvPr>
          <p:cNvSpPr/>
          <p:nvPr/>
        </p:nvSpPr>
        <p:spPr>
          <a:xfrm>
            <a:off x="224853" y="6517270"/>
            <a:ext cx="2443396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+ uwagi str. 48</a:t>
            </a:r>
            <a:endParaRPr lang="pl-PL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941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Budownictwo wodne; </a:t>
            </a:r>
            <a:r>
              <a:rPr lang="pl-PL" sz="2800" b="1" dirty="0" err="1">
                <a:solidFill>
                  <a:schemeClr val="tx1"/>
                </a:solidFill>
              </a:rPr>
              <a:t>grodze</a:t>
            </a:r>
            <a:r>
              <a:rPr lang="pl-PL" sz="2800" b="1" dirty="0">
                <a:solidFill>
                  <a:schemeClr val="tx1"/>
                </a:solidFill>
              </a:rPr>
              <a:t> 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7484879-108D-4546-B638-127421203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90" y="1032446"/>
            <a:ext cx="8300283" cy="53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549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824906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Przesłony iniekcyjne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BB82CFE-7F8A-864C-87F0-A1545DA4A922}"/>
              </a:ext>
            </a:extLst>
          </p:cNvPr>
          <p:cNvSpPr/>
          <p:nvPr/>
        </p:nvSpPr>
        <p:spPr>
          <a:xfrm>
            <a:off x="454187" y="791288"/>
            <a:ext cx="8408017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0000A"/>
                </a:solidFill>
                <a:latin typeface="+mj-lt"/>
              </a:rPr>
              <a:t>Wymagania wobec zaczynów iniekcyjnych – materiały uszczelniające powinny spełniać: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C0846FCC-7744-444E-BB66-1CF39368351F}"/>
              </a:ext>
            </a:extLst>
          </p:cNvPr>
          <p:cNvSpPr/>
          <p:nvPr/>
        </p:nvSpPr>
        <p:spPr>
          <a:xfrm rot="10800000" flipV="1">
            <a:off x="434724" y="1754006"/>
            <a:ext cx="8467197" cy="5016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1, łatwość przepompowywania i penetracji porów i spękań skalnych na wymagana odległość (wskazana niska lepkość, znaczne rozdrobnienie fazy stałej)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2, odporność na rozmywanie (kohezja zaczynu przed związaniem)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3, całkowite wypełnienie spękania, bez pozostawienia w nim wody (brak kontrakcji, mała sedymentacja, stabilność),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4, utrzymanie wymaganych właściwości w trakcie prowadzenia prac i po stwardnieniu (właściwości </a:t>
            </a:r>
            <a:r>
              <a:rPr lang="pl-PL" sz="2000" b="1" dirty="0" err="1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przeciwfiltracyjne</a:t>
            </a:r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, wytrzymałość)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5, dobra przyczepność do ścian szczeliny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6, regulowany czas wiązania, w zależności od wybranej techniki tłoczenia i warunków iniekcji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7, trwałość i odporność na korozję (agresywne działanie wód podziemnych)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8, obojętność (nietoksyczność), dla środowiska naturalnego (preferencje dla materiałów  mineralnych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9, łatwość przygotowania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10, odpowiedniość do warunków aplikacji. </a:t>
            </a:r>
          </a:p>
        </p:txBody>
      </p:sp>
    </p:spTree>
    <p:extLst>
      <p:ext uri="{BB962C8B-B14F-4D97-AF65-F5344CB8AC3E}">
        <p14:creationId xmlns:p14="http://schemas.microsoft.com/office/powerpoint/2010/main" val="3225439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824906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Przesłony iniekcyjne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BB82CFE-7F8A-864C-87F0-A1545DA4A922}"/>
              </a:ext>
            </a:extLst>
          </p:cNvPr>
          <p:cNvSpPr/>
          <p:nvPr/>
        </p:nvSpPr>
        <p:spPr>
          <a:xfrm>
            <a:off x="454187" y="791288"/>
            <a:ext cx="8408017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Dobór zaczynów iniekcyjnych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C0846FCC-7744-444E-BB66-1CF39368351F}"/>
              </a:ext>
            </a:extLst>
          </p:cNvPr>
          <p:cNvSpPr/>
          <p:nvPr/>
        </p:nvSpPr>
        <p:spPr>
          <a:xfrm rot="10800000" flipV="1">
            <a:off x="454186" y="1362869"/>
            <a:ext cx="8408017" cy="25545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Najczęściej stosowane są cementy: powszechnego użytku oraz </a:t>
            </a:r>
            <a:r>
              <a:rPr lang="pl-PL" sz="2000" b="1" dirty="0" err="1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mikrocementy</a:t>
            </a:r>
            <a:endParaRPr lang="pl-PL" sz="2000" b="1" dirty="0">
              <a:solidFill>
                <a:srgbClr val="00000A"/>
              </a:solidFill>
              <a:latin typeface="+mj-lt"/>
              <a:ea typeface="Calibri" panose="020F0502020204030204" pitchFamily="34" charset="0"/>
            </a:endParaRP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Zalety cementu to: nieskomplikowana technologia wytwarzania zaczynów, sprawdzone właściwości, niższy koszt od </a:t>
            </a:r>
            <a:r>
              <a:rPr lang="pl-PL" sz="2000" b="1" dirty="0" err="1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iniektów</a:t>
            </a:r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chemicznych.</a:t>
            </a:r>
          </a:p>
          <a:p>
            <a:endParaRPr lang="pl-PL" sz="2000" b="1" dirty="0">
              <a:solidFill>
                <a:srgbClr val="00000A"/>
              </a:solidFill>
              <a:latin typeface="+mj-lt"/>
              <a:ea typeface="Calibri" panose="020F0502020204030204" pitchFamily="34" charset="0"/>
            </a:endParaRP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Przy doborze rodzaju cementu należy uwzględnić charakter spękań podłoża skalnego, w które zaczyn będzie wtłaczany.</a:t>
            </a:r>
          </a:p>
          <a:p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Wielkość szczelin limituje dobór odpowiednio zmielonego cementu.</a:t>
            </a:r>
          </a:p>
          <a:p>
            <a:endParaRPr lang="pl-PL" sz="2000" b="1" dirty="0">
              <a:solidFill>
                <a:srgbClr val="00000A"/>
              </a:solidFill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DC1F869-6B9E-4E4A-91D3-CAAB28F55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85" y="4136036"/>
            <a:ext cx="8408017" cy="242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16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Budownictwo wodne; </a:t>
            </a:r>
            <a:r>
              <a:rPr lang="pl-PL" sz="2800" b="1" dirty="0" err="1">
                <a:solidFill>
                  <a:schemeClr val="tx1"/>
                </a:solidFill>
              </a:rPr>
              <a:t>grodze</a:t>
            </a:r>
            <a:r>
              <a:rPr lang="pl-PL" sz="2800" b="1" dirty="0">
                <a:solidFill>
                  <a:schemeClr val="tx1"/>
                </a:solidFill>
              </a:rPr>
              <a:t> 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50A22E6-2FE6-0C4A-AF73-0ED6DDE42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52" y="993099"/>
            <a:ext cx="8549494" cy="552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32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Budownictwo wodne; </a:t>
            </a:r>
            <a:r>
              <a:rPr lang="pl-PL" sz="2800" b="1" dirty="0" err="1">
                <a:solidFill>
                  <a:schemeClr val="tx1"/>
                </a:solidFill>
              </a:rPr>
              <a:t>grodze</a:t>
            </a:r>
            <a:r>
              <a:rPr lang="pl-PL" sz="2800" b="1" dirty="0">
                <a:solidFill>
                  <a:schemeClr val="tx1"/>
                </a:solidFill>
              </a:rPr>
              <a:t> 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C0AB1AF-16BD-0D47-B3B1-096B50B92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19" y="1064302"/>
            <a:ext cx="4591464" cy="561027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7991A1F-C62F-C64E-B67C-06E5607F3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883" y="1053267"/>
            <a:ext cx="4242216" cy="562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88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Budownictwo wodne; </a:t>
            </a:r>
            <a:r>
              <a:rPr lang="pl-PL" sz="2800" b="1" dirty="0" err="1">
                <a:solidFill>
                  <a:schemeClr val="tx1"/>
                </a:solidFill>
              </a:rPr>
              <a:t>grodze</a:t>
            </a:r>
            <a:r>
              <a:rPr lang="pl-PL" sz="2800" b="1" dirty="0">
                <a:solidFill>
                  <a:schemeClr val="tx1"/>
                </a:solidFill>
              </a:rPr>
              <a:t> 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E2553EF-C6F9-A24A-B340-2A4F2610E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2" y="916245"/>
            <a:ext cx="8754256" cy="594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95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Budownictwo wodne; </a:t>
            </a:r>
            <a:r>
              <a:rPr lang="pl-PL" sz="2800" b="1" dirty="0" err="1">
                <a:solidFill>
                  <a:schemeClr val="tx1"/>
                </a:solidFill>
              </a:rPr>
              <a:t>grodze</a:t>
            </a:r>
            <a:r>
              <a:rPr lang="pl-PL" sz="2800" b="1" dirty="0">
                <a:solidFill>
                  <a:schemeClr val="tx1"/>
                </a:solidFill>
              </a:rPr>
              <a:t> 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258007F-F54E-6F4D-B02B-04D2CB48F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63" y="944380"/>
            <a:ext cx="8756406" cy="570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99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58621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Budownictwo wodne; </a:t>
            </a:r>
            <a:r>
              <a:rPr lang="pl-PL" sz="2800" b="1" dirty="0" err="1">
                <a:solidFill>
                  <a:schemeClr val="tx1"/>
                </a:solidFill>
              </a:rPr>
              <a:t>grodze</a:t>
            </a:r>
            <a:r>
              <a:rPr lang="pl-PL" sz="2800" b="1" dirty="0">
                <a:solidFill>
                  <a:schemeClr val="tx1"/>
                </a:solidFill>
              </a:rPr>
              <a:t> 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CE79AC5-A76A-B34E-916F-13A63E009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389"/>
            <a:ext cx="8946103" cy="572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56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19197CE6-6513-1543-9A13-38E3258E7CD9}"/>
              </a:ext>
            </a:extLst>
          </p:cNvPr>
          <p:cNvSpPr/>
          <p:nvPr/>
        </p:nvSpPr>
        <p:spPr>
          <a:xfrm>
            <a:off x="445232" y="158154"/>
            <a:ext cx="824906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Budownictwo wodne; </a:t>
            </a:r>
            <a:r>
              <a:rPr lang="pl-PL" sz="2800" b="1" dirty="0" err="1">
                <a:solidFill>
                  <a:schemeClr val="tx1"/>
                </a:solidFill>
              </a:rPr>
              <a:t>grodze</a:t>
            </a:r>
            <a:r>
              <a:rPr lang="pl-PL" sz="2800" b="1" dirty="0">
                <a:solidFill>
                  <a:schemeClr val="tx1"/>
                </a:solidFill>
              </a:rPr>
              <a:t> zapuszczane </a:t>
            </a:r>
            <a:endParaRPr lang="pl-PL" sz="2800" dirty="0">
              <a:solidFill>
                <a:schemeClr val="tx1"/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5BC9F8CB-1586-4B41-A1A8-630276EDBA39}"/>
              </a:ext>
            </a:extLst>
          </p:cNvPr>
          <p:cNvSpPr/>
          <p:nvPr/>
        </p:nvSpPr>
        <p:spPr>
          <a:xfrm>
            <a:off x="135065" y="1030648"/>
            <a:ext cx="3522535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pl-PL" sz="20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Ścianki szczelne z elementów: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stalowych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drewnianych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z tworzyw sztucznych</a:t>
            </a:r>
            <a:endParaRPr lang="pl-PL" sz="3200" b="1" dirty="0">
              <a:solidFill>
                <a:schemeClr val="tx1"/>
              </a:solidFill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A3EDEEA5-E0DA-574F-B92C-A062931D5EF5}"/>
              </a:ext>
            </a:extLst>
          </p:cNvPr>
          <p:cNvSpPr/>
          <p:nvPr/>
        </p:nvSpPr>
        <p:spPr>
          <a:xfrm>
            <a:off x="4184908" y="1030648"/>
            <a:ext cx="4509387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pl-PL" sz="20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Ścianki szczelne konstrukcje </a:t>
            </a:r>
            <a:r>
              <a:rPr lang="pl-PL" sz="2000" b="1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gródz</a:t>
            </a:r>
            <a:r>
              <a:rPr lang="pl-PL" sz="20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palisady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studnie opuszczane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kesony</a:t>
            </a:r>
            <a:endParaRPr lang="pl-PL" sz="3200" b="1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95FEF6A-40E2-D342-BBB3-90569A85E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52" y="2972713"/>
            <a:ext cx="5118100" cy="34544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7675381-38D3-3742-A95A-1C82A1ECF48E}"/>
              </a:ext>
            </a:extLst>
          </p:cNvPr>
          <p:cNvSpPr/>
          <p:nvPr/>
        </p:nvSpPr>
        <p:spPr>
          <a:xfrm>
            <a:off x="5452152" y="4122456"/>
            <a:ext cx="3522535" cy="86177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pl-PL" sz="2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a)</a:t>
            </a:r>
            <a:r>
              <a:rPr lang="pl-PL" sz="3000" b="1" dirty="0">
                <a:solidFill>
                  <a:srgbClr val="00000A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pl-PL" sz="20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Ścianki szczelne stalowe; Larssen</a:t>
            </a:r>
            <a:endParaRPr lang="pl-PL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919084"/>
      </p:ext>
    </p:extLst>
  </p:cSld>
  <p:clrMapOvr>
    <a:masterClrMapping/>
  </p:clrMapOvr>
</p:sld>
</file>

<file path=ppt/theme/theme1.xml><?xml version="1.0" encoding="utf-8"?>
<a:theme xmlns:a="http://schemas.openxmlformats.org/drawingml/2006/main" name="1_Motyw pakietu Offic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{2E2B9F02-BA56-1849-9B9F-CF92CF09AABF}tf16401378</Template>
  <TotalTime>10498</TotalTime>
  <Words>1231</Words>
  <Application>Microsoft Macintosh PowerPoint</Application>
  <PresentationFormat>Pokaz na ekranie (4:3)</PresentationFormat>
  <Paragraphs>175</Paragraphs>
  <Slides>31</Slides>
  <Notes>31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4" baseType="lpstr">
      <vt:lpstr>Arial</vt:lpstr>
      <vt:lpstr>Calibri</vt:lpstr>
      <vt:lpstr>1_Motyw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Microsoft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Adam Rak</dc:creator>
  <cp:lastModifiedBy>Microsoft Office User</cp:lastModifiedBy>
  <cp:revision>622</cp:revision>
  <cp:lastPrinted>2017-06-30T22:44:52Z</cp:lastPrinted>
  <dcterms:created xsi:type="dcterms:W3CDTF">2015-11-27T13:52:35Z</dcterms:created>
  <dcterms:modified xsi:type="dcterms:W3CDTF">2020-11-11T17:57:09Z</dcterms:modified>
</cp:coreProperties>
</file>